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53"/>
  </p:notesMasterIdLst>
  <p:sldIdLst>
    <p:sldId id="333" r:id="rId3"/>
    <p:sldId id="260" r:id="rId4"/>
    <p:sldId id="316" r:id="rId5"/>
    <p:sldId id="261" r:id="rId6"/>
    <p:sldId id="308" r:id="rId7"/>
    <p:sldId id="262" r:id="rId8"/>
    <p:sldId id="327" r:id="rId9"/>
    <p:sldId id="263" r:id="rId10"/>
    <p:sldId id="309" r:id="rId11"/>
    <p:sldId id="265" r:id="rId12"/>
    <p:sldId id="317" r:id="rId13"/>
    <p:sldId id="267" r:id="rId14"/>
    <p:sldId id="310" r:id="rId15"/>
    <p:sldId id="312" r:id="rId16"/>
    <p:sldId id="268" r:id="rId17"/>
    <p:sldId id="329" r:id="rId18"/>
    <p:sldId id="269" r:id="rId19"/>
    <p:sldId id="336" r:id="rId20"/>
    <p:sldId id="318" r:id="rId21"/>
    <p:sldId id="270" r:id="rId22"/>
    <p:sldId id="272" r:id="rId23"/>
    <p:sldId id="300" r:id="rId24"/>
    <p:sldId id="273" r:id="rId25"/>
    <p:sldId id="274" r:id="rId26"/>
    <p:sldId id="276" r:id="rId27"/>
    <p:sldId id="278" r:id="rId28"/>
    <p:sldId id="280" r:id="rId29"/>
    <p:sldId id="330" r:id="rId30"/>
    <p:sldId id="281" r:id="rId31"/>
    <p:sldId id="323" r:id="rId32"/>
    <p:sldId id="282" r:id="rId33"/>
    <p:sldId id="283" r:id="rId34"/>
    <p:sldId id="285" r:id="rId35"/>
    <p:sldId id="284" r:id="rId36"/>
    <p:sldId id="326" r:id="rId37"/>
    <p:sldId id="287" r:id="rId38"/>
    <p:sldId id="301" r:id="rId39"/>
    <p:sldId id="305" r:id="rId40"/>
    <p:sldId id="303" r:id="rId41"/>
    <p:sldId id="313" r:id="rId42"/>
    <p:sldId id="304" r:id="rId43"/>
    <p:sldId id="325" r:id="rId44"/>
    <p:sldId id="294" r:id="rId45"/>
    <p:sldId id="288" r:id="rId46"/>
    <p:sldId id="295" r:id="rId47"/>
    <p:sldId id="289" r:id="rId48"/>
    <p:sldId id="290" r:id="rId49"/>
    <p:sldId id="321" r:id="rId50"/>
    <p:sldId id="320" r:id="rId51"/>
    <p:sldId id="33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FFCC"/>
    <a:srgbClr val="0099CC"/>
    <a:srgbClr val="6699FF"/>
    <a:srgbClr val="F04E27"/>
    <a:srgbClr val="A50021"/>
    <a:srgbClr val="F27100"/>
    <a:srgbClr val="231F20"/>
    <a:srgbClr val="9C1745"/>
    <a:srgbClr val="165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67820" autoAdjust="0"/>
  </p:normalViewPr>
  <p:slideViewPr>
    <p:cSldViewPr snapToGrid="0" snapToObjects="1">
      <p:cViewPr varScale="1">
        <p:scale>
          <a:sx n="60" d="100"/>
          <a:sy n="60" d="100"/>
        </p:scale>
        <p:origin x="954" y="45"/>
      </p:cViewPr>
      <p:guideLst>
        <p:guide orient="horz" pos="2160"/>
        <p:guide pos="2880"/>
        <p:guide orient="horz" pos="21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customXml" Target="../customXml/item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9CB13-AE31-FA41-897F-9877FCA408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8BD38-66F6-4449-8AD5-68545B13F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0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CA" dirty="0"/>
              <a:t>JOKE: </a:t>
            </a:r>
          </a:p>
          <a:p>
            <a:r>
              <a:rPr lang="en-CA" dirty="0"/>
              <a:t>Did you know?</a:t>
            </a:r>
          </a:p>
          <a:p>
            <a:r>
              <a:rPr lang="en-CA" dirty="0"/>
              <a:t>Toronto's the only place on earth where Maple </a:t>
            </a:r>
            <a:r>
              <a:rPr lang="en-CA" dirty="0" err="1"/>
              <a:t>Leafs</a:t>
            </a:r>
            <a:r>
              <a:rPr lang="en-CA" dirty="0"/>
              <a:t> fall in the Spring rather than the Autumn.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8BD38-66F6-4449-8AD5-68545B13F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434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WALKING GROUP; 3X WEEK; 10,000 STEPS;</a:t>
            </a:r>
          </a:p>
          <a:p>
            <a:r>
              <a:rPr lang="en-US" dirty="0"/>
              <a:t>COFFEE...AND CINAMMON BUNS</a:t>
            </a:r>
          </a:p>
          <a:p>
            <a:endParaRPr lang="en-US" dirty="0"/>
          </a:p>
          <a:p>
            <a:r>
              <a:rPr lang="en-US" dirty="0"/>
              <a:t>HOW CAN YOU 'SQUEEZE ALL THE JUICE' OUT OF RETIREMENT?</a:t>
            </a:r>
          </a:p>
          <a:p>
            <a:endParaRPr lang="en-US" dirty="0"/>
          </a:p>
          <a:p>
            <a:r>
              <a:rPr lang="en-US" dirty="0"/>
              <a:t>THOUGHT I HAD A GOOD IDEA OF SUCCESS IN A WORKING CAREER....BUT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68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STUDIED THE MATERIAL...IMPORTANT STUFF...BUT NOT WHAT I WAS LOOKING FOR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I INTERVIEWED DOZENS OF RETIREES AND ASKED THEM THE QUESTION..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3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 WANT TO SHARE THAT FRAMEWORK WITH YOU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22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INTRO 99 GAME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67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WHY GO FURTHER 2ND TIME?</a:t>
            </a:r>
          </a:p>
          <a:p>
            <a:endParaRPr lang="en-US" baseline="0" dirty="0"/>
          </a:p>
          <a:p>
            <a:r>
              <a:rPr lang="en-US" baseline="0" dirty="0"/>
              <a:t>PLAN/ KNEW WHAT LOOKING FOR/FRAMEWORK HELPS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61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40 MINUTES FROM NOW</a:t>
            </a:r>
            <a:r>
              <a:rPr lang="is-IS" dirty="0"/>
              <a:t>…</a:t>
            </a:r>
            <a:r>
              <a:rPr lang="en-US" dirty="0"/>
              <a:t>AT THE END OF OUR BRIEF TIME TOGETHER,</a:t>
            </a:r>
          </a:p>
          <a:p>
            <a:r>
              <a:rPr lang="en-US" dirty="0"/>
              <a:t>FOUR PHASES IS OUR FRAMEWORK!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 YOU KNOW THE CLOCKS IN HEAVEN STORY??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GET STARTED!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00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40 MINUTES FROM NOW</a:t>
            </a:r>
            <a:r>
              <a:rPr lang="is-IS" dirty="0"/>
              <a:t>…</a:t>
            </a:r>
            <a:r>
              <a:rPr lang="en-US" dirty="0"/>
              <a:t>AT THE END OF OUR BRIEF TIME TOGETHER,</a:t>
            </a:r>
          </a:p>
          <a:p>
            <a:r>
              <a:rPr lang="en-US" dirty="0"/>
              <a:t>FOUR PHASES IS OUR FRAMEWORK!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 YOU KNOW THE CLOCKS IN HEAVEN STORY??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GET STARTED!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8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MOST, PHASE 1 REPRESENTS THEIR VIEW OF AN IDEAL RETIREMENT...RELAXING, ENJOYING FUN VACATION...FREEDOM</a:t>
            </a:r>
            <a:endParaRPr lang="is-IS" dirty="0"/>
          </a:p>
          <a:p>
            <a:endParaRPr lang="is-I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22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77D9-047C-A2B7-7EF3-1BEB84B04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A822F0-C095-8C08-6609-5F3DE915E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145A2-321D-0331-5396-986C1464A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MOST, PHASE 1 REPRESENTS THEIR VIEW OF AN IDEAL RETIREMENT...RELAXING, ENJOYING FUN VACATION...FREEDOM</a:t>
            </a:r>
            <a:endParaRPr lang="is-IS" dirty="0"/>
          </a:p>
          <a:p>
            <a:endParaRPr lang="is-I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6933A-A7EB-3B50-50A5-E346AA6D6C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53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r>
              <a:rPr lang="is-IS" dirty="0"/>
              <a:t>WHEN WE ASK THIS QUESTION, YOU KNOW YOU'VE ENTERED PHASE 2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8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KNEW?</a:t>
            </a:r>
          </a:p>
          <a:p>
            <a:endParaRPr lang="en-US" dirty="0"/>
          </a:p>
          <a:p>
            <a:r>
              <a:rPr lang="en-US" dirty="0"/>
              <a:t>BUT IT'S IMPORTANT AS YOU'LL SEE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0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PHASE 2, WE THINK OF RETIREMENT AS...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32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DON'T SEE THESE LOSSES COMING, AND BECAUSE WE LOSE THEM ALL AT THE SAME TIME...</a:t>
            </a:r>
          </a:p>
          <a:p>
            <a:endParaRPr lang="en-US" dirty="0"/>
          </a:p>
          <a:p>
            <a:r>
              <a:rPr lang="en-US" dirty="0"/>
              <a:t>POOF! GONE!</a:t>
            </a:r>
          </a:p>
          <a:p>
            <a:endParaRPr lang="en-US" dirty="0"/>
          </a:p>
          <a:p>
            <a:r>
              <a:rPr lang="en-US" dirty="0"/>
              <a:t>IT CAN BE VERY TRAUMATIC.....</a:t>
            </a:r>
          </a:p>
          <a:p>
            <a:r>
              <a:rPr lang="en-US" dirty="0"/>
              <a:t>AND IT GETS WORSE!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6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WORLD FAMOUS MAYO CLINIC SAYS:</a:t>
            </a:r>
          </a:p>
          <a:p>
            <a:r>
              <a:rPr lang="en-US" baseline="0" dirty="0"/>
              <a:t> </a:t>
            </a:r>
          </a:p>
          <a:p>
            <a:r>
              <a:rPr lang="en-US" baseline="0" dirty="0"/>
              <a:t>40% LIKLIHOOD THAT YOU'LL EXHIBIT SIGNS OF CLINICAL DEPRESSIONWHEN YOU RETIRE!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HIGHEST SUICIDE RATES IN CANADA??</a:t>
            </a:r>
          </a:p>
          <a:p>
            <a:r>
              <a:rPr lang="en-US" baseline="0" dirty="0"/>
              <a:t>MEN OVER 75!!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30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FEEL LIKE WE’VE BEEN HIT BY A BUS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1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CAN EXPERIENCE SOME OF THE JOYS OF PHASES 3 AND 4, </a:t>
            </a:r>
          </a:p>
          <a:p>
            <a:r>
              <a:rPr lang="en-US" dirty="0"/>
              <a:t>WE'LL EXPERIENCE...</a:t>
            </a:r>
            <a:endParaRPr lang="is-IS" dirty="0"/>
          </a:p>
          <a:p>
            <a:endParaRPr lang="is-IS" dirty="0"/>
          </a:p>
          <a:p>
            <a:r>
              <a:rPr lang="is-IS" dirty="0"/>
              <a:t>SO, "BUCKLE UP!"</a:t>
            </a:r>
          </a:p>
          <a:p>
            <a:endParaRPr lang="is-IS" dirty="0"/>
          </a:p>
          <a:p>
            <a:r>
              <a:rPr lang="is-IS" dirty="0"/>
              <a:t>BUT SOONER OR LATER....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06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LUCKILY, AT SOME POINT, MOST OF US SAY:</a:t>
            </a:r>
          </a:p>
          <a:p>
            <a:endParaRPr lang="en-US" dirty="0"/>
          </a:p>
          <a:p>
            <a:r>
              <a:rPr lang="en-US" dirty="0"/>
              <a:t>I CAN'T GO ON LIKE THIS</a:t>
            </a:r>
          </a:p>
          <a:p>
            <a:endParaRPr lang="en-US" dirty="0"/>
          </a:p>
          <a:p>
            <a:r>
              <a:rPr lang="en-US" dirty="0"/>
              <a:t>I DON'T WANT TO SPEND 1/3 OF MY LIFE...PERHAPS 30 YEARS...FEELING LIKE THIS!</a:t>
            </a:r>
          </a:p>
          <a:p>
            <a:endParaRPr lang="en-US" dirty="0"/>
          </a:p>
          <a:p>
            <a:r>
              <a:rPr lang="en-US" dirty="0"/>
              <a:t>AND WHEN WE DO, THE REHAB BEGINS...AND WE'VE MOVED INTO PHASE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95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CONDO BOARD...TIRED OF BEING YELLED AT</a:t>
            </a:r>
          </a:p>
          <a:p>
            <a:endParaRPr lang="en-US" dirty="0"/>
          </a:p>
          <a:p>
            <a:r>
              <a:rPr lang="en-US" dirty="0"/>
              <a:t>LAW SCHOOL, PARALEGAL, DISPUTE RESOLUTION PROGRAM...WENT NOWHERE</a:t>
            </a:r>
          </a:p>
          <a:p>
            <a:endParaRPr lang="en-US" dirty="0"/>
          </a:p>
          <a:p>
            <a:r>
              <a:rPr lang="en-US" dirty="0"/>
              <a:t>MEMOIRS PROGRAM DEVELOPED...LIMITED SUCCESS...</a:t>
            </a:r>
          </a:p>
          <a:p>
            <a:endParaRPr lang="en-US" dirty="0"/>
          </a:p>
          <a:p>
            <a:r>
              <a:rPr lang="en-US" dirty="0"/>
              <a:t>IT'S BEEN A ROCKY ROAD FOR ME TOO...I TOLD YOU TO BUCKLE UP!</a:t>
            </a:r>
          </a:p>
          <a:p>
            <a:endParaRPr lang="en-US" dirty="0"/>
          </a:p>
          <a:p>
            <a:r>
              <a:rPr lang="en-US" dirty="0"/>
              <a:t>SOUNDS BAD, BUT MUST PERSIST AND FIND WHAT MAKES US WANT TO GET UP AGAIN IN THE MORNING!!  </a:t>
            </a:r>
          </a:p>
          <a:p>
            <a:r>
              <a:rPr lang="en-US" dirty="0"/>
              <a:t>OTHERWISE...SLIP BACK TO PHASE 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888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REMAIN IN PHASE 1,</a:t>
            </a:r>
            <a:r>
              <a:rPr lang="en-US" baseline="0" dirty="0"/>
              <a:t> 2, or 3</a:t>
            </a:r>
          </a:p>
          <a:p>
            <a:r>
              <a:rPr lang="en-US" baseline="0" dirty="0"/>
              <a:t>SOME MOVE BETWEEN PHASES</a:t>
            </a:r>
          </a:p>
          <a:p>
            <a:endParaRPr lang="en-US" baseline="0" dirty="0"/>
          </a:p>
          <a:p>
            <a:r>
              <a:rPr lang="en-US" baseline="0" dirty="0"/>
              <a:t>BUT THOSE WHO DO...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38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REMAIN IN PHASE 1,</a:t>
            </a:r>
            <a:r>
              <a:rPr lang="en-US" baseline="0" dirty="0"/>
              <a:t> 2, or 3</a:t>
            </a:r>
          </a:p>
          <a:p>
            <a:r>
              <a:rPr lang="en-US" baseline="0" dirty="0"/>
              <a:t>SOME MOVE BETWEEN PHASES</a:t>
            </a:r>
          </a:p>
          <a:p>
            <a:endParaRPr lang="en-US" baseline="0" dirty="0"/>
          </a:p>
          <a:p>
            <a:r>
              <a:rPr lang="en-US" baseline="0" dirty="0"/>
              <a:t>BUT THOSE WHO DO...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1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INTROSPECTION REQUIRED...AND WE'RE NOT ALWAYS GOOD AT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9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LET's START WITH SOME OF THE RESEARCH.....</a:t>
            </a:r>
          </a:p>
          <a:p>
            <a:endParaRPr lang="en-US" dirty="0"/>
          </a:p>
          <a:p>
            <a:r>
              <a:rPr lang="en-US" dirty="0"/>
              <a:t>SPEAKING</a:t>
            </a:r>
            <a:r>
              <a:rPr lang="en-US" baseline="0" dirty="0"/>
              <a:t> OF RESEARCH, allow me to share this with you....   1/3...1/3   1/3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61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TO SHARE FOUT TOOLS YOU CAN USE TO GET TO PHASE FOUR!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92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7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HANDOUT #1</a:t>
            </a:r>
          </a:p>
          <a:p>
            <a:r>
              <a:rPr lang="en-US" dirty="0"/>
              <a:t>NOTE MY UNIQUE 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313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HANDOUT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68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HANDOUT;</a:t>
            </a:r>
          </a:p>
          <a:p>
            <a:endParaRPr lang="en-US" dirty="0"/>
          </a:p>
          <a:p>
            <a:r>
              <a:rPr lang="en-US" dirty="0"/>
              <a:t> LOOK FOR OVERLAP</a:t>
            </a:r>
            <a:r>
              <a:rPr lang="en-US" baseline="0" dirty="0"/>
              <a:t> BETWEEN #1 AND #2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199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HANDOUT #4</a:t>
            </a:r>
          </a:p>
          <a:p>
            <a:endParaRPr lang="en-US" dirty="0"/>
          </a:p>
          <a:p>
            <a:r>
              <a:rPr lang="en-US" dirty="0"/>
              <a:t>WHAT MAKES YOU WANT TO GET UP EVERY MORNING?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MY LIFE'S 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700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20 YEAR LONGITUDINAL STUDY INVOLVING 15,000 RETIREES</a:t>
            </a:r>
          </a:p>
          <a:p>
            <a:endParaRPr lang="en-US" dirty="0"/>
          </a:p>
          <a:p>
            <a:r>
              <a:rPr lang="en-US" dirty="0"/>
              <a:t>EVEN WITH THESE TOOLS, THERE MUST BE "INTENT"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97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IT'S:</a:t>
            </a:r>
          </a:p>
          <a:p>
            <a:r>
              <a:rPr lang="en-US" dirty="0"/>
              <a:t>SUPPORT A CHARITY </a:t>
            </a:r>
          </a:p>
          <a:p>
            <a:r>
              <a:rPr lang="en-US" dirty="0"/>
              <a:t>DELIVERING  PIZZAS OR PRESCRIPTIONS</a:t>
            </a:r>
          </a:p>
          <a:p>
            <a:r>
              <a:rPr lang="en-US" dirty="0"/>
              <a:t>MENTORING STUDENTS</a:t>
            </a:r>
          </a:p>
          <a:p>
            <a:r>
              <a:rPr lang="en-US" dirty="0"/>
              <a:t>BEING A WONDERFUL GRANDPARENT</a:t>
            </a:r>
          </a:p>
          <a:p>
            <a:r>
              <a:rPr lang="en-US" dirty="0"/>
              <a:t>GETTING INVOLVED IN PROBUS</a:t>
            </a:r>
          </a:p>
          <a:p>
            <a:r>
              <a:rPr lang="en-US" dirty="0"/>
              <a:t>WRITING A BOOK... OR YOUR MEMOIRS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408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31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MAYBE IT'S DOING WHAT I DID...</a:t>
            </a:r>
          </a:p>
          <a:p>
            <a:endParaRPr lang="en-US" dirty="0"/>
          </a:p>
          <a:p>
            <a:r>
              <a:rPr lang="en-US" dirty="0"/>
              <a:t>WAC  -- HONDURAS</a:t>
            </a:r>
          </a:p>
          <a:p>
            <a:endParaRPr lang="en-US" dirty="0"/>
          </a:p>
          <a:p>
            <a:r>
              <a:rPr lang="en-US" dirty="0"/>
              <a:t>7 WELL REPAIRS IN 5 DAYS</a:t>
            </a:r>
          </a:p>
          <a:p>
            <a:endParaRPr lang="en-US" dirty="0"/>
          </a:p>
          <a:p>
            <a:r>
              <a:rPr lang="en-US" dirty="0"/>
              <a:t>CLEAN DRINKING WATER TO OVER 2200 PEOPLE</a:t>
            </a:r>
          </a:p>
          <a:p>
            <a:endParaRPr lang="en-US" dirty="0"/>
          </a:p>
          <a:p>
            <a:r>
              <a:rPr lang="en-US" dirty="0"/>
              <a:t>HYGIENE TRAINING TO 300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54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10,000</a:t>
            </a:r>
            <a:r>
              <a:rPr lang="en-US" baseline="0" dirty="0"/>
              <a:t> a day</a:t>
            </a:r>
            <a:r>
              <a:rPr lang="is-IS" baseline="0" dirty="0"/>
              <a:t>…THINK ABOUT THAT!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809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YOU'D LIKE TO GET INVOLVED WITH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91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01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979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920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FURTWENGLER STORY/ LIFE BEYOND GOLF</a:t>
            </a:r>
          </a:p>
          <a:p>
            <a:endParaRPr lang="en-US" dirty="0"/>
          </a:p>
          <a:p>
            <a:r>
              <a:rPr lang="en-US" dirty="0"/>
              <a:t>YEAR 1   9 PROGRAMS/ 200</a:t>
            </a:r>
          </a:p>
          <a:p>
            <a:endParaRPr lang="en-US" dirty="0"/>
          </a:p>
          <a:p>
            <a:r>
              <a:rPr lang="en-US" dirty="0"/>
              <a:t>NEXT YEAR  45 PROGRAMS/ 700</a:t>
            </a:r>
          </a:p>
          <a:p>
            <a:endParaRPr lang="en-US" dirty="0"/>
          </a:p>
          <a:p>
            <a:r>
              <a:rPr lang="en-US" dirty="0"/>
              <a:t>NEXT YEAR  OVER 90 PROGRAMS/ 2,100 REGISTRATIONS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457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REMEMBER THE FIVE LOSSES IN PHASE 2 ??</a:t>
            </a:r>
          </a:p>
          <a:p>
            <a:endParaRPr lang="en-US" dirty="0"/>
          </a:p>
          <a:p>
            <a:r>
              <a:rPr lang="en-US" dirty="0"/>
              <a:t>ALL REGAINED AND ENHANCED IN PHASE 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THE MAGIC OF PHASE FOUR!!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421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DON'T RETIRE...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REWIRE!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576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SO...</a:t>
            </a:r>
          </a:p>
          <a:p>
            <a:r>
              <a:rPr lang="en-US" dirty="0"/>
              <a:t>*ENJOY YOUR VACATION INPHASE ONE</a:t>
            </a:r>
          </a:p>
          <a:p>
            <a:r>
              <a:rPr lang="en-US" dirty="0"/>
              <a:t>*BE PREPARED...FOR THE LOSSES OF PHASE TWO</a:t>
            </a:r>
          </a:p>
          <a:p>
            <a:r>
              <a:rPr lang="en-US" dirty="0"/>
              <a:t>*EXPERIMENT AND TRY MANY OPTIONS IN PHASE THREE</a:t>
            </a:r>
          </a:p>
          <a:p>
            <a:r>
              <a:rPr lang="en-US" dirty="0"/>
              <a:t>*AND 'SQUEEZE ALL THE JUICE' OUT OF PHASE FOUR!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020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755B1-D547-35A0-A0F2-75214B6B8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25F0C-3988-F61D-AA82-9892C1D80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DC2349-BD24-98ED-F4C6-3F3A4CD8F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139E9-D326-74C0-3484-D85400619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28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IT'S LIKE A RETIREMENT TSUNAMI!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0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FIGURES PROVIDED BY THE ACTUARIES/ STATISTICIANS AND ACCOUNTANTS AT STATS CAN AND INSURANCE COMPANIES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JOKE ABOUT ACTUARIES/ACCOUNTANTS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AN AGING SOCIETY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8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Prudential</a:t>
            </a:r>
            <a:r>
              <a:rPr lang="en-US" baseline="0" dirty="0"/>
              <a:t> exercise. </a:t>
            </a:r>
            <a:r>
              <a:rPr lang="en-US" dirty="0"/>
              <a:t>So we’re living longer than ever before</a:t>
            </a:r>
            <a:r>
              <a:rPr lang="is-IS" dirty="0"/>
              <a:t>…up to 1/3 of our lives in retirement. The question is: HOW DO WE SPEND THAT TIME PRODUCTIVELY AND MEANINGFULLY?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03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MOM IS 101</a:t>
            </a:r>
          </a:p>
          <a:p>
            <a:r>
              <a:rPr lang="en-US" dirty="0"/>
              <a:t>"THIS IS WHAT IT LOOKS LIKE"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BD38-66F6-4449-8AD5-68545B13F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E45B3-ADDE-4ABD-AD0E-20FF90CD4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84859-C418-4817-ABB7-9E82CB8FC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C2103-BE14-46DD-AE99-C0C7D3F1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246E7-47F6-4A80-B439-DDA05560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6FC1-1BE5-4B1E-8620-36D4C12A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1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9148-22F5-4F9D-B5F0-E33E675B3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E303A-F3E2-4D4E-BA87-41BBC5908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CD630-A042-4CFE-9CBD-C5B9266D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50C8C-1936-4015-9A0C-D4994B17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44BDD-58C3-4E44-9B96-21E1644F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4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2C5E3-71A1-4926-A2E7-AE8B4EE70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23133-C1DC-46B7-8F84-E0837F405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8871A-615B-4CC4-AF97-FB70B551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12445-A031-480B-97A9-68C7ED0B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D009B-C7A1-4B45-83D3-7F2B731B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6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SzPct val="100000"/>
              <a:defRPr sz="3000"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3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8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6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SzPct val="100000"/>
              <a:defRPr sz="3000"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3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8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pPr defTabSz="914378"/>
            <a:fld id="{00000000-1234-1234-1234-123412341234}" type="slidenum">
              <a:rPr lang="en" kern="0" smtClean="0"/>
              <a:pPr defTabSz="914378"/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8714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EF01-30B7-4DA8-9AA6-3A4880DC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AED9C-4BD8-4E6C-8FF3-D32DC4F5A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522A2-AD26-4C80-B488-225E1315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C0199-8862-466C-AC71-955051379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0C606-1E42-4BC1-9B95-138C57FD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91CD-D0B8-4C14-BDBF-7BAC1A5E8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D2B99-0C60-45CD-B1D6-38B7514D9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D15C-66CD-43BD-A7B6-D28837C4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605DB-5D06-4C05-9E62-C4CEDF81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B26C6-C9BF-48DD-B2C5-6F349AE99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8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4CE4C-B586-4CB6-88C2-906904A1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390C0-2E4A-4DF7-8A52-17132223D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71BB7-5C42-459E-9531-2FE96A528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6C424-9E48-4795-ADC5-BF76C453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4C29A-B749-41FD-833B-BB50269AD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0BD0A-CC55-46E3-B09F-85FC52A5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3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EF531-63FC-4C54-AD02-CFCEC84C7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4B390-FFC7-478F-869E-6FB82D963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E34CF-5A4F-4996-A9A8-2F38BFEE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DDEC7-8C36-4D25-BF76-88B51C5D0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251938-4139-48A1-AB3F-788B959BA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39CA71-9C46-4DD5-AD95-A67D6AAC0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74B45-56E0-47EF-9269-45BE366B6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9BA24-7FBB-4D22-8604-FE82687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14BC-585B-49D3-8EAB-9F0523FA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A2C93-7D5D-4761-A7AD-4071FA4F1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1509C-2283-4A3D-BED7-2A20CA0B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399BD-166B-42C0-9B4F-AE1E8EA8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0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9B5214-9BB3-4553-8111-B73B2AB3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31578-644E-4B94-837C-593B62106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94573-99E2-4D8D-8002-8ADF7D22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9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6A5F-9719-4EF4-B70F-C13FEE9E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2915F-DDE6-40C6-AEEE-6553A9711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52ADC-07C5-446C-843B-60D6C521B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E77A4-1799-4A51-9700-44BE955F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918B8-8C3E-4718-B455-E6724C075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FBD99-F3BD-4B4F-A29A-69428BF4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5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C2BD7-A32B-4DB7-A7A5-078572EB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D14DF3-8429-4FB1-97F9-28CE785C2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73EBD-F6F4-4463-B6B0-648A36EB3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C3BBB-B7FC-4FAA-9443-F051EBA3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1B7AB-3FBA-413F-ADC6-3C36B3F1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A3DC0-A8EC-4830-BA62-998475FC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2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80006-5C8E-4B98-A5D1-4E36824B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70C52-E459-4CF9-B89B-8992A4AA9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95C7A-FF57-4C30-829E-B883B4071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0FB2A-5551-ED48-AB41-EC98680AD2A3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0B62-1951-4E59-9DD3-D75FC59CD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05217-AA08-46D8-9930-07B46E5DF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3FFF8-1613-4A4F-9F6B-854071E2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2209801" y="274637"/>
            <a:ext cx="6476999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457201" y="6356349"/>
            <a:ext cx="2133599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189" marR="0" indent="0" algn="l" rtl="0">
              <a:spcBef>
                <a:spcPts val="0"/>
              </a:spcBef>
              <a:defRPr/>
            </a:lvl2pPr>
            <a:lvl3pPr marL="914378" marR="0" indent="0" algn="l" rtl="0">
              <a:spcBef>
                <a:spcPts val="0"/>
              </a:spcBef>
              <a:defRPr/>
            </a:lvl3pPr>
            <a:lvl4pPr marL="1371566" marR="0" indent="0" algn="l" rtl="0">
              <a:spcBef>
                <a:spcPts val="0"/>
              </a:spcBef>
              <a:defRPr/>
            </a:lvl4pPr>
            <a:lvl5pPr marL="1828754" marR="0" indent="0" algn="l" rtl="0">
              <a:spcBef>
                <a:spcPts val="0"/>
              </a:spcBef>
              <a:defRPr/>
            </a:lvl5pPr>
            <a:lvl6pPr marL="2285943" marR="0" indent="0" algn="l" rtl="0">
              <a:spcBef>
                <a:spcPts val="0"/>
              </a:spcBef>
              <a:defRPr/>
            </a:lvl6pPr>
            <a:lvl7pPr marL="2743132" marR="0" indent="0" algn="l" rtl="0">
              <a:spcBef>
                <a:spcPts val="0"/>
              </a:spcBef>
              <a:defRPr/>
            </a:lvl7pPr>
            <a:lvl8pPr marL="3200320" marR="0" indent="0" algn="l" rtl="0">
              <a:spcBef>
                <a:spcPts val="0"/>
              </a:spcBef>
              <a:defRPr/>
            </a:lvl8pPr>
            <a:lvl9pPr marL="3657509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124200" y="6356349"/>
            <a:ext cx="2895600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189" marR="0" indent="0" algn="l" rtl="0">
              <a:spcBef>
                <a:spcPts val="0"/>
              </a:spcBef>
              <a:defRPr/>
            </a:lvl2pPr>
            <a:lvl3pPr marL="914378" marR="0" indent="0" algn="l" rtl="0">
              <a:spcBef>
                <a:spcPts val="0"/>
              </a:spcBef>
              <a:defRPr/>
            </a:lvl3pPr>
            <a:lvl4pPr marL="1371566" marR="0" indent="0" algn="l" rtl="0">
              <a:spcBef>
                <a:spcPts val="0"/>
              </a:spcBef>
              <a:defRPr/>
            </a:lvl4pPr>
            <a:lvl5pPr marL="1828754" marR="0" indent="0" algn="l" rtl="0">
              <a:spcBef>
                <a:spcPts val="0"/>
              </a:spcBef>
              <a:defRPr/>
            </a:lvl5pPr>
            <a:lvl6pPr marL="2285943" marR="0" indent="0" algn="l" rtl="0">
              <a:spcBef>
                <a:spcPts val="0"/>
              </a:spcBef>
              <a:defRPr/>
            </a:lvl6pPr>
            <a:lvl7pPr marL="2743132" marR="0" indent="0" algn="l" rtl="0">
              <a:spcBef>
                <a:spcPts val="0"/>
              </a:spcBef>
              <a:defRPr/>
            </a:lvl7pPr>
            <a:lvl8pPr marL="3200320" marR="0" indent="0" algn="l" rtl="0">
              <a:spcBef>
                <a:spcPts val="0"/>
              </a:spcBef>
              <a:defRPr/>
            </a:lvl8pPr>
            <a:lvl9pPr marL="3657509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553201" y="6356349"/>
            <a:ext cx="2133599" cy="36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" smtClean="0"/>
              <a:pPr>
                <a:buSzPct val="25000"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2959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148336-03A9-4DDB-8D43-598E7836B1EA}"/>
              </a:ext>
            </a:extLst>
          </p:cNvPr>
          <p:cNvSpPr txBox="1"/>
          <p:nvPr/>
        </p:nvSpPr>
        <p:spPr>
          <a:xfrm>
            <a:off x="1418785" y="2973747"/>
            <a:ext cx="3536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200" b="1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thefourphases.com</a:t>
            </a:r>
            <a:endParaRPr kumimoji="0" lang="en-CA" sz="2200" b="1" i="0" u="sng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33B46-DAEA-451C-B354-E033D52A9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FABE5-1660-DE2B-DEB2-7BFD9C248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783" y="0"/>
            <a:ext cx="42862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D1C868-8C1A-CF52-FEF1-D8383F1B0520}"/>
              </a:ext>
            </a:extLst>
          </p:cNvPr>
          <p:cNvSpPr txBox="1"/>
          <p:nvPr/>
        </p:nvSpPr>
        <p:spPr>
          <a:xfrm>
            <a:off x="1313645" y="6362163"/>
            <a:ext cx="267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rileymoynes@rogers.com</a:t>
            </a:r>
          </a:p>
        </p:txBody>
      </p:sp>
    </p:spTree>
    <p:extLst>
      <p:ext uri="{BB962C8B-B14F-4D97-AF65-F5344CB8AC3E}">
        <p14:creationId xmlns:p14="http://schemas.microsoft.com/office/powerpoint/2010/main" val="550105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0835" y="731519"/>
            <a:ext cx="7586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04E27"/>
                </a:solidFill>
                <a:latin typeface="Arial"/>
                <a:cs typeface="Arial"/>
              </a:rPr>
              <a:t>LET ME TELL YOU</a:t>
            </a:r>
          </a:p>
          <a:p>
            <a:r>
              <a:rPr lang="en-US" sz="4800" b="1" dirty="0">
                <a:solidFill>
                  <a:srgbClr val="F04E27"/>
                </a:solidFill>
                <a:latin typeface="Arial"/>
                <a:cs typeface="Arial"/>
              </a:rPr>
              <a:t>A STORY</a:t>
            </a:r>
            <a:r>
              <a:rPr lang="is-IS" sz="4800" b="1" dirty="0">
                <a:solidFill>
                  <a:srgbClr val="F04E27"/>
                </a:solidFill>
                <a:latin typeface="Arial"/>
                <a:cs typeface="Arial"/>
              </a:rPr>
              <a:t>…</a:t>
            </a:r>
            <a:endParaRPr lang="en-US" sz="4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BFA277-346C-4AD5-95A0-BBED33FB4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83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0339" y="2596178"/>
            <a:ext cx="7586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Success in retirement was “fuzzier” for 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BFA277-346C-4AD5-95A0-BBED33FB4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79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There </a:t>
            </a:r>
            <a:r>
              <a:rPr lang="en-US" sz="2400" b="1" dirty="0">
                <a:latin typeface="Arial"/>
                <a:cs typeface="Arial"/>
              </a:rPr>
              <a:t>IS </a:t>
            </a:r>
            <a:r>
              <a:rPr lang="en-US" sz="2400" dirty="0">
                <a:latin typeface="Arial"/>
                <a:cs typeface="Arial"/>
              </a:rPr>
              <a:t>a framework and pattern that </a:t>
            </a:r>
          </a:p>
          <a:p>
            <a:r>
              <a:rPr lang="en-US" sz="2400" dirty="0">
                <a:latin typeface="Arial"/>
                <a:cs typeface="Arial"/>
              </a:rPr>
              <a:t>can help.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b="1" dirty="0">
                <a:latin typeface="Arial"/>
                <a:cs typeface="Arial"/>
              </a:rPr>
              <a:t>If you know what you’re looking for</a:t>
            </a:r>
            <a:r>
              <a:rPr lang="mr-IN" sz="2400" b="1" dirty="0">
                <a:latin typeface="Arial"/>
                <a:cs typeface="Arial"/>
              </a:rPr>
              <a:t>…</a:t>
            </a:r>
            <a:endParaRPr lang="en-CA" sz="2400" b="1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2069145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I DISCOVERED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2E603D-1491-4FD3-8151-7459D0CB0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59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3 Jeopar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9048" y="6311783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F3F94-8384-4F85-86D7-77822AD1F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590" y="-148492"/>
            <a:ext cx="5351458" cy="7006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80033-F507-42D8-BE52-14EB342FD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3 Jeopar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9048" y="6311783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F3F94-8384-4F85-86D7-77822AD1F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590" y="-148492"/>
            <a:ext cx="5351458" cy="700649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0C0139-B437-4356-892F-0F043B841473}"/>
              </a:ext>
            </a:extLst>
          </p:cNvPr>
          <p:cNvCxnSpPr/>
          <p:nvPr/>
        </p:nvCxnSpPr>
        <p:spPr>
          <a:xfrm>
            <a:off x="2768590" y="4025590"/>
            <a:ext cx="535145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BA02E1-3A6F-41F1-AF2C-52D00CAA0211}"/>
              </a:ext>
            </a:extLst>
          </p:cNvPr>
          <p:cNvCxnSpPr/>
          <p:nvPr/>
        </p:nvCxnSpPr>
        <p:spPr>
          <a:xfrm>
            <a:off x="5384800" y="930031"/>
            <a:ext cx="0" cy="572867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9D8A946-BBD7-429C-9062-0CF0FACA423C}"/>
              </a:ext>
            </a:extLst>
          </p:cNvPr>
          <p:cNvSpPr/>
          <p:nvPr/>
        </p:nvSpPr>
        <p:spPr>
          <a:xfrm>
            <a:off x="5259754" y="930031"/>
            <a:ext cx="281354" cy="57881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11258-D085-49AD-8B3A-5F64A11ED752}"/>
              </a:ext>
            </a:extLst>
          </p:cNvPr>
          <p:cNvSpPr/>
          <p:nvPr/>
        </p:nvSpPr>
        <p:spPr>
          <a:xfrm>
            <a:off x="1032389" y="3845169"/>
            <a:ext cx="1727766" cy="41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2D4010-3D17-4149-8BB5-356CC4ECD1D5}"/>
              </a:ext>
            </a:extLst>
          </p:cNvPr>
          <p:cNvSpPr/>
          <p:nvPr/>
        </p:nvSpPr>
        <p:spPr>
          <a:xfrm>
            <a:off x="0" y="3845169"/>
            <a:ext cx="1023952" cy="414216"/>
          </a:xfrm>
          <a:prstGeom prst="rect">
            <a:avLst/>
          </a:prstGeom>
          <a:solidFill>
            <a:srgbClr val="F27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D2C1BE-00E5-40F2-BA0A-90200292D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A66817-CDB4-467E-AA76-10CAA2F6B420}"/>
              </a:ext>
            </a:extLst>
          </p:cNvPr>
          <p:cNvSpPr/>
          <p:nvPr/>
        </p:nvSpPr>
        <p:spPr>
          <a:xfrm>
            <a:off x="5267570" y="55135"/>
            <a:ext cx="220670" cy="671269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You’ll know The Four Phases of Retirement.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If retired, you’ll know which Phase you’re in now.</a:t>
            </a:r>
          </a:p>
          <a:p>
            <a:pPr marL="342900" lvl="0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If you’re not, you’ll know what to expect when the time comes.</a:t>
            </a:r>
          </a:p>
          <a:p>
            <a:pPr lvl="0"/>
            <a:endParaRPr lang="en-CA" sz="2400" dirty="0">
              <a:solidFill>
                <a:srgbClr val="16528D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506" y="186189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WHEN WE’RE FINISHED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CC80F-2B14-4902-98FF-FB6E5AA6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79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4CC80F-2B14-4902-98FF-FB6E5AA6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00B8C7-A813-AE02-4DF8-18D883FC6A10}"/>
              </a:ext>
            </a:extLst>
          </p:cNvPr>
          <p:cNvSpPr txBox="1"/>
          <p:nvPr/>
        </p:nvSpPr>
        <p:spPr>
          <a:xfrm>
            <a:off x="3395207" y="2686759"/>
            <a:ext cx="5748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Two assumptions</a:t>
            </a:r>
          </a:p>
        </p:txBody>
      </p:sp>
    </p:spTree>
    <p:extLst>
      <p:ext uri="{BB962C8B-B14F-4D97-AF65-F5344CB8AC3E}">
        <p14:creationId xmlns:p14="http://schemas.microsoft.com/office/powerpoint/2010/main" val="3312886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1-2 years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“Bucket List” activities predominate.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You appreciate having no set routine for the time being.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/>
                <a:cs typeface="Arial"/>
              </a:rPr>
              <a:t> </a:t>
            </a:r>
            <a:r>
              <a:rPr lang="en-US" sz="2400" b="1" dirty="0" err="1">
                <a:latin typeface="Arial"/>
                <a:cs typeface="Arial"/>
              </a:rPr>
              <a:t>Freeeedom</a:t>
            </a:r>
            <a:r>
              <a:rPr lang="en-US" sz="2400" b="1" dirty="0">
                <a:latin typeface="Arial"/>
                <a:cs typeface="Arial"/>
              </a:rPr>
              <a:t>!!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186189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PHASE #1 Vacation Phase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E303D-15E2-4F02-9299-9A3CEAD0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1B08-E8DA-EAC4-1660-0490F0066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1A216-2E24-E787-1FC2-12A485CE2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92E52-3673-3AAE-9363-CF98CB3DC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144" y="40955"/>
            <a:ext cx="7597856" cy="66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22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8435" y="1753087"/>
            <a:ext cx="60194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BUT THEN…</a:t>
            </a:r>
          </a:p>
          <a:p>
            <a:pPr lvl="0"/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Get a bit bored.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Miss a routine.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“Is that all there is to retirement?”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E303D-15E2-4F02-9299-9A3CEAD0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18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A2EDE-E895-4FBD-B201-5F94EA32C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5"/>
            <a:ext cx="1186406" cy="6858000"/>
          </a:xfrm>
          <a:prstGeom prst="rect">
            <a:avLst/>
          </a:prstGeom>
          <a:solidFill>
            <a:srgbClr val="F04E27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46034-1FE1-47E8-BF13-F3C99A49AB9A}"/>
              </a:ext>
            </a:extLst>
          </p:cNvPr>
          <p:cNvSpPr txBox="1"/>
          <p:nvPr/>
        </p:nvSpPr>
        <p:spPr>
          <a:xfrm>
            <a:off x="2342776" y="2475788"/>
            <a:ext cx="51875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Everyone says you have to get ready to retire financially. </a:t>
            </a:r>
          </a:p>
          <a:p>
            <a:r>
              <a:rPr lang="en-CA" sz="2800" dirty="0"/>
              <a:t>Of course you do, but what they don’t tell you is that you have to get ready </a:t>
            </a:r>
            <a:r>
              <a:rPr lang="en-CA" sz="2800" b="1" dirty="0"/>
              <a:t>psychologically.</a:t>
            </a:r>
          </a:p>
        </p:txBody>
      </p:sp>
    </p:spTree>
    <p:extLst>
      <p:ext uri="{BB962C8B-B14F-4D97-AF65-F5344CB8AC3E}">
        <p14:creationId xmlns:p14="http://schemas.microsoft.com/office/powerpoint/2010/main" val="3943848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3386809"/>
            <a:ext cx="6380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One of life’s Top Ten Traumas.</a:t>
            </a:r>
            <a:endParaRPr lang="en-CA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 </a:t>
            </a:r>
            <a:endParaRPr lang="en-CA" sz="24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1469585"/>
            <a:ext cx="5916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RETIREMENT: “a plunge into the abyss of insignificance”</a:t>
            </a:r>
            <a:endParaRPr lang="en-CA" sz="2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FD3992-30B4-435E-9584-B1628FC74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09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3807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Five Significant, Unavoidable Losses</a:t>
            </a:r>
          </a:p>
          <a:p>
            <a:pPr>
              <a:lnSpc>
                <a:spcPct val="50000"/>
              </a:lnSpc>
            </a:pPr>
            <a:endParaRPr lang="en-CA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We lose:</a:t>
            </a: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Structure</a:t>
            </a: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Identity</a:t>
            </a: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Relationships</a:t>
            </a: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A sense of purpose</a:t>
            </a: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A sense of power</a:t>
            </a:r>
            <a:endParaRPr lang="en-CA" sz="24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1469585"/>
            <a:ext cx="5916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PHASE # 2 Feeling Loss and Feeling Lost</a:t>
            </a:r>
            <a:endParaRPr lang="en-CA" sz="2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5" name="Picture 4" descr="Stressed incon-01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434" y="-20653"/>
            <a:ext cx="1617242" cy="2092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FEFF0-DF05-4CC6-8029-BA443592D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2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38079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At greater risk for:</a:t>
            </a:r>
          </a:p>
          <a:p>
            <a:pPr>
              <a:lnSpc>
                <a:spcPct val="50000"/>
              </a:lnSpc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Depression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Decline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Divorce</a:t>
            </a:r>
          </a:p>
          <a:p>
            <a:pPr marL="342900" lvl="0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lvl="0"/>
            <a:r>
              <a:rPr lang="en-US" sz="2400" dirty="0">
                <a:latin typeface="Arial"/>
                <a:cs typeface="Arial"/>
              </a:rPr>
              <a:t>In North America, divorces among people over 50 have doubled; for those over 65, the rate has </a:t>
            </a:r>
            <a:r>
              <a:rPr lang="en-US" sz="2400" b="1" dirty="0">
                <a:latin typeface="Arial"/>
                <a:cs typeface="Arial"/>
              </a:rPr>
              <a:t>tripled</a:t>
            </a:r>
            <a:r>
              <a:rPr lang="en-US" sz="2400" dirty="0">
                <a:latin typeface="Arial"/>
                <a:cs typeface="Arial"/>
              </a:rPr>
              <a:t> since 1990.</a:t>
            </a:r>
            <a:endParaRPr lang="en-CA" sz="24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1529350"/>
            <a:ext cx="5916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PHASE</a:t>
            </a:r>
            <a:r>
              <a:rPr lang="en-US" sz="2800" b="1" dirty="0">
                <a:solidFill>
                  <a:srgbClr val="F271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# 2 Feeling Loss and Feeling Lost</a:t>
            </a:r>
            <a:endParaRPr lang="en-CA" sz="2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5" name="Picture 4" descr="Stressed incon-01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434" y="-20653"/>
            <a:ext cx="1617242" cy="2092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AB3B45-588C-4B9D-BC47-ECA2A7FDC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35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0506" y="1469585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THE RESULT OF ALL THIS</a:t>
            </a:r>
            <a:r>
              <a:rPr lang="is-IS" sz="2800" b="1" dirty="0">
                <a:solidFill>
                  <a:srgbClr val="F04E27"/>
                </a:solidFill>
                <a:latin typeface="Arial"/>
                <a:cs typeface="Arial"/>
              </a:rPr>
              <a:t>…</a:t>
            </a:r>
            <a:endParaRPr lang="en-CA" sz="2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4402" y="2436015"/>
            <a:ext cx="5550647" cy="3884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52CE1A-8530-437D-AFCF-E21843CA8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9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8107" y="1874728"/>
            <a:ext cx="32877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Fear…</a:t>
            </a:r>
          </a:p>
          <a:p>
            <a:pPr algn="ctr"/>
            <a:endParaRPr lang="en-US" sz="2800" b="1" dirty="0">
              <a:latin typeface="Arial"/>
              <a:cs typeface="Arial"/>
            </a:endParaRPr>
          </a:p>
          <a:p>
            <a:pPr algn="ctr"/>
            <a:r>
              <a:rPr lang="en-US" sz="2800" b="1" dirty="0">
                <a:latin typeface="Arial"/>
                <a:cs typeface="Arial"/>
              </a:rPr>
              <a:t>Uncertainty…</a:t>
            </a:r>
          </a:p>
          <a:p>
            <a:pPr algn="ctr"/>
            <a:endParaRPr lang="en-US" sz="2800" b="1" dirty="0">
              <a:latin typeface="Arial"/>
              <a:cs typeface="Arial"/>
            </a:endParaRPr>
          </a:p>
          <a:p>
            <a:pPr algn="ctr"/>
            <a:r>
              <a:rPr lang="en-US" sz="2800" b="1" dirty="0">
                <a:latin typeface="Arial"/>
                <a:cs typeface="Arial"/>
              </a:rPr>
              <a:t>Anxiety…</a:t>
            </a:r>
          </a:p>
          <a:p>
            <a:pPr algn="ctr"/>
            <a:endParaRPr lang="en-US" sz="2800" b="1" dirty="0">
              <a:latin typeface="Arial"/>
              <a:cs typeface="Arial"/>
            </a:endParaRPr>
          </a:p>
          <a:p>
            <a:pPr algn="ctr"/>
            <a:r>
              <a:rPr lang="en-US" sz="2800" b="1" i="1" dirty="0">
                <a:latin typeface="Arial"/>
                <a:cs typeface="Arial"/>
              </a:rPr>
              <a:t>Buckle up!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06861-962F-4DC0-8EA2-7481BE6D7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0506" y="1469585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AND SO THE REHAB BEGINS</a:t>
            </a:r>
            <a:r>
              <a:rPr lang="is-IS" sz="2800" b="1" dirty="0">
                <a:solidFill>
                  <a:srgbClr val="F04E27"/>
                </a:solidFill>
                <a:latin typeface="Arial"/>
                <a:cs typeface="Arial"/>
              </a:rPr>
              <a:t>…</a:t>
            </a:r>
            <a:endParaRPr lang="en-CA" sz="2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4402" y="2611523"/>
            <a:ext cx="5503181" cy="2948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ABE06E-1100-4FA8-A842-75384542B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25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443380"/>
            <a:ext cx="601942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6528D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You Know You’re In Phase Three When…</a:t>
            </a:r>
          </a:p>
          <a:p>
            <a:pPr>
              <a:lnSpc>
                <a:spcPct val="50000"/>
              </a:lnSpc>
            </a:pPr>
            <a:r>
              <a:rPr lang="en-US" sz="2400" dirty="0">
                <a:latin typeface="Arial"/>
                <a:cs typeface="Arial"/>
              </a:rPr>
              <a:t>  </a:t>
            </a: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You ask, “What can I do to make my life meaningful and productive again?”</a:t>
            </a:r>
          </a:p>
          <a:p>
            <a:pPr marL="342900" lvl="0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You ask, “How can I still contribute?”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You understand it often involves false starts.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160790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PHASE</a:t>
            </a:r>
            <a:r>
              <a:rPr lang="en-US" sz="2800" b="1" dirty="0">
                <a:solidFill>
                  <a:srgbClr val="F271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#3 Trial and Error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A1807E-E154-481B-B1E4-1B913E85B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4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Not everyone breaks through and reaches Phase Four…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506" y="186189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PHASE</a:t>
            </a:r>
            <a:r>
              <a:rPr lang="en-US" sz="2800" b="1" dirty="0">
                <a:solidFill>
                  <a:srgbClr val="F271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#4 Reinvent &amp; Rewire</a:t>
            </a:r>
            <a:endParaRPr lang="en-US" sz="2800" b="1" dirty="0">
              <a:solidFill>
                <a:srgbClr val="F27100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F9475B-AB5E-4D59-A841-D2B142FB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37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…</a:t>
            </a:r>
            <a:r>
              <a:rPr lang="en-US" sz="2400" b="1" dirty="0">
                <a:latin typeface="Arial"/>
                <a:cs typeface="Arial"/>
              </a:rPr>
              <a:t>but those who do are some of the happiest people I’ve ever known.</a:t>
            </a:r>
            <a:r>
              <a:rPr lang="en-CA" sz="2400" b="1" dirty="0">
                <a:effectLst/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F9475B-AB5E-4D59-A841-D2B142FB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14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441876"/>
            <a:ext cx="601942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Breakthrough requires answering these questions:</a:t>
            </a:r>
          </a:p>
          <a:p>
            <a:pPr>
              <a:lnSpc>
                <a:spcPct val="50000"/>
              </a:lnSpc>
            </a:pPr>
            <a:endParaRPr lang="en-CA" sz="2400" b="1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What’s my mission here/my purpose?</a:t>
            </a:r>
          </a:p>
          <a:p>
            <a:pPr lvl="0"/>
            <a:endParaRPr lang="en-US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How can I squeeze all the juice out of retirement?</a:t>
            </a:r>
            <a:endParaRPr lang="en-CA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 </a:t>
            </a:r>
            <a:endParaRPr lang="en-CA" sz="2400" dirty="0">
              <a:latin typeface="Arial"/>
              <a:cs typeface="Arial"/>
            </a:endParaRPr>
          </a:p>
          <a:p>
            <a:r>
              <a:rPr lang="en-US" sz="2400" b="1" dirty="0">
                <a:latin typeface="Arial"/>
                <a:cs typeface="Arial"/>
              </a:rPr>
              <a:t>HINT</a:t>
            </a:r>
            <a:r>
              <a:rPr lang="en-US" sz="2400" dirty="0">
                <a:latin typeface="Arial"/>
                <a:cs typeface="Arial"/>
              </a:rPr>
              <a:t>: </a:t>
            </a:r>
            <a:r>
              <a:rPr lang="en-US" sz="2400" i="1" dirty="0">
                <a:latin typeface="Arial"/>
                <a:cs typeface="Arial"/>
              </a:rPr>
              <a:t>It almost always involves service to others.</a:t>
            </a:r>
            <a:endParaRPr lang="en-CA" sz="2400" i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506" y="1740874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PHASE</a:t>
            </a:r>
            <a:r>
              <a:rPr lang="en-US" sz="2800" b="1" dirty="0">
                <a:solidFill>
                  <a:srgbClr val="F271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#4 Reinvent &amp; Rewire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366E06-4DA5-4319-BE95-02B75E48A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4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first Baby Boomers (born 1946-65) hit retirement age (65) in 2011.</a:t>
            </a:r>
          </a:p>
          <a:p>
            <a:pPr lvl="0"/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CA" sz="2400" dirty="0">
                <a:latin typeface="Arial"/>
                <a:cs typeface="Arial"/>
              </a:rPr>
              <a:t>Today about 46% of Boomers have reached age 65.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CA" sz="2400" dirty="0">
                <a:latin typeface="Arial"/>
                <a:cs typeface="Arial"/>
              </a:rPr>
              <a:t>The last Boomer will turn 65 in 2030.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1861897"/>
            <a:ext cx="475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A2EDE-E895-4FBD-B201-5F94EA32C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5"/>
            <a:ext cx="1186406" cy="6858000"/>
          </a:xfrm>
          <a:prstGeom prst="rect">
            <a:avLst/>
          </a:prstGeom>
          <a:solidFill>
            <a:srgbClr val="F04E27"/>
          </a:solidFill>
        </p:spPr>
      </p:pic>
    </p:spTree>
    <p:extLst>
      <p:ext uri="{BB962C8B-B14F-4D97-AF65-F5344CB8AC3E}">
        <p14:creationId xmlns:p14="http://schemas.microsoft.com/office/powerpoint/2010/main" val="4214782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57313" y="1268620"/>
            <a:ext cx="75437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“We make a living by what we get;</a:t>
            </a:r>
          </a:p>
          <a:p>
            <a:pPr algn="ctr"/>
            <a:r>
              <a:rPr lang="en-US" sz="2800" b="1" dirty="0">
                <a:latin typeface="Arial"/>
                <a:cs typeface="Arial"/>
              </a:rPr>
              <a:t>we make a life by what we give.”</a:t>
            </a:r>
            <a:endParaRPr lang="en-US" sz="2800" dirty="0"/>
          </a:p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F04E27"/>
                </a:solidFill>
                <a:latin typeface="Arial"/>
                <a:cs typeface="Arial"/>
              </a:rPr>
              <a:t>Winston Churchill</a:t>
            </a: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B6432-77CE-469C-AFC9-73BCAAAAB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FF0E6-CAA0-614E-0489-7A8B38C98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163" y="3053724"/>
            <a:ext cx="3086099" cy="32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0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FPOR slides Tool # 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01" y="81115"/>
            <a:ext cx="7280558" cy="6776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506" y="664260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TOOL</a:t>
            </a:r>
            <a:r>
              <a:rPr lang="en-US" sz="2800" b="1" dirty="0">
                <a:solidFill>
                  <a:srgbClr val="F271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#1 Unique Ability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70C2CF-F46C-4DCF-8C14-C793D0E56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08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What’s My “Unique Ability”?</a:t>
            </a:r>
          </a:p>
          <a:p>
            <a:pPr>
              <a:lnSpc>
                <a:spcPct val="50000"/>
              </a:lnSpc>
            </a:pPr>
            <a:endParaRPr lang="en-CA" sz="2400" b="1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What do you love to do?</a:t>
            </a: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What do you do really well?</a:t>
            </a:r>
            <a:endParaRPr lang="en-CA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506" y="186189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TOOL #1 Unique 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F93D5C-EAC0-4F1B-94F9-D6BC620C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5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Five successes, highlights, breakthroughs, or victories.</a:t>
            </a:r>
            <a:endParaRPr lang="en-CA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506" y="186189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TOOL</a:t>
            </a:r>
            <a:r>
              <a:rPr lang="en-US" sz="2800" b="1" dirty="0">
                <a:solidFill>
                  <a:srgbClr val="9C1745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#2 High Points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2588" y="4804974"/>
            <a:ext cx="2952083" cy="2184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23504-12BA-4A03-937A-9E01454AB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18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8201" y="2611938"/>
            <a:ext cx="4745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What we love to do and do well leads to success.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0506" y="186189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TOOL</a:t>
            </a:r>
            <a:r>
              <a:rPr lang="en-US" sz="2800" b="1" dirty="0">
                <a:solidFill>
                  <a:srgbClr val="F271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#3 Common Threads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0989" y="4986691"/>
            <a:ext cx="3115880" cy="2067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8676E3-4953-4DD3-9C25-745C04642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29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A931C3-9FD3-4E5E-A7B8-2585960E8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FA7C77-8B5D-0A1D-8D0C-9C00749F4D68}"/>
              </a:ext>
            </a:extLst>
          </p:cNvPr>
          <p:cNvSpPr/>
          <p:nvPr/>
        </p:nvSpPr>
        <p:spPr>
          <a:xfrm>
            <a:off x="3613452" y="1631961"/>
            <a:ext cx="2904022" cy="2804854"/>
          </a:xfrm>
          <a:prstGeom prst="ellipse">
            <a:avLst/>
          </a:prstGeom>
          <a:solidFill>
            <a:srgbClr val="FF99FF">
              <a:alpha val="31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F4593B-6114-D55B-6E9A-E2C62B941743}"/>
              </a:ext>
            </a:extLst>
          </p:cNvPr>
          <p:cNvSpPr/>
          <p:nvPr/>
        </p:nvSpPr>
        <p:spPr>
          <a:xfrm>
            <a:off x="4442352" y="2577641"/>
            <a:ext cx="2904022" cy="2804854"/>
          </a:xfrm>
          <a:prstGeom prst="ellipse">
            <a:avLst/>
          </a:prstGeom>
          <a:solidFill>
            <a:srgbClr val="0099CC">
              <a:alpha val="1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B81195-5FA0-EEFF-2B67-DC592003FC11}"/>
              </a:ext>
            </a:extLst>
          </p:cNvPr>
          <p:cNvSpPr/>
          <p:nvPr/>
        </p:nvSpPr>
        <p:spPr>
          <a:xfrm>
            <a:off x="2876867" y="2549277"/>
            <a:ext cx="2904022" cy="2804854"/>
          </a:xfrm>
          <a:prstGeom prst="ellipse">
            <a:avLst/>
          </a:prstGeom>
          <a:solidFill>
            <a:srgbClr val="6699FF">
              <a:alpha val="32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CAB469-FEA9-C040-8A60-CBAC8663DD67}"/>
              </a:ext>
            </a:extLst>
          </p:cNvPr>
          <p:cNvSpPr/>
          <p:nvPr/>
        </p:nvSpPr>
        <p:spPr>
          <a:xfrm>
            <a:off x="3798082" y="3493046"/>
            <a:ext cx="2904022" cy="2804854"/>
          </a:xfrm>
          <a:prstGeom prst="ellipse">
            <a:avLst/>
          </a:prstGeom>
          <a:solidFill>
            <a:srgbClr val="CCFFCC">
              <a:alpha val="58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8B8F99-FDF9-E6DC-51B5-650C9B1E4911}"/>
              </a:ext>
            </a:extLst>
          </p:cNvPr>
          <p:cNvSpPr txBox="1"/>
          <p:nvPr/>
        </p:nvSpPr>
        <p:spPr>
          <a:xfrm>
            <a:off x="4587408" y="1850291"/>
            <a:ext cx="1178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/>
              <a:t>what you</a:t>
            </a:r>
          </a:p>
          <a:p>
            <a:pPr algn="ctr"/>
            <a:r>
              <a:rPr lang="en-CA" b="1" i="1" dirty="0"/>
              <a:t>LOVE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F7378-E084-6215-C613-5973ADEE28F5}"/>
              </a:ext>
            </a:extLst>
          </p:cNvPr>
          <p:cNvSpPr txBox="1"/>
          <p:nvPr/>
        </p:nvSpPr>
        <p:spPr>
          <a:xfrm>
            <a:off x="6319788" y="3429562"/>
            <a:ext cx="134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/>
              <a:t>past</a:t>
            </a:r>
          </a:p>
          <a:p>
            <a:pPr algn="ctr"/>
            <a:r>
              <a:rPr lang="en-CA" b="1" i="1" dirty="0"/>
              <a:t>SUCCESSES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29CB7-DEAD-7C0A-BCCA-6AAF63A8E443}"/>
              </a:ext>
            </a:extLst>
          </p:cNvPr>
          <p:cNvSpPr txBox="1"/>
          <p:nvPr/>
        </p:nvSpPr>
        <p:spPr>
          <a:xfrm>
            <a:off x="4339250" y="5177431"/>
            <a:ext cx="1459578" cy="75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/>
              <a:t>what </a:t>
            </a:r>
          </a:p>
          <a:p>
            <a:pPr algn="ctr"/>
            <a:r>
              <a:rPr lang="en-CA" b="1" i="1" dirty="0"/>
              <a:t>you can be</a:t>
            </a:r>
          </a:p>
          <a:p>
            <a:pPr algn="ctr"/>
            <a:r>
              <a:rPr lang="en-CA" b="1" i="1" dirty="0"/>
              <a:t>PAID FOR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B32CA-5553-F3B7-0A58-FCEF484C158D}"/>
              </a:ext>
            </a:extLst>
          </p:cNvPr>
          <p:cNvSpPr txBox="1"/>
          <p:nvPr/>
        </p:nvSpPr>
        <p:spPr>
          <a:xfrm>
            <a:off x="2780354" y="3348806"/>
            <a:ext cx="1186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/>
              <a:t>what </a:t>
            </a:r>
          </a:p>
          <a:p>
            <a:pPr algn="ctr"/>
            <a:r>
              <a:rPr lang="en-CA" b="1" i="1" dirty="0"/>
              <a:t>you are</a:t>
            </a:r>
          </a:p>
          <a:p>
            <a:pPr algn="ctr"/>
            <a:r>
              <a:rPr lang="en-CA" b="1" i="1" dirty="0"/>
              <a:t>GOOD 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97B8AE-AF0D-C5B2-CBE1-0B6220EB66A1}"/>
              </a:ext>
            </a:extLst>
          </p:cNvPr>
          <p:cNvSpPr/>
          <p:nvPr/>
        </p:nvSpPr>
        <p:spPr>
          <a:xfrm>
            <a:off x="4452272" y="3412026"/>
            <a:ext cx="1346555" cy="1218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Your</a:t>
            </a:r>
          </a:p>
          <a:p>
            <a:pPr algn="ctr"/>
            <a:r>
              <a:rPr lang="en-CA" dirty="0"/>
              <a:t>Sweet</a:t>
            </a:r>
          </a:p>
          <a:p>
            <a:pPr algn="ctr"/>
            <a:r>
              <a:rPr lang="en-CA" dirty="0"/>
              <a:t>Spot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C3295-5D70-8C5F-6E1B-4AFD1558C603}"/>
              </a:ext>
            </a:extLst>
          </p:cNvPr>
          <p:cNvSpPr txBox="1"/>
          <p:nvPr/>
        </p:nvSpPr>
        <p:spPr>
          <a:xfrm>
            <a:off x="2329732" y="636102"/>
            <a:ext cx="622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TOOL</a:t>
            </a:r>
            <a:r>
              <a:rPr lang="en-US" sz="2800" b="1" dirty="0">
                <a:solidFill>
                  <a:srgbClr val="F271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#4 Finding Your Sweet Spot</a:t>
            </a:r>
          </a:p>
        </p:txBody>
      </p:sp>
    </p:spTree>
    <p:extLst>
      <p:ext uri="{BB962C8B-B14F-4D97-AF65-F5344CB8AC3E}">
        <p14:creationId xmlns:p14="http://schemas.microsoft.com/office/powerpoint/2010/main" val="311148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33" y="2073855"/>
            <a:ext cx="7133167" cy="4682689"/>
          </a:xfrm>
          <a:prstGeom prst="rect">
            <a:avLst/>
          </a:prstGeom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1586234" y="139817"/>
            <a:ext cx="7133166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2800" b="1" kern="1200" dirty="0">
                <a:latin typeface="Arial"/>
                <a:cs typeface="Arial"/>
                <a:sym typeface="Tahoma Bold" charset="0"/>
              </a:rPr>
              <a:t>“</a:t>
            </a:r>
            <a:r>
              <a:rPr lang="en-US" sz="2800" b="1" kern="1200" dirty="0">
                <a:latin typeface="Arial"/>
                <a:cs typeface="Arial"/>
                <a:sym typeface="Tahoma Bold" charset="0"/>
              </a:rPr>
              <a:t>The unhappiest retirees had not </a:t>
            </a:r>
          </a:p>
          <a:p>
            <a:r>
              <a:rPr lang="en-US" sz="2800" b="1" kern="1200" dirty="0">
                <a:latin typeface="Arial"/>
                <a:cs typeface="Arial"/>
                <a:sym typeface="Tahoma Bold" charset="0"/>
              </a:rPr>
              <a:t>gone on to do anything productive beyond pleasing themselves.</a:t>
            </a:r>
            <a:r>
              <a:rPr lang="ja-JP" altLang="en-US" sz="2800" b="1" kern="1200" dirty="0">
                <a:latin typeface="Arial"/>
                <a:cs typeface="Arial"/>
                <a:sym typeface="Tahoma Bold" charset="0"/>
              </a:rPr>
              <a:t>”</a:t>
            </a:r>
            <a:endParaRPr lang="en-CA" altLang="ja-JP" sz="2800" b="1" kern="1200" dirty="0">
              <a:latin typeface="Arial"/>
              <a:cs typeface="Arial"/>
              <a:sym typeface="Tahoma Bold" charset="0"/>
            </a:endParaRPr>
          </a:p>
          <a:p>
            <a:pPr>
              <a:lnSpc>
                <a:spcPct val="50000"/>
              </a:lnSpc>
            </a:pPr>
            <a:endParaRPr lang="en-US" kern="1200" dirty="0">
              <a:solidFill>
                <a:srgbClr val="16528D"/>
              </a:solidFill>
              <a:latin typeface="Arial"/>
              <a:cs typeface="Arial"/>
              <a:sym typeface="Tahoma Bold" charset="0"/>
            </a:endParaRPr>
          </a:p>
          <a:p>
            <a:r>
              <a:rPr lang="en-US" kern="1200" dirty="0">
                <a:solidFill>
                  <a:srgbClr val="F04E27"/>
                </a:solidFill>
                <a:latin typeface="Arial"/>
                <a:cs typeface="Arial"/>
                <a:sym typeface="Tahoma Bold" charset="0"/>
              </a:rPr>
              <a:t>Harvard Business School Study</a:t>
            </a:r>
          </a:p>
          <a:p>
            <a:endParaRPr lang="en-US" sz="3000" kern="1200" dirty="0">
              <a:solidFill>
                <a:srgbClr val="0E002D"/>
              </a:solidFill>
              <a:latin typeface="Tahoma Bold" charset="0"/>
              <a:sym typeface="Tahoma Bold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EC8A4-5376-4BE9-8FCF-8DF4E17E0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6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0506" y="1965851"/>
            <a:ext cx="60194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Most of us need to find activities we find </a:t>
            </a:r>
            <a:r>
              <a:rPr lang="en-US" sz="2400" b="1" dirty="0">
                <a:latin typeface="Arial"/>
                <a:cs typeface="Arial"/>
              </a:rPr>
              <a:t>meaningful</a:t>
            </a:r>
            <a:r>
              <a:rPr lang="mr-IN" sz="2400" b="1" dirty="0">
                <a:latin typeface="Arial"/>
                <a:cs typeface="Arial"/>
              </a:rPr>
              <a:t>…</a:t>
            </a:r>
            <a:r>
              <a:rPr lang="en-US" sz="2400" dirty="0">
                <a:latin typeface="Arial"/>
                <a:cs typeface="Arial"/>
              </a:rPr>
              <a:t>that give us a sense of </a:t>
            </a:r>
            <a:r>
              <a:rPr lang="en-US" sz="2400" b="1" dirty="0">
                <a:latin typeface="Arial"/>
                <a:cs typeface="Arial"/>
              </a:rPr>
              <a:t>purpose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Put our own </a:t>
            </a:r>
            <a:r>
              <a:rPr lang="en-US" sz="2400" b="1" dirty="0">
                <a:latin typeface="Arial"/>
                <a:cs typeface="Arial"/>
              </a:rPr>
              <a:t>dent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b="1" dirty="0">
                <a:latin typeface="Arial"/>
                <a:cs typeface="Arial"/>
              </a:rPr>
              <a:t>in the universe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endParaRPr lang="en-US" sz="2400" b="1" dirty="0">
              <a:solidFill>
                <a:srgbClr val="16528D"/>
              </a:solidFill>
              <a:latin typeface="Arial"/>
              <a:cs typeface="Arial"/>
            </a:endParaRPr>
          </a:p>
          <a:p>
            <a:endParaRPr lang="en-US" sz="2400" b="1" dirty="0">
              <a:solidFill>
                <a:srgbClr val="16528D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2802B-EF1A-4C38-9D81-4364A6D0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30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DA52E2-17C1-174C-BB42-3C8068C3F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052" y="209004"/>
            <a:ext cx="7482943" cy="6419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E89AC-5339-4D72-BEA6-B36A56658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8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32" y="469900"/>
            <a:ext cx="7857067" cy="589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1A7F9-4119-448B-95F7-96DC59A0B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06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4532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10,000 North Americans retire every day.</a:t>
            </a:r>
          </a:p>
          <a:p>
            <a:pPr marL="342900" lvl="0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For the next several years…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solidFill>
                <a:srgbClr val="16528D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186189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TODAY AND TOMORROW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72E94-23C9-48FA-A90E-879758699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07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EAEA52-394E-4036-A65E-0BF74BC2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E8D9E-457C-4B3E-97F8-88F988AC2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428" y="797169"/>
            <a:ext cx="7205784" cy="54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86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24424" y="380123"/>
            <a:ext cx="1985407" cy="1810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8170" y="2799443"/>
            <a:ext cx="7006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Contaminated water is the world’s biggest cause of death and disease, and is the easiest to fix.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3209" y="3801317"/>
            <a:ext cx="4616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waterambassadorscanada.org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77A0A3-1575-4085-8758-4F9D56EF1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FCA03-FA07-4E62-9A39-6C803F3B8ED9}"/>
              </a:ext>
            </a:extLst>
          </p:cNvPr>
          <p:cNvSpPr txBox="1"/>
          <p:nvPr/>
        </p:nvSpPr>
        <p:spPr>
          <a:xfrm>
            <a:off x="2417197" y="5271715"/>
            <a:ext cx="5820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/>
              <a:t>TEXT:</a:t>
            </a:r>
            <a:r>
              <a:rPr lang="en-CA" dirty="0"/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CDFF62-5040-4F5E-9FA0-5A131345AFA3}"/>
              </a:ext>
            </a:extLst>
          </p:cNvPr>
          <p:cNvSpPr/>
          <p:nvPr/>
        </p:nvSpPr>
        <p:spPr>
          <a:xfrm>
            <a:off x="3275936" y="5112689"/>
            <a:ext cx="2600077" cy="738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/>
              <a:t>water45678</a:t>
            </a:r>
          </a:p>
        </p:txBody>
      </p:sp>
    </p:spTree>
    <p:extLst>
      <p:ext uri="{BB962C8B-B14F-4D97-AF65-F5344CB8AC3E}">
        <p14:creationId xmlns:p14="http://schemas.microsoft.com/office/powerpoint/2010/main" val="421220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2E0997-67A4-AB48-79C2-507FA4DC2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29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 bwMode="auto">
          <a:xfrm>
            <a:off x="2021984" y="2235200"/>
            <a:ext cx="654246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CA" sz="2800" b="1" dirty="0">
                <a:latin typeface="Arial"/>
                <a:cs typeface="Arial"/>
              </a:rPr>
              <a:t>The only really happy people are those who have learned how to serve.</a:t>
            </a:r>
            <a:r>
              <a:rPr lang="en-CA" altLang="ja-JP" sz="2800" b="1" kern="1200" dirty="0">
                <a:latin typeface="Arial"/>
                <a:cs typeface="Arial"/>
                <a:sym typeface="Tahoma Bold" charset="0"/>
              </a:rPr>
              <a:t> </a:t>
            </a:r>
          </a:p>
          <a:p>
            <a:pPr>
              <a:lnSpc>
                <a:spcPct val="50000"/>
              </a:lnSpc>
            </a:pPr>
            <a:endParaRPr lang="en-US" kern="1200" dirty="0">
              <a:solidFill>
                <a:srgbClr val="16528D"/>
              </a:solidFill>
              <a:latin typeface="Arial"/>
              <a:cs typeface="Arial"/>
              <a:sym typeface="Tahoma Bold" charset="0"/>
            </a:endParaRPr>
          </a:p>
          <a:p>
            <a:r>
              <a:rPr lang="en-US" sz="2400" kern="1200" dirty="0">
                <a:solidFill>
                  <a:srgbClr val="F04E27"/>
                </a:solidFill>
                <a:latin typeface="Arial"/>
                <a:cs typeface="Arial"/>
                <a:sym typeface="Tahoma Bold" charset="0"/>
              </a:rPr>
              <a:t>Rick</a:t>
            </a:r>
            <a:r>
              <a:rPr lang="en-US" sz="2400" kern="1200" dirty="0">
                <a:solidFill>
                  <a:srgbClr val="F27100"/>
                </a:solidFill>
                <a:latin typeface="Arial"/>
                <a:cs typeface="Arial"/>
                <a:sym typeface="Tahoma Bold" charset="0"/>
              </a:rPr>
              <a:t> </a:t>
            </a:r>
            <a:r>
              <a:rPr lang="en-US" sz="2400" kern="1200" dirty="0">
                <a:solidFill>
                  <a:srgbClr val="F04E27"/>
                </a:solidFill>
                <a:latin typeface="Arial"/>
                <a:cs typeface="Arial"/>
                <a:sym typeface="Tahoma Bold" charset="0"/>
              </a:rPr>
              <a:t>Warren</a:t>
            </a:r>
          </a:p>
          <a:p>
            <a:r>
              <a:rPr lang="en-US" dirty="0">
                <a:solidFill>
                  <a:srgbClr val="F04E27"/>
                </a:solidFill>
                <a:latin typeface="Arial"/>
                <a:cs typeface="Arial"/>
                <a:sym typeface="Tahoma Bold" charset="0"/>
              </a:rPr>
              <a:t>Author of: </a:t>
            </a:r>
            <a:r>
              <a:rPr lang="en-US" i="1" dirty="0">
                <a:solidFill>
                  <a:srgbClr val="F04E27"/>
                </a:solidFill>
                <a:latin typeface="Arial"/>
                <a:cs typeface="Arial"/>
                <a:sym typeface="Tahoma Bold" charset="0"/>
              </a:rPr>
              <a:t>The Purpose-Driven Life</a:t>
            </a:r>
          </a:p>
          <a:p>
            <a:r>
              <a:rPr lang="en-US" i="1" kern="1200" dirty="0">
                <a:solidFill>
                  <a:srgbClr val="F04E27"/>
                </a:solidFill>
                <a:latin typeface="Arial"/>
                <a:cs typeface="Arial"/>
                <a:sym typeface="Tahoma Bold" charset="0"/>
              </a:rPr>
              <a:t>		  What on Earth Am I Here For?</a:t>
            </a:r>
          </a:p>
          <a:p>
            <a:endParaRPr lang="en-US" sz="3000" kern="1200" dirty="0">
              <a:solidFill>
                <a:srgbClr val="0E002D"/>
              </a:solidFill>
              <a:latin typeface="Tahoma Bold" charset="0"/>
              <a:sym typeface="Tahoma Bold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DAA9E-D8F8-433F-B12C-8EAF41550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69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You are </a:t>
            </a:r>
            <a:r>
              <a:rPr lang="en-US" sz="2400" b="1" dirty="0">
                <a:latin typeface="Arial"/>
                <a:cs typeface="Arial"/>
              </a:rPr>
              <a:t>not alone </a:t>
            </a:r>
            <a:r>
              <a:rPr lang="en-US" sz="2400" dirty="0">
                <a:latin typeface="Arial"/>
                <a:cs typeface="Arial"/>
              </a:rPr>
              <a:t>in this transition.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You have </a:t>
            </a:r>
            <a:r>
              <a:rPr lang="en-US" sz="2400" b="1" dirty="0">
                <a:latin typeface="Arial"/>
                <a:cs typeface="Arial"/>
              </a:rPr>
              <a:t>more options </a:t>
            </a:r>
            <a:r>
              <a:rPr lang="en-US" sz="2400" dirty="0">
                <a:latin typeface="Arial"/>
                <a:cs typeface="Arial"/>
              </a:rPr>
              <a:t>to consider, and </a:t>
            </a:r>
            <a:r>
              <a:rPr lang="en-US" sz="2400" b="1" dirty="0">
                <a:latin typeface="Arial"/>
                <a:cs typeface="Arial"/>
              </a:rPr>
              <a:t>longer to do it </a:t>
            </a:r>
            <a:r>
              <a:rPr lang="en-US" sz="2400" dirty="0">
                <a:latin typeface="Arial"/>
                <a:cs typeface="Arial"/>
              </a:rPr>
              <a:t>than ever before.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You have a </a:t>
            </a:r>
            <a:r>
              <a:rPr lang="en-US" sz="2400" b="1" dirty="0">
                <a:latin typeface="Arial"/>
                <a:cs typeface="Arial"/>
              </a:rPr>
              <a:t>huge</a:t>
            </a:r>
            <a:r>
              <a:rPr lang="en-US" sz="2400" dirty="0">
                <a:latin typeface="Arial"/>
                <a:cs typeface="Arial"/>
              </a:rPr>
              <a:t> opportunity to combine your passions and your strengths to make the world a better place.</a:t>
            </a:r>
            <a:endParaRPr lang="en-CA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506" y="186189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REMEMBER</a:t>
            </a:r>
            <a:r>
              <a:rPr lang="is-IS" sz="2800" b="1" dirty="0">
                <a:solidFill>
                  <a:srgbClr val="F04E27"/>
                </a:solidFill>
                <a:latin typeface="Arial"/>
                <a:cs typeface="Arial"/>
              </a:rPr>
              <a:t>…</a:t>
            </a:r>
            <a:endParaRPr lang="en-US" sz="2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921E51-FC3D-4B31-8255-A0C8DE569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48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25000" contrast="25000"/>
                    </a14:imgEffect>
                  </a14:imgLayer>
                </a14:imgProps>
              </a:ext>
            </a:extLst>
          </a:blip>
          <a:srcRect l="1598" t="9016"/>
          <a:stretch/>
        </p:blipFill>
        <p:spPr>
          <a:xfrm>
            <a:off x="2749981" y="560650"/>
            <a:ext cx="4770602" cy="5680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4B173D-11F6-4FCC-82CA-F934EA6C2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8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a new </a:t>
            </a:r>
            <a:r>
              <a:rPr lang="en-US" sz="2400" b="1" dirty="0">
                <a:latin typeface="Arial"/>
                <a:ea typeface="ＭＳ Ｐゴシック" charset="0"/>
                <a:cs typeface="Arial"/>
                <a:sym typeface="Tahoma" charset="0"/>
              </a:rPr>
              <a:t>STRUCTURE</a:t>
            </a:r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 for your life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a new </a:t>
            </a:r>
            <a:r>
              <a:rPr lang="en-US" sz="2400" b="1" dirty="0">
                <a:latin typeface="Arial"/>
                <a:ea typeface="ＭＳ Ｐゴシック" charset="0"/>
                <a:cs typeface="Arial"/>
                <a:sym typeface="Tahoma" charset="0"/>
              </a:rPr>
              <a:t>IDENTITY</a:t>
            </a:r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, connected to your passion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new </a:t>
            </a:r>
            <a:r>
              <a:rPr lang="en-US" sz="2400" b="1" dirty="0">
                <a:latin typeface="Arial"/>
                <a:ea typeface="ＭＳ Ｐゴシック" charset="0"/>
                <a:cs typeface="Arial"/>
                <a:sym typeface="Tahoma" charset="0"/>
              </a:rPr>
              <a:t>RELATIONSHIPS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renewed </a:t>
            </a:r>
            <a:r>
              <a:rPr lang="en-US" sz="2400" b="1" dirty="0">
                <a:latin typeface="Arial"/>
                <a:ea typeface="ＭＳ Ｐゴシック" charset="0"/>
                <a:cs typeface="Arial"/>
                <a:sym typeface="Tahoma" charset="0"/>
              </a:rPr>
              <a:t>PURPOSE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a sense of enhanced </a:t>
            </a:r>
            <a:r>
              <a:rPr lang="en-US" sz="2400" b="1" dirty="0">
                <a:latin typeface="Arial"/>
                <a:ea typeface="ＭＳ Ｐゴシック" charset="0"/>
                <a:cs typeface="Arial"/>
                <a:sym typeface="Tahoma" charset="0"/>
              </a:rPr>
              <a:t>POWER</a:t>
            </a:r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 to make good things happen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Arial"/>
              <a:ea typeface="ＭＳ Ｐゴシック" charset="0"/>
              <a:cs typeface="Arial"/>
              <a:sym typeface="Tahoma" charset="0"/>
            </a:endParaRPr>
          </a:p>
          <a:p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That</a:t>
            </a:r>
            <a:r>
              <a:rPr lang="uk-UA" sz="2400" dirty="0">
                <a:latin typeface="Arial"/>
                <a:ea typeface="ＭＳ Ｐゴシック" charset="0"/>
                <a:cs typeface="Arial"/>
                <a:sym typeface="Tahoma" charset="0"/>
              </a:rPr>
              <a:t>’</a:t>
            </a:r>
            <a:r>
              <a:rPr lang="en-US" sz="2400" dirty="0">
                <a:latin typeface="Arial"/>
                <a:ea typeface="ＭＳ Ｐゴシック" charset="0"/>
                <a:cs typeface="Arial"/>
                <a:sym typeface="Tahoma" charset="0"/>
              </a:rPr>
              <a:t>s Phase #4!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0506" y="1448937"/>
            <a:ext cx="5916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04E27"/>
                </a:solidFill>
                <a:latin typeface="Arial"/>
                <a:cs typeface="Arial"/>
              </a:rPr>
              <a:t>AND WHEN YOU DO you will discover you have</a:t>
            </a:r>
            <a:r>
              <a:rPr lang="is-IS" sz="2800" b="1" dirty="0">
                <a:solidFill>
                  <a:srgbClr val="F04E27"/>
                </a:solidFill>
                <a:latin typeface="Arial"/>
                <a:cs typeface="Arial"/>
              </a:rPr>
              <a:t>…</a:t>
            </a:r>
            <a:endParaRPr lang="en-US" sz="2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656929-F6FF-418B-9D48-3DE4A566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5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6881" y="2607218"/>
            <a:ext cx="7189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CA" sz="2400" dirty="0">
                <a:latin typeface="Arial"/>
                <a:cs typeface="Arial"/>
              </a:rPr>
              <a:t>You now know the Four Phases of Retirement.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CA" sz="2400" dirty="0">
                <a:latin typeface="Arial"/>
                <a:cs typeface="Arial"/>
              </a:rPr>
              <a:t>If you’re retired, you know what Phase you’re in.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CA" sz="2400" dirty="0">
                <a:latin typeface="Arial"/>
                <a:cs typeface="Arial"/>
              </a:rPr>
              <a:t>If you’re not, you know what to expect when the time comes.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9762" y="1791063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04E27"/>
                </a:solidFill>
                <a:latin typeface="Arial"/>
                <a:cs typeface="Arial"/>
              </a:rPr>
              <a:t>IN REVIEW</a:t>
            </a:r>
            <a:endParaRPr lang="en-US" sz="2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306053-89CD-4D09-896F-EAEF7B30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8" y="0"/>
            <a:ext cx="118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81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A2EDE-E895-4FBD-B201-5F94EA32C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5"/>
            <a:ext cx="1186406" cy="6858000"/>
          </a:xfrm>
          <a:prstGeom prst="rect">
            <a:avLst/>
          </a:prstGeom>
          <a:solidFill>
            <a:srgbClr val="F04E27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46034-1FE1-47E8-BF13-F3C99A49AB9A}"/>
              </a:ext>
            </a:extLst>
          </p:cNvPr>
          <p:cNvSpPr txBox="1"/>
          <p:nvPr/>
        </p:nvSpPr>
        <p:spPr>
          <a:xfrm>
            <a:off x="2342776" y="2475788"/>
            <a:ext cx="3086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Don’t retire…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D1ABC-6387-48EF-8BD2-5D77CC5061A2}"/>
              </a:ext>
            </a:extLst>
          </p:cNvPr>
          <p:cNvSpPr/>
          <p:nvPr/>
        </p:nvSpPr>
        <p:spPr>
          <a:xfrm>
            <a:off x="3902635" y="3648677"/>
            <a:ext cx="2997405" cy="11564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Rewire!</a:t>
            </a:r>
          </a:p>
        </p:txBody>
      </p:sp>
    </p:spTree>
    <p:extLst>
      <p:ext uri="{BB962C8B-B14F-4D97-AF65-F5344CB8AC3E}">
        <p14:creationId xmlns:p14="http://schemas.microsoft.com/office/powerpoint/2010/main" val="42750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A2EDE-E895-4FBD-B201-5F94EA32C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5"/>
            <a:ext cx="1186406" cy="6858000"/>
          </a:xfrm>
          <a:prstGeom prst="rect">
            <a:avLst/>
          </a:prstGeom>
          <a:solidFill>
            <a:srgbClr val="F04E27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46034-1FE1-47E8-BF13-F3C99A49AB9A}"/>
              </a:ext>
            </a:extLst>
          </p:cNvPr>
          <p:cNvSpPr txBox="1"/>
          <p:nvPr/>
        </p:nvSpPr>
        <p:spPr>
          <a:xfrm>
            <a:off x="2342776" y="2475788"/>
            <a:ext cx="51875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Everyone says you have to get ready to retire financially. </a:t>
            </a:r>
          </a:p>
          <a:p>
            <a:r>
              <a:rPr lang="en-CA" sz="2800" dirty="0"/>
              <a:t>Of course you do, but what they don’t tell you is that you have to get ready </a:t>
            </a:r>
            <a:r>
              <a:rPr lang="en-CA" sz="2800" b="1" dirty="0"/>
              <a:t>psychologically.</a:t>
            </a:r>
          </a:p>
        </p:txBody>
      </p:sp>
    </p:spTree>
    <p:extLst>
      <p:ext uri="{BB962C8B-B14F-4D97-AF65-F5344CB8AC3E}">
        <p14:creationId xmlns:p14="http://schemas.microsoft.com/office/powerpoint/2010/main" val="3202056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9898D-8FDF-47BA-937B-23E63338F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88" y="1659772"/>
            <a:ext cx="7909600" cy="3934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3DCC5-C6C4-40EE-B1DD-2D6753E54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510AE-B11C-2B8E-D316-981D3A134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81E313-64C9-4465-3726-3D06E31A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5"/>
            <a:ext cx="1186406" cy="6858000"/>
          </a:xfrm>
          <a:prstGeom prst="rect">
            <a:avLst/>
          </a:prstGeom>
          <a:solidFill>
            <a:srgbClr val="F04E27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474730-281C-01EB-5ECE-0355ECBAE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77" y="0"/>
            <a:ext cx="7998323" cy="4182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A4CF53-F662-3701-0E0D-3E8DCD306453}"/>
              </a:ext>
            </a:extLst>
          </p:cNvPr>
          <p:cNvSpPr txBox="1"/>
          <p:nvPr/>
        </p:nvSpPr>
        <p:spPr>
          <a:xfrm>
            <a:off x="1311964" y="4323605"/>
            <a:ext cx="79983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Ready to take your retirement to the next level? </a:t>
            </a:r>
          </a:p>
          <a:p>
            <a:r>
              <a:rPr lang="en-CA" sz="24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Revisit today’s' message in my TEDx Surrey talk on YouTube, </a:t>
            </a:r>
            <a:r>
              <a:rPr lang="en-CA" sz="24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now with over </a:t>
            </a:r>
            <a:r>
              <a:rPr lang="en-CA" sz="2400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 million views</a:t>
            </a:r>
            <a:r>
              <a:rPr lang="en-CA" sz="24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…and counting!</a:t>
            </a:r>
          </a:p>
        </p:txBody>
      </p:sp>
      <p:pic>
        <p:nvPicPr>
          <p:cNvPr id="1028" name="Picture 4" descr="YouTube Community Guidelines &amp; Policies ...">
            <a:extLst>
              <a:ext uri="{FF2B5EF4-FFF2-40B4-BE49-F238E27FC236}">
                <a16:creationId xmlns:a16="http://schemas.microsoft.com/office/drawing/2014/main" id="{D37F7FAD-2162-D41D-1F45-4863BEC01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06" y="5899770"/>
            <a:ext cx="1434341" cy="75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06437-6B03-096B-1672-11D7EE490B71}"/>
              </a:ext>
            </a:extLst>
          </p:cNvPr>
          <p:cNvSpPr txBox="1"/>
          <p:nvPr/>
        </p:nvSpPr>
        <p:spPr>
          <a:xfrm>
            <a:off x="2517380" y="6034718"/>
            <a:ext cx="6483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The 4 phases of retirement | Dr. Riley </a:t>
            </a:r>
            <a:r>
              <a:rPr lang="en-CA" sz="2400" b="1" i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Moynes</a:t>
            </a:r>
            <a:r>
              <a:rPr lang="en-CA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22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506" y="2697370"/>
            <a:ext cx="60194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1950—68 (3)</a:t>
            </a: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2000—76 (11)</a:t>
            </a:r>
            <a:endParaRPr lang="en-CA" sz="2400" dirty="0"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2010—81 (16)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2021—82 (17)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2022—81.3</a:t>
            </a:r>
            <a:endParaRPr lang="en-US" sz="2400" dirty="0">
              <a:latin typeface="Arial"/>
              <a:cs typeface="Arial"/>
            </a:endParaRPr>
          </a:p>
          <a:p>
            <a:pPr lvl="0"/>
            <a:r>
              <a:rPr lang="en-US" dirty="0">
                <a:latin typeface="Arial"/>
                <a:cs typeface="Arial"/>
              </a:rPr>
              <a:t>     </a:t>
            </a:r>
            <a:endParaRPr lang="en-CA" sz="2400" dirty="0">
              <a:latin typeface="Arial"/>
              <a:cs typeface="Arial"/>
            </a:endParaRPr>
          </a:p>
          <a:p>
            <a:pPr lvl="0"/>
            <a:endParaRPr lang="en-CA" sz="2400" b="1" dirty="0">
              <a:solidFill>
                <a:srgbClr val="16528D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1878830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LIFE EXPECTANCY</a:t>
            </a:r>
          </a:p>
        </p:txBody>
      </p:sp>
      <p:pic>
        <p:nvPicPr>
          <p:cNvPr id="6" name="Picture 5" descr="Eldrely icon-01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01" y="247786"/>
            <a:ext cx="1884674" cy="1724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64128-6E39-4005-8182-A69882799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69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8881" y="2406425"/>
            <a:ext cx="60194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Fastest growing age group in North America currently is 85+</a:t>
            </a:r>
          </a:p>
          <a:p>
            <a:pPr marL="342900" lvl="0" indent="-342900">
              <a:buFont typeface="Arial"/>
              <a:buChar char="•"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Second fastest growing group is 100+</a:t>
            </a:r>
          </a:p>
          <a:p>
            <a:pPr lvl="0"/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Many here today can expect to live up to </a:t>
            </a:r>
            <a:r>
              <a:rPr lang="en-US" sz="2400" b="1" dirty="0">
                <a:latin typeface="Arial"/>
                <a:cs typeface="Arial"/>
              </a:rPr>
              <a:t>one-third of our lives in </a:t>
            </a:r>
            <a:r>
              <a:rPr lang="en-US" sz="2400" b="1">
                <a:latin typeface="Arial"/>
                <a:cs typeface="Arial"/>
              </a:rPr>
              <a:t>retirement.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CA" sz="2400" dirty="0"/>
              <a:t>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0506" y="1549837"/>
            <a:ext cx="591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LIFE EXPECTANCY</a:t>
            </a:r>
          </a:p>
        </p:txBody>
      </p:sp>
      <p:pic>
        <p:nvPicPr>
          <p:cNvPr id="6" name="Picture 5" descr="Eldrely icon-01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01" y="247786"/>
            <a:ext cx="1884674" cy="1724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64128-6E39-4005-8182-A69882799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81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0506" y="1142046"/>
            <a:ext cx="5916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4E27"/>
                </a:solidFill>
                <a:latin typeface="Arial"/>
                <a:cs typeface="Arial"/>
              </a:rPr>
              <a:t>Living Proof That We All Need To Plan For A Longer Retirement</a:t>
            </a:r>
            <a:endParaRPr lang="en-CA" sz="2800" b="1" dirty="0">
              <a:solidFill>
                <a:srgbClr val="F04E27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9687B-CBF2-DF4D-AFD7-180342F0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1813" y="2384037"/>
            <a:ext cx="7557356" cy="402913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6DD839-A2A6-4431-81E6-EB20E429D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3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DB736-7346-4B40-ACE9-439759CF5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93" b="16344"/>
          <a:stretch/>
        </p:blipFill>
        <p:spPr>
          <a:xfrm>
            <a:off x="2228849" y="622705"/>
            <a:ext cx="6008125" cy="5612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C6525-59B4-4A89-8D37-F480D6F81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01955"/>
      </p:ext>
    </p:extLst>
  </p:cSld>
  <p:clrMapOvr>
    <a:masterClrMapping/>
  </p:clrMapOvr>
</p:sld>
</file>

<file path=ppt/theme/theme1.xml><?xml version="1.0" encoding="utf-8"?>
<a:theme xmlns:a="http://schemas.openxmlformats.org/drawingml/2006/main" name="YRDS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RDSB" id="{A1527E05-0146-4D4E-A26B-164CCE94A500}" vid="{93B29FD1-E5D0-4EBC-A652-77C6FD34076C}"/>
    </a:ext>
  </a:extLst>
</a:theme>
</file>

<file path=ppt/theme/theme2.xml><?xml version="1.0" encoding="utf-8"?>
<a:theme xmlns:a="http://schemas.openxmlformats.org/drawingml/2006/main" name="New YRDSB Theme 2014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5F598F1A95F44CAD65378B25145D02" ma:contentTypeVersion="20" ma:contentTypeDescription="Create a new document." ma:contentTypeScope="" ma:versionID="fb4959a8e7ff87f0300e5fe2ffb95d8e">
  <xsd:schema xmlns:xsd="http://www.w3.org/2001/XMLSchema" xmlns:xs="http://www.w3.org/2001/XMLSchema" xmlns:p="http://schemas.microsoft.com/office/2006/metadata/properties" xmlns:ns2="83430159-1845-4167-ba9d-902ab8b9998e" xmlns:ns3="b0ade7d1-edcb-4f22-8a7a-5aa2a869a89a" targetNamespace="http://schemas.microsoft.com/office/2006/metadata/properties" ma:root="true" ma:fieldsID="8cbc1445d609d7fd7a08d796d35fe2f8" ns2:_="" ns3:_="">
    <xsd:import namespace="83430159-1845-4167-ba9d-902ab8b9998e"/>
    <xsd:import namespace="b0ade7d1-edcb-4f22-8a7a-5aa2a869a8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NewsletterCategory" minOccurs="0"/>
                <xsd:element ref="ns2:Date_x0020_of_x0020_Request" minOccurs="0"/>
                <xsd:element ref="ns2: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30159-1845-4167-ba9d-902ab8b999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b6c29cb-b2b6-401e-927c-c6264ba463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NewsletterCategory" ma:index="23" nillable="true" ma:displayName="Newsletter Category" ma:description="Please choose which category of the newsletter you'd like this information to be displayed." ma:format="Dropdown" ma:internalName="NewsletterCategory">
      <xsd:simpleType>
        <xsd:restriction base="dms:Choice">
          <xsd:enumeration value="General"/>
          <xsd:enumeration value="CEO Message"/>
          <xsd:enumeration value="Advocacy and Research"/>
          <xsd:enumeration value="Outreach and Engagement"/>
          <xsd:enumeration value="Equity, Diversity and Inclusion"/>
          <xsd:enumeration value="Total Compensation"/>
          <xsd:enumeration value="Executive Learning Opps"/>
          <xsd:enumeration value="Membership"/>
          <xsd:enumeration value="Signature Events"/>
          <xsd:enumeration value="Careers at APEX"/>
          <xsd:enumeration value="Board of Directors"/>
          <xsd:enumeration value="Resources and Tools"/>
        </xsd:restriction>
      </xsd:simpleType>
    </xsd:element>
    <xsd:element name="Date_x0020_of_x0020_Request" ma:index="24" nillable="true" ma:displayName="Date of Payout" ma:format="DateOnly" ma:internalName="Date_x0020_of_x0020_Request">
      <xsd:simpleType>
        <xsd:restriction base="dms:DateTime"/>
      </xsd:simpleType>
    </xsd:element>
    <xsd:element name="Date" ma:index="25" nillable="true" ma:displayName="Date" ma:format="DateOnly" ma:internalName="Date">
      <xsd:simpleType>
        <xsd:restriction base="dms:DateTim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ade7d1-edcb-4f22-8a7a-5aa2a869a89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73d612c-f5f9-4e10-a687-d0a0f4d87c1c}" ma:internalName="TaxCatchAll" ma:showField="CatchAllData" ma:web="b0ade7d1-edcb-4f22-8a7a-5aa2a869a8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ewsletterCategory xmlns="83430159-1845-4167-ba9d-902ab8b9998e" xsi:nil="true"/>
    <Date_x0020_of_x0020_Request xmlns="83430159-1845-4167-ba9d-902ab8b9998e" xsi:nil="true"/>
    <Date xmlns="83430159-1845-4167-ba9d-902ab8b9998e" xsi:nil="true"/>
    <lcf76f155ced4ddcb4097134ff3c332f xmlns="83430159-1845-4167-ba9d-902ab8b9998e">
      <Terms xmlns="http://schemas.microsoft.com/office/infopath/2007/PartnerControls"/>
    </lcf76f155ced4ddcb4097134ff3c332f>
    <TaxCatchAll xmlns="b0ade7d1-edcb-4f22-8a7a-5aa2a869a89a" xsi:nil="true"/>
  </documentManagement>
</p:properties>
</file>

<file path=customXml/itemProps1.xml><?xml version="1.0" encoding="utf-8"?>
<ds:datastoreItem xmlns:ds="http://schemas.openxmlformats.org/officeDocument/2006/customXml" ds:itemID="{BE382936-5B57-4BE6-8E0F-DD973BD23BC4}"/>
</file>

<file path=customXml/itemProps2.xml><?xml version="1.0" encoding="utf-8"?>
<ds:datastoreItem xmlns:ds="http://schemas.openxmlformats.org/officeDocument/2006/customXml" ds:itemID="{55A31840-4C0F-477B-ACB0-DB5C0F78CD80}"/>
</file>

<file path=customXml/itemProps3.xml><?xml version="1.0" encoding="utf-8"?>
<ds:datastoreItem xmlns:ds="http://schemas.openxmlformats.org/officeDocument/2006/customXml" ds:itemID="{6D9FAC54-CD69-4029-9191-44627772C27F}"/>
</file>

<file path=docProps/app.xml><?xml version="1.0" encoding="utf-8"?>
<Properties xmlns="http://schemas.openxmlformats.org/officeDocument/2006/extended-properties" xmlns:vt="http://schemas.openxmlformats.org/officeDocument/2006/docPropsVTypes">
  <Template>YRDSB</Template>
  <TotalTime>4582</TotalTime>
  <Words>1855</Words>
  <Application>Microsoft Office PowerPoint</Application>
  <PresentationFormat>On-screen Show (4:3)</PresentationFormat>
  <Paragraphs>433</Paragraphs>
  <Slides>50</Slides>
  <Notes>48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Cabin</vt:lpstr>
      <vt:lpstr>Calibri</vt:lpstr>
      <vt:lpstr>Calibri Light</vt:lpstr>
      <vt:lpstr>Roboto</vt:lpstr>
      <vt:lpstr>Tahoma Bold</vt:lpstr>
      <vt:lpstr>YRDSB</vt:lpstr>
      <vt:lpstr>New YRDSB Theme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Awarewolf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Kelly;P Z</dc:creator>
  <cp:lastModifiedBy>P Z</cp:lastModifiedBy>
  <cp:revision>186</cp:revision>
  <dcterms:created xsi:type="dcterms:W3CDTF">2016-06-15T18:16:57Z</dcterms:created>
  <dcterms:modified xsi:type="dcterms:W3CDTF">2025-09-01T22:52:02Z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0x0101009D5F598F1A95F44CAD65378B25145D02</vt:lpwstr>
  </property>
</Properties>
</file>