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17.xml" ContentType="application/vnd.openxmlformats-officedocument.presentationml.slide+xml"/>
  <Override PartName="/ppt/slides/slide23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20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authors.xml" ContentType="application/vnd.ms-powerpoint.author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5"/>
  </p:notesMasterIdLst>
  <p:sldIdLst>
    <p:sldId id="280" r:id="rId2"/>
    <p:sldId id="330" r:id="rId3"/>
    <p:sldId id="295" r:id="rId4"/>
    <p:sldId id="340" r:id="rId5"/>
    <p:sldId id="341" r:id="rId6"/>
    <p:sldId id="342" r:id="rId7"/>
    <p:sldId id="343" r:id="rId8"/>
    <p:sldId id="319" r:id="rId9"/>
    <p:sldId id="332" r:id="rId10"/>
    <p:sldId id="318" r:id="rId11"/>
    <p:sldId id="320" r:id="rId12"/>
    <p:sldId id="325" r:id="rId13"/>
    <p:sldId id="321" r:id="rId14"/>
    <p:sldId id="323" r:id="rId15"/>
    <p:sldId id="335" r:id="rId16"/>
    <p:sldId id="344" r:id="rId17"/>
    <p:sldId id="326" r:id="rId18"/>
    <p:sldId id="328" r:id="rId19"/>
    <p:sldId id="337" r:id="rId20"/>
    <p:sldId id="331" r:id="rId21"/>
    <p:sldId id="305" r:id="rId22"/>
    <p:sldId id="339" r:id="rId23"/>
    <p:sldId id="338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3A1EBA7-9DE7-573E-CB5B-4B519107595C}" name="Jenkins, Dee (they-iel)" initials="JD(i" userId="S::dee.jenkins@sac-isc.gc.ca::d5cdcad3-bd06-4c16-9318-701edddd144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4282"/>
    <a:srgbClr val="FEF8FE"/>
    <a:srgbClr val="E1CCF0"/>
    <a:srgbClr val="F282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96CF17-990D-3DEF-462B-7E52B2893C25}" v="18" dt="2025-12-12T20:12:00.6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8" autoAdjust="0"/>
    <p:restoredTop sz="81281" autoAdjust="0"/>
  </p:normalViewPr>
  <p:slideViewPr>
    <p:cSldViewPr snapToGrid="0" snapToObjects="1">
      <p:cViewPr varScale="1">
        <p:scale>
          <a:sx n="63" d="100"/>
          <a:sy n="63" d="100"/>
        </p:scale>
        <p:origin x="1368" y="6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5/10/relationships/revisionInfo" Target="revisionInfo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967202-6A8A-41A6-BD8B-06CBC13D1E84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999655-137D-4A8E-9091-30E5F277F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362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99655-137D-4A8E-9091-30E5F277F34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1261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99655-137D-4A8E-9091-30E5F277F34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6603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99655-137D-4A8E-9091-30E5F277F34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9999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99655-137D-4A8E-9091-30E5F277F34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282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99655-137D-4A8E-9091-30E5F277F34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1158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99655-137D-4A8E-9091-30E5F277F34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0001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99655-137D-4A8E-9091-30E5F277F34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4284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99655-137D-4A8E-9091-30E5F277F343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13115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99655-137D-4A8E-9091-30E5F277F343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42435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99655-137D-4A8E-9091-30E5F277F343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2034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99655-137D-4A8E-9091-30E5F277F343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4890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99655-137D-4A8E-9091-30E5F277F34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20118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99655-137D-4A8E-9091-30E5F277F343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2416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99655-137D-4A8E-9091-30E5F277F34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3498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99655-137D-4A8E-9091-30E5F277F34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3198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99655-137D-4A8E-9091-30E5F277F34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3084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99655-137D-4A8E-9091-30E5F277F34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3897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99655-137D-4A8E-9091-30E5F277F34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2163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99655-137D-4A8E-9091-30E5F277F34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0981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99655-137D-4A8E-9091-30E5F277F34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628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8375D-E835-2945-B285-6EB437A25C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69DF5B-3E52-D648-B1C3-D6C5E76DDE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388171-8A63-584D-A1F6-7FB1540F2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45BB0-2C01-405C-969F-0334F13B1230}" type="datetime1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F5E1C2-05F1-4A48-B723-AA25792AF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8891B-275E-7A4A-B650-6476A3F46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F63D6-ABCF-CA4E-8D80-359B04143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35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0A0AC-62F4-5B49-9EBD-76EB947A1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1C14D4-3DB8-EE4F-A3B7-EB0699A660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00CCB-4D76-AA47-886E-5CA6890E5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0305E-D789-4932-A962-13386D026CD0}" type="datetime1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24672F-750D-3C4A-B97E-32BBB4887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7DC785-164F-A742-A700-97A9CF030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F63D6-ABCF-CA4E-8D80-359B04143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783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5972CC3-25AC-3042-A5C7-4B623BA955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251150-A2FF-2740-9403-8BA4BEC9D2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AF8787-635D-AD41-A615-6857FC298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0FC6B-9F9A-4B46-94DC-3F64BC7477A1}" type="datetime1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2460BE-AB8B-C740-B39A-3F931ACC4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F11A38-11B7-1545-8E00-8A0EE3AA1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F63D6-ABCF-CA4E-8D80-359B04143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575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33308-16F0-634A-BD86-3FC5110CA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7BF55F-153B-6D45-80E5-68E7A0D039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AE61C4-4021-1B4E-8381-66D03E9AE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FE29-630B-42A6-8297-76B904B03347}" type="datetime1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1809F8-A2D2-704E-B3EF-5932E99F8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C76A2F-E1B1-CF4E-8B83-2475B1903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F63D6-ABCF-CA4E-8D80-359B04143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329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D83B2-6BD4-3E40-97D5-6CBF74EF5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A8DDE-E3B9-0245-A58C-203F95567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2E3AD9-BC75-2649-ACCE-19137A69F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0E9B2-3A8B-4EB1-828D-72482F5DB04F}" type="datetime1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C7D237-8DF6-8D41-B307-5095A6C87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72B11B-1E6B-AE4E-88FD-4CC90C24B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F63D6-ABCF-CA4E-8D80-359B04143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306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835EB-5277-9E49-A624-F51F215B0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B6C466-3192-C949-AD49-5B28B822A5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4F57C6-5B21-2B49-9E3D-2C070E31A9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8FD989-4978-E842-8249-147F25597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FCD1-E308-4A87-BFD3-374EB7409677}" type="datetime1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5C746C-BDD0-5249-A592-21AC9FDE1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8A934E-7B5D-ED49-976E-F55D286CB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F63D6-ABCF-CA4E-8D80-359B04143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662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10C42-938C-9E49-891C-2C344A62B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A07085-0C1B-EF45-9D48-5EBD885F9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BDA4C6-683E-4144-BFBA-14A7FBC5BD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99D113-D4D1-084F-A474-68DECD905D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8D44D9-25B0-C54A-BD46-E7E30473A8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6EEAE1-6223-F744-80E1-2DF504171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C923C-2754-43F7-B328-2E0A46DC05D4}" type="datetime1">
              <a:rPr lang="en-US" smtClean="0"/>
              <a:t>1/28/2026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9E2003-7ED4-1F47-8DD6-160F05B50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059652-6D44-F544-B170-2464EE3F9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F63D6-ABCF-CA4E-8D80-359B04143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754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AE4B4-063A-4B46-895C-530FCDE35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DFE92B-6536-3A45-9532-9B77C60D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F1DCF-8907-4680-A536-2BAA968924A1}" type="datetime1">
              <a:rPr lang="en-US" smtClean="0"/>
              <a:t>1/28/2026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DC0A0E-0489-5E40-910A-AA892AA12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16D0A1-4A92-5F4D-A87A-F1D7DE898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F63D6-ABCF-CA4E-8D80-359B04143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479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217E33-0953-2E43-9B82-D5D4ACFA2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A1486-C90B-48D8-B1D9-BA633029758D}" type="datetime1">
              <a:rPr lang="en-US" smtClean="0"/>
              <a:t>1/28/2026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8D03DD-B18B-804A-B03C-4ADD7A7F0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3889B1-6638-9B40-AA8E-BCBA2ABBD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F63D6-ABCF-CA4E-8D80-359B04143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88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312E1-FDEE-0445-A117-EF9E03AE8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5E6A2-DAA6-2741-BAB1-27F5104C1B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42415B-A22C-4B40-99AE-2AA625182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F0695C-DAE5-2544-B371-0CE896BC9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227C0-8847-49BA-87B9-9CEF864BFC4C}" type="datetime1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8D49CA-2C0D-7941-92D0-6985A7835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CDFA7B-69E9-2F4D-A02D-6D819DFB3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F63D6-ABCF-CA4E-8D80-359B04143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020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B651C-B8F6-624D-A0BF-A59E229F3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C81A34-97BC-F049-992B-53A55EFF58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99A8B9-BA8D-3746-9037-C381970ADC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4EFC8C-28AF-2348-A7F5-B0C2DFB93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E7059-DC81-40EB-90B7-75E488B25F56}" type="datetime1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453F96-FE31-DF43-925C-186662D8F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98A33C-2998-2B42-A3D5-26DBE739E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F63D6-ABCF-CA4E-8D80-359B04143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441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46E1EC-5310-8047-AD0E-A570105C7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2A1FE4-3A03-A147-A176-EF4FFD4090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D553BC-8E3D-074B-852A-123F2F9824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B81AE-456D-4EE0-8657-9701545D248E}" type="datetime1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3727BD-3F21-244F-B871-176C702B97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73D570-3D5A-3D4A-91D0-81640708E9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F63D6-ABCF-CA4E-8D80-359B04143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996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3C6FAE7-01F1-0242-8438-2EFE25D99D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0331655-B244-3D2B-1C6D-963959B0591D}"/>
              </a:ext>
            </a:extLst>
          </p:cNvPr>
          <p:cNvSpPr txBox="1"/>
          <p:nvPr/>
        </p:nvSpPr>
        <p:spPr>
          <a:xfrm>
            <a:off x="5857300" y="470883"/>
            <a:ext cx="609442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gens </a:t>
            </a:r>
            <a:r>
              <a:rPr lang="en-US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d’abord</a:t>
            </a:r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Notre </a:t>
            </a:r>
            <a:r>
              <a:rPr lang="en-US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promesse</a:t>
            </a:r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à </a:t>
            </a:r>
            <a:r>
              <a:rPr lang="en-US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r"/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People First. Our Promise to You.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503BB60-EC8C-22D8-98C2-8DB66B8D9A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29707" y="163523"/>
            <a:ext cx="988286" cy="31504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7C3743F-2CCD-DD5A-4943-33D9857CC894}"/>
              </a:ext>
            </a:extLst>
          </p:cNvPr>
          <p:cNvSpPr txBox="1"/>
          <p:nvPr/>
        </p:nvSpPr>
        <p:spPr>
          <a:xfrm>
            <a:off x="610601" y="1566952"/>
            <a:ext cx="8293913" cy="17543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fr-FR" sz="2800" b="1" dirty="0">
              <a:solidFill>
                <a:schemeClr val="bg1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r>
              <a:rPr lang="fr-FR" sz="2800" b="1" dirty="0">
                <a:solidFill>
                  <a:schemeClr val="bg1"/>
                </a:solidFill>
                <a:latin typeface="Arial"/>
                <a:ea typeface="Open Sans"/>
                <a:cs typeface="Arial"/>
              </a:rPr>
              <a:t>L'humilité culturelle en pratique : Autosoins et résilience</a:t>
            </a:r>
            <a:endParaRPr lang="fr-FR" sz="2400" b="1" dirty="0">
              <a:solidFill>
                <a:schemeClr val="bg1"/>
              </a:solidFill>
              <a:latin typeface="Arial"/>
              <a:ea typeface="Open Sans"/>
              <a:cs typeface="Arial"/>
            </a:endParaRPr>
          </a:p>
          <a:p>
            <a:endParaRPr lang="fr-FR" sz="2400" b="1" dirty="0">
              <a:solidFill>
                <a:schemeClr val="bg1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C914247-6B19-1B40-0A7E-08A8142929CC}"/>
              </a:ext>
            </a:extLst>
          </p:cNvPr>
          <p:cNvSpPr txBox="1"/>
          <p:nvPr/>
        </p:nvSpPr>
        <p:spPr>
          <a:xfrm>
            <a:off x="610601" y="3536723"/>
            <a:ext cx="652985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Dre. Nadia Ferrara</a:t>
            </a:r>
          </a:p>
          <a:p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(elle | she | her | </a:t>
            </a:r>
            <a:r>
              <a:rPr lang="en-US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wìn</a:t>
            </a:r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Ombuds</a:t>
            </a:r>
          </a:p>
          <a:p>
            <a:r>
              <a:rPr lang="fr-FR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Services aux Autochtones Canada | </a:t>
            </a:r>
            <a:r>
              <a:rPr lang="fr-FR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Indigenous</a:t>
            </a:r>
            <a:r>
              <a:rPr lang="fr-FR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Services Canada</a:t>
            </a:r>
          </a:p>
          <a:p>
            <a:r>
              <a:rPr lang="fr-FR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Bureau du Conseil privé | </a:t>
            </a:r>
            <a:r>
              <a:rPr lang="fr-FR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Privy</a:t>
            </a:r>
            <a:r>
              <a:rPr lang="fr-FR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Council Office </a:t>
            </a:r>
          </a:p>
          <a:p>
            <a:endParaRPr lang="en-US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52598F-63C1-CCBF-CD73-2C5173A53170}"/>
              </a:ext>
            </a:extLst>
          </p:cNvPr>
          <p:cNvSpPr txBox="1"/>
          <p:nvPr/>
        </p:nvSpPr>
        <p:spPr>
          <a:xfrm>
            <a:off x="520314" y="474674"/>
            <a:ext cx="80707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Bureau de </a:t>
            </a:r>
            <a:r>
              <a:rPr lang="en-US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l’ombuds</a:t>
            </a:r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| </a:t>
            </a:r>
            <a:r>
              <a:rPr lang="en-US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Secr</a:t>
            </a:r>
            <a:r>
              <a:rPr lang="fr-CA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étariat</a:t>
            </a:r>
            <a:r>
              <a:rPr lang="fr-CA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l’IDÉA</a:t>
            </a:r>
            <a:r>
              <a:rPr lang="fr-FR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| Bureau de gestion informelle des conflits</a:t>
            </a:r>
            <a:endParaRPr lang="fr-CA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A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Ombuds Office</a:t>
            </a:r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| IDEA Secretariat | Informal Conflict Management Office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B1C53C3-BC69-9040-E472-DE41B339870C}"/>
              </a:ext>
            </a:extLst>
          </p:cNvPr>
          <p:cNvCxnSpPr>
            <a:cxnSpLocks/>
          </p:cNvCxnSpPr>
          <p:nvPr/>
        </p:nvCxnSpPr>
        <p:spPr>
          <a:xfrm>
            <a:off x="713678" y="3179212"/>
            <a:ext cx="737850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37674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C61E05-35CB-3746-AD9D-3B56278D00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3016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094221-656B-7C44-B6E0-40F9A2452129}"/>
              </a:ext>
            </a:extLst>
          </p:cNvPr>
          <p:cNvSpPr txBox="1"/>
          <p:nvPr/>
        </p:nvSpPr>
        <p:spPr>
          <a:xfrm>
            <a:off x="1143000" y="1143000"/>
            <a:ext cx="94789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Une véritable prise en charge de soi nécessite</a:t>
            </a:r>
            <a:endParaRPr lang="en-CA" sz="3200" b="1" dirty="0">
              <a:solidFill>
                <a:srgbClr val="2E4282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86ACC8-DB61-E772-8E95-A5DEB37D6613}"/>
              </a:ext>
            </a:extLst>
          </p:cNvPr>
          <p:cNvSpPr txBox="1"/>
          <p:nvPr/>
        </p:nvSpPr>
        <p:spPr>
          <a:xfrm>
            <a:off x="1335024" y="2029968"/>
            <a:ext cx="10420829" cy="19974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lvl="1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Établir et maintenir des limites</a:t>
            </a:r>
          </a:p>
          <a:p>
            <a:pPr marL="800100" lvl="1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Retrouver votre identité authentique</a:t>
            </a:r>
          </a:p>
          <a:p>
            <a:pPr marL="800100" lvl="1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Développer un profond sentiment de sécurité personnelle</a:t>
            </a:r>
          </a:p>
          <a:p>
            <a:pPr marL="800100" lvl="1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Vivre en accord avec vos valeurs fondamentales</a:t>
            </a: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C462BBC2-92F2-3818-2745-C82B4D0D014E}"/>
              </a:ext>
            </a:extLst>
          </p:cNvPr>
          <p:cNvSpPr txBox="1">
            <a:spLocks/>
          </p:cNvSpPr>
          <p:nvPr/>
        </p:nvSpPr>
        <p:spPr>
          <a:xfrm>
            <a:off x="86106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76F63D6-ABCF-CA4E-8D80-359B04143934}" type="slidenum">
              <a:rPr lang="en-US" b="1" smtClean="0">
                <a:solidFill>
                  <a:schemeClr val="tx1"/>
                </a:solidFill>
              </a:rPr>
              <a:pPr/>
              <a:t>10</a:t>
            </a:fld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588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C61E05-35CB-3746-AD9D-3B56278D00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368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094221-656B-7C44-B6E0-40F9A2452129}"/>
              </a:ext>
            </a:extLst>
          </p:cNvPr>
          <p:cNvSpPr txBox="1"/>
          <p:nvPr/>
        </p:nvSpPr>
        <p:spPr>
          <a:xfrm>
            <a:off x="1143000" y="1143000"/>
            <a:ext cx="86549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Prendre soin de soi, c'est se retrouver</a:t>
            </a:r>
            <a:endParaRPr lang="en-CA" sz="3200" b="1" dirty="0">
              <a:solidFill>
                <a:srgbClr val="2E4282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86ACC8-DB61-E772-8E95-A5DEB37D6613}"/>
              </a:ext>
            </a:extLst>
          </p:cNvPr>
          <p:cNvSpPr txBox="1"/>
          <p:nvPr/>
        </p:nvSpPr>
        <p:spPr>
          <a:xfrm>
            <a:off x="1335024" y="2029968"/>
            <a:ext cx="10420829" cy="19974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lvl="1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Je suis le plus heureux (se) lorsque ______.</a:t>
            </a:r>
          </a:p>
          <a:p>
            <a:pPr marL="800100" lvl="1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C'est lorsque je suis ______ que je me sens vraiment moi-même. </a:t>
            </a:r>
          </a:p>
          <a:p>
            <a:pPr marL="800100" lvl="1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J'ai inévitablement des difficultés lorsque je suis _________. </a:t>
            </a:r>
          </a:p>
          <a:p>
            <a:pPr marL="800100" lvl="1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Je sais que je ne peux pas faire _____ et être ________.</a:t>
            </a:r>
            <a:endParaRPr lang="en-US" sz="2000" dirty="0">
              <a:solidFill>
                <a:srgbClr val="202124"/>
              </a:solidFill>
              <a:latin typeface="Arial" panose="020B0604020202020204" pitchFamily="34" charset="0"/>
            </a:endParaRP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09588D1F-E8A2-F054-C69F-544BF05207C4}"/>
              </a:ext>
            </a:extLst>
          </p:cNvPr>
          <p:cNvSpPr txBox="1">
            <a:spLocks/>
          </p:cNvSpPr>
          <p:nvPr/>
        </p:nvSpPr>
        <p:spPr>
          <a:xfrm>
            <a:off x="86106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76F63D6-ABCF-CA4E-8D80-359B04143934}" type="slidenum">
              <a:rPr lang="en-US" b="1" smtClean="0">
                <a:solidFill>
                  <a:schemeClr val="tx1"/>
                </a:solidFill>
              </a:rPr>
              <a:pPr/>
              <a:t>11</a:t>
            </a:fld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6339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C61E05-35CB-3746-AD9D-3B56278D00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0EE72E6-97FB-596A-DD79-4F867C21B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19911"/>
            <a:ext cx="10515600" cy="1211660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br>
              <a:rPr lang="en-US" sz="36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36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36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6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Recentrer les limites -</a:t>
            </a:r>
            <a:br>
              <a:rPr lang="fr-FR" sz="36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</a:br>
            <a:r>
              <a:rPr lang="fr-FR" sz="36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Le premier principe des véritables autosoins</a:t>
            </a:r>
            <a:endParaRPr lang="en-US" sz="3600" b="1" dirty="0">
              <a:solidFill>
                <a:srgbClr val="2E4282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977995DD-01F5-209B-FE75-5C154839EAD7}"/>
              </a:ext>
            </a:extLst>
          </p:cNvPr>
          <p:cNvSpPr txBox="1">
            <a:spLocks/>
          </p:cNvSpPr>
          <p:nvPr/>
        </p:nvSpPr>
        <p:spPr>
          <a:xfrm>
            <a:off x="86106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76F63D6-ABCF-CA4E-8D80-359B04143934}" type="slidenum">
              <a:rPr lang="en-US" b="1" smtClean="0">
                <a:solidFill>
                  <a:schemeClr val="tx1"/>
                </a:solidFill>
              </a:rPr>
              <a:pPr/>
              <a:t>12</a:t>
            </a:fld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7145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4D0E43A-4529-6ADD-EDBE-ADE43BB05A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368"/>
            <a:ext cx="12192000" cy="68580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56FDD47-D661-80DB-C250-7F1EC324FF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FE2DEE6-68D1-5D11-36EF-6960194512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5024" y="2029968"/>
            <a:ext cx="10515600" cy="2669515"/>
          </a:xfrm>
        </p:spPr>
        <p:txBody>
          <a:bodyPr>
            <a:normAutofit/>
          </a:bodyPr>
          <a:lstStyle/>
          <a:p>
            <a:pPr lvl="1">
              <a:lnSpc>
                <a:spcPct val="150000"/>
              </a:lnSpc>
              <a:spcAft>
                <a:spcPts val="255"/>
              </a:spcAft>
              <a:buSzPct val="120000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 Qu'est-ce que c'est ?</a:t>
            </a:r>
          </a:p>
          <a:p>
            <a:pPr marL="800100" lvl="1" indent="-342900">
              <a:lnSpc>
                <a:spcPct val="150000"/>
              </a:lnSpc>
              <a:spcAft>
                <a:spcPts val="255"/>
              </a:spcAft>
              <a:buSzPct val="120000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Pourquoi en avons-nous besoin ?</a:t>
            </a:r>
          </a:p>
          <a:p>
            <a:pPr marL="800100" lvl="1" indent="-342900">
              <a:lnSpc>
                <a:spcPct val="150000"/>
              </a:lnSpc>
              <a:spcAft>
                <a:spcPts val="255"/>
              </a:spcAft>
              <a:buSzPct val="120000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Comment les identifier et les communiquer ?</a:t>
            </a:r>
          </a:p>
          <a:p>
            <a:pPr marL="800100" lvl="1" indent="-342900">
              <a:lnSpc>
                <a:spcPct val="150000"/>
              </a:lnSpc>
              <a:spcAft>
                <a:spcPts val="255"/>
              </a:spcAft>
              <a:buSzPct val="120000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Comment les maintenir ?</a:t>
            </a:r>
            <a:endParaRPr lang="en-CA" sz="2000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endParaRPr lang="en-CA" dirty="0"/>
          </a:p>
          <a:p>
            <a:endParaRPr lang="en-US" dirty="0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896E6A6E-AAAE-0A2D-7B94-EB8F0C278B22}"/>
              </a:ext>
            </a:extLst>
          </p:cNvPr>
          <p:cNvSpPr txBox="1">
            <a:spLocks/>
          </p:cNvSpPr>
          <p:nvPr/>
        </p:nvSpPr>
        <p:spPr>
          <a:xfrm>
            <a:off x="86106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76F63D6-ABCF-CA4E-8D80-359B04143934}" type="slidenum">
              <a:rPr lang="en-US" b="1" smtClean="0">
                <a:solidFill>
                  <a:schemeClr val="tx1"/>
                </a:solidFill>
              </a:rPr>
              <a:pPr/>
              <a:t>13</a:t>
            </a:fld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CD643B-2DB0-F818-17A1-4C9201F951B6}"/>
              </a:ext>
            </a:extLst>
          </p:cNvPr>
          <p:cNvSpPr txBox="1"/>
          <p:nvPr/>
        </p:nvSpPr>
        <p:spPr>
          <a:xfrm>
            <a:off x="1143000" y="1143000"/>
            <a:ext cx="86549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Limites</a:t>
            </a:r>
            <a:endParaRPr lang="en-CA" sz="3200" b="1" dirty="0">
              <a:solidFill>
                <a:srgbClr val="2E4282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82458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C61E05-35CB-3746-AD9D-3B56278D00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368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094221-656B-7C44-B6E0-40F9A2452129}"/>
              </a:ext>
            </a:extLst>
          </p:cNvPr>
          <p:cNvSpPr txBox="1"/>
          <p:nvPr/>
        </p:nvSpPr>
        <p:spPr>
          <a:xfrm>
            <a:off x="1143000" y="894480"/>
            <a:ext cx="86549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Les types de </a:t>
            </a:r>
            <a:r>
              <a:rPr lang="en-CA" sz="3200" b="1" dirty="0" err="1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limites</a:t>
            </a:r>
            <a:endParaRPr lang="en-CA" sz="3200" b="1" dirty="0">
              <a:solidFill>
                <a:srgbClr val="2E4282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86ACC8-DB61-E772-8E95-A5DEB37D6613}"/>
              </a:ext>
            </a:extLst>
          </p:cNvPr>
          <p:cNvSpPr txBox="1"/>
          <p:nvPr/>
        </p:nvSpPr>
        <p:spPr>
          <a:xfrm>
            <a:off x="1335024" y="1591551"/>
            <a:ext cx="10420829" cy="39594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lvl="1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Limites physiques : Protéger mon espace et mon corps</a:t>
            </a:r>
          </a:p>
          <a:p>
            <a:pPr marL="800100" lvl="1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Limites émotionnelles : Protéger mes pensées et mes sentiments</a:t>
            </a:r>
          </a:p>
          <a:p>
            <a:pPr marL="800100" lvl="1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Limites verbales : Protéger la façon dont je m'exprime et ce que je partage</a:t>
            </a:r>
          </a:p>
          <a:p>
            <a:pPr marL="800100" lvl="1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Limites temporelles : Protéger la façon dont je passe mon temps</a:t>
            </a:r>
          </a:p>
          <a:p>
            <a:pPr marL="800100" lvl="1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Limites professionnelles : Protéger mes limites au travail</a:t>
            </a:r>
          </a:p>
          <a:p>
            <a:pPr marL="800100" lvl="1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Limites spirituelles : Protéger mes valeurs et mes convictions </a:t>
            </a:r>
          </a:p>
          <a:p>
            <a:pPr marL="800100" lvl="1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Limites financières : Protéger mes finances et mes biens</a:t>
            </a:r>
          </a:p>
          <a:p>
            <a:pPr marL="800100" lvl="1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Limites sexuelles : Protéger ma sécurité et mes préférences</a:t>
            </a:r>
            <a:endParaRPr lang="en-US" sz="2000" dirty="0">
              <a:solidFill>
                <a:srgbClr val="202124"/>
              </a:solidFill>
              <a:latin typeface="Arial" panose="020B0604020202020204" pitchFamily="34" charset="0"/>
            </a:endParaRP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472A42C3-83B7-FF33-B7FC-BF770C58CE66}"/>
              </a:ext>
            </a:extLst>
          </p:cNvPr>
          <p:cNvSpPr txBox="1">
            <a:spLocks/>
          </p:cNvSpPr>
          <p:nvPr/>
        </p:nvSpPr>
        <p:spPr>
          <a:xfrm>
            <a:off x="86106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76F63D6-ABCF-CA4E-8D80-359B04143934}" type="slidenum">
              <a:rPr lang="en-US" b="1" smtClean="0">
                <a:solidFill>
                  <a:schemeClr val="tx1"/>
                </a:solidFill>
              </a:rPr>
              <a:pPr/>
              <a:t>14</a:t>
            </a:fld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19667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C61E05-35CB-3746-AD9D-3B56278D00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094221-656B-7C44-B6E0-40F9A2452129}"/>
              </a:ext>
            </a:extLst>
          </p:cNvPr>
          <p:cNvSpPr txBox="1"/>
          <p:nvPr/>
        </p:nvSpPr>
        <p:spPr>
          <a:xfrm>
            <a:off x="1143000" y="841027"/>
            <a:ext cx="86549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err="1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Signes</a:t>
            </a:r>
            <a:r>
              <a:rPr lang="en-CA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de </a:t>
            </a:r>
            <a:r>
              <a:rPr lang="en-CA" sz="3200" b="1" dirty="0" err="1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limites</a:t>
            </a:r>
            <a:r>
              <a:rPr lang="en-CA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saines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86ACC8-DB61-E772-8E95-A5DEB37D6613}"/>
              </a:ext>
            </a:extLst>
          </p:cNvPr>
          <p:cNvSpPr txBox="1"/>
          <p:nvPr/>
        </p:nvSpPr>
        <p:spPr>
          <a:xfrm>
            <a:off x="1335024" y="1682055"/>
            <a:ext cx="10552176" cy="29495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lvl="1" indent="-342900">
              <a:lnSpc>
                <a:spcPct val="150000"/>
              </a:lnSpc>
              <a:buSzPct val="120000"/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202124"/>
                </a:solidFill>
                <a:latin typeface="Arial" panose="020B0604020202020204" pitchFamily="34" charset="0"/>
              </a:rPr>
              <a:t>Protégez-vous contre le risque d'être manipulé</a:t>
            </a:r>
          </a:p>
          <a:p>
            <a:pPr marL="800100" lvl="1" indent="-342900">
              <a:lnSpc>
                <a:spcPct val="150000"/>
              </a:lnSpc>
              <a:buSzPct val="120000"/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202124"/>
                </a:solidFill>
                <a:latin typeface="Arial" panose="020B0604020202020204" pitchFamily="34" charset="0"/>
              </a:rPr>
              <a:t>Prioriser le temps pour soi</a:t>
            </a:r>
          </a:p>
          <a:p>
            <a:pPr marL="800100" lvl="1" indent="-342900">
              <a:lnSpc>
                <a:spcPct val="150000"/>
              </a:lnSpc>
              <a:buSzPct val="120000"/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202124"/>
                </a:solidFill>
                <a:latin typeface="Arial" panose="020B0604020202020204" pitchFamily="34" charset="0"/>
              </a:rPr>
              <a:t>Cultivez votre estime et votre respect de vous-même</a:t>
            </a:r>
          </a:p>
          <a:p>
            <a:pPr marL="800100" lvl="1" indent="-342900">
              <a:lnSpc>
                <a:spcPct val="150000"/>
              </a:lnSpc>
              <a:buSzPct val="120000"/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202124"/>
                </a:solidFill>
                <a:latin typeface="Arial" panose="020B0604020202020204" pitchFamily="34" charset="0"/>
              </a:rPr>
              <a:t>Conservez et cultivez un sens aigu de votre identité et de vos objectifs</a:t>
            </a:r>
          </a:p>
          <a:p>
            <a:pPr marL="800100" lvl="1" indent="-342900">
              <a:lnSpc>
                <a:spcPct val="150000"/>
              </a:lnSpc>
              <a:buSzPct val="120000"/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202124"/>
                </a:solidFill>
                <a:latin typeface="Arial" panose="020B0604020202020204" pitchFamily="34" charset="0"/>
              </a:rPr>
              <a:t>Ne prenez que les responsabilités que vous pouvez assumer ; ne vous surengagez pas </a:t>
            </a:r>
          </a:p>
          <a:p>
            <a:pPr marL="800100" lvl="1" indent="-342900">
              <a:lnSpc>
                <a:spcPct val="150000"/>
              </a:lnSpc>
              <a:buSzPct val="120000"/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202124"/>
                </a:solidFill>
                <a:latin typeface="Arial" panose="020B0604020202020204" pitchFamily="34" charset="0"/>
              </a:rPr>
              <a:t>Dites « non » sans culpabiliser</a:t>
            </a:r>
          </a:p>
          <a:p>
            <a:pPr marL="800100" lvl="1" indent="-342900">
              <a:lnSpc>
                <a:spcPct val="150000"/>
              </a:lnSpc>
              <a:buSzPct val="120000"/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202124"/>
                </a:solidFill>
                <a:latin typeface="Arial" panose="020B0604020202020204" pitchFamily="34" charset="0"/>
              </a:rPr>
              <a:t>Communiquez clairement vos besoins et fixez des limites</a:t>
            </a: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3FD7B0DD-59F5-2EF1-DCD3-1099C6C3039B}"/>
              </a:ext>
            </a:extLst>
          </p:cNvPr>
          <p:cNvSpPr txBox="1">
            <a:spLocks/>
          </p:cNvSpPr>
          <p:nvPr/>
        </p:nvSpPr>
        <p:spPr>
          <a:xfrm>
            <a:off x="86106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76F63D6-ABCF-CA4E-8D80-359B04143934}" type="slidenum">
              <a:rPr lang="en-US" b="1" smtClean="0">
                <a:solidFill>
                  <a:schemeClr val="tx1"/>
                </a:solidFill>
              </a:rPr>
              <a:pPr/>
              <a:t>15</a:t>
            </a:fld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817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23B90EF-2D31-7C14-A061-0AF5CF33C7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368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B3FB8A-E492-A1A0-1C15-06D21C000F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5024" y="1591056"/>
            <a:ext cx="9302384" cy="43513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Les limites filtrent le bruit : Elles ne créent pas de distance en soi, mais nous aident à nous concentrer sur ce qui compte</a:t>
            </a:r>
          </a:p>
          <a:p>
            <a:pPr>
              <a:lnSpc>
                <a:spcPct val="150000"/>
              </a:lnSpc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Les personnes qui s'éloignent lorsque vous fixez des limites ne sont pas en phase avec votre bien-être – les personnes qui vous soutiennent vraiment comprendront et respecteront vos limites</a:t>
            </a:r>
          </a:p>
          <a:p>
            <a:pPr>
              <a:lnSpc>
                <a:spcPct val="150000"/>
              </a:lnSpc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Les limites ne bloquent pas l'amour, elles le protègent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D86055-26FE-6A01-73AA-56571CBF7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F63D6-ABCF-CA4E-8D80-359B04143934}" type="slidenum">
              <a:rPr lang="en-US" smtClean="0"/>
              <a:t>16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5249553-2080-DE25-A257-585A546FAAFA}"/>
              </a:ext>
            </a:extLst>
          </p:cNvPr>
          <p:cNvSpPr txBox="1"/>
          <p:nvPr/>
        </p:nvSpPr>
        <p:spPr>
          <a:xfrm>
            <a:off x="1143000" y="896112"/>
            <a:ext cx="86549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Les limites comme actes de bienveillance </a:t>
            </a:r>
            <a:endParaRPr lang="en-CA" sz="3200" b="1" dirty="0">
              <a:solidFill>
                <a:srgbClr val="2E4282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17963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C61E05-35CB-3746-AD9D-3B56278D00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368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094221-656B-7C44-B6E0-40F9A2452129}"/>
              </a:ext>
            </a:extLst>
          </p:cNvPr>
          <p:cNvSpPr txBox="1"/>
          <p:nvPr/>
        </p:nvSpPr>
        <p:spPr>
          <a:xfrm>
            <a:off x="1143000" y="1040775"/>
            <a:ext cx="86549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Comment dire « non »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86ACC8-DB61-E772-8E95-A5DEB37D6613}"/>
              </a:ext>
            </a:extLst>
          </p:cNvPr>
          <p:cNvSpPr txBox="1"/>
          <p:nvPr/>
        </p:nvSpPr>
        <p:spPr>
          <a:xfrm>
            <a:off x="1335025" y="1645920"/>
            <a:ext cx="10201302" cy="4344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lvl="1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Je le voudrais bien, mais je suis débordé(e). Pouvons-nous revenir à cette question dès le prochain ____ ?</a:t>
            </a:r>
          </a:p>
          <a:p>
            <a:pPr marL="800100" lvl="1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J'apprécie que vous ayez pensé à moi pour cela, mais je donne la priorité à ____ pour le moment. Je serais ravi(e) d'être pris(e) en considération pour l'année prochaine.</a:t>
            </a:r>
          </a:p>
          <a:p>
            <a:pPr marL="800100" lvl="1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Mon calendrier a changé. Pouvons-nous reporter cette réunion à ____ ?</a:t>
            </a:r>
          </a:p>
          <a:p>
            <a:pPr marL="800100" lvl="1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Non, je ne suis pas libre de parler pour l'instant.</a:t>
            </a:r>
          </a:p>
          <a:p>
            <a:pPr marL="800100" lvl="1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Je n'ai pas d'énergie pour aller souper, mais j'aimerais bien faire un brunch bientôt.</a:t>
            </a: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A4DDC8EB-84ED-A034-94CF-C2F407054DFA}"/>
              </a:ext>
            </a:extLst>
          </p:cNvPr>
          <p:cNvSpPr txBox="1">
            <a:spLocks/>
          </p:cNvSpPr>
          <p:nvPr/>
        </p:nvSpPr>
        <p:spPr>
          <a:xfrm>
            <a:off x="86106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76F63D6-ABCF-CA4E-8D80-359B04143934}" type="slidenum">
              <a:rPr lang="en-US" b="1" smtClean="0">
                <a:solidFill>
                  <a:schemeClr val="tx1"/>
                </a:solidFill>
              </a:rPr>
              <a:pPr/>
              <a:t>17</a:t>
            </a:fld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5703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C61E05-35CB-3746-AD9D-3B56278D00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368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094221-656B-7C44-B6E0-40F9A2452129}"/>
              </a:ext>
            </a:extLst>
          </p:cNvPr>
          <p:cNvSpPr txBox="1"/>
          <p:nvPr/>
        </p:nvSpPr>
        <p:spPr>
          <a:xfrm>
            <a:off x="1143000" y="994841"/>
            <a:ext cx="86549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Pratiques contemplatives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86ACC8-DB61-E772-8E95-A5DEB37D6613}"/>
              </a:ext>
            </a:extLst>
          </p:cNvPr>
          <p:cNvSpPr txBox="1"/>
          <p:nvPr/>
        </p:nvSpPr>
        <p:spPr>
          <a:xfrm>
            <a:off x="1335024" y="1758542"/>
            <a:ext cx="10420829" cy="34978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lvl="1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Pratiques </a:t>
            </a:r>
            <a:r>
              <a:rPr lang="fr-FR" sz="2000" dirty="0">
                <a:latin typeface="Arial" panose="020B0604020202020204" pitchFamily="34" charset="0"/>
              </a:rPr>
              <a:t>apaisantes</a:t>
            </a: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 de tranquillité (silence / méditation)</a:t>
            </a:r>
          </a:p>
          <a:p>
            <a:pPr marL="800100" lvl="1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Pratiques de mouvement (danse / rire / se secouer / faire de l'exercice)</a:t>
            </a:r>
          </a:p>
          <a:p>
            <a:pPr marL="800100" lvl="1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Pratiques cérémonielles (espace sacré)</a:t>
            </a:r>
          </a:p>
          <a:p>
            <a:pPr marL="800100" lvl="1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Pratiques spirituelles (prière / tendresse / visualisation)</a:t>
            </a:r>
          </a:p>
          <a:p>
            <a:pPr marL="800100" lvl="1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Pratiques rituelles (connexion avec la terre / la culture)</a:t>
            </a:r>
          </a:p>
          <a:p>
            <a:pPr marL="800100" lvl="1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Pratiques de création (chant / journal / musique / art)</a:t>
            </a:r>
          </a:p>
          <a:p>
            <a:pPr marL="800100" lvl="1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Pratiques relationnelles (écoute approfondie / compte rendu / narration)</a:t>
            </a: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2947CD1C-68FF-030A-7138-18CE12673630}"/>
              </a:ext>
            </a:extLst>
          </p:cNvPr>
          <p:cNvSpPr txBox="1">
            <a:spLocks/>
          </p:cNvSpPr>
          <p:nvPr/>
        </p:nvSpPr>
        <p:spPr>
          <a:xfrm>
            <a:off x="86106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76F63D6-ABCF-CA4E-8D80-359B04143934}" type="slidenum">
              <a:rPr lang="en-US" b="1" smtClean="0">
                <a:solidFill>
                  <a:schemeClr val="tx1"/>
                </a:solidFill>
              </a:rPr>
              <a:pPr/>
              <a:t>18</a:t>
            </a:fld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77614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C61E05-35CB-3746-AD9D-3B56278D00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254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094221-656B-7C44-B6E0-40F9A2452129}"/>
              </a:ext>
            </a:extLst>
          </p:cNvPr>
          <p:cNvSpPr txBox="1"/>
          <p:nvPr/>
        </p:nvSpPr>
        <p:spPr>
          <a:xfrm>
            <a:off x="1143000" y="1143000"/>
            <a:ext cx="1021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Application de la posture « ET » (the ‘AND’ stance)</a:t>
            </a:r>
            <a:endParaRPr lang="en-US" sz="3200" b="1" dirty="0">
              <a:solidFill>
                <a:srgbClr val="2E4282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86ACC8-DB61-E772-8E95-A5DEB37D6613}"/>
              </a:ext>
            </a:extLst>
          </p:cNvPr>
          <p:cNvSpPr txBox="1"/>
          <p:nvPr/>
        </p:nvSpPr>
        <p:spPr>
          <a:xfrm>
            <a:off x="1335024" y="2029968"/>
            <a:ext cx="10210799" cy="34978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lvl="1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J'ai des forces ET des faiblesses</a:t>
            </a:r>
            <a:endParaRPr lang="en-US" sz="2000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pPr marL="742950" lvl="1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Je suis à la hauteur ET je peux travailler sur ma personne</a:t>
            </a:r>
            <a:endParaRPr lang="en-US" sz="2000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pPr marL="742950" lvl="1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Je peux faire les choses par mes propres moyens ET je peux demander de l'aide</a:t>
            </a:r>
            <a:endParaRPr lang="en-US" sz="2000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pPr marL="742950" lvl="1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Je suis serviable ET je sais dire non</a:t>
            </a:r>
          </a:p>
          <a:p>
            <a:pPr marL="742950" lvl="1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Je suis une bonne personne ET je fais des erreurs</a:t>
            </a:r>
          </a:p>
          <a:p>
            <a:pPr marL="742950" lvl="1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Je fais de mon mieux ET je peux faire mieux</a:t>
            </a:r>
            <a:endParaRPr lang="en-US" sz="2000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pPr marL="742950" lvl="1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202124"/>
              </a:solidFill>
              <a:latin typeface="Arial" panose="020B0604020202020204" pitchFamily="34" charset="0"/>
            </a:endParaRP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B46AFD2E-3F41-03C8-7A9D-A405FDBB10ED}"/>
              </a:ext>
            </a:extLst>
          </p:cNvPr>
          <p:cNvSpPr txBox="1">
            <a:spLocks/>
          </p:cNvSpPr>
          <p:nvPr/>
        </p:nvSpPr>
        <p:spPr>
          <a:xfrm>
            <a:off x="86106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76F63D6-ABCF-CA4E-8D80-359B04143934}" type="slidenum">
              <a:rPr lang="en-US" b="1" smtClean="0">
                <a:solidFill>
                  <a:schemeClr val="tx1"/>
                </a:solidFill>
              </a:rPr>
              <a:pPr/>
              <a:t>19</a:t>
            </a:fld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362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F9425EF-E517-976B-AB44-8D190A085B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52E1AD-2A51-6B51-42F7-C17D9A35A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2500"/>
            <a:ext cx="10515600" cy="495300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7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fr-FR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L'humilité culturelle doit précéder la sécurité psychologique. </a:t>
            </a:r>
          </a:p>
          <a:p>
            <a:pPr marL="0" indent="0" algn="ctr">
              <a:lnSpc>
                <a:spcPct val="16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fr-FR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L'humilité culturelle favorise la réceptivité culturelle, qui à son tour crée la sécurité psychologique.</a:t>
            </a:r>
            <a:endParaRPr lang="en-US" sz="3200" dirty="0">
              <a:solidFill>
                <a:srgbClr val="2E4282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34C11BCD-4F41-45B1-42B3-DCD99B57C548}"/>
              </a:ext>
            </a:extLst>
          </p:cNvPr>
          <p:cNvSpPr txBox="1">
            <a:spLocks/>
          </p:cNvSpPr>
          <p:nvPr/>
        </p:nvSpPr>
        <p:spPr>
          <a:xfrm>
            <a:off x="86106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76F63D6-ABCF-CA4E-8D80-359B04143934}" type="slidenum">
              <a:rPr lang="en-US" b="1" smtClean="0">
                <a:solidFill>
                  <a:schemeClr val="tx1"/>
                </a:solidFill>
              </a:rPr>
              <a:pPr/>
              <a:t>2</a:t>
            </a:fld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9636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C61E05-35CB-3746-AD9D-3B56278D00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254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094221-656B-7C44-B6E0-40F9A2452129}"/>
              </a:ext>
            </a:extLst>
          </p:cNvPr>
          <p:cNvSpPr txBox="1"/>
          <p:nvPr/>
        </p:nvSpPr>
        <p:spPr>
          <a:xfrm>
            <a:off x="1143000" y="1143000"/>
            <a:ext cx="93407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Réceptivité culturelle – Pratiquer l'empathie, partager la compassion</a:t>
            </a:r>
            <a:endParaRPr lang="en-CA" sz="3200" b="1" dirty="0">
              <a:solidFill>
                <a:srgbClr val="2E4282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86ACC8-DB61-E772-8E95-A5DEB37D6613}"/>
              </a:ext>
            </a:extLst>
          </p:cNvPr>
          <p:cNvSpPr txBox="1"/>
          <p:nvPr/>
        </p:nvSpPr>
        <p:spPr>
          <a:xfrm>
            <a:off x="1335024" y="2286000"/>
            <a:ext cx="10643656" cy="24590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Empathie pour les expériences vécues des autres</a:t>
            </a:r>
          </a:p>
          <a:p>
            <a:pPr marL="742950" lvl="1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L'approche « Ne pas nuire davantage » (“Do no </a:t>
            </a:r>
            <a:r>
              <a:rPr lang="fr-FR" sz="2000" dirty="0" err="1">
                <a:solidFill>
                  <a:srgbClr val="202124"/>
                </a:solidFill>
                <a:latin typeface="Arial" panose="020B0604020202020204" pitchFamily="34" charset="0"/>
              </a:rPr>
              <a:t>further</a:t>
            </a: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 </a:t>
            </a:r>
            <a:r>
              <a:rPr lang="fr-FR" sz="2000" dirty="0" err="1">
                <a:solidFill>
                  <a:srgbClr val="202124"/>
                </a:solidFill>
                <a:latin typeface="Arial" panose="020B0604020202020204" pitchFamily="34" charset="0"/>
              </a:rPr>
              <a:t>harm</a:t>
            </a: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” </a:t>
            </a:r>
            <a:r>
              <a:rPr lang="fr-FR" sz="2000" dirty="0" err="1">
                <a:solidFill>
                  <a:srgbClr val="202124"/>
                </a:solidFill>
                <a:latin typeface="Arial" panose="020B0604020202020204" pitchFamily="34" charset="0"/>
              </a:rPr>
              <a:t>approach</a:t>
            </a: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)</a:t>
            </a:r>
          </a:p>
          <a:p>
            <a:pPr marL="742950" lvl="1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Honorer la dignité de chacun – reconnaissance de notre humanité commune</a:t>
            </a:r>
          </a:p>
          <a:p>
            <a:pPr marL="742950" lvl="1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De ce fait, nous favorisons une culture du travail imprégnée d'attention et de compassion pour soi-même et pour les autres</a:t>
            </a: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76DC33A4-C5E1-560C-ADCE-70BFE7F2083A}"/>
              </a:ext>
            </a:extLst>
          </p:cNvPr>
          <p:cNvSpPr txBox="1">
            <a:spLocks/>
          </p:cNvSpPr>
          <p:nvPr/>
        </p:nvSpPr>
        <p:spPr>
          <a:xfrm>
            <a:off x="86106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76F63D6-ABCF-CA4E-8D80-359B04143934}" type="slidenum">
              <a:rPr lang="en-US" b="1" smtClean="0">
                <a:solidFill>
                  <a:schemeClr val="tx1"/>
                </a:solidFill>
              </a:rPr>
              <a:pPr/>
              <a:t>20</a:t>
            </a:fld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9507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C61E05-35CB-3746-AD9D-3B56278D00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368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094221-656B-7C44-B6E0-40F9A2452129}"/>
              </a:ext>
            </a:extLst>
          </p:cNvPr>
          <p:cNvSpPr txBox="1"/>
          <p:nvPr/>
        </p:nvSpPr>
        <p:spPr>
          <a:xfrm>
            <a:off x="1143000" y="1143000"/>
            <a:ext cx="97326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err="1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Bâtir</a:t>
            </a:r>
            <a:r>
              <a:rPr lang="en-CA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des relations </a:t>
            </a:r>
            <a:r>
              <a:rPr lang="en-CA" sz="3200" b="1" dirty="0" err="1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respectueuses</a:t>
            </a:r>
            <a:endParaRPr lang="en-CA" sz="3200" b="1" dirty="0">
              <a:solidFill>
                <a:srgbClr val="2E4282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86ACC8-DB61-E772-8E95-A5DEB37D6613}"/>
              </a:ext>
            </a:extLst>
          </p:cNvPr>
          <p:cNvSpPr txBox="1"/>
          <p:nvPr/>
        </p:nvSpPr>
        <p:spPr>
          <a:xfrm>
            <a:off x="1335024" y="2029968"/>
            <a:ext cx="9732639" cy="34978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Faire preuve de transparence</a:t>
            </a:r>
          </a:p>
          <a:p>
            <a:pPr marL="742950" lvl="1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Pratiquer la réciprocité</a:t>
            </a:r>
          </a:p>
          <a:p>
            <a:pPr marL="742950" lvl="1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Reconnaître et valider</a:t>
            </a:r>
          </a:p>
          <a:p>
            <a:pPr marL="742950" lvl="1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Écoute active et attentive</a:t>
            </a:r>
          </a:p>
          <a:p>
            <a:pPr marL="742950" lvl="1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Rester curieux sans honte, blâme ou jugement </a:t>
            </a:r>
          </a:p>
          <a:p>
            <a:pPr marL="742950" lvl="1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Collaborer / susciter des points de vue différents des vôtres</a:t>
            </a:r>
          </a:p>
          <a:p>
            <a:pPr marL="742950" lvl="1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S'engager dans des entretiens empreints de compassion</a:t>
            </a:r>
            <a:endParaRPr lang="en-US" sz="2000" dirty="0">
              <a:solidFill>
                <a:srgbClr val="202124"/>
              </a:solidFill>
              <a:latin typeface="Arial" panose="020B0604020202020204" pitchFamily="34" charset="0"/>
            </a:endParaRP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9D1518D8-7BA4-3D5C-DAC6-6C64E4490D87}"/>
              </a:ext>
            </a:extLst>
          </p:cNvPr>
          <p:cNvSpPr txBox="1">
            <a:spLocks/>
          </p:cNvSpPr>
          <p:nvPr/>
        </p:nvSpPr>
        <p:spPr>
          <a:xfrm>
            <a:off x="86106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76F63D6-ABCF-CA4E-8D80-359B04143934}" type="slidenum">
              <a:rPr lang="en-US" b="1" smtClean="0">
                <a:solidFill>
                  <a:schemeClr val="tx1"/>
                </a:solidFill>
              </a:rPr>
              <a:pPr/>
              <a:t>21</a:t>
            </a:fld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8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1145224-7C96-309E-33B6-2767C1D939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368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72C587F-E0E8-EE05-EF48-AE47B5EA3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143000"/>
            <a:ext cx="10515600" cy="1325563"/>
          </a:xfrm>
        </p:spPr>
        <p:txBody>
          <a:bodyPr>
            <a:normAutofit/>
          </a:bodyPr>
          <a:lstStyle/>
          <a:p>
            <a:r>
              <a:rPr lang="fr-FR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F0502020204030204" pitchFamily="34" charset="0"/>
                <a:cs typeface="Arial" panose="020B0604020202020204" pitchFamily="34" charset="0"/>
              </a:rPr>
              <a:t>L’humilité culturelle en action – Vers soi-même et vers les autres</a:t>
            </a:r>
            <a:endParaRPr lang="en-CA" sz="3200" b="1" dirty="0">
              <a:solidFill>
                <a:srgbClr val="2E4282"/>
              </a:solidFill>
              <a:latin typeface="Arial" panose="020B0604020202020204" pitchFamily="34" charset="0"/>
              <a:ea typeface="Open Sans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F2D2E9-7A15-21ED-88F4-265542220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5025" y="2029968"/>
            <a:ext cx="10018776" cy="435133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SzPct val="53000"/>
              <a:tabLst>
                <a:tab pos="457200" algn="l"/>
              </a:tabLst>
            </a:pPr>
            <a:endParaRPr lang="en-US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buSzPct val="125000"/>
              <a:tabLst>
                <a:tab pos="457200" algn="l"/>
              </a:tabLst>
            </a:pP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buSzPct val="125000"/>
              <a:tabLst>
                <a:tab pos="457200" algn="l"/>
              </a:tabLst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Prendre soin de soi : Nous permet de maintenir notre capacité à promouvoir un changement systémique à long terme.</a:t>
            </a:r>
          </a:p>
          <a:p>
            <a:pPr lvl="1">
              <a:spcBef>
                <a:spcPts val="0"/>
              </a:spcBef>
              <a:buSzPct val="125000"/>
              <a:tabLst>
                <a:tab pos="457200" algn="l"/>
              </a:tabLst>
            </a:pP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buSzPct val="125000"/>
              <a:tabLst>
                <a:tab pos="457200" algn="l"/>
              </a:tabLst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L'auto-régulation : Je reconnais le problème et je m'en préoccupe profondément, et je maintiens mon bien-être émotionnel pour rester engagé à long terme.</a:t>
            </a:r>
          </a:p>
          <a:p>
            <a:pPr lvl="1">
              <a:spcBef>
                <a:spcPts val="0"/>
              </a:spcBef>
              <a:buSzPct val="125000"/>
              <a:tabLst>
                <a:tab pos="457200" algn="l"/>
              </a:tabLst>
            </a:pP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buSzPct val="125000"/>
              <a:tabLst>
                <a:tab pos="457200" algn="l"/>
              </a:tabLst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Empathie et compassion : Je contribue au démantèlement des barrières en utilisant mes privilèges, ma voix et mes ressources, même si je ne suis pas directement concerné.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38B577-0CE3-3A88-3691-A6D9A1F4A3CD}"/>
              </a:ext>
            </a:extLst>
          </p:cNvPr>
          <p:cNvSpPr txBox="1">
            <a:spLocks/>
          </p:cNvSpPr>
          <p:nvPr/>
        </p:nvSpPr>
        <p:spPr>
          <a:xfrm>
            <a:off x="86106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76F63D6-ABCF-CA4E-8D80-359B04143934}" type="slidenum">
              <a:rPr lang="en-US" b="1" smtClean="0">
                <a:solidFill>
                  <a:schemeClr val="tx1"/>
                </a:solidFill>
              </a:rPr>
              <a:pPr/>
              <a:t>22</a:t>
            </a:fld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13565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F149C43-8FD4-AEA7-7D08-D57E6A73F2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368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8350A7-1A4E-AD73-6883-27D94A3CA7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7932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endParaRPr lang="fr-FR" sz="3600" b="1" dirty="0">
              <a:solidFill>
                <a:srgbClr val="2E4282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fr-FR" sz="36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Imaginez que nous mesurions le succès par le sentiment de sécurité que les gens ressentent en notre présence.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fr-FR" sz="3600" b="1" dirty="0">
              <a:solidFill>
                <a:srgbClr val="2E4282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000" b="1" i="0" u="none" strike="noStrike" kern="1200" cap="none" spc="0" normalizeH="0" baseline="0" noProof="0" dirty="0">
              <a:ln>
                <a:noFill/>
              </a:ln>
              <a:solidFill>
                <a:srgbClr val="2E428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1200" cap="none" spc="0" normalizeH="0" baseline="0" noProof="0" dirty="0">
                <a:ln>
                  <a:noFill/>
                </a:ln>
                <a:solidFill>
                  <a:srgbClr val="2E428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- Jonathan Louis Dent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2E428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fr-FR" sz="3600" b="1" dirty="0">
              <a:solidFill>
                <a:srgbClr val="2E428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532F0E73-38F2-2F97-2D1D-C1A4DCBD75C0}"/>
              </a:ext>
            </a:extLst>
          </p:cNvPr>
          <p:cNvSpPr txBox="1">
            <a:spLocks/>
          </p:cNvSpPr>
          <p:nvPr/>
        </p:nvSpPr>
        <p:spPr>
          <a:xfrm>
            <a:off x="86106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76F63D6-ABCF-CA4E-8D80-359B04143934}" type="slidenum">
              <a:rPr lang="en-US" b="1" smtClean="0">
                <a:solidFill>
                  <a:schemeClr val="tx1"/>
                </a:solidFill>
              </a:rPr>
              <a:pPr/>
              <a:t>23</a:t>
            </a:fld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768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C61E05-35CB-3746-AD9D-3B56278D00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094221-656B-7C44-B6E0-40F9A2452129}"/>
              </a:ext>
            </a:extLst>
          </p:cNvPr>
          <p:cNvSpPr txBox="1"/>
          <p:nvPr/>
        </p:nvSpPr>
        <p:spPr>
          <a:xfrm>
            <a:off x="1143000" y="1143000"/>
            <a:ext cx="86549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err="1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L'humilité</a:t>
            </a:r>
            <a:r>
              <a:rPr lang="en-CA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en-CA" sz="3200" b="1" dirty="0" err="1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culturelle</a:t>
            </a:r>
            <a:r>
              <a:rPr lang="en-CA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en pratique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86ACC8-DB61-E772-8E95-A5DEB37D6613}"/>
              </a:ext>
            </a:extLst>
          </p:cNvPr>
          <p:cNvSpPr txBox="1"/>
          <p:nvPr/>
        </p:nvSpPr>
        <p:spPr>
          <a:xfrm>
            <a:off x="1335024" y="2029968"/>
            <a:ext cx="9732639" cy="29207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Commence par se connecter à sa propre identité, en orientant sa compassion et son empathie vers soi-même à travers deux piliers :</a:t>
            </a:r>
          </a:p>
          <a:p>
            <a:pPr marL="1257300" lvl="2" indent="-342900">
              <a:lnSpc>
                <a:spcPct val="150000"/>
              </a:lnSpc>
              <a:spcAft>
                <a:spcPts val="255"/>
              </a:spcAft>
              <a:buSzPct val="100000"/>
              <a:buFont typeface="Wingdings" panose="05000000000000000000" pitchFamily="2" charset="2"/>
              <a:buChar char="§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L’</a:t>
            </a:r>
            <a:r>
              <a:rPr lang="fr-FR" sz="2000" dirty="0" err="1">
                <a:solidFill>
                  <a:srgbClr val="202124"/>
                </a:solidFill>
                <a:latin typeface="Arial" panose="020B0604020202020204" pitchFamily="34" charset="0"/>
              </a:rPr>
              <a:t>auto-réflexion</a:t>
            </a:r>
            <a:endParaRPr lang="fr-FR" sz="2000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pPr marL="1257300" lvl="2" indent="-342900">
              <a:lnSpc>
                <a:spcPct val="150000"/>
              </a:lnSpc>
              <a:spcAft>
                <a:spcPts val="255"/>
              </a:spcAft>
              <a:buSzPct val="100000"/>
              <a:buFont typeface="Wingdings" panose="05000000000000000000" pitchFamily="2" charset="2"/>
              <a:buChar char="§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L’auto-évaluation</a:t>
            </a:r>
          </a:p>
          <a:p>
            <a:pPr marL="742950" lvl="1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Ensuite, nous pouvons être plus réceptifs à la culture des autres, en voyant leur humanité avec empathie et compassion</a:t>
            </a: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1E700ABE-80E7-3892-2082-EBAB9C7BBFA7}"/>
              </a:ext>
            </a:extLst>
          </p:cNvPr>
          <p:cNvSpPr txBox="1">
            <a:spLocks/>
          </p:cNvSpPr>
          <p:nvPr/>
        </p:nvSpPr>
        <p:spPr>
          <a:xfrm>
            <a:off x="86106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76F63D6-ABCF-CA4E-8D80-359B04143934}" type="slidenum">
              <a:rPr lang="en-US" b="1" smtClean="0">
                <a:solidFill>
                  <a:schemeClr val="tx1"/>
                </a:solidFill>
              </a:rPr>
              <a:pPr/>
              <a:t>3</a:t>
            </a:fld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215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C61E05-35CB-3746-AD9D-3B56278D00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368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094221-656B-7C44-B6E0-40F9A2452129}"/>
              </a:ext>
            </a:extLst>
          </p:cNvPr>
          <p:cNvSpPr txBox="1"/>
          <p:nvPr/>
        </p:nvSpPr>
        <p:spPr>
          <a:xfrm>
            <a:off x="1139800" y="1142320"/>
            <a:ext cx="86549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Auto-</a:t>
            </a:r>
            <a:r>
              <a:rPr lang="en-CA" sz="3200" b="1" dirty="0" err="1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réflexion</a:t>
            </a:r>
            <a:endParaRPr lang="en-CA" sz="3200" b="1" dirty="0">
              <a:solidFill>
                <a:srgbClr val="2E4282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86ACC8-DB61-E772-8E95-A5DEB37D6613}"/>
              </a:ext>
            </a:extLst>
          </p:cNvPr>
          <p:cNvSpPr txBox="1"/>
          <p:nvPr/>
        </p:nvSpPr>
        <p:spPr>
          <a:xfrm>
            <a:off x="1335024" y="2029968"/>
            <a:ext cx="9732639" cy="2497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  <a:spcAft>
                <a:spcPts val="255"/>
              </a:spcAft>
              <a:buSzPct val="120000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Premier pilier de l'humilité culturelle = </a:t>
            </a:r>
            <a:r>
              <a:rPr lang="fr-FR" sz="2000" dirty="0" err="1">
                <a:solidFill>
                  <a:srgbClr val="202124"/>
                </a:solidFill>
                <a:latin typeface="Arial" panose="020B0604020202020204" pitchFamily="34" charset="0"/>
              </a:rPr>
              <a:t>auto-réflexion</a:t>
            </a:r>
            <a:endParaRPr lang="fr-FR" sz="2000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pPr marL="742950" lvl="1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Connecter avec notre soi authentique</a:t>
            </a:r>
          </a:p>
          <a:p>
            <a:pPr marL="742950" lvl="1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Reconnaître et identifier nos pensées, nos émotions et nos actions</a:t>
            </a:r>
          </a:p>
          <a:p>
            <a:pPr marL="742950" lvl="1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Renforcer notre confiance et notre assurance en soi</a:t>
            </a:r>
          </a:p>
          <a:p>
            <a:pPr marL="742950" lvl="1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Être ouvert à s’évaluer et s'engager dans une auto-évaluation constructive</a:t>
            </a: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AD5597A9-13FB-8585-603C-8C5FBDD7A81B}"/>
              </a:ext>
            </a:extLst>
          </p:cNvPr>
          <p:cNvSpPr txBox="1">
            <a:spLocks/>
          </p:cNvSpPr>
          <p:nvPr/>
        </p:nvSpPr>
        <p:spPr>
          <a:xfrm>
            <a:off x="86106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76F63D6-ABCF-CA4E-8D80-359B04143934}" type="slidenum">
              <a:rPr lang="en-US" b="1" smtClean="0">
                <a:solidFill>
                  <a:schemeClr val="tx1"/>
                </a:solidFill>
              </a:rPr>
              <a:pPr/>
              <a:t>4</a:t>
            </a:fld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061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C61E05-35CB-3746-AD9D-3B56278D00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094221-656B-7C44-B6E0-40F9A2452129}"/>
              </a:ext>
            </a:extLst>
          </p:cNvPr>
          <p:cNvSpPr txBox="1"/>
          <p:nvPr/>
        </p:nvSpPr>
        <p:spPr>
          <a:xfrm>
            <a:off x="1139800" y="1142320"/>
            <a:ext cx="86549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Auto-</a:t>
            </a:r>
            <a:r>
              <a:rPr lang="en-CA" sz="3200" b="1" dirty="0" err="1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Évaluation</a:t>
            </a:r>
            <a:endParaRPr lang="en-CA" sz="3200" b="1" dirty="0">
              <a:solidFill>
                <a:srgbClr val="2E4282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86ACC8-DB61-E772-8E95-A5DEB37D6613}"/>
              </a:ext>
            </a:extLst>
          </p:cNvPr>
          <p:cNvSpPr txBox="1"/>
          <p:nvPr/>
        </p:nvSpPr>
        <p:spPr>
          <a:xfrm>
            <a:off x="1335024" y="2029968"/>
            <a:ext cx="10129266" cy="3420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  <a:spcAft>
                <a:spcPts val="255"/>
              </a:spcAft>
              <a:buSzPct val="120000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Deuxième pilier de l'humilité culturelle = auto-évaluation</a:t>
            </a:r>
          </a:p>
          <a:p>
            <a:pPr marL="742950" lvl="1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Implique une réflexion plus approfondie sur soi-même, où l'apprentissage se produit</a:t>
            </a:r>
          </a:p>
          <a:p>
            <a:pPr marL="742950" lvl="1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Nous permet d'identifier, d'évaluer et de réguler nos réactions émotionnelles</a:t>
            </a:r>
          </a:p>
          <a:p>
            <a:pPr marL="742950" lvl="1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Nous invite à explorer ce qui motive ou influence nos actions</a:t>
            </a:r>
          </a:p>
          <a:p>
            <a:pPr marL="742950" lvl="1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Renforce notre capacité d'adaptation et notre résilience, conduisant à un état d'esprit plus équilibré</a:t>
            </a: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CE6621DA-6148-9A7E-D169-55185AEA7D1C}"/>
              </a:ext>
            </a:extLst>
          </p:cNvPr>
          <p:cNvSpPr txBox="1">
            <a:spLocks/>
          </p:cNvSpPr>
          <p:nvPr/>
        </p:nvSpPr>
        <p:spPr>
          <a:xfrm>
            <a:off x="86106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76F63D6-ABCF-CA4E-8D80-359B04143934}" type="slidenum">
              <a:rPr lang="en-US" b="1" smtClean="0">
                <a:solidFill>
                  <a:schemeClr val="tx1"/>
                </a:solidFill>
              </a:rPr>
              <a:pPr/>
              <a:t>5</a:t>
            </a:fld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131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C61E05-35CB-3746-AD9D-3B56278D00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368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094221-656B-7C44-B6E0-40F9A2452129}"/>
              </a:ext>
            </a:extLst>
          </p:cNvPr>
          <p:cNvSpPr txBox="1"/>
          <p:nvPr/>
        </p:nvSpPr>
        <p:spPr>
          <a:xfrm>
            <a:off x="1143000" y="1143000"/>
            <a:ext cx="86549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err="1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Renforcer</a:t>
            </a:r>
            <a:r>
              <a:rPr lang="en-CA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la conscience de soi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86ACC8-DB61-E772-8E95-A5DEB37D6613}"/>
              </a:ext>
            </a:extLst>
          </p:cNvPr>
          <p:cNvSpPr txBox="1"/>
          <p:nvPr/>
        </p:nvSpPr>
        <p:spPr>
          <a:xfrm>
            <a:off x="1335024" y="1828800"/>
            <a:ext cx="10643616" cy="39210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lvl="1" indent="-342900">
              <a:lnSpc>
                <a:spcPct val="150000"/>
              </a:lnSpc>
              <a:spcAft>
                <a:spcPts val="255"/>
              </a:spcAft>
              <a:buSzPct val="124000"/>
              <a:buFont typeface="Arial" panose="020B0604020202020204" pitchFamily="34" charset="0"/>
              <a:buChar char="•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Se livrer à une réflexion sur soi-même et à une auto-évaluation renforce notre conscience de soi</a:t>
            </a:r>
          </a:p>
          <a:p>
            <a:pPr marL="800100" lvl="1" indent="-342900">
              <a:lnSpc>
                <a:spcPct val="150000"/>
              </a:lnSpc>
              <a:spcAft>
                <a:spcPts val="255"/>
              </a:spcAft>
              <a:buSzPct val="124000"/>
              <a:buFont typeface="Arial" panose="020B0604020202020204" pitchFamily="34" charset="0"/>
              <a:buChar char="•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D'autres exercices de réflexion incluent :</a:t>
            </a:r>
          </a:p>
          <a:p>
            <a:pPr marL="1257300" lvl="2" indent="-342900">
              <a:lnSpc>
                <a:spcPct val="150000"/>
              </a:lnSpc>
              <a:spcAft>
                <a:spcPts val="255"/>
              </a:spcAft>
              <a:buSzPct val="100000"/>
              <a:buFont typeface="Wingdings" panose="05000000000000000000" pitchFamily="2" charset="2"/>
              <a:buChar char="§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Identifier vos déclencheurs</a:t>
            </a:r>
          </a:p>
          <a:p>
            <a:pPr marL="1257300" lvl="2" indent="-342900">
              <a:lnSpc>
                <a:spcPct val="150000"/>
              </a:lnSpc>
              <a:spcAft>
                <a:spcPts val="255"/>
              </a:spcAft>
              <a:buSzPct val="100000"/>
              <a:buFont typeface="Wingdings" panose="05000000000000000000" pitchFamily="2" charset="2"/>
              <a:buChar char="§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Observer votre langage corporel et votre ton</a:t>
            </a:r>
          </a:p>
          <a:p>
            <a:pPr marL="1257300" lvl="2" indent="-342900">
              <a:lnSpc>
                <a:spcPct val="150000"/>
              </a:lnSpc>
              <a:spcAft>
                <a:spcPts val="255"/>
              </a:spcAft>
              <a:buSzPct val="100000"/>
              <a:buFont typeface="Wingdings" panose="05000000000000000000" pitchFamily="2" charset="2"/>
              <a:buChar char="§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Vérifier votre humeur: Change-t-elle en fonction des situations et des personnes ? </a:t>
            </a:r>
          </a:p>
          <a:p>
            <a:pPr marL="1257300" lvl="2" indent="-342900">
              <a:lnSpc>
                <a:spcPct val="150000"/>
              </a:lnSpc>
              <a:buSzPct val="100000"/>
              <a:buFont typeface="Wingdings" panose="05000000000000000000" pitchFamily="2" charset="2"/>
              <a:buChar char="§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Vous poser les questions suivantes: Est-ce que je respire ? Suis-je tendu ? Comment mon corps se sent-il ? Qu'ai-je appris de ces exercices ?</a:t>
            </a: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4A938E2F-290C-C2D9-91D5-278BBF025CB6}"/>
              </a:ext>
            </a:extLst>
          </p:cNvPr>
          <p:cNvSpPr txBox="1">
            <a:spLocks/>
          </p:cNvSpPr>
          <p:nvPr/>
        </p:nvSpPr>
        <p:spPr>
          <a:xfrm>
            <a:off x="86106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76F63D6-ABCF-CA4E-8D80-359B04143934}" type="slidenum">
              <a:rPr lang="en-US" b="1" smtClean="0">
                <a:solidFill>
                  <a:schemeClr val="tx1"/>
                </a:solidFill>
              </a:rPr>
              <a:pPr/>
              <a:t>6</a:t>
            </a:fld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78640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C61E05-35CB-3746-AD9D-3B56278D00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368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094221-656B-7C44-B6E0-40F9A2452129}"/>
              </a:ext>
            </a:extLst>
          </p:cNvPr>
          <p:cNvSpPr txBox="1"/>
          <p:nvPr/>
        </p:nvSpPr>
        <p:spPr>
          <a:xfrm>
            <a:off x="1143000" y="869346"/>
            <a:ext cx="97326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err="1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Cultiver</a:t>
            </a:r>
            <a:r>
              <a:rPr lang="en-CA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la conscience de soi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86ACC8-DB61-E772-8E95-A5DEB37D6613}"/>
              </a:ext>
            </a:extLst>
          </p:cNvPr>
          <p:cNvSpPr txBox="1"/>
          <p:nvPr/>
        </p:nvSpPr>
        <p:spPr>
          <a:xfrm>
            <a:off x="1016047" y="1553909"/>
            <a:ext cx="9732639" cy="49212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Quelles sont vos stratégies pour gérer le stress et réguler vos émotions ? </a:t>
            </a:r>
          </a:p>
          <a:p>
            <a:pPr marL="742950" lvl="1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(Respirer / Distraction / Focalisation sur la gratitude) </a:t>
            </a:r>
          </a:p>
          <a:p>
            <a:pPr marL="742950" lvl="1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Récompensez-vous : comment célébrez-vous vos victoires ?</a:t>
            </a:r>
          </a:p>
          <a:p>
            <a:pPr marL="742950" lvl="1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Fixez-vous des objectifs et gérez votre temps</a:t>
            </a:r>
          </a:p>
          <a:p>
            <a:pPr marL="742950" lvl="1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Adoptez des stratégies d’autosoins</a:t>
            </a:r>
          </a:p>
          <a:p>
            <a:pPr marL="742950" lvl="1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Développez un état d'esprit équilibré et orienté vers la croissance : soyez curieux, restez ouvert</a:t>
            </a:r>
          </a:p>
          <a:p>
            <a:pPr marL="742950" lvl="1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En développant votre conscience en soi, vous cultivez votre résilience et votre capacité d'adaptation</a:t>
            </a:r>
          </a:p>
          <a:p>
            <a:pPr marL="742950" lvl="1" indent="-28575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202124"/>
              </a:solidFill>
              <a:latin typeface="Arial" panose="020B0604020202020204" pitchFamily="34" charset="0"/>
            </a:endParaRP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9024C7F8-92B1-29A5-9C63-343D53566875}"/>
              </a:ext>
            </a:extLst>
          </p:cNvPr>
          <p:cNvSpPr txBox="1">
            <a:spLocks/>
          </p:cNvSpPr>
          <p:nvPr/>
        </p:nvSpPr>
        <p:spPr>
          <a:xfrm>
            <a:off x="86106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76F63D6-ABCF-CA4E-8D80-359B04143934}" type="slidenum">
              <a:rPr lang="en-US" b="1" smtClean="0">
                <a:solidFill>
                  <a:schemeClr val="tx1"/>
                </a:solidFill>
              </a:rPr>
              <a:pPr/>
              <a:t>7</a:t>
            </a:fld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9726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C61E05-35CB-3746-AD9D-3B56278D00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368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F8EB7B8-6919-6434-4600-5D8E72E3DEF6}"/>
              </a:ext>
            </a:extLst>
          </p:cNvPr>
          <p:cNvSpPr txBox="1"/>
          <p:nvPr/>
        </p:nvSpPr>
        <p:spPr>
          <a:xfrm>
            <a:off x="1143000" y="940981"/>
            <a:ext cx="34945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Faux </a:t>
            </a:r>
            <a:r>
              <a:rPr lang="en-US" sz="3200" b="1" dirty="0" err="1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autosoins</a:t>
            </a:r>
            <a:endParaRPr lang="en-US" sz="3200" b="1" dirty="0">
              <a:solidFill>
                <a:srgbClr val="2E4282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FC3472-F708-A770-5639-49401D287FA9}"/>
              </a:ext>
            </a:extLst>
          </p:cNvPr>
          <p:cNvSpPr txBox="1"/>
          <p:nvPr/>
        </p:nvSpPr>
        <p:spPr>
          <a:xfrm>
            <a:off x="1335758" y="1525756"/>
            <a:ext cx="10018042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 fontAlgn="t">
              <a:lnSpc>
                <a:spcPct val="150000"/>
              </a:lnSpc>
              <a:buSzPct val="120000"/>
              <a:buFont typeface="Arial" panose="020B0604020202020204" pitchFamily="34" charset="0"/>
              <a:buChar char="•"/>
            </a:pPr>
            <a:r>
              <a:rPr lang="fr-FR" sz="2000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Prescrits de l'extérieur</a:t>
            </a:r>
          </a:p>
          <a:p>
            <a:pPr marL="742950" lvl="1" indent="-285750" fontAlgn="t">
              <a:lnSpc>
                <a:spcPct val="150000"/>
              </a:lnSpc>
              <a:buSzPct val="120000"/>
              <a:buFont typeface="Arial" panose="020B0604020202020204" pitchFamily="34" charset="0"/>
              <a:buChar char="•"/>
            </a:pPr>
            <a:r>
              <a:rPr lang="fr-FR" sz="2000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Décrivent une activité ou un produit</a:t>
            </a:r>
          </a:p>
          <a:p>
            <a:pPr marL="742950" lvl="1" indent="-285750" fontAlgn="t">
              <a:lnSpc>
                <a:spcPct val="150000"/>
              </a:lnSpc>
              <a:buSzPct val="120000"/>
              <a:buFont typeface="Arial" panose="020B0604020202020204" pitchFamily="34" charset="0"/>
              <a:buChar char="•"/>
            </a:pPr>
            <a:r>
              <a:rPr lang="fr-FR" sz="2000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Maintiennent le statu quo et ne font rien pour changer les problématiques en général </a:t>
            </a:r>
          </a:p>
          <a:p>
            <a:pPr marL="742950" lvl="1" indent="-285750" fontAlgn="t">
              <a:lnSpc>
                <a:spcPct val="150000"/>
              </a:lnSpc>
              <a:buSzPct val="120000"/>
              <a:buFont typeface="Arial" panose="020B0604020202020204" pitchFamily="34" charset="0"/>
              <a:buChar char="•"/>
            </a:pPr>
            <a:r>
              <a:rPr lang="fr-FR" sz="2000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S'accompagnent généralement d’un sentiment de culpabilité (soit parce que vous n'y arrivez jamais, soit parce que vous négligez d'autres responsabilités pendant que vous vous y adonnez)</a:t>
            </a:r>
          </a:p>
          <a:p>
            <a:pPr marL="742950" lvl="1" indent="-285750" fontAlgn="t">
              <a:lnSpc>
                <a:spcPct val="150000"/>
              </a:lnSpc>
              <a:buSzPct val="120000"/>
              <a:buFont typeface="Arial" panose="020B0604020202020204" pitchFamily="34" charset="0"/>
              <a:buChar char="•"/>
            </a:pPr>
            <a:r>
              <a:rPr lang="fr-FR" sz="2000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Vous permet d'éviter ou d'écarter les risques et les conséquences émotionnelles</a:t>
            </a:r>
          </a:p>
          <a:p>
            <a:endParaRPr lang="en-US" dirty="0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367A0AE9-9CCF-0B11-24D4-9A99FF067AB7}"/>
              </a:ext>
            </a:extLst>
          </p:cNvPr>
          <p:cNvSpPr txBox="1">
            <a:spLocks/>
          </p:cNvSpPr>
          <p:nvPr/>
        </p:nvSpPr>
        <p:spPr>
          <a:xfrm>
            <a:off x="86106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76F63D6-ABCF-CA4E-8D80-359B04143934}" type="slidenum">
              <a:rPr lang="en-US" b="1" smtClean="0">
                <a:solidFill>
                  <a:schemeClr val="tx1"/>
                </a:solidFill>
              </a:rPr>
              <a:pPr/>
              <a:t>8</a:t>
            </a:fld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423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C61E05-35CB-3746-AD9D-3B56278D00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3016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094221-656B-7C44-B6E0-40F9A2452129}"/>
              </a:ext>
            </a:extLst>
          </p:cNvPr>
          <p:cNvSpPr txBox="1"/>
          <p:nvPr/>
        </p:nvSpPr>
        <p:spPr>
          <a:xfrm>
            <a:off x="1143000" y="850612"/>
            <a:ext cx="86549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2E4282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Une prise en charge réelle de soi</a:t>
            </a:r>
            <a:endParaRPr lang="en-CA" sz="3200" b="1" dirty="0">
              <a:solidFill>
                <a:srgbClr val="2E4282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366610-B85D-61A8-9D7C-C98741499713}"/>
              </a:ext>
            </a:extLst>
          </p:cNvPr>
          <p:cNvSpPr txBox="1"/>
          <p:nvPr/>
        </p:nvSpPr>
        <p:spPr>
          <a:xfrm>
            <a:off x="1335024" y="1466456"/>
            <a:ext cx="9944914" cy="53091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Processus interne d'</a:t>
            </a:r>
            <a:r>
              <a:rPr lang="fr-FR" sz="2000" dirty="0" err="1">
                <a:solidFill>
                  <a:srgbClr val="202124"/>
                </a:solidFill>
                <a:latin typeface="Arial" panose="020B0604020202020204" pitchFamily="34" charset="0"/>
              </a:rPr>
              <a:t>auto-réflexion</a:t>
            </a:r>
            <a:endParaRPr lang="fr-FR" sz="2000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pPr marL="800100" lvl="1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Cela nécessite de s'aimer suffisamment pour faire des choix disciplinés</a:t>
            </a:r>
          </a:p>
          <a:p>
            <a:pPr marL="800100" lvl="1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Implique de prendre des décisions difficiles en accord avec nos valeurs</a:t>
            </a:r>
          </a:p>
          <a:p>
            <a:pPr marL="800100" lvl="1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Lorsque vous le pratiquez, vous transformez vos relations et vos lieux de travail</a:t>
            </a:r>
          </a:p>
          <a:p>
            <a:pPr marL="800100" lvl="1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Une véritable prise en charge </a:t>
            </a:r>
            <a:r>
              <a:rPr lang="fr-FR" sz="2000" dirty="0">
                <a:latin typeface="Arial" panose="020B0604020202020204" pitchFamily="34" charset="0"/>
              </a:rPr>
              <a:t>de soi crée un modèle - plus vous </a:t>
            </a:r>
            <a:r>
              <a:rPr lang="fr-FR" sz="2000" dirty="0">
                <a:solidFill>
                  <a:srgbClr val="202124"/>
                </a:solidFill>
                <a:latin typeface="Arial" panose="020B0604020202020204" pitchFamily="34" charset="0"/>
              </a:rPr>
              <a:t>êtes en bonne santé, plus les autres le seront autour de vous</a:t>
            </a:r>
          </a:p>
          <a:p>
            <a:pPr marL="800100" lvl="1" indent="-342900">
              <a:lnSpc>
                <a:spcPct val="150000"/>
              </a:lnSpc>
              <a:spcAft>
                <a:spcPts val="255"/>
              </a:spcAft>
              <a:buSzPct val="120000"/>
              <a:buFont typeface="Arial" panose="020B0604020202020204" pitchFamily="34" charset="0"/>
              <a:buChar char="•"/>
            </a:pPr>
            <a:r>
              <a:rPr lang="fr-FR" sz="2000" dirty="0">
                <a:latin typeface="Arial" panose="020B0604020202020204" pitchFamily="34" charset="0"/>
              </a:rPr>
              <a:t>Favorise une connexion plus profonde avec soi-même et de ce qui est le plus important, car vous vous traitez comme quelqu'un dont vous êtes responsable et dont vous devez assurer le bien-être et l'épanouissement</a:t>
            </a:r>
          </a:p>
          <a:p>
            <a:endParaRPr lang="en-US" dirty="0">
              <a:solidFill>
                <a:srgbClr val="2E4282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rgbClr val="2E4282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030534C9-E31C-9410-58E9-34F15474A2E4}"/>
              </a:ext>
            </a:extLst>
          </p:cNvPr>
          <p:cNvSpPr txBox="1">
            <a:spLocks/>
          </p:cNvSpPr>
          <p:nvPr/>
        </p:nvSpPr>
        <p:spPr>
          <a:xfrm>
            <a:off x="86106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76F63D6-ABCF-CA4E-8D80-359B04143934}" type="slidenum">
              <a:rPr lang="en-US" b="1" smtClean="0">
                <a:solidFill>
                  <a:schemeClr val="tx1"/>
                </a:solidFill>
              </a:rPr>
              <a:pPr/>
              <a:t>9</a:t>
            </a:fld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28751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5F598F1A95F44CAD65378B25145D02" ma:contentTypeVersion="20" ma:contentTypeDescription="Create a new document." ma:contentTypeScope="" ma:versionID="fb4959a8e7ff87f0300e5fe2ffb95d8e">
  <xsd:schema xmlns:xsd="http://www.w3.org/2001/XMLSchema" xmlns:xs="http://www.w3.org/2001/XMLSchema" xmlns:p="http://schemas.microsoft.com/office/2006/metadata/properties" xmlns:ns2="83430159-1845-4167-ba9d-902ab8b9998e" xmlns:ns3="b0ade7d1-edcb-4f22-8a7a-5aa2a869a89a" targetNamespace="http://schemas.microsoft.com/office/2006/metadata/properties" ma:root="true" ma:fieldsID="8cbc1445d609d7fd7a08d796d35fe2f8" ns2:_="" ns3:_="">
    <xsd:import namespace="83430159-1845-4167-ba9d-902ab8b9998e"/>
    <xsd:import namespace="b0ade7d1-edcb-4f22-8a7a-5aa2a869a8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Location" minOccurs="0"/>
                <xsd:element ref="ns2:NewsletterCategory" minOccurs="0"/>
                <xsd:element ref="ns2:Date_x0020_of_x0020_Request" minOccurs="0"/>
                <xsd:element ref="ns2:Date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430159-1845-4167-ba9d-902ab8b999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1b6c29cb-b2b6-401e-927c-c6264ba4632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NewsletterCategory" ma:index="23" nillable="true" ma:displayName="Newsletter Category" ma:description="Please choose which category of the newsletter you'd like this information to be displayed." ma:format="Dropdown" ma:internalName="NewsletterCategory">
      <xsd:simpleType>
        <xsd:restriction base="dms:Choice">
          <xsd:enumeration value="General"/>
          <xsd:enumeration value="CEO Message"/>
          <xsd:enumeration value="Advocacy and Research"/>
          <xsd:enumeration value="Outreach and Engagement"/>
          <xsd:enumeration value="Equity, Diversity and Inclusion"/>
          <xsd:enumeration value="Total Compensation"/>
          <xsd:enumeration value="Executive Learning Opps"/>
          <xsd:enumeration value="Membership"/>
          <xsd:enumeration value="Signature Events"/>
          <xsd:enumeration value="Careers at APEX"/>
          <xsd:enumeration value="Board of Directors"/>
          <xsd:enumeration value="Resources and Tools"/>
        </xsd:restriction>
      </xsd:simpleType>
    </xsd:element>
    <xsd:element name="Date_x0020_of_x0020_Request" ma:index="24" nillable="true" ma:displayName="Date of Payout" ma:format="DateOnly" ma:internalName="Date_x0020_of_x0020_Request">
      <xsd:simpleType>
        <xsd:restriction base="dms:DateTime"/>
      </xsd:simpleType>
    </xsd:element>
    <xsd:element name="Date" ma:index="25" nillable="true" ma:displayName="Date" ma:format="DateOnly" ma:internalName="Date">
      <xsd:simpleType>
        <xsd:restriction base="dms:DateTim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ade7d1-edcb-4f22-8a7a-5aa2a869a89a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a73d612c-f5f9-4e10-a687-d0a0f4d87c1c}" ma:internalName="TaxCatchAll" ma:showField="CatchAllData" ma:web="b0ade7d1-edcb-4f22-8a7a-5aa2a869a8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ewsletterCategory xmlns="83430159-1845-4167-ba9d-902ab8b9998e" xsi:nil="true"/>
    <Date_x0020_of_x0020_Request xmlns="83430159-1845-4167-ba9d-902ab8b9998e" xsi:nil="true"/>
    <Date xmlns="83430159-1845-4167-ba9d-902ab8b9998e" xsi:nil="true"/>
    <lcf76f155ced4ddcb4097134ff3c332f xmlns="83430159-1845-4167-ba9d-902ab8b9998e">
      <Terms xmlns="http://schemas.microsoft.com/office/infopath/2007/PartnerControls"/>
    </lcf76f155ced4ddcb4097134ff3c332f>
    <TaxCatchAll xmlns="b0ade7d1-edcb-4f22-8a7a-5aa2a869a89a" xsi:nil="true"/>
  </documentManagement>
</p:properties>
</file>

<file path=customXml/itemProps1.xml><?xml version="1.0" encoding="utf-8"?>
<ds:datastoreItem xmlns:ds="http://schemas.openxmlformats.org/officeDocument/2006/customXml" ds:itemID="{C46B235E-3F44-43B1-BC48-83B08DE10721}"/>
</file>

<file path=customXml/itemProps2.xml><?xml version="1.0" encoding="utf-8"?>
<ds:datastoreItem xmlns:ds="http://schemas.openxmlformats.org/officeDocument/2006/customXml" ds:itemID="{E459B36C-412C-42D8-9501-7579A4E2E00E}"/>
</file>

<file path=customXml/itemProps3.xml><?xml version="1.0" encoding="utf-8"?>
<ds:datastoreItem xmlns:ds="http://schemas.openxmlformats.org/officeDocument/2006/customXml" ds:itemID="{210656EB-F840-45A0-AB4D-85A3AC7D30E9}"/>
</file>

<file path=docProps/app.xml><?xml version="1.0" encoding="utf-8"?>
<Properties xmlns="http://schemas.openxmlformats.org/officeDocument/2006/extended-properties" xmlns:vt="http://schemas.openxmlformats.org/officeDocument/2006/docPropsVTypes">
  <TotalTime>31226</TotalTime>
  <Words>1423</Words>
  <Application>Microsoft Office PowerPoint</Application>
  <PresentationFormat>Widescreen</PresentationFormat>
  <Paragraphs>185</Paragraphs>
  <Slides>23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Calibri Light</vt:lpstr>
      <vt:lpstr>Open Sans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Recentrer les limites -  Le premier principe des véritables autosoins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L’humilité culturelle en action – Vers soi-même et vers les autres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Bourgeois-Joanisse, Mathieu</dc:creator>
  <cp:lastModifiedBy>Hawari, Dylan (he-il)</cp:lastModifiedBy>
  <cp:revision>148</cp:revision>
  <dcterms:created xsi:type="dcterms:W3CDTF">2023-05-23T18:40:44Z</dcterms:created>
  <dcterms:modified xsi:type="dcterms:W3CDTF">2026-01-28T16:04:33Z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0x0101009D5F598F1A95F44CAD65378B25145D02</vt:lpwstr>
  </property>
</Properties>
</file>