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7.xml" ContentType="application/vnd.openxmlformats-officedocument.presentationml.slide+xml"/>
  <Override PartName="/ppt/slides/slide23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8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authors.xml" ContentType="application/vnd.ms-powerpoint.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5"/>
  </p:notesMasterIdLst>
  <p:sldIdLst>
    <p:sldId id="280" r:id="rId2"/>
    <p:sldId id="330" r:id="rId3"/>
    <p:sldId id="295" r:id="rId4"/>
    <p:sldId id="300" r:id="rId5"/>
    <p:sldId id="301" r:id="rId6"/>
    <p:sldId id="296" r:id="rId7"/>
    <p:sldId id="304" r:id="rId8"/>
    <p:sldId id="319" r:id="rId9"/>
    <p:sldId id="332" r:id="rId10"/>
    <p:sldId id="318" r:id="rId11"/>
    <p:sldId id="320" r:id="rId12"/>
    <p:sldId id="325" r:id="rId13"/>
    <p:sldId id="321" r:id="rId14"/>
    <p:sldId id="323" r:id="rId15"/>
    <p:sldId id="335" r:id="rId16"/>
    <p:sldId id="340" r:id="rId17"/>
    <p:sldId id="326" r:id="rId18"/>
    <p:sldId id="328" r:id="rId19"/>
    <p:sldId id="337" r:id="rId20"/>
    <p:sldId id="331" r:id="rId21"/>
    <p:sldId id="305" r:id="rId22"/>
    <p:sldId id="339" r:id="rId23"/>
    <p:sldId id="33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3A1EBA7-9DE7-573E-CB5B-4B519107595C}" name="Jenkins, Dee (they-iel)" initials="JD(i" userId="S::dee.jenkins@sac-isc.gc.ca::d5cdcad3-bd06-4c16-9318-701edddd144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282"/>
    <a:srgbClr val="FEF8FE"/>
    <a:srgbClr val="E1CCF0"/>
    <a:srgbClr val="F282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/>
    <p:restoredTop sz="81281" autoAdjust="0"/>
  </p:normalViewPr>
  <p:slideViewPr>
    <p:cSldViewPr snapToGrid="0" snapToObjects="1">
      <p:cViewPr varScale="1">
        <p:scale>
          <a:sx n="63" d="100"/>
          <a:sy n="63" d="100"/>
        </p:scale>
        <p:origin x="1354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8/10/relationships/authors" Target="author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967202-6A8A-41A6-BD8B-06CBC13D1E8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99655-137D-4A8E-9091-30E5F277F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62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790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603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999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8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158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001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4284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311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243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203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489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01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78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618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63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39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16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98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28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8375D-E835-2945-B285-6EB437A25C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69DF5B-3E52-D648-B1C3-D6C5E76DD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88171-8A63-584D-A1F6-7FB1540F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E5AA-76BE-45DF-9985-AFF4A3FDA233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5E1C2-05F1-4A48-B723-AA25792A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8891B-275E-7A4A-B650-6476A3F46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35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0A0AC-62F4-5B49-9EBD-76EB947A1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1C14D4-3DB8-EE4F-A3B7-EB0699A660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00CCB-4D76-AA47-886E-5CA6890E5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A965-464E-4C40-89CB-84FAA4AEBB69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4672F-750D-3C4A-B97E-32BBB4887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DC785-164F-A742-A700-97A9CF030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8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972CC3-25AC-3042-A5C7-4B623BA955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251150-A2FF-2740-9403-8BA4BEC9D2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F8787-635D-AD41-A615-6857FC29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094A-F329-4872-9207-CAA86C042893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460BE-AB8B-C740-B39A-3F931ACC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11A38-11B7-1545-8E00-8A0EE3AA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7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33308-16F0-634A-BD86-3FC5110CA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BF55F-153B-6D45-80E5-68E7A0D03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E61C4-4021-1B4E-8381-66D03E9AE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D0B-0BA7-4DAF-A0C5-A4C6E800919F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809F8-A2D2-704E-B3EF-5932E99F8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76A2F-E1B1-CF4E-8B83-2475B1903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2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D83B2-6BD4-3E40-97D5-6CBF74EF5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A8DDE-E3B9-0245-A58C-203F95567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E3AD9-BC75-2649-ACCE-19137A69F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5EDC7-9DC6-4FF7-BE24-DA48F7A142CB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7D237-8DF6-8D41-B307-5095A6C87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2B11B-1E6B-AE4E-88FD-4CC90C24B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06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835EB-5277-9E49-A624-F51F215B0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6C466-3192-C949-AD49-5B28B822A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F57C6-5B21-2B49-9E3D-2C070E31A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8FD989-4978-E842-8249-147F25597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5318-AB69-4480-AAD1-D25B722A4E06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5C746C-BDD0-5249-A592-21AC9FDE1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8A934E-7B5D-ED49-976E-F55D286CB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6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10C42-938C-9E49-891C-2C344A62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07085-0C1B-EF45-9D48-5EBD885F9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BDA4C6-683E-4144-BFBA-14A7FBC5B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99D113-D4D1-084F-A474-68DECD905D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8D44D9-25B0-C54A-BD46-E7E30473A8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6EEAE1-6223-F744-80E1-2DF504171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7661E-0463-4E70-B8D6-93BFBCC47A80}" type="datetime1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9E2003-7ED4-1F47-8DD6-160F05B50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059652-6D44-F544-B170-2464EE3F9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54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AE4B4-063A-4B46-895C-530FCDE35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DFE92B-6536-3A45-9532-9B77C60D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8E635-B1FB-4CEA-9F21-5064F490CA81}" type="datetime1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DC0A0E-0489-5E40-910A-AA892AA12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16D0A1-4A92-5F4D-A87A-F1D7DE898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7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217E33-0953-2E43-9B82-D5D4ACFA2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D37BF-9186-486A-805F-3C27FB14A4F5}" type="datetime1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D03DD-B18B-804A-B03C-4ADD7A7F0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3889B1-6638-9B40-AA8E-BCBA2ABBD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88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312E1-FDEE-0445-A117-EF9E03AE8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5E6A2-DAA6-2741-BAB1-27F5104C1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2415B-A22C-4B40-99AE-2AA625182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F0695C-DAE5-2544-B371-0CE896BC9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0D9-A7F6-4164-B13D-250B612332FB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D49CA-2C0D-7941-92D0-6985A7835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CDFA7B-69E9-2F4D-A02D-6D819DFB3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2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B651C-B8F6-624D-A0BF-A59E229F3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81A34-97BC-F049-992B-53A55EFF58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99A8B9-BA8D-3746-9037-C381970AD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EFC8C-28AF-2348-A7F5-B0C2DFB93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083A-3774-4885-9E25-72A0A97E7C8E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53F96-FE31-DF43-925C-186662D8F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98A33C-2998-2B42-A3D5-26DBE739E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4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46E1EC-5310-8047-AD0E-A570105C7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A1FE4-3A03-A147-A176-EF4FFD409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553BC-8E3D-074B-852A-123F2F982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3B50D-77EE-411C-B1ED-73054BAEA57B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727BD-3F21-244F-B871-176C702B97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3D570-3D5A-3D4A-91D0-81640708E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9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7986E6A-26FA-B58E-A71C-777ABA72A2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0331655-B244-3D2B-1C6D-963959B0591D}"/>
              </a:ext>
            </a:extLst>
          </p:cNvPr>
          <p:cNvSpPr txBox="1"/>
          <p:nvPr/>
        </p:nvSpPr>
        <p:spPr>
          <a:xfrm>
            <a:off x="5716289" y="488630"/>
            <a:ext cx="60944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First. Our Promise to You.</a:t>
            </a:r>
          </a:p>
          <a:p>
            <a:pPr algn="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gens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d’abord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Notre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promesse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03BB60-EC8C-22D8-98C2-8DB66B8D9A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81420" y="181507"/>
            <a:ext cx="988286" cy="31504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7C3743F-2CCD-DD5A-4943-33D9857CC894}"/>
              </a:ext>
            </a:extLst>
          </p:cNvPr>
          <p:cNvSpPr txBox="1"/>
          <p:nvPr/>
        </p:nvSpPr>
        <p:spPr>
          <a:xfrm>
            <a:off x="610601" y="2110059"/>
            <a:ext cx="8293913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Cultural </a:t>
            </a:r>
            <a:r>
              <a:rPr lang="fr-FR" sz="2800" b="1" dirty="0" err="1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Humility</a:t>
            </a:r>
            <a:r>
              <a:rPr lang="fr-FR" sz="2800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in Practice: Self-Care and </a:t>
            </a:r>
            <a:r>
              <a:rPr lang="fr-FR" sz="2800" b="1" dirty="0" err="1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Resiliency</a:t>
            </a:r>
            <a:endParaRPr lang="fr-FR" sz="2800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r>
              <a:rPr lang="fr-FR" sz="2400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</a:p>
          <a:p>
            <a:endParaRPr lang="fr-FR" sz="2400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914247-6B19-1B40-0A7E-08A8142929CC}"/>
              </a:ext>
            </a:extLst>
          </p:cNvPr>
          <p:cNvSpPr txBox="1"/>
          <p:nvPr/>
        </p:nvSpPr>
        <p:spPr>
          <a:xfrm>
            <a:off x="610601" y="3429000"/>
            <a:ext cx="652985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Nadia Ferrara</a:t>
            </a:r>
          </a:p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(she | her | elle |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wìn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Ombuds</a:t>
            </a:r>
          </a:p>
          <a:p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Indigenous Services Canada | Services aux Autochtones Canada</a:t>
            </a:r>
          </a:p>
          <a:p>
            <a:r>
              <a:rPr lang="fr-FR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Privy</a:t>
            </a:r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Council Office | Bureau du Conseil privé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52598F-63C1-CCBF-CD73-2C5173A53170}"/>
              </a:ext>
            </a:extLst>
          </p:cNvPr>
          <p:cNvSpPr txBox="1"/>
          <p:nvPr/>
        </p:nvSpPr>
        <p:spPr>
          <a:xfrm>
            <a:off x="520314" y="496551"/>
            <a:ext cx="7571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Ombuds Office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IDEA Secretariat | Informal Conflict Management Office</a:t>
            </a:r>
          </a:p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Bureau de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l’ombuds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</a:t>
            </a:r>
            <a:r>
              <a:rPr lang="fr-C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étariat de l’IDÉA</a:t>
            </a:r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Bureau de gestion informelle des conflits</a:t>
            </a:r>
            <a:endParaRPr lang="fr-C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D8439E1-E56F-FF9B-3F7E-7B48BA67BCF7}"/>
              </a:ext>
            </a:extLst>
          </p:cNvPr>
          <p:cNvCxnSpPr>
            <a:cxnSpLocks/>
          </p:cNvCxnSpPr>
          <p:nvPr/>
        </p:nvCxnSpPr>
        <p:spPr>
          <a:xfrm>
            <a:off x="713678" y="3179212"/>
            <a:ext cx="737850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767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016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14300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Real Self-Care Requires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29968"/>
            <a:ext cx="10420829" cy="19974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Establishing and sustaining boundaries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Returning to your authentic sense of self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Fostering a deep sense of personal safety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Living in alignment with your personal core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29B782E8-CE7D-541E-BC55-2EA06C473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10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588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14300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Self-Care as Getting Back to You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29968"/>
            <a:ext cx="10420829" cy="19974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I am happiest when ______.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I feel most like myself when I am ______.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I am bound to struggle when _________.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I know that I cannot do _____ and be ________.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A800415A-6EDB-BE33-61B3-6A067C8A5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11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633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EE72E6-97FB-596A-DD79-4F867C21B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5310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n-US" sz="36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Refocusing Boundaries – </a:t>
            </a:r>
            <a:br>
              <a:rPr lang="en-US" sz="36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The First Principle of Real Self-Care</a:t>
            </a:r>
            <a:br>
              <a:rPr lang="en-US" sz="3600" b="1" dirty="0">
                <a:solidFill>
                  <a:srgbClr val="2E428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3600" b="1" dirty="0">
              <a:solidFill>
                <a:srgbClr val="2E428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9BC4755E-44AD-FC5A-FEC7-4D482ED13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12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714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4D0E43A-4529-6ADD-EDBE-ADE43BB05A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56FDD47-D661-80DB-C250-7F1EC324F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CDBF7CB-A6B0-79D9-0C70-B8B131AB6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43000"/>
            <a:ext cx="10515600" cy="1325563"/>
          </a:xfrm>
        </p:spPr>
        <p:txBody>
          <a:bodyPr/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Boundaries</a:t>
            </a:r>
            <a:endParaRPr lang="en-US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FE2DEE6-68D1-5D11-36EF-696019451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024" y="2312707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255"/>
              </a:spcAft>
              <a:buSzPct val="120000"/>
            </a:pPr>
            <a:r>
              <a:rPr lang="en-CA" sz="2000" dirty="0">
                <a:solidFill>
                  <a:srgbClr val="202124"/>
                </a:solidFill>
                <a:latin typeface="Arial" panose="020B0604020202020204" pitchFamily="34" charset="0"/>
              </a:rPr>
              <a:t>What are they?</a:t>
            </a:r>
          </a:p>
          <a:p>
            <a:pPr>
              <a:lnSpc>
                <a:spcPct val="150000"/>
              </a:lnSpc>
              <a:spcAft>
                <a:spcPts val="255"/>
              </a:spcAft>
              <a:buSzPct val="120000"/>
            </a:pPr>
            <a:r>
              <a:rPr lang="en-CA" sz="2000" dirty="0">
                <a:solidFill>
                  <a:srgbClr val="202124"/>
                </a:solidFill>
                <a:latin typeface="Arial" panose="020B0604020202020204" pitchFamily="34" charset="0"/>
              </a:rPr>
              <a:t>Why do we need them?</a:t>
            </a:r>
          </a:p>
          <a:p>
            <a:pPr>
              <a:lnSpc>
                <a:spcPct val="150000"/>
              </a:lnSpc>
              <a:spcAft>
                <a:spcPts val="255"/>
              </a:spcAft>
              <a:buSzPct val="120000"/>
            </a:pPr>
            <a:r>
              <a:rPr lang="en-CA" sz="2000" dirty="0">
                <a:solidFill>
                  <a:srgbClr val="202124"/>
                </a:solidFill>
                <a:latin typeface="Arial" panose="020B0604020202020204" pitchFamily="34" charset="0"/>
              </a:rPr>
              <a:t>How do we identify and communicate them?</a:t>
            </a:r>
          </a:p>
          <a:p>
            <a:pPr>
              <a:lnSpc>
                <a:spcPct val="150000"/>
              </a:lnSpc>
              <a:spcAft>
                <a:spcPts val="255"/>
              </a:spcAft>
              <a:buSzPct val="120000"/>
            </a:pPr>
            <a:r>
              <a:rPr lang="en-CA" sz="2000" dirty="0">
                <a:solidFill>
                  <a:srgbClr val="202124"/>
                </a:solidFill>
                <a:latin typeface="Arial" panose="020B0604020202020204" pitchFamily="34" charset="0"/>
              </a:rPr>
              <a:t>How do we uphold them?</a:t>
            </a:r>
          </a:p>
          <a:p>
            <a:endParaRPr lang="en-CA" sz="24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CA" dirty="0"/>
          </a:p>
          <a:p>
            <a:endParaRPr lang="en-US" dirty="0"/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F890E138-541A-43FB-35E3-C797993C0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13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245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89448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Types of Boundaries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1591551"/>
            <a:ext cx="10420829" cy="3997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Physical Boundaries: Protect my space and body</a:t>
            </a:r>
          </a:p>
          <a:p>
            <a:pPr marL="342900" lvl="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Emotional Boundaries: Protect my thoughts and feelings</a:t>
            </a:r>
          </a:p>
          <a:p>
            <a:pPr marL="342900" lvl="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Verbal Boundaries: Protect how I speak and what I discuss</a:t>
            </a:r>
          </a:p>
          <a:p>
            <a:pPr marL="342900" lvl="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Time Boundaries: Protect how I spend my time</a:t>
            </a:r>
          </a:p>
          <a:p>
            <a:pPr marL="342900" lvl="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Work Boundaries: Protect my limits in the workplace</a:t>
            </a:r>
          </a:p>
          <a:p>
            <a:pPr marL="342900" lvl="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Spiritual Boundaries: Protect my values and what I believe in </a:t>
            </a:r>
          </a:p>
          <a:p>
            <a:pPr marL="342900" lvl="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Financial Boundaries: Protect my finances and </a:t>
            </a: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assets</a:t>
            </a:r>
          </a:p>
          <a:p>
            <a:pPr marL="342900" lvl="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Sexual Boundaries: Protect my safety and preferences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B26B3C81-7D79-4977-88E7-2DBF26F79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14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966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896112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Signs of Healthy Boundaries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1591056"/>
            <a:ext cx="11193065" cy="3497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Protect yourself from getting taken advantage of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Prioritize time for yourself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Nurture your self-esteem and self-respect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Hold and nurture a strong sense of identify and direction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Only take on responsibilities you can handle; you do not overcommit yourself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Say “no” without guilt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Communicate needs clearly and set limits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7F1D128F-35F4-F051-4234-E5C6E8D5D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15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81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23B90EF-2D31-7C14-A061-0AF5CF33C7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3FB8A-E492-A1A0-1C15-06D21C000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024" y="1591056"/>
            <a:ext cx="9302384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Boundaries filter out the noise – they don’t create distance per se, but help us focus on what matters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People who walk away when you set boundaries are not aligned with your wellbeing – truly supportive people will understand and respect your boundaries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Boundaries don’t block love – they protect 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D86055-26FE-6A01-73AA-56571CBF7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16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249553-2080-DE25-A257-585A546FAAFA}"/>
              </a:ext>
            </a:extLst>
          </p:cNvPr>
          <p:cNvSpPr txBox="1"/>
          <p:nvPr/>
        </p:nvSpPr>
        <p:spPr>
          <a:xfrm>
            <a:off x="1143000" y="896112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Boundaries as Acts of Care </a:t>
            </a:r>
          </a:p>
        </p:txBody>
      </p:sp>
    </p:spTree>
    <p:extLst>
      <p:ext uri="{BB962C8B-B14F-4D97-AF65-F5344CB8AC3E}">
        <p14:creationId xmlns:p14="http://schemas.microsoft.com/office/powerpoint/2010/main" val="2021796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976515" y="997223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How to Say “No”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1755648"/>
            <a:ext cx="10420829" cy="2959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I wish I could, but I am swamped. Can we check in on this again next ____?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I appreciate you thinking of me for this, but I am prioritizing ____ at the moment. I would be happy to be considered for this next year. 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My schedule has changed. Can we please reschedule this meeting for ____?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No, I am not free to talk right now. 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I have no energy to meet for dinner, but I would love to do brunch soon. 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DEA63100-0FC7-3559-A261-EED9D3E7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17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570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994841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Contemplative Practices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1758542"/>
            <a:ext cx="10420829" cy="3497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Stillness Practices (silence / meditation)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Movement Practices (dance / laughter / shaking / exercise)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Ceremonial Practices (sacred space)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Spiritual Practices (prayer / loving kindness / visualization)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Ritual Practices (connecting with the land / culture)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Creation Practices (singing / journaling / music / art)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Relational Practices (deep listening / debriefing / storytelling)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39A26FA-0F73-BCBB-50FC-50E0EE611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18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761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996696"/>
            <a:ext cx="9732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Applying the “AND” Stance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2A7F7FDB-E480-AD04-329B-2C763AD7D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19</a:t>
            </a:fld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64047D-C94B-01A0-0F35-D2B6143D6D3D}"/>
              </a:ext>
            </a:extLst>
          </p:cNvPr>
          <p:cNvSpPr txBox="1"/>
          <p:nvPr/>
        </p:nvSpPr>
        <p:spPr>
          <a:xfrm>
            <a:off x="1335024" y="1755648"/>
            <a:ext cx="659218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 have strengths AND weaknesses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 am enough AND I can work on myself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 can do things on my own AND I can ask for help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 am helpful AND I can say no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 am a good person AND I make mistakes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 am doing my best AND I can do better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362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F9425EF-E517-976B-AB44-8D190A085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2E1AD-2A51-6B51-42F7-C17D9A35A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2506"/>
            <a:ext cx="10515600" cy="4351338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US" sz="3200" dirty="0">
              <a:solidFill>
                <a:srgbClr val="2E428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Cultural Humility must precede psychological safety. </a:t>
            </a:r>
          </a:p>
          <a:p>
            <a:pPr marL="0" indent="0" algn="ctr">
              <a:lnSpc>
                <a:spcPct val="170000"/>
              </a:lnSpc>
              <a:spcBef>
                <a:spcPts val="1200"/>
              </a:spcBef>
              <a:spcAft>
                <a:spcPts val="2400"/>
              </a:spcAft>
              <a:buNone/>
            </a:pPr>
            <a:r>
              <a:rPr lang="en-US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Cultural Humility fosters cultural responsiveness, which in turn creates psychological safety.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168A12-F056-8350-F0FA-4B794C3C9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sz="1400" b="1" smtClean="0">
                <a:solidFill>
                  <a:schemeClr val="tx1"/>
                </a:solidFill>
              </a:rPr>
              <a:t>2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963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39800" y="996696"/>
            <a:ext cx="86549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Cultural Responsiveness -</a:t>
            </a:r>
          </a:p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Practice Empathy, Share Compassion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1755648"/>
            <a:ext cx="9732639" cy="2959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spcAft>
                <a:spcPts val="255"/>
              </a:spcAft>
              <a:buSzPct val="120000"/>
            </a:pPr>
            <a:endParaRPr lang="en-US" sz="2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Empathy for others’ lived experiences</a:t>
            </a:r>
          </a:p>
          <a:p>
            <a:pPr marL="285750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“Do no further harm” approach</a:t>
            </a:r>
          </a:p>
          <a:p>
            <a:pPr marL="285750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Honoring each other’s dignity – recognition of our shared humanity</a:t>
            </a:r>
          </a:p>
          <a:p>
            <a:pPr marL="285750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In doing so, we foster a workplace culture infused with care and compassion for ourselves and others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C737D4BF-2ABC-A6C9-45AD-9CB0226A1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20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50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996696"/>
            <a:ext cx="9732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Building Respectful Relationships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920158" y="1603920"/>
            <a:ext cx="9732639" cy="3997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Be transparent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Practice reciprocity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Acknowledge and validate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Engage in active and mindful listening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Remain curious without shame, blame, or judgement 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Collaborate / invite perspectives different from yours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Engage in compassionate check-ins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02124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CF11BC2-6211-3370-9DCD-A8D98CCB1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21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8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AD8400-5DD0-674E-785E-8B01ACB5F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22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1145224-7C96-309E-33B6-2767C1D939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631271D-2C4E-E260-CC5B-65CC020C3BDD}"/>
              </a:ext>
            </a:extLst>
          </p:cNvPr>
          <p:cNvSpPr txBox="1"/>
          <p:nvPr/>
        </p:nvSpPr>
        <p:spPr>
          <a:xfrm>
            <a:off x="923544" y="2194560"/>
            <a:ext cx="921715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SzPct val="125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Self-care: Allows me to sustain my capacity to advocate for systemic change over the long term.</a:t>
            </a:r>
          </a:p>
          <a:p>
            <a:pPr marL="800100" lvl="1" indent="-342900">
              <a:buSzPct val="125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SzPct val="125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Self-regulation: I acknowledge the problem and care deeply, and I maintain my emotional well-being to stay engaged long-term.</a:t>
            </a:r>
          </a:p>
          <a:p>
            <a:pPr marL="800100" lvl="1" indent="-342900">
              <a:buSzPct val="125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SzPct val="125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Empathy and Compassion: I contribute to dismantling barriers by using my privilege, voice, and resources, even if I’m not directly impacted.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CEBC643-A875-8BCF-BFEA-B3F8F2BEACED}"/>
              </a:ext>
            </a:extLst>
          </p:cNvPr>
          <p:cNvSpPr txBox="1"/>
          <p:nvPr/>
        </p:nvSpPr>
        <p:spPr>
          <a:xfrm>
            <a:off x="1143000" y="996696"/>
            <a:ext cx="931653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Cultural Humility in Action – Towards Self &amp; Others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2105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F149C43-8FD4-AEA7-7D08-D57E6A73F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350A7-1A4E-AD73-6883-27D94A3CA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Imagine if we measured success by the amount of safety that people feel in our presence.</a:t>
            </a:r>
          </a:p>
          <a:p>
            <a:pPr marL="0" indent="0" algn="ctr">
              <a:buNone/>
            </a:pPr>
            <a:endParaRPr lang="en-US" sz="4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Jonathan Louis Dent</a:t>
            </a:r>
            <a:endParaRPr lang="en-US" sz="40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2ABFA04-833F-69D5-118B-6E9D205C9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23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768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39800" y="114232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Cultural Humility in Practice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31694"/>
            <a:ext cx="9732639" cy="2843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7472" lvl="0" indent="-347472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Starts with connecting with one’s sense of self, by self-directing compassion and empathy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through two pillars:</a:t>
            </a:r>
          </a:p>
          <a:p>
            <a:pPr marL="800100" lvl="1" indent="-342900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Self-reflection</a:t>
            </a:r>
          </a:p>
          <a:p>
            <a:pPr marL="800100" lvl="1" indent="-342900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Self-evaluation</a:t>
            </a:r>
          </a:p>
          <a:p>
            <a:pPr marL="347472" lvl="0" indent="-347472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Then, we can be more culturally responsive towards others, seeing their humanity with empathy and compassion</a:t>
            </a:r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DCA82D33-7E32-C6B6-1E3F-33BBBC9E9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3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215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39800" y="114232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Self-Reflection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29968"/>
            <a:ext cx="9732639" cy="2343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irst pillar of Cultural Humility = self-reflection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Connecting with our authentic sense of self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Recognizing and identifying our thoughts, emotions and actions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Building our self-confidence and trust in ourselves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Being open to evaluating ourselves and engaging in meaningful self-assessment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0212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048718AD-9DAD-D177-D95F-EBF72C680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4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583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39800" y="114232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Self-Evaluation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29968"/>
            <a:ext cx="10046189" cy="2343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SzPct val="120000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Second pillar of Cultural Humility = self-evaluation</a:t>
            </a:r>
          </a:p>
          <a:p>
            <a:pPr marL="285750" lvl="0" indent="-28575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Involves more in-depth self-reflection, where learning occurs </a:t>
            </a:r>
          </a:p>
          <a:p>
            <a:pPr marL="285750" lvl="0" indent="-28575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Allows us to identify, assess, and regulate emotional reactions </a:t>
            </a:r>
          </a:p>
          <a:p>
            <a:pPr marL="285750" lvl="0" indent="-28575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Asks us to explore what drives or influences our actions</a:t>
            </a:r>
          </a:p>
          <a:p>
            <a:pPr marL="285750" lvl="0" indent="-28575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Strengthens our adaptability and resilience, leading to a more balanced mindset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26022229-E80A-59B4-6C57-4718F51CA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5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445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14300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Strengthening Self-awareness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6869" y="2033634"/>
            <a:ext cx="9732639" cy="326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SzPct val="115000"/>
              <a:buFont typeface="Arial" panose="020B0604020202020204" pitchFamily="34" charset="0"/>
              <a:buChar char="•"/>
              <a:defRPr/>
            </a:pP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Engaging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self-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reflection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self-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strengthens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self-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awareness</a:t>
            </a:r>
            <a:endParaRPr lang="fr-F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buSzPct val="115000"/>
              <a:buFont typeface="Arial" panose="020B0604020202020204" pitchFamily="34" charset="0"/>
              <a:buChar char="•"/>
              <a:defRPr/>
            </a:pP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reflective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exercises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0100" lvl="1" indent="-342900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Identifying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triggers </a:t>
            </a:r>
          </a:p>
          <a:p>
            <a:pPr marL="800100" lvl="1" indent="-342900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Scanning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body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tone</a:t>
            </a:r>
            <a:endParaRPr lang="fr-F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Checking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mood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change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around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situations or people? </a:t>
            </a:r>
          </a:p>
          <a:p>
            <a:pPr marL="800100" lvl="1" indent="-342900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  <a:defRPr/>
            </a:pP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Asking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yourself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Am I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breathing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Am I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tense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How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body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practices? 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1384C9D-60CB-7784-D337-7B030FEDB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6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83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39800" y="114300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Nurturing Self-Awareness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1934275"/>
            <a:ext cx="9732639" cy="37286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What are your strategies for managing stress and regulating your emotions? (Breathing / Distracting /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Focusing o</a:t>
            </a: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n gratitude) </a:t>
            </a:r>
          </a:p>
          <a:p>
            <a:pPr marL="285750" lvl="0" indent="-28575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Reward yourself: how do you celebrate the wins?</a:t>
            </a:r>
          </a:p>
          <a:p>
            <a:pPr marL="285750" lvl="0" indent="-28575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Set goals and manage your time</a:t>
            </a:r>
          </a:p>
          <a:p>
            <a:pPr marL="285750" lvl="0" indent="-28575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Engage in self-care strategies</a:t>
            </a:r>
          </a:p>
          <a:p>
            <a:pPr marL="285750" lvl="0" indent="-28575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Develop a growth and balanced mindset – be curious, stay open </a:t>
            </a:r>
          </a:p>
          <a:p>
            <a:pPr marL="285750" lvl="0" indent="-28575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By nurturing your self-awareness, you are cultivating your resilience and adaptability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C36862CE-0A80-EBA3-53DE-3F230DD1D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7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206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F8EB7B8-6919-6434-4600-5D8E72E3DEF6}"/>
              </a:ext>
            </a:extLst>
          </p:cNvPr>
          <p:cNvSpPr txBox="1"/>
          <p:nvPr/>
        </p:nvSpPr>
        <p:spPr>
          <a:xfrm>
            <a:off x="1143000" y="1143000"/>
            <a:ext cx="34945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Faux Self-Care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FC3472-F708-A770-5639-49401D287FA9}"/>
              </a:ext>
            </a:extLst>
          </p:cNvPr>
          <p:cNvSpPr txBox="1"/>
          <p:nvPr/>
        </p:nvSpPr>
        <p:spPr>
          <a:xfrm>
            <a:off x="1335024" y="2029968"/>
            <a:ext cx="1001804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Prescribed from outside</a:t>
            </a:r>
            <a:endParaRPr lang="en-US" sz="20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Describes an activity or a product</a:t>
            </a:r>
          </a:p>
          <a:p>
            <a:pPr marL="285750" indent="-285750" algn="l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Maintains status quo and does nothing to change larger systems</a:t>
            </a:r>
            <a:endParaRPr lang="en-US" sz="20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Typically comes with feelings of guilt (either for never getting to it, or while you are engaging in it, because you are neglecting other responsibilities)</a:t>
            </a:r>
            <a:endParaRPr lang="en-US" sz="20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Allows you to avoid or brush aside emotional costs or risks</a:t>
            </a:r>
          </a:p>
          <a:p>
            <a:pPr algn="l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364E518-1D73-67CC-8E68-C8856B004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8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42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016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14300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Real Self-Care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366610-B85D-61A8-9D7C-C98741499713}"/>
              </a:ext>
            </a:extLst>
          </p:cNvPr>
          <p:cNvSpPr txBox="1"/>
          <p:nvPr/>
        </p:nvSpPr>
        <p:spPr>
          <a:xfrm>
            <a:off x="1335024" y="2029968"/>
            <a:ext cx="9944914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An internal, self-reflective process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It requires loving yourself enough to make disciplined choices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Involves making difficult decisions in line with our values 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When we practice it, we shift our relationships and our workplaces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It is modeled – the healthier you are, the healthier others will become around you</a:t>
            </a:r>
          </a:p>
          <a:p>
            <a:pPr marL="342900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latin typeface="Arial" panose="020B0604020202020204" pitchFamily="34" charset="0"/>
              </a:rPr>
              <a:t>Brings you closer to yourself and what is most important to you as you treat yourself like someone you’re responsible for keeping healthy and fulfilled</a:t>
            </a:r>
            <a:endParaRPr lang="en-US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23DC7131-E6E6-5B27-B434-6DC62D89F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8433" y="6356350"/>
            <a:ext cx="2743200" cy="365125"/>
          </a:xfrm>
        </p:spPr>
        <p:txBody>
          <a:bodyPr/>
          <a:lstStyle/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t>9</a:t>
            </a:fld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875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5F598F1A95F44CAD65378B25145D02" ma:contentTypeVersion="20" ma:contentTypeDescription="Create a new document." ma:contentTypeScope="" ma:versionID="fb4959a8e7ff87f0300e5fe2ffb95d8e">
  <xsd:schema xmlns:xsd="http://www.w3.org/2001/XMLSchema" xmlns:xs="http://www.w3.org/2001/XMLSchema" xmlns:p="http://schemas.microsoft.com/office/2006/metadata/properties" xmlns:ns2="83430159-1845-4167-ba9d-902ab8b9998e" xmlns:ns3="b0ade7d1-edcb-4f22-8a7a-5aa2a869a89a" targetNamespace="http://schemas.microsoft.com/office/2006/metadata/properties" ma:root="true" ma:fieldsID="8cbc1445d609d7fd7a08d796d35fe2f8" ns2:_="" ns3:_="">
    <xsd:import namespace="83430159-1845-4167-ba9d-902ab8b9998e"/>
    <xsd:import namespace="b0ade7d1-edcb-4f22-8a7a-5aa2a869a8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NewsletterCategory" minOccurs="0"/>
                <xsd:element ref="ns2:Date_x0020_of_x0020_Request" minOccurs="0"/>
                <xsd:element ref="ns2:Da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30159-1845-4167-ba9d-902ab8b999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b6c29cb-b2b6-401e-927c-c6264ba463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NewsletterCategory" ma:index="23" nillable="true" ma:displayName="Newsletter Category" ma:description="Please choose which category of the newsletter you'd like this information to be displayed." ma:format="Dropdown" ma:internalName="NewsletterCategory">
      <xsd:simpleType>
        <xsd:restriction base="dms:Choice">
          <xsd:enumeration value="General"/>
          <xsd:enumeration value="CEO Message"/>
          <xsd:enumeration value="Advocacy and Research"/>
          <xsd:enumeration value="Outreach and Engagement"/>
          <xsd:enumeration value="Equity, Diversity and Inclusion"/>
          <xsd:enumeration value="Total Compensation"/>
          <xsd:enumeration value="Executive Learning Opps"/>
          <xsd:enumeration value="Membership"/>
          <xsd:enumeration value="Signature Events"/>
          <xsd:enumeration value="Careers at APEX"/>
          <xsd:enumeration value="Board of Directors"/>
          <xsd:enumeration value="Resources and Tools"/>
        </xsd:restriction>
      </xsd:simpleType>
    </xsd:element>
    <xsd:element name="Date_x0020_of_x0020_Request" ma:index="24" nillable="true" ma:displayName="Date of Payout" ma:format="DateOnly" ma:internalName="Date_x0020_of_x0020_Request">
      <xsd:simpleType>
        <xsd:restriction base="dms:DateTime"/>
      </xsd:simpleType>
    </xsd:element>
    <xsd:element name="Date" ma:index="25" nillable="true" ma:displayName="Date" ma:format="DateOnly" ma:internalName="Date">
      <xsd:simpleType>
        <xsd:restriction base="dms:DateTim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ade7d1-edcb-4f22-8a7a-5aa2a869a89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73d612c-f5f9-4e10-a687-d0a0f4d87c1c}" ma:internalName="TaxCatchAll" ma:showField="CatchAllData" ma:web="b0ade7d1-edcb-4f22-8a7a-5aa2a869a8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ewsletterCategory xmlns="83430159-1845-4167-ba9d-902ab8b9998e" xsi:nil="true"/>
    <Date_x0020_of_x0020_Request xmlns="83430159-1845-4167-ba9d-902ab8b9998e" xsi:nil="true"/>
    <Date xmlns="83430159-1845-4167-ba9d-902ab8b9998e" xsi:nil="true"/>
    <lcf76f155ced4ddcb4097134ff3c332f xmlns="83430159-1845-4167-ba9d-902ab8b9998e">
      <Terms xmlns="http://schemas.microsoft.com/office/infopath/2007/PartnerControls"/>
    </lcf76f155ced4ddcb4097134ff3c332f>
    <TaxCatchAll xmlns="b0ade7d1-edcb-4f22-8a7a-5aa2a869a89a" xsi:nil="true"/>
  </documentManagement>
</p:properties>
</file>

<file path=customXml/itemProps1.xml><?xml version="1.0" encoding="utf-8"?>
<ds:datastoreItem xmlns:ds="http://schemas.openxmlformats.org/officeDocument/2006/customXml" ds:itemID="{BCD4C3B5-B7B0-4F6C-9AB3-05DFCAFCD583}"/>
</file>

<file path=customXml/itemProps2.xml><?xml version="1.0" encoding="utf-8"?>
<ds:datastoreItem xmlns:ds="http://schemas.openxmlformats.org/officeDocument/2006/customXml" ds:itemID="{AD0B7E6C-8730-4C57-B8F6-958D249B4778}"/>
</file>

<file path=customXml/itemProps3.xml><?xml version="1.0" encoding="utf-8"?>
<ds:datastoreItem xmlns:ds="http://schemas.openxmlformats.org/officeDocument/2006/customXml" ds:itemID="{B17964C8-5FC3-443F-9FA0-D2FEE456DC76}"/>
</file>

<file path=docProps/app.xml><?xml version="1.0" encoding="utf-8"?>
<Properties xmlns="http://schemas.openxmlformats.org/officeDocument/2006/extended-properties" xmlns:vt="http://schemas.openxmlformats.org/officeDocument/2006/docPropsVTypes">
  <TotalTime>26648</TotalTime>
  <Words>1234</Words>
  <Application>Microsoft Office PowerPoint</Application>
  <PresentationFormat>Widescreen</PresentationFormat>
  <Paragraphs>184</Paragraphs>
  <Slides>23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Open Sans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Refocusing Boundaries –  The First Principle of Real Self-Care </vt:lpstr>
      <vt:lpstr>Boundaries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Bourgeois-Joanisse, Mathieu</dc:creator>
  <cp:lastModifiedBy>Hawari, Dylan (he-il)</cp:lastModifiedBy>
  <cp:revision>138</cp:revision>
  <dcterms:created xsi:type="dcterms:W3CDTF">2023-05-23T18:40:44Z</dcterms:created>
  <dcterms:modified xsi:type="dcterms:W3CDTF">2026-01-28T16:04:52Z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0x0101009D5F598F1A95F44CAD65378B25145D02</vt:lpwstr>
  </property>
</Properties>
</file>