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263" r:id="rId6"/>
    <p:sldId id="5260" r:id="rId7"/>
    <p:sldId id="5280" r:id="rId8"/>
    <p:sldId id="5279" r:id="rId9"/>
    <p:sldId id="5282" r:id="rId10"/>
    <p:sldId id="5270" r:id="rId11"/>
    <p:sldId id="5284" r:id="rId12"/>
    <p:sldId id="275" r:id="rId13"/>
    <p:sldId id="5283" r:id="rId14"/>
  </p:sldIdLst>
  <p:sldSz cx="12192000" cy="6858000"/>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482" userDrawn="1">
          <p15:clr>
            <a:srgbClr val="A4A3A4"/>
          </p15:clr>
        </p15:guide>
        <p15:guide id="3" orient="horz" pos="300" userDrawn="1">
          <p15:clr>
            <a:srgbClr val="A4A3A4"/>
          </p15:clr>
        </p15:guide>
        <p15:guide id="4" orient="horz" pos="572" userDrawn="1">
          <p15:clr>
            <a:srgbClr val="A4A3A4"/>
          </p15:clr>
        </p15:guide>
        <p15:guide id="5" pos="3840" userDrawn="1">
          <p15:clr>
            <a:srgbClr val="A4A3A4"/>
          </p15:clr>
        </p15:guide>
        <p15:guide id="6" pos="66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orges, Lara" initials="LG" lastIdx="0" clrIdx="1"/>
  <p:cmAuthor id="7" name="Moncion, Melanie" initials="MM" lastIdx="0" clrIdx="8"/>
  <p:cmAuthor id="1" name="Lafleche, Melanie (she/her, elle)" initials="ML" lastIdx="0" clrIdx="2"/>
  <p:cmAuthor id="2" name="Letendre, Kristine (she, elle)" initials="KL" lastIdx="0" clrIdx="3"/>
  <p:cmAuthor id="3" name="Chiarore, Marisa" initials="MC" lastIdx="0" clrIdx="4"/>
  <p:cmAuthor id="4" name="Georges, Lara" initials="GL" lastIdx="0" clrIdx="5"/>
  <p:cmAuthor id="5" name="Durocher, Taryn" initials="TD" lastIdx="0" clrIdx="6"/>
  <p:cmAuthor id="6" name="Durocher, Taryn" initials="DT"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7164B3-84FB-4819-980C-CCD966557402}" v="15" dt="2025-12-12T19:59:14.0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805" autoAdjust="0"/>
  </p:normalViewPr>
  <p:slideViewPr>
    <p:cSldViewPr snapToGrid="0">
      <p:cViewPr varScale="1">
        <p:scale>
          <a:sx n="100" d="100"/>
          <a:sy n="100" d="100"/>
        </p:scale>
        <p:origin x="954" y="72"/>
      </p:cViewPr>
      <p:guideLst>
        <p:guide orient="horz" pos="2160"/>
        <p:guide orient="horz" pos="482"/>
        <p:guide orient="horz" pos="300"/>
        <p:guide orient="horz" pos="572"/>
        <p:guide pos="3840"/>
        <p:guide pos="665"/>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notesMaster" Target="notesMasters/notesMaster1.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22" Type="http://schemas.openxmlformats.org/officeDocument/2006/relationships/tableStyles" Target="tableStyles.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s, Lara" userId="f4a6850c-1e73-4765-bbbc-92e8ed7eeaa4" providerId="ADAL" clId="{4902A73E-CBEC-4FA5-B603-37166CB64F94}"/>
    <pc:docChg chg="undo custSel modSld">
      <pc:chgData name="Georges, Lara" userId="f4a6850c-1e73-4765-bbbc-92e8ed7eeaa4" providerId="ADAL" clId="{4902A73E-CBEC-4FA5-B603-37166CB64F94}" dt="2025-12-12T21:24:21.823" v="1161" actId="20577"/>
      <pc:docMkLst>
        <pc:docMk/>
      </pc:docMkLst>
      <pc:sldChg chg="modSp mod">
        <pc:chgData name="Georges, Lara" userId="f4a6850c-1e73-4765-bbbc-92e8ed7eeaa4" providerId="ADAL" clId="{4902A73E-CBEC-4FA5-B603-37166CB64F94}" dt="2025-12-12T18:40:35.602" v="0" actId="20577"/>
        <pc:sldMkLst>
          <pc:docMk/>
          <pc:sldMk cId="1130587199" sldId="263"/>
        </pc:sldMkLst>
        <pc:spChg chg="mod">
          <ac:chgData name="Georges, Lara" userId="f4a6850c-1e73-4765-bbbc-92e8ed7eeaa4" providerId="ADAL" clId="{4902A73E-CBEC-4FA5-B603-37166CB64F94}" dt="2025-12-12T18:40:35.602" v="0" actId="20577"/>
          <ac:spMkLst>
            <pc:docMk/>
            <pc:sldMk cId="1130587199" sldId="263"/>
            <ac:spMk id="11" creationId="{975656EA-3FFC-418D-49D0-638EBBC8A905}"/>
          </ac:spMkLst>
        </pc:spChg>
      </pc:sldChg>
      <pc:sldChg chg="modSp mod">
        <pc:chgData name="Georges, Lara" userId="f4a6850c-1e73-4765-bbbc-92e8ed7eeaa4" providerId="ADAL" clId="{4902A73E-CBEC-4FA5-B603-37166CB64F94}" dt="2025-12-12T21:23:14.588" v="1160" actId="6549"/>
        <pc:sldMkLst>
          <pc:docMk/>
          <pc:sldMk cId="3109718832" sldId="275"/>
        </pc:sldMkLst>
        <pc:spChg chg="mod">
          <ac:chgData name="Georges, Lara" userId="f4a6850c-1e73-4765-bbbc-92e8ed7eeaa4" providerId="ADAL" clId="{4902A73E-CBEC-4FA5-B603-37166CB64F94}" dt="2025-12-12T21:23:14.588" v="1160" actId="6549"/>
          <ac:spMkLst>
            <pc:docMk/>
            <pc:sldMk cId="3109718832" sldId="275"/>
            <ac:spMk id="3" creationId="{C9C3834A-6D80-E17A-1070-92323E85063D}"/>
          </ac:spMkLst>
        </pc:spChg>
      </pc:sldChg>
      <pc:sldChg chg="modSp mod">
        <pc:chgData name="Georges, Lara" userId="f4a6850c-1e73-4765-bbbc-92e8ed7eeaa4" providerId="ADAL" clId="{4902A73E-CBEC-4FA5-B603-37166CB64F94}" dt="2025-12-12T21:16:20.774" v="1121" actId="20577"/>
        <pc:sldMkLst>
          <pc:docMk/>
          <pc:sldMk cId="1137433280" sldId="5270"/>
        </pc:sldMkLst>
        <pc:spChg chg="mod">
          <ac:chgData name="Georges, Lara" userId="f4a6850c-1e73-4765-bbbc-92e8ed7eeaa4" providerId="ADAL" clId="{4902A73E-CBEC-4FA5-B603-37166CB64F94}" dt="2025-12-12T18:51:59.732" v="13" actId="1036"/>
          <ac:spMkLst>
            <pc:docMk/>
            <pc:sldMk cId="1137433280" sldId="5270"/>
            <ac:spMk id="19" creationId="{B543F667-B9A9-86DC-D463-C774046EB0DB}"/>
          </ac:spMkLst>
        </pc:spChg>
        <pc:graphicFrameChg chg="mod modGraphic">
          <ac:chgData name="Georges, Lara" userId="f4a6850c-1e73-4765-bbbc-92e8ed7eeaa4" providerId="ADAL" clId="{4902A73E-CBEC-4FA5-B603-37166CB64F94}" dt="2025-12-12T20:03:10.125" v="1037" actId="1036"/>
          <ac:graphicFrameMkLst>
            <pc:docMk/>
            <pc:sldMk cId="1137433280" sldId="5270"/>
            <ac:graphicFrameMk id="13" creationId="{DD7A6D77-79A2-A235-833A-B30DDA639F23}"/>
          </ac:graphicFrameMkLst>
        </pc:graphicFrameChg>
        <pc:graphicFrameChg chg="mod modGraphic">
          <ac:chgData name="Georges, Lara" userId="f4a6850c-1e73-4765-bbbc-92e8ed7eeaa4" providerId="ADAL" clId="{4902A73E-CBEC-4FA5-B603-37166CB64F94}" dt="2025-12-12T20:03:02.982" v="1003" actId="1035"/>
          <ac:graphicFrameMkLst>
            <pc:docMk/>
            <pc:sldMk cId="1137433280" sldId="5270"/>
            <ac:graphicFrameMk id="17" creationId="{A48FDEE5-B9A4-D316-7D63-202B11548E3D}"/>
          </ac:graphicFrameMkLst>
        </pc:graphicFrameChg>
        <pc:graphicFrameChg chg="modGraphic">
          <ac:chgData name="Georges, Lara" userId="f4a6850c-1e73-4765-bbbc-92e8ed7eeaa4" providerId="ADAL" clId="{4902A73E-CBEC-4FA5-B603-37166CB64F94}" dt="2025-12-12T18:55:34.700" v="75" actId="14100"/>
          <ac:graphicFrameMkLst>
            <pc:docMk/>
            <pc:sldMk cId="1137433280" sldId="5270"/>
            <ac:graphicFrameMk id="23" creationId="{73C019CB-5613-5568-F153-9B966B21E0D7}"/>
          </ac:graphicFrameMkLst>
        </pc:graphicFrameChg>
        <pc:graphicFrameChg chg="mod modGraphic">
          <ac:chgData name="Georges, Lara" userId="f4a6850c-1e73-4765-bbbc-92e8ed7eeaa4" providerId="ADAL" clId="{4902A73E-CBEC-4FA5-B603-37166CB64F94}" dt="2025-12-12T21:16:20.774" v="1121" actId="20577"/>
          <ac:graphicFrameMkLst>
            <pc:docMk/>
            <pc:sldMk cId="1137433280" sldId="5270"/>
            <ac:graphicFrameMk id="26" creationId="{40A59231-B473-6B3A-AABD-37F83D4AB084}"/>
          </ac:graphicFrameMkLst>
        </pc:graphicFrameChg>
        <pc:cxnChg chg="mod">
          <ac:chgData name="Georges, Lara" userId="f4a6850c-1e73-4765-bbbc-92e8ed7eeaa4" providerId="ADAL" clId="{4902A73E-CBEC-4FA5-B603-37166CB64F94}" dt="2025-12-12T20:03:02.982" v="1003" actId="1035"/>
          <ac:cxnSpMkLst>
            <pc:docMk/>
            <pc:sldMk cId="1137433280" sldId="5270"/>
            <ac:cxnSpMk id="25" creationId="{8304246F-C41D-7F84-4D0B-5B370A681A3E}"/>
          </ac:cxnSpMkLst>
        </pc:cxnChg>
        <pc:cxnChg chg="mod">
          <ac:chgData name="Georges, Lara" userId="f4a6850c-1e73-4765-bbbc-92e8ed7eeaa4" providerId="ADAL" clId="{4902A73E-CBEC-4FA5-B603-37166CB64F94}" dt="2025-12-12T20:03:14.942" v="1050" actId="1036"/>
          <ac:cxnSpMkLst>
            <pc:docMk/>
            <pc:sldMk cId="1137433280" sldId="5270"/>
            <ac:cxnSpMk id="27" creationId="{2389C225-899E-1F6C-1C22-61C816E8F4A0}"/>
          </ac:cxnSpMkLst>
        </pc:cxnChg>
      </pc:sldChg>
      <pc:sldChg chg="modSp mod modNotesTx">
        <pc:chgData name="Georges, Lara" userId="f4a6850c-1e73-4765-bbbc-92e8ed7eeaa4" providerId="ADAL" clId="{4902A73E-CBEC-4FA5-B603-37166CB64F94}" dt="2025-12-12T21:19:05.424" v="1123" actId="20577"/>
        <pc:sldMkLst>
          <pc:docMk/>
          <pc:sldMk cId="2719700002" sldId="5279"/>
        </pc:sldMkLst>
        <pc:spChg chg="mod">
          <ac:chgData name="Georges, Lara" userId="f4a6850c-1e73-4765-bbbc-92e8ed7eeaa4" providerId="ADAL" clId="{4902A73E-CBEC-4FA5-B603-37166CB64F94}" dt="2025-12-12T18:47:23.433" v="5" actId="20577"/>
          <ac:spMkLst>
            <pc:docMk/>
            <pc:sldMk cId="2719700002" sldId="5279"/>
            <ac:spMk id="3" creationId="{8192F31A-DFE7-1281-F5A1-B913C2B58DFE}"/>
          </ac:spMkLst>
        </pc:spChg>
      </pc:sldChg>
      <pc:sldChg chg="modSp mod">
        <pc:chgData name="Georges, Lara" userId="f4a6850c-1e73-4765-bbbc-92e8ed7eeaa4" providerId="ADAL" clId="{4902A73E-CBEC-4FA5-B603-37166CB64F94}" dt="2025-12-12T18:45:37.646" v="1" actId="13926"/>
        <pc:sldMkLst>
          <pc:docMk/>
          <pc:sldMk cId="1058529106" sldId="5280"/>
        </pc:sldMkLst>
        <pc:spChg chg="mod">
          <ac:chgData name="Georges, Lara" userId="f4a6850c-1e73-4765-bbbc-92e8ed7eeaa4" providerId="ADAL" clId="{4902A73E-CBEC-4FA5-B603-37166CB64F94}" dt="2025-12-12T18:45:37.646" v="1" actId="13926"/>
          <ac:spMkLst>
            <pc:docMk/>
            <pc:sldMk cId="1058529106" sldId="5280"/>
            <ac:spMk id="11" creationId="{89F367D0-0AAE-F7D5-F2F9-3D0EB2FABF15}"/>
          </ac:spMkLst>
        </pc:spChg>
      </pc:sldChg>
      <pc:sldChg chg="modSp mod">
        <pc:chgData name="Georges, Lara" userId="f4a6850c-1e73-4765-bbbc-92e8ed7eeaa4" providerId="ADAL" clId="{4902A73E-CBEC-4FA5-B603-37166CB64F94}" dt="2025-12-12T21:21:02.558" v="1127" actId="20577"/>
        <pc:sldMkLst>
          <pc:docMk/>
          <pc:sldMk cId="627827239" sldId="5282"/>
        </pc:sldMkLst>
        <pc:spChg chg="mod">
          <ac:chgData name="Georges, Lara" userId="f4a6850c-1e73-4765-bbbc-92e8ed7eeaa4" providerId="ADAL" clId="{4902A73E-CBEC-4FA5-B603-37166CB64F94}" dt="2025-12-12T21:21:02.558" v="1127" actId="20577"/>
          <ac:spMkLst>
            <pc:docMk/>
            <pc:sldMk cId="627827239" sldId="5282"/>
            <ac:spMk id="3" creationId="{6B6C41B5-A424-479D-1997-866E83165986}"/>
          </ac:spMkLst>
        </pc:spChg>
      </pc:sldChg>
      <pc:sldChg chg="modSp mod">
        <pc:chgData name="Georges, Lara" userId="f4a6850c-1e73-4765-bbbc-92e8ed7eeaa4" providerId="ADAL" clId="{4902A73E-CBEC-4FA5-B603-37166CB64F94}" dt="2025-12-12T21:24:21.823" v="1161" actId="20577"/>
        <pc:sldMkLst>
          <pc:docMk/>
          <pc:sldMk cId="1526753380" sldId="5283"/>
        </pc:sldMkLst>
        <pc:spChg chg="mod">
          <ac:chgData name="Georges, Lara" userId="f4a6850c-1e73-4765-bbbc-92e8ed7eeaa4" providerId="ADAL" clId="{4902A73E-CBEC-4FA5-B603-37166CB64F94}" dt="2025-12-12T19:57:53.120" v="740"/>
          <ac:spMkLst>
            <pc:docMk/>
            <pc:sldMk cId="1526753380" sldId="5283"/>
            <ac:spMk id="16" creationId="{042FED2E-AB09-72A7-763D-EF116A08A6AC}"/>
          </ac:spMkLst>
        </pc:spChg>
        <pc:spChg chg="mod">
          <ac:chgData name="Georges, Lara" userId="f4a6850c-1e73-4765-bbbc-92e8ed7eeaa4" providerId="ADAL" clId="{4902A73E-CBEC-4FA5-B603-37166CB64F94}" dt="2025-12-12T19:57:43.988" v="739" actId="20577"/>
          <ac:spMkLst>
            <pc:docMk/>
            <pc:sldMk cId="1526753380" sldId="5283"/>
            <ac:spMk id="27" creationId="{F230B4A7-D9E1-E49F-AED8-7D9FA2561494}"/>
          </ac:spMkLst>
        </pc:spChg>
        <pc:spChg chg="mod">
          <ac:chgData name="Georges, Lara" userId="f4a6850c-1e73-4765-bbbc-92e8ed7eeaa4" providerId="ADAL" clId="{4902A73E-CBEC-4FA5-B603-37166CB64F94}" dt="2025-12-12T19:54:07.025" v="576" actId="20577"/>
          <ac:spMkLst>
            <pc:docMk/>
            <pc:sldMk cId="1526753380" sldId="5283"/>
            <ac:spMk id="33" creationId="{D1B7A888-040D-0B62-B89F-3DD7B0939297}"/>
          </ac:spMkLst>
        </pc:spChg>
        <pc:spChg chg="mod">
          <ac:chgData name="Georges, Lara" userId="f4a6850c-1e73-4765-bbbc-92e8ed7eeaa4" providerId="ADAL" clId="{4902A73E-CBEC-4FA5-B603-37166CB64F94}" dt="2025-12-12T19:54:45.746" v="577" actId="113"/>
          <ac:spMkLst>
            <pc:docMk/>
            <pc:sldMk cId="1526753380" sldId="5283"/>
            <ac:spMk id="35" creationId="{7D52FA36-39B1-12AF-731A-A75654EF80E5}"/>
          </ac:spMkLst>
        </pc:spChg>
        <pc:spChg chg="mod">
          <ac:chgData name="Georges, Lara" userId="f4a6850c-1e73-4765-bbbc-92e8ed7eeaa4" providerId="ADAL" clId="{4902A73E-CBEC-4FA5-B603-37166CB64F94}" dt="2025-12-12T19:55:05.002" v="585" actId="20577"/>
          <ac:spMkLst>
            <pc:docMk/>
            <pc:sldMk cId="1526753380" sldId="5283"/>
            <ac:spMk id="36" creationId="{C1132FF8-A7A1-1E7B-5789-EC1C4910C4E3}"/>
          </ac:spMkLst>
        </pc:spChg>
        <pc:spChg chg="mod">
          <ac:chgData name="Georges, Lara" userId="f4a6850c-1e73-4765-bbbc-92e8ed7eeaa4" providerId="ADAL" clId="{4902A73E-CBEC-4FA5-B603-37166CB64F94}" dt="2025-12-12T21:24:21.823" v="1161" actId="20577"/>
          <ac:spMkLst>
            <pc:docMk/>
            <pc:sldMk cId="1526753380" sldId="5283"/>
            <ac:spMk id="37" creationId="{FFE2C989-DD5A-DD57-6CBA-14F044213BE7}"/>
          </ac:spMkLst>
        </pc:spChg>
        <pc:spChg chg="mod">
          <ac:chgData name="Georges, Lara" userId="f4a6850c-1e73-4765-bbbc-92e8ed7eeaa4" providerId="ADAL" clId="{4902A73E-CBEC-4FA5-B603-37166CB64F94}" dt="2025-12-12T21:17:06.788" v="1122" actId="313"/>
          <ac:spMkLst>
            <pc:docMk/>
            <pc:sldMk cId="1526753380" sldId="5283"/>
            <ac:spMk id="38" creationId="{E6BD4E7F-FCD9-9343-7C1E-4EFC73826970}"/>
          </ac:spMkLst>
        </pc:spChg>
        <pc:spChg chg="mod">
          <ac:chgData name="Georges, Lara" userId="f4a6850c-1e73-4765-bbbc-92e8ed7eeaa4" providerId="ADAL" clId="{4902A73E-CBEC-4FA5-B603-37166CB64F94}" dt="2025-12-12T19:55:45.973" v="624" actId="20577"/>
          <ac:spMkLst>
            <pc:docMk/>
            <pc:sldMk cId="1526753380" sldId="5283"/>
            <ac:spMk id="40" creationId="{5E010AB9-33B8-DFB7-7D70-E5326CE624E3}"/>
          </ac:spMkLst>
        </pc:spChg>
        <pc:spChg chg="mod">
          <ac:chgData name="Georges, Lara" userId="f4a6850c-1e73-4765-bbbc-92e8ed7eeaa4" providerId="ADAL" clId="{4902A73E-CBEC-4FA5-B603-37166CB64F94}" dt="2025-12-12T19:59:23.484" v="772" actId="20577"/>
          <ac:spMkLst>
            <pc:docMk/>
            <pc:sldMk cId="1526753380" sldId="5283"/>
            <ac:spMk id="47" creationId="{A5530836-208D-4993-311A-30E9B3ED2DE1}"/>
          </ac:spMkLst>
        </pc:spChg>
        <pc:spChg chg="mod">
          <ac:chgData name="Georges, Lara" userId="f4a6850c-1e73-4765-bbbc-92e8ed7eeaa4" providerId="ADAL" clId="{4902A73E-CBEC-4FA5-B603-37166CB64F94}" dt="2025-12-12T19:58:15.939" v="749"/>
          <ac:spMkLst>
            <pc:docMk/>
            <pc:sldMk cId="1526753380" sldId="5283"/>
            <ac:spMk id="48" creationId="{5A98FDBE-FC17-CA13-3943-455905BA4BCA}"/>
          </ac:spMkLst>
        </pc:spChg>
        <pc:spChg chg="mod">
          <ac:chgData name="Georges, Lara" userId="f4a6850c-1e73-4765-bbbc-92e8ed7eeaa4" providerId="ADAL" clId="{4902A73E-CBEC-4FA5-B603-37166CB64F94}" dt="2025-12-12T19:59:31.988" v="773" actId="14100"/>
          <ac:spMkLst>
            <pc:docMk/>
            <pc:sldMk cId="1526753380" sldId="5283"/>
            <ac:spMk id="49" creationId="{F110887D-6701-B368-F3BB-5AC2A94573C7}"/>
          </ac:spMkLst>
        </pc:spChg>
        <pc:spChg chg="mod">
          <ac:chgData name="Georges, Lara" userId="f4a6850c-1e73-4765-bbbc-92e8ed7eeaa4" providerId="ADAL" clId="{4902A73E-CBEC-4FA5-B603-37166CB64F94}" dt="2025-12-12T19:53:48.843" v="566" actId="20577"/>
          <ac:spMkLst>
            <pc:docMk/>
            <pc:sldMk cId="1526753380" sldId="5283"/>
            <ac:spMk id="50" creationId="{F4A28F31-75E1-62A4-B8BE-90AB99E27348}"/>
          </ac:spMkLst>
        </pc:spChg>
      </pc:sldChg>
      <pc:sldChg chg="delSp modSp mod">
        <pc:chgData name="Georges, Lara" userId="f4a6850c-1e73-4765-bbbc-92e8ed7eeaa4" providerId="ADAL" clId="{4902A73E-CBEC-4FA5-B603-37166CB64F94}" dt="2025-12-12T21:10:47.884" v="1085" actId="20577"/>
        <pc:sldMkLst>
          <pc:docMk/>
          <pc:sldMk cId="2282535300" sldId="5284"/>
        </pc:sldMkLst>
        <pc:spChg chg="mod">
          <ac:chgData name="Georges, Lara" userId="f4a6850c-1e73-4765-bbbc-92e8ed7eeaa4" providerId="ADAL" clId="{4902A73E-CBEC-4FA5-B603-37166CB64F94}" dt="2025-12-12T19:08:40.041" v="202" actId="14100"/>
          <ac:spMkLst>
            <pc:docMk/>
            <pc:sldMk cId="2282535300" sldId="5284"/>
            <ac:spMk id="6" creationId="{7E4F9E8C-8F2C-8CFC-FF7D-FA4AEDC5A138}"/>
          </ac:spMkLst>
        </pc:spChg>
        <pc:spChg chg="mod">
          <ac:chgData name="Georges, Lara" userId="f4a6850c-1e73-4765-bbbc-92e8ed7eeaa4" providerId="ADAL" clId="{4902A73E-CBEC-4FA5-B603-37166CB64F94}" dt="2025-12-12T21:10:47.884" v="1085" actId="20577"/>
          <ac:spMkLst>
            <pc:docMk/>
            <pc:sldMk cId="2282535300" sldId="5284"/>
            <ac:spMk id="7" creationId="{831BE748-ED29-329E-42AD-4AF4A8591EF6}"/>
          </ac:spMkLst>
        </pc:spChg>
        <pc:spChg chg="mod">
          <ac:chgData name="Georges, Lara" userId="f4a6850c-1e73-4765-bbbc-92e8ed7eeaa4" providerId="ADAL" clId="{4902A73E-CBEC-4FA5-B603-37166CB64F94}" dt="2025-12-12T19:06:28.461" v="133" actId="14100"/>
          <ac:spMkLst>
            <pc:docMk/>
            <pc:sldMk cId="2282535300" sldId="5284"/>
            <ac:spMk id="9" creationId="{2D2A4125-C6AD-33C8-EB3D-CF107F985DE2}"/>
          </ac:spMkLst>
        </pc:spChg>
        <pc:spChg chg="mod">
          <ac:chgData name="Georges, Lara" userId="f4a6850c-1e73-4765-bbbc-92e8ed7eeaa4" providerId="ADAL" clId="{4902A73E-CBEC-4FA5-B603-37166CB64F94}" dt="2025-12-12T21:10:23.175" v="1053" actId="20577"/>
          <ac:spMkLst>
            <pc:docMk/>
            <pc:sldMk cId="2282535300" sldId="5284"/>
            <ac:spMk id="10" creationId="{8FCD22FC-676B-17F8-B44F-6ABC04A279F3}"/>
          </ac:spMkLst>
        </pc:spChg>
        <pc:spChg chg="mod">
          <ac:chgData name="Georges, Lara" userId="f4a6850c-1e73-4765-bbbc-92e8ed7eeaa4" providerId="ADAL" clId="{4902A73E-CBEC-4FA5-B603-37166CB64F94}" dt="2025-12-12T19:08:33.346" v="200" actId="14100"/>
          <ac:spMkLst>
            <pc:docMk/>
            <pc:sldMk cId="2282535300" sldId="5284"/>
            <ac:spMk id="11" creationId="{3B2DE3A9-6707-EF41-0897-A932B21695E8}"/>
          </ac:spMkLst>
        </pc:spChg>
        <pc:spChg chg="mod">
          <ac:chgData name="Georges, Lara" userId="f4a6850c-1e73-4765-bbbc-92e8ed7eeaa4" providerId="ADAL" clId="{4902A73E-CBEC-4FA5-B603-37166CB64F94}" dt="2025-12-12T19:49:47.624" v="345" actId="20577"/>
          <ac:spMkLst>
            <pc:docMk/>
            <pc:sldMk cId="2282535300" sldId="5284"/>
            <ac:spMk id="12" creationId="{CB328220-02B4-F2CF-004B-C624D797782D}"/>
          </ac:spMkLst>
        </pc:spChg>
        <pc:spChg chg="mod">
          <ac:chgData name="Georges, Lara" userId="f4a6850c-1e73-4765-bbbc-92e8ed7eeaa4" providerId="ADAL" clId="{4902A73E-CBEC-4FA5-B603-37166CB64F94}" dt="2025-12-12T19:08:49.927" v="204" actId="14100"/>
          <ac:spMkLst>
            <pc:docMk/>
            <pc:sldMk cId="2282535300" sldId="5284"/>
            <ac:spMk id="13" creationId="{1C11466F-1C8F-E336-B832-86922558FA60}"/>
          </ac:spMkLst>
        </pc:spChg>
        <pc:spChg chg="mod">
          <ac:chgData name="Georges, Lara" userId="f4a6850c-1e73-4765-bbbc-92e8ed7eeaa4" providerId="ADAL" clId="{4902A73E-CBEC-4FA5-B603-37166CB64F94}" dt="2025-12-12T19:46:51.824" v="276" actId="20577"/>
          <ac:spMkLst>
            <pc:docMk/>
            <pc:sldMk cId="2282535300" sldId="5284"/>
            <ac:spMk id="14" creationId="{87DC1502-553C-8964-ACDE-9AAE4FA5B0B1}"/>
          </ac:spMkLst>
        </pc:spChg>
        <pc:grpChg chg="mod">
          <ac:chgData name="Georges, Lara" userId="f4a6850c-1e73-4765-bbbc-92e8ed7eeaa4" providerId="ADAL" clId="{4902A73E-CBEC-4FA5-B603-37166CB64F94}" dt="2025-12-12T19:05:33.236" v="125" actId="18245"/>
          <ac:grpSpMkLst>
            <pc:docMk/>
            <pc:sldMk cId="2282535300" sldId="5284"/>
            <ac:grpSpMk id="5" creationId="{874C2C8B-5201-8A34-3B52-41C4E4A90001}"/>
          </ac:grpSpMkLst>
        </pc:grpChg>
        <pc:graphicFrameChg chg="del mod modGraphic">
          <ac:chgData name="Georges, Lara" userId="f4a6850c-1e73-4765-bbbc-92e8ed7eeaa4" providerId="ADAL" clId="{4902A73E-CBEC-4FA5-B603-37166CB64F94}" dt="2025-12-12T19:05:33.236" v="125" actId="18245"/>
          <ac:graphicFrameMkLst>
            <pc:docMk/>
            <pc:sldMk cId="2282535300" sldId="5284"/>
            <ac:graphicFrameMk id="3" creationId="{CACAE0A8-BEA3-D02B-2BA5-564910467B63}"/>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C125156-8CB5-4F94-B1DD-9DEF660CA43A}" type="datetimeFigureOut">
              <a:rPr lang="en-CA" smtClean="0"/>
              <a:t>2025-12-12</a:t>
            </a:fld>
            <a:endParaRPr lang="en-CA"/>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C297B32-12A3-46AB-84D3-B62C0D6D9FAB}" type="slidenum">
              <a:rPr lang="en-CA" smtClean="0"/>
              <a:t>‹#›</a:t>
            </a:fld>
            <a:endParaRPr lang="en-CA"/>
          </a:p>
        </p:txBody>
      </p:sp>
    </p:spTree>
    <p:extLst>
      <p:ext uri="{BB962C8B-B14F-4D97-AF65-F5344CB8AC3E}">
        <p14:creationId xmlns:p14="http://schemas.microsoft.com/office/powerpoint/2010/main" val="1193717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BE00D6-E049-4381-83C8-29CB14B5448F}" type="datetimeFigureOut">
              <a:rPr lang="en-CA" smtClean="0"/>
              <a:t>2025-12-12</a:t>
            </a:fld>
            <a:endParaRPr lang="en-CA"/>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3A5D88-BC26-4EFA-A680-927F6A4ACCF4}" type="slidenum">
              <a:rPr lang="en-CA" smtClean="0"/>
              <a:t>‹#›</a:t>
            </a:fld>
            <a:endParaRPr lang="en-CA"/>
          </a:p>
        </p:txBody>
      </p:sp>
    </p:spTree>
    <p:extLst>
      <p:ext uri="{BB962C8B-B14F-4D97-AF65-F5344CB8AC3E}">
        <p14:creationId xmlns:p14="http://schemas.microsoft.com/office/powerpoint/2010/main" val="274462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B3A5D88-BC26-4EFA-A680-927F6A4ACCF4}" type="slidenum">
              <a:rPr lang="en-CA" smtClean="0"/>
              <a:t>3</a:t>
            </a:fld>
            <a:endParaRPr lang="en-CA"/>
          </a:p>
        </p:txBody>
      </p:sp>
    </p:spTree>
    <p:extLst>
      <p:ext uri="{BB962C8B-B14F-4D97-AF65-F5344CB8AC3E}">
        <p14:creationId xmlns:p14="http://schemas.microsoft.com/office/powerpoint/2010/main" val="2046185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B3A5D88-BC26-4EFA-A680-927F6A4ACCF4}" type="slidenum">
              <a:rPr lang="en-CA" smtClean="0"/>
              <a:t>4</a:t>
            </a:fld>
            <a:endParaRPr lang="en-CA"/>
          </a:p>
        </p:txBody>
      </p:sp>
    </p:spTree>
    <p:extLst>
      <p:ext uri="{BB962C8B-B14F-4D97-AF65-F5344CB8AC3E}">
        <p14:creationId xmlns:p14="http://schemas.microsoft.com/office/powerpoint/2010/main" val="3755131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63D1C-114A-5AB8-D039-1E3ECE482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29170D-9F5C-F350-CC27-A8B75BAD38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BF97CC-9457-4C5F-F5CA-F9E7D5043036}"/>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19D771B5-424E-627A-4E0A-004D208EBA11}"/>
              </a:ext>
            </a:extLst>
          </p:cNvPr>
          <p:cNvSpPr>
            <a:spLocks noGrp="1"/>
          </p:cNvSpPr>
          <p:nvPr>
            <p:ph type="sldNum" sz="quarter" idx="5"/>
          </p:nvPr>
        </p:nvSpPr>
        <p:spPr/>
        <p:txBody>
          <a:bodyPr/>
          <a:lstStyle/>
          <a:p>
            <a:fld id="{EB3A5D88-BC26-4EFA-A680-927F6A4ACCF4}" type="slidenum">
              <a:rPr lang="en-CA" smtClean="0"/>
              <a:t>6</a:t>
            </a:fld>
            <a:endParaRPr lang="en-CA"/>
          </a:p>
        </p:txBody>
      </p:sp>
    </p:spTree>
    <p:extLst>
      <p:ext uri="{BB962C8B-B14F-4D97-AF65-F5344CB8AC3E}">
        <p14:creationId xmlns:p14="http://schemas.microsoft.com/office/powerpoint/2010/main" val="387483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CA7AF-B4AA-BBC1-D09C-9484C714E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83C59-285B-959A-25B3-94AA00CAC1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E3516E-DA3C-ADB6-1341-1A234C7AC455}"/>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73243CA9-B832-2C45-0176-D9649FCC1187}"/>
              </a:ext>
            </a:extLst>
          </p:cNvPr>
          <p:cNvSpPr>
            <a:spLocks noGrp="1"/>
          </p:cNvSpPr>
          <p:nvPr>
            <p:ph type="sldNum" sz="quarter" idx="5"/>
          </p:nvPr>
        </p:nvSpPr>
        <p:spPr/>
        <p:txBody>
          <a:bodyPr/>
          <a:lstStyle/>
          <a:p>
            <a:fld id="{EB3A5D88-BC26-4EFA-A680-927F6A4ACCF4}" type="slidenum">
              <a:rPr lang="en-CA" smtClean="0"/>
              <a:t>7</a:t>
            </a:fld>
            <a:endParaRPr lang="en-CA"/>
          </a:p>
        </p:txBody>
      </p:sp>
    </p:spTree>
    <p:extLst>
      <p:ext uri="{BB962C8B-B14F-4D97-AF65-F5344CB8AC3E}">
        <p14:creationId xmlns:p14="http://schemas.microsoft.com/office/powerpoint/2010/main" val="2954803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descr="A text box for the title of the presentation is included in the middle of the slide."/>
          <p:cNvSpPr>
            <a:spLocks noGrp="1"/>
          </p:cNvSpPr>
          <p:nvPr>
            <p:ph type="title" hasCustomPrompt="1"/>
          </p:nvPr>
        </p:nvSpPr>
        <p:spPr>
          <a:xfrm>
            <a:off x="1295468" y="2127980"/>
            <a:ext cx="9585011" cy="987095"/>
          </a:xfrm>
          <a:prstGeom prst="rect">
            <a:avLst/>
          </a:prstGeom>
        </p:spPr>
        <p:txBody>
          <a:bodyPr anchor="t"/>
          <a:lstStyle>
            <a:lvl1pPr algn="ctr">
              <a:defRPr sz="6600" b="0" cap="none" baseline="0">
                <a:solidFill>
                  <a:schemeClr val="tx2"/>
                </a:solidFill>
              </a:defRPr>
            </a:lvl1pPr>
          </a:lstStyle>
          <a:p>
            <a:r>
              <a:rPr lang="en-US"/>
              <a:t>Section title</a:t>
            </a:r>
            <a:endParaRPr lang="en-CA"/>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flipV="1">
            <a:off x="-240704" y="2889262"/>
            <a:ext cx="5528733" cy="4248150"/>
          </a:xfrm>
          <a:prstGeom prst="rect">
            <a:avLst/>
          </a:prstGeom>
        </p:spPr>
      </p:pic>
      <p:pic>
        <p:nvPicPr>
          <p:cNvPr id="11" name="Picture 10" descr="There is a visual accent of a large triangle within the bottom left-hand corner of the slide. The first triangle is blue. There is a turquoise accent added to the longest side of the triangle. A lime green accent is included beside the turquoise on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flipH="1" flipV="1">
            <a:off x="-336715" y="3176972"/>
            <a:ext cx="5512513" cy="4235688"/>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flipH="1" flipV="1">
            <a:off x="-336715" y="4155924"/>
            <a:ext cx="4148667" cy="2931033"/>
          </a:xfrm>
          <a:prstGeom prst="rect">
            <a:avLst/>
          </a:prstGeom>
        </p:spPr>
      </p:pic>
      <p:sp>
        <p:nvSpPr>
          <p:cNvPr id="13"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374503591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stCondLst>
                                    <p:cond delay="5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stCondLst>
                                    <p:cond delay="75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35166169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ct val="0"/>
              </a:spcAft>
              <a:buClrTx/>
              <a:buSzTx/>
              <a:buFont typeface="Arial" panose="020B0604020202020204" pitchFamily="34" charset="0"/>
            </a:pPr>
            <a:endParaRPr lang="en-CA"/>
          </a:p>
        </p:txBody>
      </p:sp>
    </p:spTree>
    <p:extLst>
      <p:ext uri="{BB962C8B-B14F-4D97-AF65-F5344CB8AC3E}">
        <p14:creationId xmlns:p14="http://schemas.microsoft.com/office/powerpoint/2010/main" val="207711345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sp>
        <p:nvSpPr>
          <p:cNvPr id="16" name="Title 1" descr="A text box where you can add a photo caption is included below the picture box."/>
          <p:cNvSpPr>
            <a:spLocks noGrp="1"/>
          </p:cNvSpPr>
          <p:nvPr>
            <p:ph type="title" hasCustomPrompt="1"/>
          </p:nvPr>
        </p:nvSpPr>
        <p:spPr>
          <a:xfrm>
            <a:off x="2449156" y="4951455"/>
            <a:ext cx="7309764" cy="467559"/>
          </a:xfrm>
          <a:prstGeom prst="rect">
            <a:avLst/>
          </a:prstGeom>
        </p:spPr>
        <p:txBody>
          <a:bodyPr anchor="t"/>
          <a:lstStyle>
            <a:lvl1pPr algn="l">
              <a:defRPr sz="1800" b="1" baseline="0">
                <a:solidFill>
                  <a:schemeClr val="tx2"/>
                </a:solidFill>
              </a:defRPr>
            </a:lvl1pPr>
          </a:lstStyle>
          <a:p>
            <a:r>
              <a:rPr lang="en-US"/>
              <a:t>Photo Caption</a:t>
            </a:r>
            <a:endParaRPr lang="en-CA"/>
          </a:p>
        </p:txBody>
      </p:sp>
      <p:sp>
        <p:nvSpPr>
          <p:cNvPr id="17" name="Picture Placeholder 2" descr="A large box is located in the middle of the slide for an image."/>
          <p:cNvSpPr>
            <a:spLocks noGrp="1"/>
          </p:cNvSpPr>
          <p:nvPr>
            <p:ph type="pic" idx="1" hasCustomPrompt="1"/>
          </p:nvPr>
        </p:nvSpPr>
        <p:spPr>
          <a:xfrm>
            <a:off x="2443719" y="1530579"/>
            <a:ext cx="73152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
        <p:nvSpPr>
          <p:cNvPr id="19" name="Rectangle 18" descr="As a visual effect, there is a small red bar on the left side of the photo caption text box."/>
          <p:cNvSpPr/>
          <p:nvPr userDrawn="1"/>
        </p:nvSpPr>
        <p:spPr>
          <a:xfrm>
            <a:off x="2443721" y="4950962"/>
            <a:ext cx="6095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Tree>
    <p:extLst>
      <p:ext uri="{BB962C8B-B14F-4D97-AF65-F5344CB8AC3E}">
        <p14:creationId xmlns:p14="http://schemas.microsoft.com/office/powerpoint/2010/main" val="8419844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descr="A large box that takes up most of the slide is included for an image."/>
          <p:cNvSpPr>
            <a:spLocks noGrp="1"/>
          </p:cNvSpPr>
          <p:nvPr>
            <p:ph type="pic" idx="1" hasCustomPrompt="1"/>
          </p:nvPr>
        </p:nvSpPr>
        <p:spPr>
          <a:xfrm>
            <a:off x="0" y="548680"/>
            <a:ext cx="12192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Tree>
    <p:extLst>
      <p:ext uri="{BB962C8B-B14F-4D97-AF65-F5344CB8AC3E}">
        <p14:creationId xmlns:p14="http://schemas.microsoft.com/office/powerpoint/2010/main" val="131374067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descr="A large box where you can upload an image is located on the right side of the slide."/>
          <p:cNvSpPr>
            <a:spLocks noGrp="1"/>
          </p:cNvSpPr>
          <p:nvPr>
            <p:ph type="pic" idx="10" hasCustomPrompt="1"/>
          </p:nvPr>
        </p:nvSpPr>
        <p:spPr>
          <a:xfrm>
            <a:off x="6223592" y="841787"/>
            <a:ext cx="5968409"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to insert a picture</a:t>
            </a:r>
          </a:p>
        </p:txBody>
      </p:sp>
      <p:sp>
        <p:nvSpPr>
          <p:cNvPr id="4" name="Text Placeholder 5" descr="A text box is included in the upper left-hand side of the slide."/>
          <p:cNvSpPr>
            <a:spLocks noGrp="1"/>
          </p:cNvSpPr>
          <p:nvPr>
            <p:ph type="body" sz="quarter" idx="11" hasCustomPrompt="1"/>
          </p:nvPr>
        </p:nvSpPr>
        <p:spPr>
          <a:xfrm>
            <a:off x="1" y="841784"/>
            <a:ext cx="5982587"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add text</a:t>
            </a:r>
            <a:endParaRPr lang="en-CA"/>
          </a:p>
        </p:txBody>
      </p:sp>
      <p:sp>
        <p:nvSpPr>
          <p:cNvPr id="5" name="Picture Placeholder 3" descr="On the left-hand side of the slide underneath the text box, there is a box where you can upload an image. "/>
          <p:cNvSpPr>
            <a:spLocks noGrp="1"/>
          </p:cNvSpPr>
          <p:nvPr>
            <p:ph type="pic" sz="quarter" idx="12" hasCustomPrompt="1"/>
          </p:nvPr>
        </p:nvSpPr>
        <p:spPr>
          <a:xfrm>
            <a:off x="245731" y="3413534"/>
            <a:ext cx="5736856" cy="2571750"/>
          </a:xfrm>
          <a:prstGeom prst="rect">
            <a:avLst/>
          </a:prstGeom>
        </p:spPr>
        <p:txBody>
          <a:bodyPr/>
          <a:lstStyle>
            <a:lvl1pPr marL="0" indent="0">
              <a:buNone/>
              <a:defRPr sz="1800">
                <a:solidFill>
                  <a:schemeClr val="tx2"/>
                </a:solidFill>
              </a:defRPr>
            </a:lvl1pPr>
          </a:lstStyle>
          <a:p>
            <a:r>
              <a:rPr lang="en-CA"/>
              <a:t>Click to insert a picture</a:t>
            </a:r>
          </a:p>
        </p:txBody>
      </p:sp>
      <p:sp>
        <p:nvSpPr>
          <p:cNvPr id="6" name="Picture Placeholder 7" descr="A smaller box where you can upload an image."/>
          <p:cNvSpPr>
            <a:spLocks noGrp="1"/>
          </p:cNvSpPr>
          <p:nvPr>
            <p:ph type="pic" sz="quarter" idx="13" hasCustomPrompt="1"/>
          </p:nvPr>
        </p:nvSpPr>
        <p:spPr>
          <a:xfrm>
            <a:off x="6223592" y="4637500"/>
            <a:ext cx="2895445" cy="1347787"/>
          </a:xfrm>
          <a:prstGeom prst="rect">
            <a:avLst/>
          </a:prstGeom>
        </p:spPr>
        <p:txBody>
          <a:bodyPr/>
          <a:lstStyle>
            <a:lvl1pPr marL="0" indent="0">
              <a:buNone/>
              <a:defRPr sz="1800">
                <a:solidFill>
                  <a:schemeClr val="tx2"/>
                </a:solidFill>
              </a:defRPr>
            </a:lvl1pPr>
          </a:lstStyle>
          <a:p>
            <a:r>
              <a:rPr lang="en-CA"/>
              <a:t>Click to insert a picture</a:t>
            </a:r>
          </a:p>
        </p:txBody>
      </p:sp>
      <p:sp>
        <p:nvSpPr>
          <p:cNvPr id="7" name="Picture Placeholder 7" descr="In the bottom right corner, there is a smaller box where you can upload an image."/>
          <p:cNvSpPr>
            <a:spLocks noGrp="1"/>
          </p:cNvSpPr>
          <p:nvPr>
            <p:ph type="pic" sz="quarter" idx="14" hasCustomPrompt="1"/>
          </p:nvPr>
        </p:nvSpPr>
        <p:spPr>
          <a:xfrm>
            <a:off x="9360041" y="4637500"/>
            <a:ext cx="2831961" cy="1347787"/>
          </a:xfrm>
          <a:prstGeom prst="rect">
            <a:avLst/>
          </a:prstGeom>
        </p:spPr>
        <p:txBody>
          <a:bodyPr/>
          <a:lstStyle>
            <a:lvl1pPr marL="0" indent="0">
              <a:buNone/>
              <a:defRPr sz="1800">
                <a:solidFill>
                  <a:schemeClr val="tx2"/>
                </a:solidFill>
              </a:defRPr>
            </a:lvl1pPr>
          </a:lstStyle>
          <a:p>
            <a:r>
              <a:rPr lang="en-CA"/>
              <a:t>Click to insert a picture</a:t>
            </a:r>
          </a:p>
        </p:txBody>
      </p:sp>
      <p:sp>
        <p:nvSpPr>
          <p:cNvPr id="9" name="Rectangle 8" descr="A shorter navy blue bar is included on the left side of the box where you can upload a smaller image."/>
          <p:cNvSpPr/>
          <p:nvPr userDrawn="1"/>
        </p:nvSpPr>
        <p:spPr>
          <a:xfrm>
            <a:off x="5982587" y="4637500"/>
            <a:ext cx="241004"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0" name="Rectangle 9" descr="A longer red bar is included on the left side of the box where you can upload an image."/>
          <p:cNvSpPr/>
          <p:nvPr userDrawn="1"/>
        </p:nvSpPr>
        <p:spPr>
          <a:xfrm>
            <a:off x="5982587" y="841787"/>
            <a:ext cx="241004"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1" name="Rectangle 10" descr="There is a small turquoise bar on the left side of the slide that connects to a box for a picture. "/>
          <p:cNvSpPr/>
          <p:nvPr userDrawn="1"/>
        </p:nvSpPr>
        <p:spPr>
          <a:xfrm>
            <a:off x="4727" y="3413534"/>
            <a:ext cx="241004"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
        <p:nvSpPr>
          <p:cNvPr id="13" name="Slide Number Placeholder 5" descr="A text box for a page number is included in the bottom right corner of the slide."/>
          <p:cNvSpPr>
            <a:spLocks noGrp="1"/>
          </p:cNvSpPr>
          <p:nvPr>
            <p:ph type="sldNum" sz="quarter" idx="15"/>
          </p:nvPr>
        </p:nvSpPr>
        <p:spPr>
          <a:xfrm>
            <a:off x="8737600" y="6356353"/>
            <a:ext cx="2844800" cy="365125"/>
          </a:xfrm>
        </p:spPr>
        <p:txBody>
          <a:bodyPr/>
          <a:lstStyle/>
          <a:p>
            <a:fld id="{32D4B517-E49B-41B6-9DBC-23634E0F1CDC}" type="slidenum">
              <a:rPr lang="en-CA" smtClean="0"/>
              <a:t>‹#›</a:t>
            </a:fld>
            <a:endParaRPr lang="en-CA"/>
          </a:p>
        </p:txBody>
      </p:sp>
      <p:sp>
        <p:nvSpPr>
          <p:cNvPr id="8" name="Rectangle 7" descr="A shorter lime green bar separates one small picture box from another. "/>
          <p:cNvSpPr/>
          <p:nvPr userDrawn="1"/>
        </p:nvSpPr>
        <p:spPr>
          <a:xfrm>
            <a:off x="9119038" y="4637496"/>
            <a:ext cx="241004"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spTree>
    <p:extLst>
      <p:ext uri="{BB962C8B-B14F-4D97-AF65-F5344CB8AC3E}">
        <p14:creationId xmlns:p14="http://schemas.microsoft.com/office/powerpoint/2010/main" val="739582759"/>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198347379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03" name="TextBox 302">
            <a:extLst>
              <a:ext uri="{FF2B5EF4-FFF2-40B4-BE49-F238E27FC236}">
                <a16:creationId xmlns:a16="http://schemas.microsoft.com/office/drawing/2014/main" id="{3E5294DF-23DD-4896-B9F4-FBF14B44DBA3}"/>
              </a:ext>
            </a:extLst>
          </p:cNvPr>
          <p:cNvSpPr txBox="1"/>
          <p:nvPr userDrawn="1"/>
        </p:nvSpPr>
        <p:spPr>
          <a:xfrm>
            <a:off x="564320" y="877888"/>
            <a:ext cx="2228780" cy="3231654"/>
          </a:xfrm>
          <a:prstGeom prst="rect">
            <a:avLst/>
          </a:prstGeom>
          <a:noFill/>
        </p:spPr>
        <p:txBody>
          <a:bodyPr wrap="square" rtlCol="0">
            <a:spAutoFit/>
          </a:bodyPr>
          <a:lstStyle/>
          <a:p>
            <a:r>
              <a:rPr lang="en-CA" sz="1200"/>
              <a:t>This is</a:t>
            </a:r>
            <a:r>
              <a:rPr lang="en-CA" sz="1200" baseline="0"/>
              <a:t> the sample</a:t>
            </a:r>
            <a:br>
              <a:rPr lang="en-CA" sz="1200" baseline="0"/>
            </a:br>
            <a:r>
              <a:rPr lang="en-CA" sz="1200" baseline="0"/>
              <a:t>icon page.</a:t>
            </a:r>
          </a:p>
          <a:p>
            <a:endParaRPr lang="en-CA" sz="1200"/>
          </a:p>
          <a:p>
            <a:r>
              <a:rPr lang="en-CA" sz="1200"/>
              <a:t>It features a </a:t>
            </a:r>
            <a:br>
              <a:rPr lang="en-CA" sz="1200" baseline="0"/>
            </a:br>
            <a:r>
              <a:rPr lang="en-CA" sz="1200" baseline="0"/>
              <a:t>selection of symbols</a:t>
            </a:r>
            <a:br>
              <a:rPr lang="en-CA" sz="1200" baseline="0"/>
            </a:br>
            <a:r>
              <a:rPr lang="en-CA" sz="1200" baseline="0"/>
              <a:t>for use in your presentation.</a:t>
            </a:r>
          </a:p>
          <a:p>
            <a:endParaRPr lang="en-CA" sz="1200" baseline="0"/>
          </a:p>
          <a:p>
            <a:r>
              <a:rPr lang="en-CA" sz="1200" baseline="0"/>
              <a:t>To use a particular symbol, simply go to the </a:t>
            </a:r>
            <a:r>
              <a:rPr lang="en-CA" sz="1200" b="1" baseline="0"/>
              <a:t>(1) View </a:t>
            </a:r>
            <a:r>
              <a:rPr lang="en-CA" sz="1200" baseline="0"/>
              <a:t>Tab and select </a:t>
            </a:r>
            <a:r>
              <a:rPr lang="en-CA" sz="1200" b="1" baseline="0"/>
              <a:t>Slide Master (2)</a:t>
            </a:r>
            <a:r>
              <a:rPr lang="en-CA" sz="1200" baseline="0"/>
              <a:t>. Navigate to the last layout and select the icon(s) you would like to use. Copy them, return to </a:t>
            </a:r>
            <a:r>
              <a:rPr lang="en-CA" sz="1200" b="1" baseline="0"/>
              <a:t>(3) Normal</a:t>
            </a:r>
            <a:r>
              <a:rPr lang="en-CA" sz="1200" baseline="0"/>
              <a:t> view and paste them on the correct slide. Change the colour by choosing a new shape fill if you wish.</a:t>
            </a:r>
            <a:endParaRPr lang="en-CA" sz="1200"/>
          </a:p>
        </p:txBody>
      </p:sp>
      <p:grpSp>
        <p:nvGrpSpPr>
          <p:cNvPr id="3" name="Group 2" descr="A diagram of the PowerPoint toolbar on the &quot;View&quot; tab. Next to the &quot;View&quot; tab, there is a red circle with a 1 inside of it. Next to the &quot;Slide Master&quot; button, there is a red circle with a 2 inside it. Next to the &quot;Normal View&quot; button, there is a red circle with a 3 inside it. ">
            <a:extLst>
              <a:ext uri="{FF2B5EF4-FFF2-40B4-BE49-F238E27FC236}">
                <a16:creationId xmlns:a16="http://schemas.microsoft.com/office/drawing/2014/main" id="{190B4B52-3144-4D21-A881-158132A5A2FC}"/>
              </a:ext>
            </a:extLst>
          </p:cNvPr>
          <p:cNvGrpSpPr/>
          <p:nvPr userDrawn="1"/>
        </p:nvGrpSpPr>
        <p:grpSpPr>
          <a:xfrm>
            <a:off x="166571" y="4933950"/>
            <a:ext cx="11442451" cy="1644665"/>
            <a:chOff x="-132692" y="-1551550"/>
            <a:chExt cx="11442451" cy="1644665"/>
          </a:xfrm>
        </p:grpSpPr>
        <p:pic>
          <p:nvPicPr>
            <p:cNvPr id="2" name="Picture 1">
              <a:extLst>
                <a:ext uri="{FF2B5EF4-FFF2-40B4-BE49-F238E27FC236}">
                  <a16:creationId xmlns:a16="http://schemas.microsoft.com/office/drawing/2014/main" id="{EB55DDA6-441C-4424-8392-84DE17BE3DE5}"/>
                </a:ext>
              </a:extLst>
            </p:cNvPr>
            <p:cNvPicPr>
              <a:picLocks noChangeAspect="1"/>
            </p:cNvPicPr>
            <p:nvPr userDrawn="1"/>
          </p:nvPicPr>
          <p:blipFill>
            <a:blip r:embed="rId2"/>
            <a:stretch>
              <a:fillRect/>
            </a:stretch>
          </p:blipFill>
          <p:spPr>
            <a:xfrm>
              <a:off x="226123" y="-1203646"/>
              <a:ext cx="11083636" cy="1296761"/>
            </a:xfrm>
            <a:prstGeom prst="rect">
              <a:avLst/>
            </a:prstGeom>
          </p:spPr>
        </p:pic>
        <p:grpSp>
          <p:nvGrpSpPr>
            <p:cNvPr id="604" name="Group 603">
              <a:extLst>
                <a:ext uri="{FF2B5EF4-FFF2-40B4-BE49-F238E27FC236}">
                  <a16:creationId xmlns:a16="http://schemas.microsoft.com/office/drawing/2014/main" id="{181F348D-5E58-473D-90EE-B4EDE73EC243}"/>
                </a:ext>
              </a:extLst>
            </p:cNvPr>
            <p:cNvGrpSpPr/>
            <p:nvPr userDrawn="1"/>
          </p:nvGrpSpPr>
          <p:grpSpPr>
            <a:xfrm>
              <a:off x="7760278" y="-1551550"/>
              <a:ext cx="407963" cy="407963"/>
              <a:chOff x="5159011" y="3985346"/>
              <a:chExt cx="407963" cy="407963"/>
            </a:xfrm>
          </p:grpSpPr>
          <p:sp>
            <p:nvSpPr>
              <p:cNvPr id="605" name="Oval 604">
                <a:extLst>
                  <a:ext uri="{FF2B5EF4-FFF2-40B4-BE49-F238E27FC236}">
                    <a16:creationId xmlns:a16="http://schemas.microsoft.com/office/drawing/2014/main" id="{32A382DE-84F6-4EFD-A4B4-29A21F0F0CC0}"/>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6" name="TextBox 605">
                <a:extLst>
                  <a:ext uri="{FF2B5EF4-FFF2-40B4-BE49-F238E27FC236}">
                    <a16:creationId xmlns:a16="http://schemas.microsoft.com/office/drawing/2014/main" id="{48B97669-26EE-4533-874D-A4DC44DD3B44}"/>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1</a:t>
                </a:r>
              </a:p>
            </p:txBody>
          </p:sp>
        </p:grpSp>
        <p:grpSp>
          <p:nvGrpSpPr>
            <p:cNvPr id="607" name="Group 606">
              <a:extLst>
                <a:ext uri="{FF2B5EF4-FFF2-40B4-BE49-F238E27FC236}">
                  <a16:creationId xmlns:a16="http://schemas.microsoft.com/office/drawing/2014/main" id="{DE9173C6-F822-402E-8174-BF25305FAF2B}"/>
                </a:ext>
              </a:extLst>
            </p:cNvPr>
            <p:cNvGrpSpPr/>
            <p:nvPr userDrawn="1"/>
          </p:nvGrpSpPr>
          <p:grpSpPr>
            <a:xfrm>
              <a:off x="2603612" y="-1233697"/>
              <a:ext cx="407963" cy="407963"/>
              <a:chOff x="5159011" y="3985346"/>
              <a:chExt cx="407963" cy="407963"/>
            </a:xfrm>
          </p:grpSpPr>
          <p:sp>
            <p:nvSpPr>
              <p:cNvPr id="608" name="Oval 607">
                <a:extLst>
                  <a:ext uri="{FF2B5EF4-FFF2-40B4-BE49-F238E27FC236}">
                    <a16:creationId xmlns:a16="http://schemas.microsoft.com/office/drawing/2014/main" id="{07C5A1F8-6B1F-4CD6-AD0E-12E04039061F}"/>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9" name="TextBox 608">
                <a:extLst>
                  <a:ext uri="{FF2B5EF4-FFF2-40B4-BE49-F238E27FC236}">
                    <a16:creationId xmlns:a16="http://schemas.microsoft.com/office/drawing/2014/main" id="{12EFEDC2-B313-4759-92AD-C798DEDC5C72}"/>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2</a:t>
                </a:r>
              </a:p>
            </p:txBody>
          </p:sp>
        </p:grpSp>
        <p:grpSp>
          <p:nvGrpSpPr>
            <p:cNvPr id="610" name="Group 609">
              <a:extLst>
                <a:ext uri="{FF2B5EF4-FFF2-40B4-BE49-F238E27FC236}">
                  <a16:creationId xmlns:a16="http://schemas.microsoft.com/office/drawing/2014/main" id="{F6CFA0E2-6252-4D6A-B4B1-00BAD19056B2}"/>
                </a:ext>
              </a:extLst>
            </p:cNvPr>
            <p:cNvGrpSpPr/>
            <p:nvPr userDrawn="1"/>
          </p:nvGrpSpPr>
          <p:grpSpPr>
            <a:xfrm>
              <a:off x="-132692" y="-555266"/>
              <a:ext cx="407963" cy="407963"/>
              <a:chOff x="5159011" y="3985346"/>
              <a:chExt cx="407963" cy="407963"/>
            </a:xfrm>
          </p:grpSpPr>
          <p:sp>
            <p:nvSpPr>
              <p:cNvPr id="611" name="Oval 610">
                <a:extLst>
                  <a:ext uri="{FF2B5EF4-FFF2-40B4-BE49-F238E27FC236}">
                    <a16:creationId xmlns:a16="http://schemas.microsoft.com/office/drawing/2014/main" id="{2D80FF3F-2AF7-475E-A0DB-66798629483F}"/>
                  </a:ext>
                </a:extLst>
              </p:cNvPr>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12" name="TextBox 611">
                <a:extLst>
                  <a:ext uri="{FF2B5EF4-FFF2-40B4-BE49-F238E27FC236}">
                    <a16:creationId xmlns:a16="http://schemas.microsoft.com/office/drawing/2014/main" id="{672C1111-59AF-405B-994E-BF8E732FF826}"/>
                  </a:ext>
                </a:extLst>
              </p:cNvPr>
              <p:cNvSpPr txBox="1"/>
              <p:nvPr userDrawn="1"/>
            </p:nvSpPr>
            <p:spPr>
              <a:xfrm>
                <a:off x="5209534" y="4012788"/>
                <a:ext cx="243441" cy="369332"/>
              </a:xfrm>
              <a:prstGeom prst="rect">
                <a:avLst/>
              </a:prstGeom>
              <a:noFill/>
            </p:spPr>
            <p:txBody>
              <a:bodyPr wrap="square" rtlCol="0">
                <a:spAutoFit/>
              </a:bodyPr>
              <a:lstStyle/>
              <a:p>
                <a:r>
                  <a:rPr lang="en-CA" b="1">
                    <a:solidFill>
                      <a:schemeClr val="bg2"/>
                    </a:solidFill>
                  </a:rPr>
                  <a:t>3</a:t>
                </a:r>
              </a:p>
            </p:txBody>
          </p:sp>
        </p:grpSp>
      </p:grpSp>
      <p:sp>
        <p:nvSpPr>
          <p:cNvPr id="891" name="Freeform 5" descr="An icon of a heart">
            <a:extLst>
              <a:ext uri="{FF2B5EF4-FFF2-40B4-BE49-F238E27FC236}">
                <a16:creationId xmlns:a16="http://schemas.microsoft.com/office/drawing/2014/main" id="{B647E20C-6880-4BA8-A81C-C50A347372BF}"/>
              </a:ext>
            </a:extLst>
          </p:cNvPr>
          <p:cNvSpPr/>
          <p:nvPr userDrawn="1"/>
        </p:nvSpPr>
        <p:spPr bwMode="auto">
          <a:xfrm>
            <a:off x="6906049" y="654050"/>
            <a:ext cx="331788"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892" name="Group 891" descr="An icon of a bag of money">
            <a:extLst>
              <a:ext uri="{FF2B5EF4-FFF2-40B4-BE49-F238E27FC236}">
                <a16:creationId xmlns:a16="http://schemas.microsoft.com/office/drawing/2014/main" id="{EB42DEDE-70AC-4806-84F7-BA7E7DE7233C}"/>
              </a:ext>
            </a:extLst>
          </p:cNvPr>
          <p:cNvGrpSpPr/>
          <p:nvPr userDrawn="1"/>
        </p:nvGrpSpPr>
        <p:grpSpPr>
          <a:xfrm>
            <a:off x="8400679" y="2487613"/>
            <a:ext cx="277813" cy="361950"/>
            <a:chOff x="6303963" y="2513013"/>
            <a:chExt cx="277813" cy="361950"/>
          </a:xfrm>
        </p:grpSpPr>
        <p:sp>
          <p:nvSpPr>
            <p:cNvPr id="893" name="Freeform 6">
              <a:extLst>
                <a:ext uri="{FF2B5EF4-FFF2-40B4-BE49-F238E27FC236}">
                  <a16:creationId xmlns:a16="http://schemas.microsoft.com/office/drawing/2014/main" id="{70EBCA56-EBED-46C4-82E7-2FEE81EF908C}"/>
                </a:ext>
              </a:extLst>
            </p:cNvPr>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4" name="Freeform 7">
              <a:extLst>
                <a:ext uri="{FF2B5EF4-FFF2-40B4-BE49-F238E27FC236}">
                  <a16:creationId xmlns:a16="http://schemas.microsoft.com/office/drawing/2014/main" id="{B3545E0B-FD52-4314-993D-45B3E784F4F2}"/>
                </a:ext>
              </a:extLst>
            </p:cNvPr>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895" name="Freeform 8">
            <a:extLst>
              <a:ext uri="{FF2B5EF4-FFF2-40B4-BE49-F238E27FC236}">
                <a16:creationId xmlns:a16="http://schemas.microsoft.com/office/drawing/2014/main" id="{72C90CC7-B0E8-47A0-A8DB-485B78B007E2}"/>
              </a:ext>
            </a:extLst>
          </p:cNvPr>
          <p:cNvSpPr/>
          <p:nvPr userDrawn="1"/>
        </p:nvSpPr>
        <p:spPr bwMode="auto">
          <a:xfrm>
            <a:off x="7439449" y="2949575"/>
            <a:ext cx="146050"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6" name="Freeform 9">
            <a:extLst>
              <a:ext uri="{FF2B5EF4-FFF2-40B4-BE49-F238E27FC236}">
                <a16:creationId xmlns:a16="http://schemas.microsoft.com/office/drawing/2014/main" id="{C0D07C6F-E415-4C57-8B47-A039534D1DF9}"/>
              </a:ext>
            </a:extLst>
          </p:cNvPr>
          <p:cNvSpPr/>
          <p:nvPr userDrawn="1"/>
        </p:nvSpPr>
        <p:spPr bwMode="auto">
          <a:xfrm>
            <a:off x="7380711" y="3125788"/>
            <a:ext cx="2667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7" name="Freeform 10" descr="An icon of a briefcase ">
            <a:extLst>
              <a:ext uri="{FF2B5EF4-FFF2-40B4-BE49-F238E27FC236}">
                <a16:creationId xmlns:a16="http://schemas.microsoft.com/office/drawing/2014/main" id="{A10887DB-9340-4F5B-BF45-064315EA2EE4}"/>
              </a:ext>
            </a:extLst>
          </p:cNvPr>
          <p:cNvSpPr/>
          <p:nvPr userDrawn="1"/>
        </p:nvSpPr>
        <p:spPr bwMode="auto">
          <a:xfrm>
            <a:off x="7353724" y="2998788"/>
            <a:ext cx="317500"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8" name="Freeform 11" descr="An icon of a gear">
            <a:extLst>
              <a:ext uri="{FF2B5EF4-FFF2-40B4-BE49-F238E27FC236}">
                <a16:creationId xmlns:a16="http://schemas.microsoft.com/office/drawing/2014/main" id="{FC9D9C99-794E-411C-B2AE-C85D033F2498}"/>
              </a:ext>
            </a:extLst>
          </p:cNvPr>
          <p:cNvSpPr>
            <a:spLocks noEditPoints="1"/>
          </p:cNvSpPr>
          <p:nvPr userDrawn="1"/>
        </p:nvSpPr>
        <p:spPr bwMode="auto">
          <a:xfrm>
            <a:off x="7323561" y="739775"/>
            <a:ext cx="32385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99" name="Freeform 12" descr="An icon of a flag">
            <a:extLst>
              <a:ext uri="{FF2B5EF4-FFF2-40B4-BE49-F238E27FC236}">
                <a16:creationId xmlns:a16="http://schemas.microsoft.com/office/drawing/2014/main" id="{8921D2E9-7DA1-4429-AA07-636BCF24D1F0}"/>
              </a:ext>
            </a:extLst>
          </p:cNvPr>
          <p:cNvSpPr/>
          <p:nvPr userDrawn="1"/>
        </p:nvSpPr>
        <p:spPr bwMode="auto">
          <a:xfrm>
            <a:off x="6326611" y="758825"/>
            <a:ext cx="431800"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0" name="Freeform 13" descr="An icon of a megaphone">
            <a:extLst>
              <a:ext uri="{FF2B5EF4-FFF2-40B4-BE49-F238E27FC236}">
                <a16:creationId xmlns:a16="http://schemas.microsoft.com/office/drawing/2014/main" id="{76E2BA65-FE35-41DF-905E-BB66105648AA}"/>
              </a:ext>
            </a:extLst>
          </p:cNvPr>
          <p:cNvSpPr>
            <a:spLocks noEditPoints="1"/>
          </p:cNvSpPr>
          <p:nvPr userDrawn="1"/>
        </p:nvSpPr>
        <p:spPr bwMode="auto">
          <a:xfrm>
            <a:off x="5005811" y="1303338"/>
            <a:ext cx="293688"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01" name="Group 900" descr="An icon of 6 people sitting around a boardroom table">
            <a:extLst>
              <a:ext uri="{FF2B5EF4-FFF2-40B4-BE49-F238E27FC236}">
                <a16:creationId xmlns:a16="http://schemas.microsoft.com/office/drawing/2014/main" id="{C1B22766-FE4C-4378-BB0C-66D3E9C6EDBE}"/>
              </a:ext>
            </a:extLst>
          </p:cNvPr>
          <p:cNvGrpSpPr/>
          <p:nvPr userDrawn="1"/>
        </p:nvGrpSpPr>
        <p:grpSpPr>
          <a:xfrm>
            <a:off x="5531274" y="692150"/>
            <a:ext cx="663575" cy="371476"/>
            <a:chOff x="3449638" y="692150"/>
            <a:chExt cx="663575" cy="371476"/>
          </a:xfrm>
        </p:grpSpPr>
        <p:sp>
          <p:nvSpPr>
            <p:cNvPr id="902" name="Oval 14">
              <a:extLst>
                <a:ext uri="{FF2B5EF4-FFF2-40B4-BE49-F238E27FC236}">
                  <a16:creationId xmlns:a16="http://schemas.microsoft.com/office/drawing/2014/main" id="{80AAE334-A04E-4244-A870-C096A1984F2C}"/>
                </a:ext>
              </a:extLst>
            </p:cNvPr>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3" name="Freeform 15">
              <a:extLst>
                <a:ext uri="{FF2B5EF4-FFF2-40B4-BE49-F238E27FC236}">
                  <a16:creationId xmlns:a16="http://schemas.microsoft.com/office/drawing/2014/main" id="{1D686AFF-BEA8-461D-9C08-B58A52F1448C}"/>
                </a:ext>
              </a:extLst>
            </p:cNvPr>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4" name="Freeform 16">
              <a:extLst>
                <a:ext uri="{FF2B5EF4-FFF2-40B4-BE49-F238E27FC236}">
                  <a16:creationId xmlns:a16="http://schemas.microsoft.com/office/drawing/2014/main" id="{45CAA50F-0596-4498-AB4B-95A22FCD41FE}"/>
                </a:ext>
              </a:extLst>
            </p:cNvPr>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5" name="Oval 17">
              <a:extLst>
                <a:ext uri="{FF2B5EF4-FFF2-40B4-BE49-F238E27FC236}">
                  <a16:creationId xmlns:a16="http://schemas.microsoft.com/office/drawing/2014/main" id="{27191331-B01A-4285-9C95-64A73232ABB2}"/>
                </a:ext>
              </a:extLst>
            </p:cNvPr>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6" name="Freeform 18">
              <a:extLst>
                <a:ext uri="{FF2B5EF4-FFF2-40B4-BE49-F238E27FC236}">
                  <a16:creationId xmlns:a16="http://schemas.microsoft.com/office/drawing/2014/main" id="{B863DF29-1078-4BB6-8B95-3E07CD4A79B3}"/>
                </a:ext>
              </a:extLst>
            </p:cNvPr>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7" name="Oval 19">
              <a:extLst>
                <a:ext uri="{FF2B5EF4-FFF2-40B4-BE49-F238E27FC236}">
                  <a16:creationId xmlns:a16="http://schemas.microsoft.com/office/drawing/2014/main" id="{D64CBAD6-C333-4006-B301-B927BC78E7E8}"/>
                </a:ext>
              </a:extLst>
            </p:cNvPr>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08" name="Freeform 20">
              <a:extLst>
                <a:ext uri="{FF2B5EF4-FFF2-40B4-BE49-F238E27FC236}">
                  <a16:creationId xmlns:a16="http://schemas.microsoft.com/office/drawing/2014/main" id="{568B4904-5508-4EC5-B155-86E278F0EEA9}"/>
                </a:ext>
              </a:extLst>
            </p:cNvPr>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7">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09" name="Freeform 21" descr="An icon of a laptop">
            <a:extLst>
              <a:ext uri="{FF2B5EF4-FFF2-40B4-BE49-F238E27FC236}">
                <a16:creationId xmlns:a16="http://schemas.microsoft.com/office/drawing/2014/main" id="{23AAEC14-0B80-497D-AD1E-D10896313B51}"/>
              </a:ext>
            </a:extLst>
          </p:cNvPr>
          <p:cNvSpPr>
            <a:spLocks noEditPoints="1"/>
          </p:cNvSpPr>
          <p:nvPr userDrawn="1"/>
        </p:nvSpPr>
        <p:spPr bwMode="auto">
          <a:xfrm>
            <a:off x="7739486" y="2987675"/>
            <a:ext cx="352425"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0" name="Freeform 22" descr="An icon of white envelope ">
            <a:extLst>
              <a:ext uri="{FF2B5EF4-FFF2-40B4-BE49-F238E27FC236}">
                <a16:creationId xmlns:a16="http://schemas.microsoft.com/office/drawing/2014/main" id="{95B45E4D-38AF-488C-80CE-E4AFFAB66B62}"/>
              </a:ext>
            </a:extLst>
          </p:cNvPr>
          <p:cNvSpPr>
            <a:spLocks noEditPoints="1"/>
          </p:cNvSpPr>
          <p:nvPr userDrawn="1"/>
        </p:nvSpPr>
        <p:spPr bwMode="auto">
          <a:xfrm>
            <a:off x="6380586" y="2392363"/>
            <a:ext cx="447675"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11" name="Group 910" descr="An icon to demonstrate volume">
            <a:extLst>
              <a:ext uri="{FF2B5EF4-FFF2-40B4-BE49-F238E27FC236}">
                <a16:creationId xmlns:a16="http://schemas.microsoft.com/office/drawing/2014/main" id="{492E494D-9833-4082-9558-C417F2B035CF}"/>
              </a:ext>
            </a:extLst>
          </p:cNvPr>
          <p:cNvGrpSpPr/>
          <p:nvPr userDrawn="1"/>
        </p:nvGrpSpPr>
        <p:grpSpPr>
          <a:xfrm>
            <a:off x="8145886" y="1249363"/>
            <a:ext cx="385763" cy="382587"/>
            <a:chOff x="6064250" y="1249363"/>
            <a:chExt cx="385763" cy="382587"/>
          </a:xfrm>
        </p:grpSpPr>
        <p:sp>
          <p:nvSpPr>
            <p:cNvPr id="912" name="Freeform 23">
              <a:extLst>
                <a:ext uri="{FF2B5EF4-FFF2-40B4-BE49-F238E27FC236}">
                  <a16:creationId xmlns:a16="http://schemas.microsoft.com/office/drawing/2014/main" id="{7B89F120-E394-4535-93BC-73BA9E21A11A}"/>
                </a:ext>
              </a:extLst>
            </p:cNvPr>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3" name="Freeform 24">
              <a:extLst>
                <a:ext uri="{FF2B5EF4-FFF2-40B4-BE49-F238E27FC236}">
                  <a16:creationId xmlns:a16="http://schemas.microsoft.com/office/drawing/2014/main" id="{29D7679D-C5E9-4605-9917-97B12870AB8F}"/>
                </a:ext>
              </a:extLst>
            </p:cNvPr>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4" name="Freeform 25">
              <a:extLst>
                <a:ext uri="{FF2B5EF4-FFF2-40B4-BE49-F238E27FC236}">
                  <a16:creationId xmlns:a16="http://schemas.microsoft.com/office/drawing/2014/main" id="{F2D4D2C6-05B3-4125-88FF-AF72D0864898}"/>
                </a:ext>
              </a:extLst>
            </p:cNvPr>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15" name="Freeform 26" descr="An icon of a triangle">
            <a:extLst>
              <a:ext uri="{FF2B5EF4-FFF2-40B4-BE49-F238E27FC236}">
                <a16:creationId xmlns:a16="http://schemas.microsoft.com/office/drawing/2014/main" id="{4C519A2A-44FD-46B6-806D-DA4E0DD1855A}"/>
              </a:ext>
            </a:extLst>
          </p:cNvPr>
          <p:cNvSpPr/>
          <p:nvPr userDrawn="1"/>
        </p:nvSpPr>
        <p:spPr bwMode="auto">
          <a:xfrm>
            <a:off x="6364711" y="1782763"/>
            <a:ext cx="355600"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5">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16" name="Group 915" descr="An icon representing a hyperlink">
            <a:extLst>
              <a:ext uri="{FF2B5EF4-FFF2-40B4-BE49-F238E27FC236}">
                <a16:creationId xmlns:a16="http://schemas.microsoft.com/office/drawing/2014/main" id="{C4F9AEA9-D44D-4D30-9960-ADBE7158F7B8}"/>
              </a:ext>
            </a:extLst>
          </p:cNvPr>
          <p:cNvGrpSpPr/>
          <p:nvPr userDrawn="1"/>
        </p:nvGrpSpPr>
        <p:grpSpPr>
          <a:xfrm>
            <a:off x="8195099" y="3044825"/>
            <a:ext cx="460375" cy="158750"/>
            <a:chOff x="6113463" y="3044825"/>
            <a:chExt cx="460375" cy="158750"/>
          </a:xfrm>
        </p:grpSpPr>
        <p:sp>
          <p:nvSpPr>
            <p:cNvPr id="917" name="Freeform 27">
              <a:extLst>
                <a:ext uri="{FF2B5EF4-FFF2-40B4-BE49-F238E27FC236}">
                  <a16:creationId xmlns:a16="http://schemas.microsoft.com/office/drawing/2014/main" id="{51CE729A-0084-4966-8E72-D289849D5655}"/>
                </a:ext>
              </a:extLst>
            </p:cNvPr>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2"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8" name="Freeform 28">
              <a:extLst>
                <a:ext uri="{FF2B5EF4-FFF2-40B4-BE49-F238E27FC236}">
                  <a16:creationId xmlns:a16="http://schemas.microsoft.com/office/drawing/2014/main" id="{F79CCB42-BDE8-40C1-A608-53893D26AC2F}"/>
                </a:ext>
              </a:extLst>
            </p:cNvPr>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9" name="Freeform 29">
              <a:extLst>
                <a:ext uri="{FF2B5EF4-FFF2-40B4-BE49-F238E27FC236}">
                  <a16:creationId xmlns:a16="http://schemas.microsoft.com/office/drawing/2014/main" id="{7E8B9C51-DF0E-412C-BE7F-2610CD2754D4}"/>
                </a:ext>
              </a:extLst>
            </p:cNvPr>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20" name="Group 919" descr="An icon of a compass in English">
            <a:extLst>
              <a:ext uri="{FF2B5EF4-FFF2-40B4-BE49-F238E27FC236}">
                <a16:creationId xmlns:a16="http://schemas.microsoft.com/office/drawing/2014/main" id="{09FF967F-01DC-49ED-8CDE-F24E7DFF5100}"/>
              </a:ext>
            </a:extLst>
          </p:cNvPr>
          <p:cNvGrpSpPr/>
          <p:nvPr userDrawn="1"/>
        </p:nvGrpSpPr>
        <p:grpSpPr>
          <a:xfrm>
            <a:off x="6901286" y="1831975"/>
            <a:ext cx="436563" cy="441325"/>
            <a:chOff x="4819650" y="1831975"/>
            <a:chExt cx="436563" cy="441325"/>
          </a:xfrm>
        </p:grpSpPr>
        <p:sp>
          <p:nvSpPr>
            <p:cNvPr id="921" name="Freeform 30">
              <a:extLst>
                <a:ext uri="{FF2B5EF4-FFF2-40B4-BE49-F238E27FC236}">
                  <a16:creationId xmlns:a16="http://schemas.microsoft.com/office/drawing/2014/main" id="{1AA831F1-8679-46AA-9410-F5557E76F17B}"/>
                </a:ext>
              </a:extLst>
            </p:cNvPr>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2" name="Freeform 31">
              <a:extLst>
                <a:ext uri="{FF2B5EF4-FFF2-40B4-BE49-F238E27FC236}">
                  <a16:creationId xmlns:a16="http://schemas.microsoft.com/office/drawing/2014/main" id="{36259722-DBF6-486E-A532-6AE0908EDBAB}"/>
                </a:ext>
              </a:extLst>
            </p:cNvPr>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3" name="Freeform 32">
              <a:extLst>
                <a:ext uri="{FF2B5EF4-FFF2-40B4-BE49-F238E27FC236}">
                  <a16:creationId xmlns:a16="http://schemas.microsoft.com/office/drawing/2014/main" id="{084A04C3-2A27-472A-A9C9-1E283E6E124E}"/>
                </a:ext>
              </a:extLst>
            </p:cNvPr>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4" name="Freeform 33">
              <a:extLst>
                <a:ext uri="{FF2B5EF4-FFF2-40B4-BE49-F238E27FC236}">
                  <a16:creationId xmlns:a16="http://schemas.microsoft.com/office/drawing/2014/main" id="{0AFCC110-C442-470B-B874-B76280C68D57}"/>
                </a:ext>
              </a:extLst>
            </p:cNvPr>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5" name="Freeform 34">
              <a:extLst>
                <a:ext uri="{FF2B5EF4-FFF2-40B4-BE49-F238E27FC236}">
                  <a16:creationId xmlns:a16="http://schemas.microsoft.com/office/drawing/2014/main" id="{8DA5FCAE-CD90-487A-96FB-F098A2B259FE}"/>
                </a:ext>
              </a:extLst>
            </p:cNvPr>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6" name="Freeform 35">
              <a:extLst>
                <a:ext uri="{FF2B5EF4-FFF2-40B4-BE49-F238E27FC236}">
                  <a16:creationId xmlns:a16="http://schemas.microsoft.com/office/drawing/2014/main" id="{A2A8895E-CBD4-4C2E-8CF5-08BAFAD446AC}"/>
                </a:ext>
              </a:extLst>
            </p:cNvPr>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7" name="Freeform 36">
              <a:extLst>
                <a:ext uri="{FF2B5EF4-FFF2-40B4-BE49-F238E27FC236}">
                  <a16:creationId xmlns:a16="http://schemas.microsoft.com/office/drawing/2014/main" id="{077BCF0B-CA87-47D5-A480-0A8F29756F2F}"/>
                </a:ext>
              </a:extLst>
            </p:cNvPr>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8" name="Rectangle 37">
              <a:extLst>
                <a:ext uri="{FF2B5EF4-FFF2-40B4-BE49-F238E27FC236}">
                  <a16:creationId xmlns:a16="http://schemas.microsoft.com/office/drawing/2014/main" id="{1FB452CA-3428-41BA-98DE-1DC7CDC1BB7D}"/>
                </a:ext>
              </a:extLst>
            </p:cNvPr>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9" name="Freeform 38">
              <a:extLst>
                <a:ext uri="{FF2B5EF4-FFF2-40B4-BE49-F238E27FC236}">
                  <a16:creationId xmlns:a16="http://schemas.microsoft.com/office/drawing/2014/main" id="{F63E9E3D-6212-497D-BE3E-F863F812BFE1}"/>
                </a:ext>
              </a:extLst>
            </p:cNvPr>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0" name="Rectangle 39">
              <a:extLst>
                <a:ext uri="{FF2B5EF4-FFF2-40B4-BE49-F238E27FC236}">
                  <a16:creationId xmlns:a16="http://schemas.microsoft.com/office/drawing/2014/main" id="{C9CCC741-382C-46C0-8A79-3DAEBCA39153}"/>
                </a:ext>
              </a:extLst>
            </p:cNvPr>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1" name="Freeform 40">
              <a:extLst>
                <a:ext uri="{FF2B5EF4-FFF2-40B4-BE49-F238E27FC236}">
                  <a16:creationId xmlns:a16="http://schemas.microsoft.com/office/drawing/2014/main" id="{8680E8AE-FBBB-4FC9-9597-0FC6F0C28A13}"/>
                </a:ext>
              </a:extLst>
            </p:cNvPr>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2" name="Rectangle 41">
              <a:extLst>
                <a:ext uri="{FF2B5EF4-FFF2-40B4-BE49-F238E27FC236}">
                  <a16:creationId xmlns:a16="http://schemas.microsoft.com/office/drawing/2014/main" id="{720F3CA1-7543-4587-BF80-C51F13497361}"/>
                </a:ext>
              </a:extLst>
            </p:cNvPr>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3" name="Freeform 42">
              <a:extLst>
                <a:ext uri="{FF2B5EF4-FFF2-40B4-BE49-F238E27FC236}">
                  <a16:creationId xmlns:a16="http://schemas.microsoft.com/office/drawing/2014/main" id="{1C7E8F8C-520B-40DB-B548-7F889F449DF0}"/>
                </a:ext>
              </a:extLst>
            </p:cNvPr>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4" name="Rectangle 43">
              <a:extLst>
                <a:ext uri="{FF2B5EF4-FFF2-40B4-BE49-F238E27FC236}">
                  <a16:creationId xmlns:a16="http://schemas.microsoft.com/office/drawing/2014/main" id="{06440B01-B057-464E-BD1E-7FF86D5FC06A}"/>
                </a:ext>
              </a:extLst>
            </p:cNvPr>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5" name="Freeform 44">
              <a:extLst>
                <a:ext uri="{FF2B5EF4-FFF2-40B4-BE49-F238E27FC236}">
                  <a16:creationId xmlns:a16="http://schemas.microsoft.com/office/drawing/2014/main" id="{0E4E8F7B-E4EA-4F11-A471-B849CCBC208C}"/>
                </a:ext>
              </a:extLst>
            </p:cNvPr>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36" name="Group 935" descr="An icon of a compass in French ">
            <a:extLst>
              <a:ext uri="{FF2B5EF4-FFF2-40B4-BE49-F238E27FC236}">
                <a16:creationId xmlns:a16="http://schemas.microsoft.com/office/drawing/2014/main" id="{984EAC40-EA75-4D8D-A405-D671D874B0FF}"/>
              </a:ext>
            </a:extLst>
          </p:cNvPr>
          <p:cNvGrpSpPr/>
          <p:nvPr userDrawn="1"/>
        </p:nvGrpSpPr>
        <p:grpSpPr>
          <a:xfrm>
            <a:off x="7418811" y="1831975"/>
            <a:ext cx="449263" cy="449263"/>
            <a:chOff x="5337175" y="1831975"/>
            <a:chExt cx="449263" cy="449263"/>
          </a:xfrm>
        </p:grpSpPr>
        <p:sp>
          <p:nvSpPr>
            <p:cNvPr id="937" name="Freeform 45">
              <a:extLst>
                <a:ext uri="{FF2B5EF4-FFF2-40B4-BE49-F238E27FC236}">
                  <a16:creationId xmlns:a16="http://schemas.microsoft.com/office/drawing/2014/main" id="{AF32B2D8-7FA8-426F-95C6-4ADDA05CFE45}"/>
                </a:ext>
              </a:extLst>
            </p:cNvPr>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5" h="115">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8" name="Freeform 46">
              <a:extLst>
                <a:ext uri="{FF2B5EF4-FFF2-40B4-BE49-F238E27FC236}">
                  <a16:creationId xmlns:a16="http://schemas.microsoft.com/office/drawing/2014/main" id="{8DF9E72E-F5A5-4B65-8B2F-46D0E4FAF1AE}"/>
                </a:ext>
              </a:extLst>
            </p:cNvPr>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9" name="Freeform 47">
              <a:extLst>
                <a:ext uri="{FF2B5EF4-FFF2-40B4-BE49-F238E27FC236}">
                  <a16:creationId xmlns:a16="http://schemas.microsoft.com/office/drawing/2014/main" id="{46826723-EE1C-4C75-9592-F40651369B07}"/>
                </a:ext>
              </a:extLst>
            </p:cNvPr>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0" name="Freeform 48">
              <a:extLst>
                <a:ext uri="{FF2B5EF4-FFF2-40B4-BE49-F238E27FC236}">
                  <a16:creationId xmlns:a16="http://schemas.microsoft.com/office/drawing/2014/main" id="{189B19F6-7140-4D62-A679-732E2C3E3CEF}"/>
                </a:ext>
              </a:extLst>
            </p:cNvPr>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1" name="Freeform 49">
              <a:extLst>
                <a:ext uri="{FF2B5EF4-FFF2-40B4-BE49-F238E27FC236}">
                  <a16:creationId xmlns:a16="http://schemas.microsoft.com/office/drawing/2014/main" id="{66958DA1-54D1-4FB9-AAFD-904331289054}"/>
                </a:ext>
              </a:extLst>
            </p:cNvPr>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2" name="Rectangle 50">
              <a:extLst>
                <a:ext uri="{FF2B5EF4-FFF2-40B4-BE49-F238E27FC236}">
                  <a16:creationId xmlns:a16="http://schemas.microsoft.com/office/drawing/2014/main" id="{A11B16DF-0CA1-4F83-901F-511AC5DE3550}"/>
                </a:ext>
              </a:extLst>
            </p:cNvPr>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3" name="Freeform 51">
              <a:extLst>
                <a:ext uri="{FF2B5EF4-FFF2-40B4-BE49-F238E27FC236}">
                  <a16:creationId xmlns:a16="http://schemas.microsoft.com/office/drawing/2014/main" id="{88FA2CEA-40B7-4D6E-91DA-7179C590211E}"/>
                </a:ext>
              </a:extLst>
            </p:cNvPr>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4" name="Rectangle 52">
              <a:extLst>
                <a:ext uri="{FF2B5EF4-FFF2-40B4-BE49-F238E27FC236}">
                  <a16:creationId xmlns:a16="http://schemas.microsoft.com/office/drawing/2014/main" id="{C2C47645-A4C0-48F1-A230-210F2E65083A}"/>
                </a:ext>
              </a:extLst>
            </p:cNvPr>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5" name="Freeform 53">
              <a:extLst>
                <a:ext uri="{FF2B5EF4-FFF2-40B4-BE49-F238E27FC236}">
                  <a16:creationId xmlns:a16="http://schemas.microsoft.com/office/drawing/2014/main" id="{2730B3D4-E8F6-4530-B378-DE40B02DD340}"/>
                </a:ext>
              </a:extLst>
            </p:cNvPr>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6" name="Rectangle 54">
              <a:extLst>
                <a:ext uri="{FF2B5EF4-FFF2-40B4-BE49-F238E27FC236}">
                  <a16:creationId xmlns:a16="http://schemas.microsoft.com/office/drawing/2014/main" id="{8D210E6F-095E-43C2-94F9-577FD690B058}"/>
                </a:ext>
              </a:extLst>
            </p:cNvPr>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7" name="Freeform 55">
              <a:extLst>
                <a:ext uri="{FF2B5EF4-FFF2-40B4-BE49-F238E27FC236}">
                  <a16:creationId xmlns:a16="http://schemas.microsoft.com/office/drawing/2014/main" id="{C06682E3-E059-4819-B0AA-52743697B6B6}"/>
                </a:ext>
              </a:extLst>
            </p:cNvPr>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8" name="Rectangle 56">
              <a:extLst>
                <a:ext uri="{FF2B5EF4-FFF2-40B4-BE49-F238E27FC236}">
                  <a16:creationId xmlns:a16="http://schemas.microsoft.com/office/drawing/2014/main" id="{3FB4CC06-A48D-47C5-9ED9-F970F6C632A6}"/>
                </a:ext>
              </a:extLst>
            </p:cNvPr>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9" name="Freeform 57">
              <a:extLst>
                <a:ext uri="{FF2B5EF4-FFF2-40B4-BE49-F238E27FC236}">
                  <a16:creationId xmlns:a16="http://schemas.microsoft.com/office/drawing/2014/main" id="{417B3D15-69FD-4AE0-9447-721949FDEEA7}"/>
                </a:ext>
              </a:extLst>
            </p:cNvPr>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0" name="Freeform 58">
              <a:extLst>
                <a:ext uri="{FF2B5EF4-FFF2-40B4-BE49-F238E27FC236}">
                  <a16:creationId xmlns:a16="http://schemas.microsoft.com/office/drawing/2014/main" id="{25FAF97B-9D9D-4882-9D62-7A08CFF7FA99}"/>
                </a:ext>
              </a:extLst>
            </p:cNvPr>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1" name="Freeform 59">
              <a:extLst>
                <a:ext uri="{FF2B5EF4-FFF2-40B4-BE49-F238E27FC236}">
                  <a16:creationId xmlns:a16="http://schemas.microsoft.com/office/drawing/2014/main" id="{4F4B927D-D24A-46A8-82C5-19C615723738}"/>
                </a:ext>
              </a:extLst>
            </p:cNvPr>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52" name="Freeform 60" descr="An icon of a smaller gear">
            <a:extLst>
              <a:ext uri="{FF2B5EF4-FFF2-40B4-BE49-F238E27FC236}">
                <a16:creationId xmlns:a16="http://schemas.microsoft.com/office/drawing/2014/main" id="{D74380D6-4A09-40D1-AEA9-C90F40B65B0B}"/>
              </a:ext>
            </a:extLst>
          </p:cNvPr>
          <p:cNvSpPr>
            <a:spLocks noEditPoints="1"/>
          </p:cNvSpPr>
          <p:nvPr userDrawn="1"/>
        </p:nvSpPr>
        <p:spPr bwMode="auto">
          <a:xfrm>
            <a:off x="7701386" y="966788"/>
            <a:ext cx="215900"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3" name="Freeform 61" descr="An icon for wifi">
            <a:extLst>
              <a:ext uri="{FF2B5EF4-FFF2-40B4-BE49-F238E27FC236}">
                <a16:creationId xmlns:a16="http://schemas.microsoft.com/office/drawing/2014/main" id="{46CD7165-9122-45E7-A44A-A7946032681F}"/>
              </a:ext>
            </a:extLst>
          </p:cNvPr>
          <p:cNvSpPr>
            <a:spLocks noEditPoints="1"/>
          </p:cNvSpPr>
          <p:nvPr userDrawn="1"/>
        </p:nvSpPr>
        <p:spPr bwMode="auto">
          <a:xfrm>
            <a:off x="7596611" y="1319213"/>
            <a:ext cx="301625"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4" name="Freeform 62" descr="An icon of a question mark">
            <a:extLst>
              <a:ext uri="{FF2B5EF4-FFF2-40B4-BE49-F238E27FC236}">
                <a16:creationId xmlns:a16="http://schemas.microsoft.com/office/drawing/2014/main" id="{559B51B8-7B1D-477C-A6A6-1D8E8CDFAA6A}"/>
              </a:ext>
            </a:extLst>
          </p:cNvPr>
          <p:cNvSpPr/>
          <p:nvPr userDrawn="1"/>
        </p:nvSpPr>
        <p:spPr bwMode="auto">
          <a:xfrm>
            <a:off x="6159924" y="1295400"/>
            <a:ext cx="2667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5" name="Oval 63">
            <a:extLst>
              <a:ext uri="{FF2B5EF4-FFF2-40B4-BE49-F238E27FC236}">
                <a16:creationId xmlns:a16="http://schemas.microsoft.com/office/drawing/2014/main" id="{697A89AE-AA66-4C95-8D9C-BC17A870CF17}"/>
              </a:ext>
            </a:extLst>
          </p:cNvPr>
          <p:cNvSpPr>
            <a:spLocks noChangeArrowheads="1"/>
          </p:cNvSpPr>
          <p:nvPr userDrawn="1"/>
        </p:nvSpPr>
        <p:spPr bwMode="auto">
          <a:xfrm>
            <a:off x="6240886" y="1589088"/>
            <a:ext cx="88900"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56" name="Group 955" descr="An icon of a woman">
            <a:extLst>
              <a:ext uri="{FF2B5EF4-FFF2-40B4-BE49-F238E27FC236}">
                <a16:creationId xmlns:a16="http://schemas.microsoft.com/office/drawing/2014/main" id="{2AB976AB-EEB6-47C4-9BB4-B667D7D49FAF}"/>
              </a:ext>
            </a:extLst>
          </p:cNvPr>
          <p:cNvGrpSpPr/>
          <p:nvPr userDrawn="1"/>
        </p:nvGrpSpPr>
        <p:grpSpPr>
          <a:xfrm>
            <a:off x="4866111" y="1724025"/>
            <a:ext cx="325438" cy="679450"/>
            <a:chOff x="2784475" y="1724025"/>
            <a:chExt cx="325438" cy="679450"/>
          </a:xfrm>
        </p:grpSpPr>
        <p:sp>
          <p:nvSpPr>
            <p:cNvPr id="957" name="Oval 64">
              <a:extLst>
                <a:ext uri="{FF2B5EF4-FFF2-40B4-BE49-F238E27FC236}">
                  <a16:creationId xmlns:a16="http://schemas.microsoft.com/office/drawing/2014/main" id="{DFACB313-015F-49B5-A4E3-A56D416F26B8}"/>
                </a:ext>
              </a:extLst>
            </p:cNvPr>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8" name="Line 65">
              <a:extLst>
                <a:ext uri="{FF2B5EF4-FFF2-40B4-BE49-F238E27FC236}">
                  <a16:creationId xmlns:a16="http://schemas.microsoft.com/office/drawing/2014/main" id="{537C77CD-F13F-4554-B6CE-9898A46E3560}"/>
                </a:ext>
              </a:extLst>
            </p:cNvPr>
            <p:cNvSpPr>
              <a:spLocks noChangeShapeType="1"/>
            </p:cNvSpPr>
            <p:nvPr userDrawn="1"/>
          </p:nvSpPr>
          <p:spPr bwMode="auto">
            <a:xfrm flipH="1">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9" name="Line 66">
              <a:extLst>
                <a:ext uri="{FF2B5EF4-FFF2-40B4-BE49-F238E27FC236}">
                  <a16:creationId xmlns:a16="http://schemas.microsoft.com/office/drawing/2014/main" id="{88EEFE96-AB2D-483E-BBBD-2BC2CFD9468C}"/>
                </a:ext>
              </a:extLst>
            </p:cNvPr>
            <p:cNvSpPr>
              <a:spLocks noChangeShapeType="1"/>
            </p:cNvSpPr>
            <p:nvPr userDrawn="1"/>
          </p:nvSpPr>
          <p:spPr bwMode="auto">
            <a:xfrm flipH="1">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0" name="Freeform 67">
              <a:extLst>
                <a:ext uri="{FF2B5EF4-FFF2-40B4-BE49-F238E27FC236}">
                  <a16:creationId xmlns:a16="http://schemas.microsoft.com/office/drawing/2014/main" id="{62CDA334-8317-4281-BBC5-B7FC69F1A769}"/>
                </a:ext>
              </a:extLst>
            </p:cNvPr>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61" name="Group 960" descr="An icon of a man">
            <a:extLst>
              <a:ext uri="{FF2B5EF4-FFF2-40B4-BE49-F238E27FC236}">
                <a16:creationId xmlns:a16="http://schemas.microsoft.com/office/drawing/2014/main" id="{887EEB80-2E0F-40C2-9492-EA1396370BF9}"/>
              </a:ext>
            </a:extLst>
          </p:cNvPr>
          <p:cNvGrpSpPr/>
          <p:nvPr userDrawn="1"/>
        </p:nvGrpSpPr>
        <p:grpSpPr>
          <a:xfrm>
            <a:off x="5275686" y="1724025"/>
            <a:ext cx="255588" cy="684213"/>
            <a:chOff x="3194050" y="1724025"/>
            <a:chExt cx="255588" cy="684213"/>
          </a:xfrm>
        </p:grpSpPr>
        <p:sp>
          <p:nvSpPr>
            <p:cNvPr id="962" name="Freeform 68">
              <a:extLst>
                <a:ext uri="{FF2B5EF4-FFF2-40B4-BE49-F238E27FC236}">
                  <a16:creationId xmlns:a16="http://schemas.microsoft.com/office/drawing/2014/main" id="{4E45CF8E-8F43-45CF-B63E-C712F5F63E1A}"/>
                </a:ext>
              </a:extLst>
            </p:cNvPr>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3" name="Oval 69">
              <a:extLst>
                <a:ext uri="{FF2B5EF4-FFF2-40B4-BE49-F238E27FC236}">
                  <a16:creationId xmlns:a16="http://schemas.microsoft.com/office/drawing/2014/main" id="{30EA431F-A3BF-4FDE-9648-5966F81F2A05}"/>
                </a:ext>
              </a:extLst>
            </p:cNvPr>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4" name="Line 70">
              <a:extLst>
                <a:ext uri="{FF2B5EF4-FFF2-40B4-BE49-F238E27FC236}">
                  <a16:creationId xmlns:a16="http://schemas.microsoft.com/office/drawing/2014/main" id="{E554A88F-3235-45B7-A0C9-D0623C69E99B}"/>
                </a:ext>
              </a:extLst>
            </p:cNvPr>
            <p:cNvSpPr>
              <a:spLocks noChangeShapeType="1"/>
            </p:cNvSpPr>
            <p:nvPr userDrawn="1"/>
          </p:nvSpPr>
          <p:spPr bwMode="auto">
            <a:xfrm flipH="1">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5" name="Line 71">
              <a:extLst>
                <a:ext uri="{FF2B5EF4-FFF2-40B4-BE49-F238E27FC236}">
                  <a16:creationId xmlns:a16="http://schemas.microsoft.com/office/drawing/2014/main" id="{ECEF5CAF-025E-4131-B9D5-2425C35FACF2}"/>
                </a:ext>
              </a:extLst>
            </p:cNvPr>
            <p:cNvSpPr>
              <a:spLocks noChangeShapeType="1"/>
            </p:cNvSpPr>
            <p:nvPr userDrawn="1"/>
          </p:nvSpPr>
          <p:spPr bwMode="auto">
            <a:xfrm flipH="1">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66" name="Group 965" descr="An icon of a clipboard with a checklist">
            <a:extLst>
              <a:ext uri="{FF2B5EF4-FFF2-40B4-BE49-F238E27FC236}">
                <a16:creationId xmlns:a16="http://schemas.microsoft.com/office/drawing/2014/main" id="{E15BAA55-598A-45B5-8266-43493BC4E340}"/>
              </a:ext>
            </a:extLst>
          </p:cNvPr>
          <p:cNvGrpSpPr/>
          <p:nvPr userDrawn="1"/>
        </p:nvGrpSpPr>
        <p:grpSpPr>
          <a:xfrm>
            <a:off x="8261774" y="1743075"/>
            <a:ext cx="469900" cy="649288"/>
            <a:chOff x="6180138" y="1743075"/>
            <a:chExt cx="469900" cy="649288"/>
          </a:xfrm>
        </p:grpSpPr>
        <p:sp>
          <p:nvSpPr>
            <p:cNvPr id="967" name="Freeform 72">
              <a:extLst>
                <a:ext uri="{FF2B5EF4-FFF2-40B4-BE49-F238E27FC236}">
                  <a16:creationId xmlns:a16="http://schemas.microsoft.com/office/drawing/2014/main" id="{B2301897-4686-49ED-B1C6-9C5E625AFBA9}"/>
                </a:ext>
              </a:extLst>
            </p:cNvPr>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8" name="Freeform 73">
              <a:extLst>
                <a:ext uri="{FF2B5EF4-FFF2-40B4-BE49-F238E27FC236}">
                  <a16:creationId xmlns:a16="http://schemas.microsoft.com/office/drawing/2014/main" id="{CD03FE5B-8B29-4702-8B1E-0970FAF27770}"/>
                </a:ext>
              </a:extLst>
            </p:cNvPr>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9" name="Freeform 74">
              <a:extLst>
                <a:ext uri="{FF2B5EF4-FFF2-40B4-BE49-F238E27FC236}">
                  <a16:creationId xmlns:a16="http://schemas.microsoft.com/office/drawing/2014/main" id="{9AB8ADC8-5693-4280-B5C5-2723AD369129}"/>
                </a:ext>
              </a:extLst>
            </p:cNvPr>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0" name="Freeform 75">
              <a:extLst>
                <a:ext uri="{FF2B5EF4-FFF2-40B4-BE49-F238E27FC236}">
                  <a16:creationId xmlns:a16="http://schemas.microsoft.com/office/drawing/2014/main" id="{C4A1905F-3EDD-4516-B0D5-1BCC9D6E5113}"/>
                </a:ext>
              </a:extLst>
            </p:cNvPr>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1" name="Freeform 76">
              <a:extLst>
                <a:ext uri="{FF2B5EF4-FFF2-40B4-BE49-F238E27FC236}">
                  <a16:creationId xmlns:a16="http://schemas.microsoft.com/office/drawing/2014/main" id="{0D6AD010-6070-4A25-9C6F-C938E9E6BA89}"/>
                </a:ext>
              </a:extLst>
            </p:cNvPr>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2" name="Freeform 77">
              <a:extLst>
                <a:ext uri="{FF2B5EF4-FFF2-40B4-BE49-F238E27FC236}">
                  <a16:creationId xmlns:a16="http://schemas.microsoft.com/office/drawing/2014/main" id="{C1783562-F8F4-49A0-98B2-7B56CA5B1FD3}"/>
                </a:ext>
              </a:extLst>
            </p:cNvPr>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3" name="Freeform 78">
              <a:extLst>
                <a:ext uri="{FF2B5EF4-FFF2-40B4-BE49-F238E27FC236}">
                  <a16:creationId xmlns:a16="http://schemas.microsoft.com/office/drawing/2014/main" id="{8E4614FC-9127-4A79-A946-22351BF0C338}"/>
                </a:ext>
              </a:extLst>
            </p:cNvPr>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4" name="Freeform 79">
              <a:extLst>
                <a:ext uri="{FF2B5EF4-FFF2-40B4-BE49-F238E27FC236}">
                  <a16:creationId xmlns:a16="http://schemas.microsoft.com/office/drawing/2014/main" id="{BE1FCB24-C635-4EAC-BDF7-F81EF1355E2C}"/>
                </a:ext>
              </a:extLst>
            </p:cNvPr>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75" name="Freeform 80" descr="An icon of a checkmark">
            <a:extLst>
              <a:ext uri="{FF2B5EF4-FFF2-40B4-BE49-F238E27FC236}">
                <a16:creationId xmlns:a16="http://schemas.microsoft.com/office/drawing/2014/main" id="{374C30C8-8CA6-42C1-8DC7-AD2A3A5AB8B3}"/>
              </a:ext>
            </a:extLst>
          </p:cNvPr>
          <p:cNvSpPr/>
          <p:nvPr userDrawn="1"/>
        </p:nvSpPr>
        <p:spPr bwMode="auto">
          <a:xfrm>
            <a:off x="8477674" y="754063"/>
            <a:ext cx="274638"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76" name="Group 975" descr="An icon of an open box">
            <a:extLst>
              <a:ext uri="{FF2B5EF4-FFF2-40B4-BE49-F238E27FC236}">
                <a16:creationId xmlns:a16="http://schemas.microsoft.com/office/drawing/2014/main" id="{8A2FED04-DDB3-4973-B986-0F9AAB79A4C1}"/>
              </a:ext>
            </a:extLst>
          </p:cNvPr>
          <p:cNvGrpSpPr/>
          <p:nvPr userDrawn="1"/>
        </p:nvGrpSpPr>
        <p:grpSpPr>
          <a:xfrm>
            <a:off x="7037811" y="2465388"/>
            <a:ext cx="455613" cy="352425"/>
            <a:chOff x="4956175" y="2465388"/>
            <a:chExt cx="455613" cy="352425"/>
          </a:xfrm>
        </p:grpSpPr>
        <p:sp>
          <p:nvSpPr>
            <p:cNvPr id="977" name="Line 81">
              <a:extLst>
                <a:ext uri="{FF2B5EF4-FFF2-40B4-BE49-F238E27FC236}">
                  <a16:creationId xmlns:a16="http://schemas.microsoft.com/office/drawing/2014/main" id="{CB85AEEE-3751-41C2-85AA-8626AA4FF048}"/>
                </a:ext>
              </a:extLst>
            </p:cNvPr>
            <p:cNvSpPr>
              <a:spLocks noChangeShapeType="1"/>
            </p:cNvSpPr>
            <p:nvPr userDrawn="1"/>
          </p:nvSpPr>
          <p:spPr bwMode="auto">
            <a:xfrm flipH="1">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8" name="Line 82">
              <a:extLst>
                <a:ext uri="{FF2B5EF4-FFF2-40B4-BE49-F238E27FC236}">
                  <a16:creationId xmlns:a16="http://schemas.microsoft.com/office/drawing/2014/main" id="{4AC828B6-F6C8-4290-8A54-17552A99846D}"/>
                </a:ext>
              </a:extLst>
            </p:cNvPr>
            <p:cNvSpPr>
              <a:spLocks noChangeShapeType="1"/>
            </p:cNvSpPr>
            <p:nvPr userDrawn="1"/>
          </p:nvSpPr>
          <p:spPr bwMode="auto">
            <a:xfrm flipH="1">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9" name="Freeform 83">
              <a:extLst>
                <a:ext uri="{FF2B5EF4-FFF2-40B4-BE49-F238E27FC236}">
                  <a16:creationId xmlns:a16="http://schemas.microsoft.com/office/drawing/2014/main" id="{FB8E26ED-9EF5-4D20-9989-FA4694048F43}"/>
                </a:ext>
              </a:extLst>
            </p:cNvPr>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0" name="Freeform 84">
              <a:extLst>
                <a:ext uri="{FF2B5EF4-FFF2-40B4-BE49-F238E27FC236}">
                  <a16:creationId xmlns:a16="http://schemas.microsoft.com/office/drawing/2014/main" id="{2DE0419F-6C66-4532-9552-2631D2DEE5A0}"/>
                </a:ext>
              </a:extLst>
            </p:cNvPr>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1" name="Freeform 85">
              <a:extLst>
                <a:ext uri="{FF2B5EF4-FFF2-40B4-BE49-F238E27FC236}">
                  <a16:creationId xmlns:a16="http://schemas.microsoft.com/office/drawing/2014/main" id="{F602413A-E6B8-48E4-8EBB-FB0C4B916462}"/>
                </a:ext>
              </a:extLst>
            </p:cNvPr>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2" name="Freeform 86">
              <a:extLst>
                <a:ext uri="{FF2B5EF4-FFF2-40B4-BE49-F238E27FC236}">
                  <a16:creationId xmlns:a16="http://schemas.microsoft.com/office/drawing/2014/main" id="{E2BDD2AE-62EA-413E-A9A9-F46E7A840069}"/>
                </a:ext>
              </a:extLst>
            </p:cNvPr>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3" name="Freeform 87">
              <a:extLst>
                <a:ext uri="{FF2B5EF4-FFF2-40B4-BE49-F238E27FC236}">
                  <a16:creationId xmlns:a16="http://schemas.microsoft.com/office/drawing/2014/main" id="{08297F9F-3A67-4722-B234-3A594E59B4B7}"/>
                </a:ext>
              </a:extLst>
            </p:cNvPr>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4" name="Freeform 88">
              <a:extLst>
                <a:ext uri="{FF2B5EF4-FFF2-40B4-BE49-F238E27FC236}">
                  <a16:creationId xmlns:a16="http://schemas.microsoft.com/office/drawing/2014/main" id="{86BD90CF-F27F-488D-9B2F-4D75B5413A93}"/>
                </a:ext>
              </a:extLst>
            </p:cNvPr>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85" name="Freeform 89" descr="An icon to mark location ">
            <a:extLst>
              <a:ext uri="{FF2B5EF4-FFF2-40B4-BE49-F238E27FC236}">
                <a16:creationId xmlns:a16="http://schemas.microsoft.com/office/drawing/2014/main" id="{43BE43F3-CDEE-4FCC-98D2-30A906C57230}"/>
              </a:ext>
            </a:extLst>
          </p:cNvPr>
          <p:cNvSpPr>
            <a:spLocks noEditPoints="1"/>
          </p:cNvSpPr>
          <p:nvPr userDrawn="1"/>
        </p:nvSpPr>
        <p:spPr bwMode="auto">
          <a:xfrm>
            <a:off x="7191799" y="1287463"/>
            <a:ext cx="2667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6" name="Freeform 92" descr="An icon of a speech bubble">
            <a:extLst>
              <a:ext uri="{FF2B5EF4-FFF2-40B4-BE49-F238E27FC236}">
                <a16:creationId xmlns:a16="http://schemas.microsoft.com/office/drawing/2014/main" id="{6B52C333-CA27-4E26-8794-472E04718312}"/>
              </a:ext>
            </a:extLst>
          </p:cNvPr>
          <p:cNvSpPr/>
          <p:nvPr userDrawn="1"/>
        </p:nvSpPr>
        <p:spPr bwMode="auto">
          <a:xfrm>
            <a:off x="6593311" y="977900"/>
            <a:ext cx="390525"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7" name="Freeform 93" descr="An icon representing &quot;share&quot;">
            <a:extLst>
              <a:ext uri="{FF2B5EF4-FFF2-40B4-BE49-F238E27FC236}">
                <a16:creationId xmlns:a16="http://schemas.microsoft.com/office/drawing/2014/main" id="{366EA910-C350-44FC-82C0-921F5BCBFAA1}"/>
              </a:ext>
            </a:extLst>
          </p:cNvPr>
          <p:cNvSpPr/>
          <p:nvPr userDrawn="1"/>
        </p:nvSpPr>
        <p:spPr bwMode="auto">
          <a:xfrm>
            <a:off x="4970886" y="2655888"/>
            <a:ext cx="393700"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88" name="Freeform 94" descr="An icon of a hashtag">
            <a:extLst>
              <a:ext uri="{FF2B5EF4-FFF2-40B4-BE49-F238E27FC236}">
                <a16:creationId xmlns:a16="http://schemas.microsoft.com/office/drawing/2014/main" id="{BE74D33F-5034-4C3B-A909-DBF0BBAA4AEA}"/>
              </a:ext>
            </a:extLst>
          </p:cNvPr>
          <p:cNvSpPr>
            <a:spLocks noEditPoints="1"/>
          </p:cNvSpPr>
          <p:nvPr userDrawn="1"/>
        </p:nvSpPr>
        <p:spPr bwMode="auto">
          <a:xfrm>
            <a:off x="3811104" y="1349375"/>
            <a:ext cx="231775"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89" name="Group 988" descr="An icon of a pie chart with three wedges of different sizes">
            <a:extLst>
              <a:ext uri="{FF2B5EF4-FFF2-40B4-BE49-F238E27FC236}">
                <a16:creationId xmlns:a16="http://schemas.microsoft.com/office/drawing/2014/main" id="{D575DD92-E16B-4F2C-8C9B-F8B3A8402F73}"/>
              </a:ext>
            </a:extLst>
          </p:cNvPr>
          <p:cNvGrpSpPr/>
          <p:nvPr userDrawn="1"/>
        </p:nvGrpSpPr>
        <p:grpSpPr>
          <a:xfrm>
            <a:off x="8014124" y="708025"/>
            <a:ext cx="363538" cy="366713"/>
            <a:chOff x="5932488" y="708025"/>
            <a:chExt cx="363538" cy="366713"/>
          </a:xfrm>
        </p:grpSpPr>
        <p:sp>
          <p:nvSpPr>
            <p:cNvPr id="990" name="Freeform 95">
              <a:extLst>
                <a:ext uri="{FF2B5EF4-FFF2-40B4-BE49-F238E27FC236}">
                  <a16:creationId xmlns:a16="http://schemas.microsoft.com/office/drawing/2014/main" id="{7EBA1F7D-B73F-4FBF-AC05-8617740DC005}"/>
                </a:ext>
              </a:extLst>
            </p:cNvPr>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1" name="Freeform 96">
              <a:extLst>
                <a:ext uri="{FF2B5EF4-FFF2-40B4-BE49-F238E27FC236}">
                  <a16:creationId xmlns:a16="http://schemas.microsoft.com/office/drawing/2014/main" id="{975262EB-D337-422B-9434-95A0C990BEA6}"/>
                </a:ext>
              </a:extLst>
            </p:cNvPr>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2" name="Freeform 97">
              <a:extLst>
                <a:ext uri="{FF2B5EF4-FFF2-40B4-BE49-F238E27FC236}">
                  <a16:creationId xmlns:a16="http://schemas.microsoft.com/office/drawing/2014/main" id="{72919B1E-E88E-4377-B22B-C2B61698D3C9}"/>
                </a:ext>
              </a:extLst>
            </p:cNvPr>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7"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93" name="Group 992" descr="An icon of three arrows pointing to the right">
            <a:extLst>
              <a:ext uri="{FF2B5EF4-FFF2-40B4-BE49-F238E27FC236}">
                <a16:creationId xmlns:a16="http://schemas.microsoft.com/office/drawing/2014/main" id="{98D6242D-1086-4798-A3B3-D448F3C345DA}"/>
              </a:ext>
            </a:extLst>
          </p:cNvPr>
          <p:cNvGrpSpPr/>
          <p:nvPr userDrawn="1"/>
        </p:nvGrpSpPr>
        <p:grpSpPr>
          <a:xfrm>
            <a:off x="5488411" y="1298575"/>
            <a:ext cx="528638" cy="374650"/>
            <a:chOff x="3406775" y="1298575"/>
            <a:chExt cx="528638" cy="374650"/>
          </a:xfrm>
        </p:grpSpPr>
        <p:sp>
          <p:nvSpPr>
            <p:cNvPr id="994" name="Freeform 98">
              <a:extLst>
                <a:ext uri="{FF2B5EF4-FFF2-40B4-BE49-F238E27FC236}">
                  <a16:creationId xmlns:a16="http://schemas.microsoft.com/office/drawing/2014/main" id="{4483B87E-7268-41EB-9EF0-1016A8C99EE6}"/>
                </a:ext>
              </a:extLst>
            </p:cNvPr>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5" name="Freeform 99">
              <a:extLst>
                <a:ext uri="{FF2B5EF4-FFF2-40B4-BE49-F238E27FC236}">
                  <a16:creationId xmlns:a16="http://schemas.microsoft.com/office/drawing/2014/main" id="{4B96F72C-DA9F-46BF-9DDB-A05385366495}"/>
                </a:ext>
              </a:extLst>
            </p:cNvPr>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6" name="Freeform 100">
              <a:extLst>
                <a:ext uri="{FF2B5EF4-FFF2-40B4-BE49-F238E27FC236}">
                  <a16:creationId xmlns:a16="http://schemas.microsoft.com/office/drawing/2014/main" id="{B00C3C11-8A68-4977-9210-CF09FA492F48}"/>
                </a:ext>
              </a:extLst>
            </p:cNvPr>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997" name="Group 996" descr="An icon of a person with a speech bubble">
            <a:extLst>
              <a:ext uri="{FF2B5EF4-FFF2-40B4-BE49-F238E27FC236}">
                <a16:creationId xmlns:a16="http://schemas.microsoft.com/office/drawing/2014/main" id="{15492AEC-12A6-473A-9849-6DE880C9AAC0}"/>
              </a:ext>
            </a:extLst>
          </p:cNvPr>
          <p:cNvGrpSpPr/>
          <p:nvPr userDrawn="1"/>
        </p:nvGrpSpPr>
        <p:grpSpPr>
          <a:xfrm>
            <a:off x="4218411" y="796925"/>
            <a:ext cx="512763" cy="447675"/>
            <a:chOff x="2136775" y="796925"/>
            <a:chExt cx="512763" cy="447675"/>
          </a:xfrm>
        </p:grpSpPr>
        <p:sp>
          <p:nvSpPr>
            <p:cNvPr id="998" name="Freeform 101">
              <a:extLst>
                <a:ext uri="{FF2B5EF4-FFF2-40B4-BE49-F238E27FC236}">
                  <a16:creationId xmlns:a16="http://schemas.microsoft.com/office/drawing/2014/main" id="{E5E3D65B-7D92-4122-8947-7DFAF83B6748}"/>
                </a:ext>
              </a:extLst>
            </p:cNvPr>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99" name="Oval 102">
              <a:extLst>
                <a:ext uri="{FF2B5EF4-FFF2-40B4-BE49-F238E27FC236}">
                  <a16:creationId xmlns:a16="http://schemas.microsoft.com/office/drawing/2014/main" id="{D52A36FE-EFE3-43F6-8F91-172F850C5B6A}"/>
                </a:ext>
              </a:extLst>
            </p:cNvPr>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0" name="Freeform 103">
              <a:extLst>
                <a:ext uri="{FF2B5EF4-FFF2-40B4-BE49-F238E27FC236}">
                  <a16:creationId xmlns:a16="http://schemas.microsoft.com/office/drawing/2014/main" id="{A43D0747-2095-4555-8AF5-4CEB10147FD9}"/>
                </a:ext>
              </a:extLst>
            </p:cNvPr>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01" name="Freeform 104" descr="An icon of a rectangular speech bubble">
            <a:extLst>
              <a:ext uri="{FF2B5EF4-FFF2-40B4-BE49-F238E27FC236}">
                <a16:creationId xmlns:a16="http://schemas.microsoft.com/office/drawing/2014/main" id="{02366EE6-8F17-4971-BB4B-6E60FBD58BA4}"/>
              </a:ext>
            </a:extLst>
          </p:cNvPr>
          <p:cNvSpPr/>
          <p:nvPr userDrawn="1"/>
        </p:nvSpPr>
        <p:spPr bwMode="auto">
          <a:xfrm>
            <a:off x="6423449" y="2867025"/>
            <a:ext cx="36195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2" name="Freeform 105" descr="An icon of a square text box">
            <a:extLst>
              <a:ext uri="{FF2B5EF4-FFF2-40B4-BE49-F238E27FC236}">
                <a16:creationId xmlns:a16="http://schemas.microsoft.com/office/drawing/2014/main" id="{AB414C3D-AC43-4B6D-811D-C6484A00C893}"/>
              </a:ext>
            </a:extLst>
          </p:cNvPr>
          <p:cNvSpPr/>
          <p:nvPr userDrawn="1"/>
        </p:nvSpPr>
        <p:spPr bwMode="auto">
          <a:xfrm>
            <a:off x="5924974" y="2578100"/>
            <a:ext cx="377825"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3" name="Freeform 106" descr="An icon of a yield sign with an exclamation point inside of it">
            <a:extLst>
              <a:ext uri="{FF2B5EF4-FFF2-40B4-BE49-F238E27FC236}">
                <a16:creationId xmlns:a16="http://schemas.microsoft.com/office/drawing/2014/main" id="{DB89650C-9154-4A4C-914C-E5CA0B09784B}"/>
              </a:ext>
            </a:extLst>
          </p:cNvPr>
          <p:cNvSpPr>
            <a:spLocks noEditPoints="1"/>
          </p:cNvSpPr>
          <p:nvPr userDrawn="1"/>
        </p:nvSpPr>
        <p:spPr bwMode="auto">
          <a:xfrm>
            <a:off x="3773004" y="2184400"/>
            <a:ext cx="377825"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4" name="Freeform 107" descr="An icon of a magnifying glass">
            <a:extLst>
              <a:ext uri="{FF2B5EF4-FFF2-40B4-BE49-F238E27FC236}">
                <a16:creationId xmlns:a16="http://schemas.microsoft.com/office/drawing/2014/main" id="{E15E47AA-B7A7-4ABC-83C2-31DE35AC1EE3}"/>
              </a:ext>
            </a:extLst>
          </p:cNvPr>
          <p:cNvSpPr>
            <a:spLocks noEditPoints="1"/>
          </p:cNvSpPr>
          <p:nvPr userDrawn="1"/>
        </p:nvSpPr>
        <p:spPr bwMode="auto">
          <a:xfrm>
            <a:off x="5743999" y="1847850"/>
            <a:ext cx="528638"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5" name="Freeform 108" descr="An icon of a hand pointing to the right ">
            <a:extLst>
              <a:ext uri="{FF2B5EF4-FFF2-40B4-BE49-F238E27FC236}">
                <a16:creationId xmlns:a16="http://schemas.microsoft.com/office/drawing/2014/main" id="{DA05760C-269E-43CF-A44D-DAA5A3F1387A}"/>
              </a:ext>
            </a:extLst>
          </p:cNvPr>
          <p:cNvSpPr/>
          <p:nvPr userDrawn="1"/>
        </p:nvSpPr>
        <p:spPr bwMode="auto">
          <a:xfrm>
            <a:off x="3730142" y="1712913"/>
            <a:ext cx="5334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6" name="Freeform 109" descr="An icon of Parliament Hill">
            <a:extLst>
              <a:ext uri="{FF2B5EF4-FFF2-40B4-BE49-F238E27FC236}">
                <a16:creationId xmlns:a16="http://schemas.microsoft.com/office/drawing/2014/main" id="{166F8440-5DBC-4823-89D3-771BF24F386B}"/>
              </a:ext>
            </a:extLst>
          </p:cNvPr>
          <p:cNvSpPr>
            <a:spLocks noEditPoints="1"/>
          </p:cNvSpPr>
          <p:nvPr userDrawn="1"/>
        </p:nvSpPr>
        <p:spPr bwMode="auto">
          <a:xfrm>
            <a:off x="4862936" y="735013"/>
            <a:ext cx="498475"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07" name="Group 1006" descr="An icon of a ribbon ">
            <a:extLst>
              <a:ext uri="{FF2B5EF4-FFF2-40B4-BE49-F238E27FC236}">
                <a16:creationId xmlns:a16="http://schemas.microsoft.com/office/drawing/2014/main" id="{3DEBEC1A-5745-4728-AD73-6FA5308B2E4E}"/>
              </a:ext>
            </a:extLst>
          </p:cNvPr>
          <p:cNvGrpSpPr/>
          <p:nvPr userDrawn="1"/>
        </p:nvGrpSpPr>
        <p:grpSpPr>
          <a:xfrm>
            <a:off x="5450311" y="2287588"/>
            <a:ext cx="369888" cy="557213"/>
            <a:chOff x="3368675" y="2287588"/>
            <a:chExt cx="369888" cy="557213"/>
          </a:xfrm>
        </p:grpSpPr>
        <p:sp>
          <p:nvSpPr>
            <p:cNvPr id="1008" name="Freeform 110">
              <a:extLst>
                <a:ext uri="{FF2B5EF4-FFF2-40B4-BE49-F238E27FC236}">
                  <a16:creationId xmlns:a16="http://schemas.microsoft.com/office/drawing/2014/main" id="{E312ED49-3F92-4B9B-8454-47E8C8504E97}"/>
                </a:ext>
              </a:extLst>
            </p:cNvPr>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09" name="Freeform 111">
              <a:extLst>
                <a:ext uri="{FF2B5EF4-FFF2-40B4-BE49-F238E27FC236}">
                  <a16:creationId xmlns:a16="http://schemas.microsoft.com/office/drawing/2014/main" id="{6719AF9C-59B7-453D-BC61-7227A7F8FAE8}"/>
                </a:ext>
              </a:extLst>
            </p:cNvPr>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2">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0" name="Freeform 112">
              <a:extLst>
                <a:ext uri="{FF2B5EF4-FFF2-40B4-BE49-F238E27FC236}">
                  <a16:creationId xmlns:a16="http://schemas.microsoft.com/office/drawing/2014/main" id="{8DBACCC0-2C07-4210-897C-48127522CD43}"/>
                </a:ext>
              </a:extLst>
            </p:cNvPr>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11" name="Freeform 113" descr="An icon of a star">
            <a:extLst>
              <a:ext uri="{FF2B5EF4-FFF2-40B4-BE49-F238E27FC236}">
                <a16:creationId xmlns:a16="http://schemas.microsoft.com/office/drawing/2014/main" id="{760FBABA-E900-42DF-84B6-27F67C28B866}"/>
              </a:ext>
            </a:extLst>
          </p:cNvPr>
          <p:cNvSpPr/>
          <p:nvPr userDrawn="1"/>
        </p:nvSpPr>
        <p:spPr bwMode="auto">
          <a:xfrm>
            <a:off x="4507336" y="1492250"/>
            <a:ext cx="320675"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2" name="Freeform 114" descr="An icon of an arrow pointing to the right ">
            <a:extLst>
              <a:ext uri="{FF2B5EF4-FFF2-40B4-BE49-F238E27FC236}">
                <a16:creationId xmlns:a16="http://schemas.microsoft.com/office/drawing/2014/main" id="{F83C9EC9-19F8-46AD-A161-4CB444CA2B7F}"/>
              </a:ext>
            </a:extLst>
          </p:cNvPr>
          <p:cNvSpPr/>
          <p:nvPr userDrawn="1"/>
        </p:nvSpPr>
        <p:spPr bwMode="auto">
          <a:xfrm>
            <a:off x="7663286" y="2287588"/>
            <a:ext cx="582613"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3" name="Freeform 115" descr="An icon of an arrow pointing to the left">
            <a:extLst>
              <a:ext uri="{FF2B5EF4-FFF2-40B4-BE49-F238E27FC236}">
                <a16:creationId xmlns:a16="http://schemas.microsoft.com/office/drawing/2014/main" id="{D2A85DF2-1C2A-43E2-8585-6A7C5697458D}"/>
              </a:ext>
            </a:extLst>
          </p:cNvPr>
          <p:cNvSpPr/>
          <p:nvPr userDrawn="1"/>
        </p:nvSpPr>
        <p:spPr bwMode="auto">
          <a:xfrm>
            <a:off x="7542636" y="2613025"/>
            <a:ext cx="579438"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4" name="Freeform 116" descr="An icon of the sun ">
            <a:extLst>
              <a:ext uri="{FF2B5EF4-FFF2-40B4-BE49-F238E27FC236}">
                <a16:creationId xmlns:a16="http://schemas.microsoft.com/office/drawing/2014/main" id="{2C480E83-8F39-4FF5-868B-44B4DB6104D6}"/>
              </a:ext>
            </a:extLst>
          </p:cNvPr>
          <p:cNvSpPr/>
          <p:nvPr userDrawn="1"/>
        </p:nvSpPr>
        <p:spPr bwMode="auto">
          <a:xfrm>
            <a:off x="6867949" y="2971800"/>
            <a:ext cx="346075"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5" name="Freeform 117" descr="An icon of an illuminated light bulb">
            <a:extLst>
              <a:ext uri="{FF2B5EF4-FFF2-40B4-BE49-F238E27FC236}">
                <a16:creationId xmlns:a16="http://schemas.microsoft.com/office/drawing/2014/main" id="{9EE031A1-6C4F-4948-9D16-4EBB2A760C16}"/>
              </a:ext>
            </a:extLst>
          </p:cNvPr>
          <p:cNvSpPr>
            <a:spLocks noEditPoints="1"/>
          </p:cNvSpPr>
          <p:nvPr userDrawn="1"/>
        </p:nvSpPr>
        <p:spPr bwMode="auto">
          <a:xfrm>
            <a:off x="4396211" y="2006600"/>
            <a:ext cx="327025"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6" name="Freeform 118" descr="An icon of a light bulb">
            <a:extLst>
              <a:ext uri="{FF2B5EF4-FFF2-40B4-BE49-F238E27FC236}">
                <a16:creationId xmlns:a16="http://schemas.microsoft.com/office/drawing/2014/main" id="{0D2BFBFA-34B3-4F13-9138-DFB03D33D544}"/>
              </a:ext>
            </a:extLst>
          </p:cNvPr>
          <p:cNvSpPr>
            <a:spLocks noEditPoints="1"/>
          </p:cNvSpPr>
          <p:nvPr userDrawn="1"/>
        </p:nvSpPr>
        <p:spPr bwMode="auto">
          <a:xfrm>
            <a:off x="4635924" y="2373313"/>
            <a:ext cx="169863"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7" name="Freeform 119" descr="An icon of an airplane ">
            <a:extLst>
              <a:ext uri="{FF2B5EF4-FFF2-40B4-BE49-F238E27FC236}">
                <a16:creationId xmlns:a16="http://schemas.microsoft.com/office/drawing/2014/main" id="{332DDA10-2AD9-4679-A57F-4DB37BDFE313}"/>
              </a:ext>
            </a:extLst>
          </p:cNvPr>
          <p:cNvSpPr>
            <a:spLocks noEditPoints="1"/>
          </p:cNvSpPr>
          <p:nvPr userDrawn="1"/>
        </p:nvSpPr>
        <p:spPr bwMode="auto">
          <a:xfrm>
            <a:off x="3687279" y="3125788"/>
            <a:ext cx="644525"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0">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8" name="Freeform 120" descr="An icon of a car">
            <a:extLst>
              <a:ext uri="{FF2B5EF4-FFF2-40B4-BE49-F238E27FC236}">
                <a16:creationId xmlns:a16="http://schemas.microsoft.com/office/drawing/2014/main" id="{B1251818-54CD-47AE-889A-4EC845E882E8}"/>
              </a:ext>
            </a:extLst>
          </p:cNvPr>
          <p:cNvSpPr>
            <a:spLocks noEditPoints="1"/>
          </p:cNvSpPr>
          <p:nvPr userDrawn="1"/>
        </p:nvSpPr>
        <p:spPr bwMode="auto">
          <a:xfrm>
            <a:off x="5472536" y="3049588"/>
            <a:ext cx="587375"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9" name="Freeform 121" descr="An icon of the earth">
            <a:extLst>
              <a:ext uri="{FF2B5EF4-FFF2-40B4-BE49-F238E27FC236}">
                <a16:creationId xmlns:a16="http://schemas.microsoft.com/office/drawing/2014/main" id="{8CAAEC75-DEC9-49F9-AC20-42F3B11271F7}"/>
              </a:ext>
            </a:extLst>
          </p:cNvPr>
          <p:cNvSpPr>
            <a:spLocks noEditPoints="1"/>
          </p:cNvSpPr>
          <p:nvPr userDrawn="1"/>
        </p:nvSpPr>
        <p:spPr bwMode="auto">
          <a:xfrm>
            <a:off x="7399761" y="3405188"/>
            <a:ext cx="374650"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0" name="Freeform 122" descr="An icon of a wrench and a screwdriver crossed">
            <a:extLst>
              <a:ext uri="{FF2B5EF4-FFF2-40B4-BE49-F238E27FC236}">
                <a16:creationId xmlns:a16="http://schemas.microsoft.com/office/drawing/2014/main" id="{0727FC5F-C454-4AC9-A76D-5C6A10ECDE05}"/>
              </a:ext>
            </a:extLst>
          </p:cNvPr>
          <p:cNvSpPr>
            <a:spLocks noEditPoints="1"/>
          </p:cNvSpPr>
          <p:nvPr userDrawn="1"/>
        </p:nvSpPr>
        <p:spPr bwMode="auto">
          <a:xfrm>
            <a:off x="7936336" y="3400425"/>
            <a:ext cx="374650"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21" name="Group 1020" descr="An icon of the letter &quot;i&quot; representing information ">
            <a:extLst>
              <a:ext uri="{FF2B5EF4-FFF2-40B4-BE49-F238E27FC236}">
                <a16:creationId xmlns:a16="http://schemas.microsoft.com/office/drawing/2014/main" id="{C2E04EAA-0E35-456A-8957-ECA463C2CC22}"/>
              </a:ext>
            </a:extLst>
          </p:cNvPr>
          <p:cNvGrpSpPr/>
          <p:nvPr userDrawn="1"/>
        </p:nvGrpSpPr>
        <p:grpSpPr>
          <a:xfrm>
            <a:off x="9446842" y="2382720"/>
            <a:ext cx="155575" cy="355600"/>
            <a:chOff x="7372350" y="2392363"/>
            <a:chExt cx="155575" cy="355600"/>
          </a:xfrm>
        </p:grpSpPr>
        <p:sp>
          <p:nvSpPr>
            <p:cNvPr id="1022" name="Freeform 123">
              <a:extLst>
                <a:ext uri="{FF2B5EF4-FFF2-40B4-BE49-F238E27FC236}">
                  <a16:creationId xmlns:a16="http://schemas.microsoft.com/office/drawing/2014/main" id="{82CA8598-1226-4983-9CB4-1FD938C98E0C}"/>
                </a:ext>
              </a:extLst>
            </p:cNvPr>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3" name="Freeform 124">
              <a:extLst>
                <a:ext uri="{FF2B5EF4-FFF2-40B4-BE49-F238E27FC236}">
                  <a16:creationId xmlns:a16="http://schemas.microsoft.com/office/drawing/2014/main" id="{CEF8C513-E2D1-4A83-A5E2-E8CE75A4AC25}"/>
                </a:ext>
              </a:extLst>
            </p:cNvPr>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24" name="Freeform 125" descr="An icon of a circle and arrows representing a cycle">
            <a:extLst>
              <a:ext uri="{FF2B5EF4-FFF2-40B4-BE49-F238E27FC236}">
                <a16:creationId xmlns:a16="http://schemas.microsoft.com/office/drawing/2014/main" id="{642576EA-4E1A-4B46-B54D-BE6CE6A19466}"/>
              </a:ext>
            </a:extLst>
          </p:cNvPr>
          <p:cNvSpPr>
            <a:spLocks noEditPoints="1"/>
          </p:cNvSpPr>
          <p:nvPr userDrawn="1"/>
        </p:nvSpPr>
        <p:spPr bwMode="auto">
          <a:xfrm>
            <a:off x="4701011" y="3184525"/>
            <a:ext cx="439738"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5" name="Freeform 126" descr="An icon representing GPS ">
            <a:extLst>
              <a:ext uri="{FF2B5EF4-FFF2-40B4-BE49-F238E27FC236}">
                <a16:creationId xmlns:a16="http://schemas.microsoft.com/office/drawing/2014/main" id="{74011896-7293-4C9D-B96D-377B3E2F8117}"/>
              </a:ext>
            </a:extLst>
          </p:cNvPr>
          <p:cNvSpPr>
            <a:spLocks noEditPoints="1"/>
          </p:cNvSpPr>
          <p:nvPr userDrawn="1"/>
        </p:nvSpPr>
        <p:spPr bwMode="auto">
          <a:xfrm>
            <a:off x="9534949" y="1839913"/>
            <a:ext cx="193675"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0">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6" name="Freeform 127" descr="An icon of a house">
            <a:extLst>
              <a:ext uri="{FF2B5EF4-FFF2-40B4-BE49-F238E27FC236}">
                <a16:creationId xmlns:a16="http://schemas.microsoft.com/office/drawing/2014/main" id="{13C7A488-BC7D-45D5-B102-0B8F172ADEC3}"/>
              </a:ext>
            </a:extLst>
          </p:cNvPr>
          <p:cNvSpPr>
            <a:spLocks noEditPoints="1"/>
          </p:cNvSpPr>
          <p:nvPr userDrawn="1"/>
        </p:nvSpPr>
        <p:spPr bwMode="auto">
          <a:xfrm>
            <a:off x="4267624" y="3602038"/>
            <a:ext cx="406400"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27" name="Group 1026" descr="An icon of a bar graph with an arrow pointing upwards">
            <a:extLst>
              <a:ext uri="{FF2B5EF4-FFF2-40B4-BE49-F238E27FC236}">
                <a16:creationId xmlns:a16="http://schemas.microsoft.com/office/drawing/2014/main" id="{8D66D2F2-7DEF-4F83-9D80-C28567F8FA7C}"/>
              </a:ext>
            </a:extLst>
          </p:cNvPr>
          <p:cNvGrpSpPr/>
          <p:nvPr userDrawn="1"/>
        </p:nvGrpSpPr>
        <p:grpSpPr>
          <a:xfrm>
            <a:off x="9303174" y="2921000"/>
            <a:ext cx="355600" cy="279400"/>
            <a:chOff x="7221538" y="2921000"/>
            <a:chExt cx="355600" cy="279400"/>
          </a:xfrm>
        </p:grpSpPr>
        <p:sp>
          <p:nvSpPr>
            <p:cNvPr id="1028" name="Freeform 128">
              <a:extLst>
                <a:ext uri="{FF2B5EF4-FFF2-40B4-BE49-F238E27FC236}">
                  <a16:creationId xmlns:a16="http://schemas.microsoft.com/office/drawing/2014/main" id="{26545A57-E4C4-434F-9357-714EB557CDCB}"/>
                </a:ext>
              </a:extLst>
            </p:cNvPr>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9" name="Rectangle 129">
              <a:extLst>
                <a:ext uri="{FF2B5EF4-FFF2-40B4-BE49-F238E27FC236}">
                  <a16:creationId xmlns:a16="http://schemas.microsoft.com/office/drawing/2014/main" id="{D4CC6D97-6983-4B4E-A71D-9D639FC58CB5}"/>
                </a:ext>
              </a:extLst>
            </p:cNvPr>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0" name="Rectangle 130">
              <a:extLst>
                <a:ext uri="{FF2B5EF4-FFF2-40B4-BE49-F238E27FC236}">
                  <a16:creationId xmlns:a16="http://schemas.microsoft.com/office/drawing/2014/main" id="{710B2318-5BC2-4E70-8BD6-BE67988BAB77}"/>
                </a:ext>
              </a:extLst>
            </p:cNvPr>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1" name="Rectangle 131">
              <a:extLst>
                <a:ext uri="{FF2B5EF4-FFF2-40B4-BE49-F238E27FC236}">
                  <a16:creationId xmlns:a16="http://schemas.microsoft.com/office/drawing/2014/main" id="{25E5AC5B-D2B3-44B4-B3DB-4E1205D78249}"/>
                </a:ext>
              </a:extLst>
            </p:cNvPr>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2" name="Rectangle 132">
              <a:extLst>
                <a:ext uri="{FF2B5EF4-FFF2-40B4-BE49-F238E27FC236}">
                  <a16:creationId xmlns:a16="http://schemas.microsoft.com/office/drawing/2014/main" id="{198D0133-650E-4D87-A34C-F5B061DF9DF3}"/>
                </a:ext>
              </a:extLst>
            </p:cNvPr>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3" name="Freeform 133">
              <a:extLst>
                <a:ext uri="{FF2B5EF4-FFF2-40B4-BE49-F238E27FC236}">
                  <a16:creationId xmlns:a16="http://schemas.microsoft.com/office/drawing/2014/main" id="{7388004C-4116-44DA-B830-55F382FBE07F}"/>
                </a:ext>
              </a:extLst>
            </p:cNvPr>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34" name="Group 1033" descr="An icon of a pair of scissors">
            <a:extLst>
              <a:ext uri="{FF2B5EF4-FFF2-40B4-BE49-F238E27FC236}">
                <a16:creationId xmlns:a16="http://schemas.microsoft.com/office/drawing/2014/main" id="{BDB7BFD2-E3A5-4E13-BC0C-110A37889556}"/>
              </a:ext>
            </a:extLst>
          </p:cNvPr>
          <p:cNvGrpSpPr/>
          <p:nvPr userDrawn="1"/>
        </p:nvGrpSpPr>
        <p:grpSpPr>
          <a:xfrm>
            <a:off x="3714267" y="2570163"/>
            <a:ext cx="528637" cy="495300"/>
            <a:chOff x="1862138" y="2570163"/>
            <a:chExt cx="528637" cy="495300"/>
          </a:xfrm>
        </p:grpSpPr>
        <p:sp>
          <p:nvSpPr>
            <p:cNvPr id="1035" name="Freeform 90">
              <a:extLst>
                <a:ext uri="{FF2B5EF4-FFF2-40B4-BE49-F238E27FC236}">
                  <a16:creationId xmlns:a16="http://schemas.microsoft.com/office/drawing/2014/main" id="{C8A52542-88E5-4737-90AB-65EDBD6E79BE}"/>
                </a:ext>
              </a:extLst>
            </p:cNvPr>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6" name="Freeform 91">
              <a:extLst>
                <a:ext uri="{FF2B5EF4-FFF2-40B4-BE49-F238E27FC236}">
                  <a16:creationId xmlns:a16="http://schemas.microsoft.com/office/drawing/2014/main" id="{FA20DC60-30D8-4CF1-844D-9CACB86B7B41}"/>
                </a:ext>
              </a:extLst>
            </p:cNvPr>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7" name="Freeform 134">
              <a:extLst>
                <a:ext uri="{FF2B5EF4-FFF2-40B4-BE49-F238E27FC236}">
                  <a16:creationId xmlns:a16="http://schemas.microsoft.com/office/drawing/2014/main" id="{697A7E9D-5615-4454-8314-96D6D205F2F4}"/>
                </a:ext>
              </a:extLst>
            </p:cNvPr>
            <p:cNvSpPr/>
            <p:nvPr userDrawn="1"/>
          </p:nvSpPr>
          <p:spPr bwMode="auto">
            <a:xfrm flipH="1">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38" name="Freeform 135" descr="An icon of a scale with one side that is heavier than the other">
            <a:extLst>
              <a:ext uri="{FF2B5EF4-FFF2-40B4-BE49-F238E27FC236}">
                <a16:creationId xmlns:a16="http://schemas.microsoft.com/office/drawing/2014/main" id="{B73491A5-B5EF-42F3-940A-B5DC6DF0F256}"/>
              </a:ext>
            </a:extLst>
          </p:cNvPr>
          <p:cNvSpPr>
            <a:spLocks noEditPoints="1"/>
          </p:cNvSpPr>
          <p:nvPr userDrawn="1"/>
        </p:nvSpPr>
        <p:spPr bwMode="auto">
          <a:xfrm>
            <a:off x="4472411" y="2709863"/>
            <a:ext cx="387350"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0">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9" name="Freeform 136">
            <a:extLst>
              <a:ext uri="{FF2B5EF4-FFF2-40B4-BE49-F238E27FC236}">
                <a16:creationId xmlns:a16="http://schemas.microsoft.com/office/drawing/2014/main" id="{CB194F74-D517-4602-9938-6CA091085C65}"/>
              </a:ext>
            </a:extLst>
          </p:cNvPr>
          <p:cNvSpPr/>
          <p:nvPr userDrawn="1"/>
        </p:nvSpPr>
        <p:spPr bwMode="auto">
          <a:xfrm flipH="1">
            <a:off x="4739111"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0" name="Freeform 137" descr="An icon of a thumbs up ">
            <a:extLst>
              <a:ext uri="{FF2B5EF4-FFF2-40B4-BE49-F238E27FC236}">
                <a16:creationId xmlns:a16="http://schemas.microsoft.com/office/drawing/2014/main" id="{BCAA2186-0642-4203-ACF4-ECEDFC541D2F}"/>
              </a:ext>
            </a:extLst>
          </p:cNvPr>
          <p:cNvSpPr/>
          <p:nvPr userDrawn="1"/>
        </p:nvSpPr>
        <p:spPr bwMode="auto">
          <a:xfrm>
            <a:off x="9346036" y="715963"/>
            <a:ext cx="387350"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0">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1" name="Freeform 138" descr="An icon of two puzzle pieces fit together">
            <a:extLst>
              <a:ext uri="{FF2B5EF4-FFF2-40B4-BE49-F238E27FC236}">
                <a16:creationId xmlns:a16="http://schemas.microsoft.com/office/drawing/2014/main" id="{76E25202-EA09-4713-9FBC-A64679EFE4D0}"/>
              </a:ext>
            </a:extLst>
          </p:cNvPr>
          <p:cNvSpPr>
            <a:spLocks noEditPoints="1"/>
          </p:cNvSpPr>
          <p:nvPr userDrawn="1"/>
        </p:nvSpPr>
        <p:spPr bwMode="auto">
          <a:xfrm>
            <a:off x="6558386" y="1414463"/>
            <a:ext cx="471488"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42" name="Group 1041" descr="An icon of a gas gauge pointing to &quot;empty&quot;">
            <a:extLst>
              <a:ext uri="{FF2B5EF4-FFF2-40B4-BE49-F238E27FC236}">
                <a16:creationId xmlns:a16="http://schemas.microsoft.com/office/drawing/2014/main" id="{74D33D9D-AB92-4EFD-9D7A-492D2142521A}"/>
              </a:ext>
            </a:extLst>
          </p:cNvPr>
          <p:cNvGrpSpPr/>
          <p:nvPr userDrawn="1"/>
        </p:nvGrpSpPr>
        <p:grpSpPr>
          <a:xfrm>
            <a:off x="4662911" y="4216400"/>
            <a:ext cx="539750" cy="285750"/>
            <a:chOff x="2581275" y="4216400"/>
            <a:chExt cx="539750" cy="285750"/>
          </a:xfrm>
        </p:grpSpPr>
        <p:sp>
          <p:nvSpPr>
            <p:cNvPr id="1043" name="Freeform 139">
              <a:extLst>
                <a:ext uri="{FF2B5EF4-FFF2-40B4-BE49-F238E27FC236}">
                  <a16:creationId xmlns:a16="http://schemas.microsoft.com/office/drawing/2014/main" id="{4AA007DE-4D1C-410B-A157-847CE5EE4DEC}"/>
                </a:ext>
              </a:extLst>
            </p:cNvPr>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4" name="Freeform 140">
              <a:extLst>
                <a:ext uri="{FF2B5EF4-FFF2-40B4-BE49-F238E27FC236}">
                  <a16:creationId xmlns:a16="http://schemas.microsoft.com/office/drawing/2014/main" id="{BB587AE3-04AF-4FD1-B2CB-FC9FB369B858}"/>
                </a:ext>
              </a:extLst>
            </p:cNvPr>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5" name="Freeform 141">
              <a:extLst>
                <a:ext uri="{FF2B5EF4-FFF2-40B4-BE49-F238E27FC236}">
                  <a16:creationId xmlns:a16="http://schemas.microsoft.com/office/drawing/2014/main" id="{5C135D48-0C47-4F89-90D2-A2979000C090}"/>
                </a:ext>
              </a:extLst>
            </p:cNvPr>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6" name="Freeform 142">
              <a:extLst>
                <a:ext uri="{FF2B5EF4-FFF2-40B4-BE49-F238E27FC236}">
                  <a16:creationId xmlns:a16="http://schemas.microsoft.com/office/drawing/2014/main" id="{ABA8B9CC-7C49-4928-8769-025D74DB3E1D}"/>
                </a:ext>
              </a:extLst>
            </p:cNvPr>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47" name="Group 1046" descr="An icon of a gas gauge pointing to &quot;full&quot;">
            <a:extLst>
              <a:ext uri="{FF2B5EF4-FFF2-40B4-BE49-F238E27FC236}">
                <a16:creationId xmlns:a16="http://schemas.microsoft.com/office/drawing/2014/main" id="{DE1DC98B-7CE4-4147-9DC4-ADC69159BE46}"/>
              </a:ext>
            </a:extLst>
          </p:cNvPr>
          <p:cNvGrpSpPr/>
          <p:nvPr userDrawn="1"/>
        </p:nvGrpSpPr>
        <p:grpSpPr>
          <a:xfrm>
            <a:off x="5404274" y="4216400"/>
            <a:ext cx="539750" cy="285750"/>
            <a:chOff x="3322638" y="4216400"/>
            <a:chExt cx="539750" cy="285750"/>
          </a:xfrm>
        </p:grpSpPr>
        <p:sp>
          <p:nvSpPr>
            <p:cNvPr id="1048" name="Freeform 143">
              <a:extLst>
                <a:ext uri="{FF2B5EF4-FFF2-40B4-BE49-F238E27FC236}">
                  <a16:creationId xmlns:a16="http://schemas.microsoft.com/office/drawing/2014/main" id="{F3C74179-332F-41B3-A364-D05C508A9649}"/>
                </a:ext>
              </a:extLst>
            </p:cNvPr>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9" name="Freeform 144">
              <a:extLst>
                <a:ext uri="{FF2B5EF4-FFF2-40B4-BE49-F238E27FC236}">
                  <a16:creationId xmlns:a16="http://schemas.microsoft.com/office/drawing/2014/main" id="{C49A834A-E65D-479C-AA1B-EF0BB9BF6F82}"/>
                </a:ext>
              </a:extLst>
            </p:cNvPr>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0" name="Freeform 145">
              <a:extLst>
                <a:ext uri="{FF2B5EF4-FFF2-40B4-BE49-F238E27FC236}">
                  <a16:creationId xmlns:a16="http://schemas.microsoft.com/office/drawing/2014/main" id="{84BE6F69-97FD-4BB2-9A4C-C3B65B5E61B6}"/>
                </a:ext>
              </a:extLst>
            </p:cNvPr>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1" name="Freeform 146">
              <a:extLst>
                <a:ext uri="{FF2B5EF4-FFF2-40B4-BE49-F238E27FC236}">
                  <a16:creationId xmlns:a16="http://schemas.microsoft.com/office/drawing/2014/main" id="{44E3588F-5C70-4C73-A66D-3FC55D0FEC78}"/>
                </a:ext>
              </a:extLst>
            </p:cNvPr>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52" name="Group 1051" descr="An icon of a gas pump">
            <a:extLst>
              <a:ext uri="{FF2B5EF4-FFF2-40B4-BE49-F238E27FC236}">
                <a16:creationId xmlns:a16="http://schemas.microsoft.com/office/drawing/2014/main" id="{3FA7044E-A2E8-4335-BF9C-942612774A08}"/>
              </a:ext>
            </a:extLst>
          </p:cNvPr>
          <p:cNvGrpSpPr/>
          <p:nvPr userDrawn="1"/>
        </p:nvGrpSpPr>
        <p:grpSpPr>
          <a:xfrm>
            <a:off x="8998374" y="4011613"/>
            <a:ext cx="436562" cy="563563"/>
            <a:chOff x="6916738" y="4011613"/>
            <a:chExt cx="436562" cy="563563"/>
          </a:xfrm>
        </p:grpSpPr>
        <p:sp>
          <p:nvSpPr>
            <p:cNvPr id="1053" name="Rectangle 147">
              <a:extLst>
                <a:ext uri="{FF2B5EF4-FFF2-40B4-BE49-F238E27FC236}">
                  <a16:creationId xmlns:a16="http://schemas.microsoft.com/office/drawing/2014/main" id="{90AD2250-9BEC-4E88-BE4E-5011D9399A90}"/>
                </a:ext>
              </a:extLst>
            </p:cNvPr>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4" name="Freeform 148">
              <a:extLst>
                <a:ext uri="{FF2B5EF4-FFF2-40B4-BE49-F238E27FC236}">
                  <a16:creationId xmlns:a16="http://schemas.microsoft.com/office/drawing/2014/main" id="{2C33B98C-43F8-4CDF-8804-DB293061AFAD}"/>
                </a:ext>
              </a:extLst>
            </p:cNvPr>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0"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55" name="Freeform 149" descr="An icon of a piece of paper and a clock ">
            <a:extLst>
              <a:ext uri="{FF2B5EF4-FFF2-40B4-BE49-F238E27FC236}">
                <a16:creationId xmlns:a16="http://schemas.microsoft.com/office/drawing/2014/main" id="{F90414E9-DCC9-45DE-B349-F203A205953E}"/>
              </a:ext>
            </a:extLst>
          </p:cNvPr>
          <p:cNvSpPr>
            <a:spLocks noEditPoints="1"/>
          </p:cNvSpPr>
          <p:nvPr userDrawn="1"/>
        </p:nvSpPr>
        <p:spPr bwMode="auto">
          <a:xfrm>
            <a:off x="9666711" y="4003675"/>
            <a:ext cx="296863"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6" name="Rectangle 150">
            <a:extLst>
              <a:ext uri="{FF2B5EF4-FFF2-40B4-BE49-F238E27FC236}">
                <a16:creationId xmlns:a16="http://schemas.microsoft.com/office/drawing/2014/main" id="{E6F15848-E4CF-47B7-917F-3C706702E895}"/>
              </a:ext>
            </a:extLst>
          </p:cNvPr>
          <p:cNvSpPr>
            <a:spLocks noChangeArrowheads="1"/>
          </p:cNvSpPr>
          <p:nvPr userDrawn="1"/>
        </p:nvSpPr>
        <p:spPr bwMode="auto">
          <a:xfrm>
            <a:off x="9787361" y="4057650"/>
            <a:ext cx="9525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7" name="Rectangle 151">
            <a:extLst>
              <a:ext uri="{FF2B5EF4-FFF2-40B4-BE49-F238E27FC236}">
                <a16:creationId xmlns:a16="http://schemas.microsoft.com/office/drawing/2014/main" id="{3E6C5083-D6AB-4AEA-91EB-B9A957D90B4D}"/>
              </a:ext>
            </a:extLst>
          </p:cNvPr>
          <p:cNvSpPr>
            <a:spLocks noChangeArrowheads="1"/>
          </p:cNvSpPr>
          <p:nvPr userDrawn="1"/>
        </p:nvSpPr>
        <p:spPr bwMode="auto">
          <a:xfrm>
            <a:off x="9704811" y="4114800"/>
            <a:ext cx="177800"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8" name="Rectangle 152" descr="an icon of a sheet of paper and a clock ">
            <a:extLst>
              <a:ext uri="{FF2B5EF4-FFF2-40B4-BE49-F238E27FC236}">
                <a16:creationId xmlns:a16="http://schemas.microsoft.com/office/drawing/2014/main" id="{BE6FA508-25A8-416E-93EA-CF1C5D138D2A}"/>
              </a:ext>
            </a:extLst>
          </p:cNvPr>
          <p:cNvSpPr>
            <a:spLocks noChangeArrowheads="1"/>
          </p:cNvSpPr>
          <p:nvPr userDrawn="1"/>
        </p:nvSpPr>
        <p:spPr bwMode="auto">
          <a:xfrm>
            <a:off x="9704811" y="4170363"/>
            <a:ext cx="177800"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9" name="Freeform 153">
            <a:extLst>
              <a:ext uri="{FF2B5EF4-FFF2-40B4-BE49-F238E27FC236}">
                <a16:creationId xmlns:a16="http://schemas.microsoft.com/office/drawing/2014/main" id="{5BDA665A-409B-4DAB-B9A8-0DBCA79EFD5B}"/>
              </a:ext>
            </a:extLst>
          </p:cNvPr>
          <p:cNvSpPr/>
          <p:nvPr userDrawn="1"/>
        </p:nvSpPr>
        <p:spPr bwMode="auto">
          <a:xfrm>
            <a:off x="9806411" y="4254500"/>
            <a:ext cx="123825"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0" name="Freeform 154" descr="An icon of an eye">
            <a:extLst>
              <a:ext uri="{FF2B5EF4-FFF2-40B4-BE49-F238E27FC236}">
                <a16:creationId xmlns:a16="http://schemas.microsoft.com/office/drawing/2014/main" id="{7012CB7C-368C-4FF4-AAAB-5A711B787EB2}"/>
              </a:ext>
            </a:extLst>
          </p:cNvPr>
          <p:cNvSpPr>
            <a:spLocks noEditPoints="1"/>
          </p:cNvSpPr>
          <p:nvPr userDrawn="1"/>
        </p:nvSpPr>
        <p:spPr bwMode="auto">
          <a:xfrm>
            <a:off x="10392199" y="3467100"/>
            <a:ext cx="560388"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1" name="Freeform 155" descr="An icon of a calculator">
            <a:extLst>
              <a:ext uri="{FF2B5EF4-FFF2-40B4-BE49-F238E27FC236}">
                <a16:creationId xmlns:a16="http://schemas.microsoft.com/office/drawing/2014/main" id="{5E13424F-DCFD-4BAC-BA42-EEA20BD9B5DE}"/>
              </a:ext>
            </a:extLst>
          </p:cNvPr>
          <p:cNvSpPr>
            <a:spLocks noEditPoints="1"/>
          </p:cNvSpPr>
          <p:nvPr userDrawn="1"/>
        </p:nvSpPr>
        <p:spPr bwMode="auto">
          <a:xfrm>
            <a:off x="10504911" y="2354263"/>
            <a:ext cx="544513"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6">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2" name="Freeform 156" descr="An icon of an open book">
            <a:extLst>
              <a:ext uri="{FF2B5EF4-FFF2-40B4-BE49-F238E27FC236}">
                <a16:creationId xmlns:a16="http://schemas.microsoft.com/office/drawing/2014/main" id="{1BB0E08C-BEC2-4367-BBF6-88B83B0279C7}"/>
              </a:ext>
            </a:extLst>
          </p:cNvPr>
          <p:cNvSpPr>
            <a:spLocks noEditPoints="1"/>
          </p:cNvSpPr>
          <p:nvPr userDrawn="1"/>
        </p:nvSpPr>
        <p:spPr bwMode="auto">
          <a:xfrm>
            <a:off x="3722204" y="4054475"/>
            <a:ext cx="517525"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3" name="Freeform 157" descr="An icon of a ruler ">
            <a:extLst>
              <a:ext uri="{FF2B5EF4-FFF2-40B4-BE49-F238E27FC236}">
                <a16:creationId xmlns:a16="http://schemas.microsoft.com/office/drawing/2014/main" id="{F90E2336-6793-4A92-9102-3126B2EE4357}"/>
              </a:ext>
            </a:extLst>
          </p:cNvPr>
          <p:cNvSpPr>
            <a:spLocks noEditPoints="1"/>
          </p:cNvSpPr>
          <p:nvPr userDrawn="1"/>
        </p:nvSpPr>
        <p:spPr bwMode="auto">
          <a:xfrm>
            <a:off x="6636174" y="3852863"/>
            <a:ext cx="493713"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7">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4" name="Freeform 160" descr="An icon of a compass rose">
            <a:extLst>
              <a:ext uri="{FF2B5EF4-FFF2-40B4-BE49-F238E27FC236}">
                <a16:creationId xmlns:a16="http://schemas.microsoft.com/office/drawing/2014/main" id="{B2E31867-1026-428C-AB78-FB9BABF7A42B}"/>
              </a:ext>
            </a:extLst>
          </p:cNvPr>
          <p:cNvSpPr>
            <a:spLocks noEditPoints="1"/>
          </p:cNvSpPr>
          <p:nvPr userDrawn="1"/>
        </p:nvSpPr>
        <p:spPr bwMode="auto">
          <a:xfrm>
            <a:off x="5921799" y="3917950"/>
            <a:ext cx="547688"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65" name="Group 1064" descr="An icon of a trophy ">
            <a:extLst>
              <a:ext uri="{FF2B5EF4-FFF2-40B4-BE49-F238E27FC236}">
                <a16:creationId xmlns:a16="http://schemas.microsoft.com/office/drawing/2014/main" id="{C0C7ACDD-8EC7-4F4A-A21F-1FA39E23DC29}"/>
              </a:ext>
            </a:extLst>
          </p:cNvPr>
          <p:cNvGrpSpPr/>
          <p:nvPr userDrawn="1"/>
        </p:nvGrpSpPr>
        <p:grpSpPr>
          <a:xfrm>
            <a:off x="9949286" y="673100"/>
            <a:ext cx="668338" cy="781051"/>
            <a:chOff x="7867650" y="673100"/>
            <a:chExt cx="668338" cy="781051"/>
          </a:xfrm>
        </p:grpSpPr>
        <p:sp>
          <p:nvSpPr>
            <p:cNvPr id="1066" name="Freeform 161">
              <a:extLst>
                <a:ext uri="{FF2B5EF4-FFF2-40B4-BE49-F238E27FC236}">
                  <a16:creationId xmlns:a16="http://schemas.microsoft.com/office/drawing/2014/main" id="{1778E67B-71BB-49BA-9B3D-B49F3B5B0581}"/>
                </a:ext>
              </a:extLst>
            </p:cNvPr>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7" name="Freeform 162">
              <a:extLst>
                <a:ext uri="{FF2B5EF4-FFF2-40B4-BE49-F238E27FC236}">
                  <a16:creationId xmlns:a16="http://schemas.microsoft.com/office/drawing/2014/main" id="{29DDB6B8-36BF-4E90-AD4C-109838627771}"/>
                </a:ext>
              </a:extLst>
            </p:cNvPr>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8" name="Freeform 163">
              <a:extLst>
                <a:ext uri="{FF2B5EF4-FFF2-40B4-BE49-F238E27FC236}">
                  <a16:creationId xmlns:a16="http://schemas.microsoft.com/office/drawing/2014/main" id="{9C95A200-F280-46F7-9046-E4DCADC2F360}"/>
                </a:ext>
              </a:extLst>
            </p:cNvPr>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69" name="Freeform 164" descr="An icon representing &quot;play&quot; ">
            <a:extLst>
              <a:ext uri="{FF2B5EF4-FFF2-40B4-BE49-F238E27FC236}">
                <a16:creationId xmlns:a16="http://schemas.microsoft.com/office/drawing/2014/main" id="{8FF4C783-107A-4739-8C66-75B437AC1483}"/>
              </a:ext>
            </a:extLst>
          </p:cNvPr>
          <p:cNvSpPr>
            <a:spLocks noEditPoints="1"/>
          </p:cNvSpPr>
          <p:nvPr userDrawn="1"/>
        </p:nvSpPr>
        <p:spPr bwMode="auto">
          <a:xfrm>
            <a:off x="8561811" y="3473450"/>
            <a:ext cx="341313"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70" name="Group 1069" descr="An icon of &quot;less than&quot; symbol, a forward slash and the &quot;greater than&quot; symbol">
            <a:extLst>
              <a:ext uri="{FF2B5EF4-FFF2-40B4-BE49-F238E27FC236}">
                <a16:creationId xmlns:a16="http://schemas.microsoft.com/office/drawing/2014/main" id="{F5DD6449-E1DE-43A0-A21A-5C9B9B9A492F}"/>
              </a:ext>
            </a:extLst>
          </p:cNvPr>
          <p:cNvGrpSpPr/>
          <p:nvPr userDrawn="1"/>
        </p:nvGrpSpPr>
        <p:grpSpPr>
          <a:xfrm>
            <a:off x="10612861" y="4313238"/>
            <a:ext cx="412750" cy="215900"/>
            <a:chOff x="8531225" y="4313238"/>
            <a:chExt cx="412750" cy="215900"/>
          </a:xfrm>
        </p:grpSpPr>
        <p:sp>
          <p:nvSpPr>
            <p:cNvPr id="1071" name="Freeform 165">
              <a:extLst>
                <a:ext uri="{FF2B5EF4-FFF2-40B4-BE49-F238E27FC236}">
                  <a16:creationId xmlns:a16="http://schemas.microsoft.com/office/drawing/2014/main" id="{267BFDB0-1057-4797-89CE-31B7244AD54E}"/>
                </a:ext>
              </a:extLst>
            </p:cNvPr>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2" name="Freeform 166">
              <a:extLst>
                <a:ext uri="{FF2B5EF4-FFF2-40B4-BE49-F238E27FC236}">
                  <a16:creationId xmlns:a16="http://schemas.microsoft.com/office/drawing/2014/main" id="{B9EFBDC3-07A3-476B-9FE7-FA414FCAC978}"/>
                </a:ext>
              </a:extLst>
            </p:cNvPr>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7"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3" name="Freeform 167">
              <a:extLst>
                <a:ext uri="{FF2B5EF4-FFF2-40B4-BE49-F238E27FC236}">
                  <a16:creationId xmlns:a16="http://schemas.microsoft.com/office/drawing/2014/main" id="{CB479D62-EB74-4D54-B30E-943C28761761}"/>
                </a:ext>
              </a:extLst>
            </p:cNvPr>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74" name="Group 1073" descr="An icon of a pen ">
            <a:extLst>
              <a:ext uri="{FF2B5EF4-FFF2-40B4-BE49-F238E27FC236}">
                <a16:creationId xmlns:a16="http://schemas.microsoft.com/office/drawing/2014/main" id="{2C67D66E-A35B-4A8F-B39F-5CCF26FAA3D1}"/>
              </a:ext>
            </a:extLst>
          </p:cNvPr>
          <p:cNvGrpSpPr/>
          <p:nvPr userDrawn="1"/>
        </p:nvGrpSpPr>
        <p:grpSpPr>
          <a:xfrm>
            <a:off x="8288761" y="3949700"/>
            <a:ext cx="528638" cy="536576"/>
            <a:chOff x="6207125" y="3949700"/>
            <a:chExt cx="528638" cy="536576"/>
          </a:xfrm>
        </p:grpSpPr>
        <p:sp>
          <p:nvSpPr>
            <p:cNvPr id="1075" name="Freeform 168">
              <a:extLst>
                <a:ext uri="{FF2B5EF4-FFF2-40B4-BE49-F238E27FC236}">
                  <a16:creationId xmlns:a16="http://schemas.microsoft.com/office/drawing/2014/main" id="{E678A1E5-0D7F-428C-B54B-8635E9E8152A}"/>
                </a:ext>
              </a:extLst>
            </p:cNvPr>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6" name="Freeform 169">
              <a:extLst>
                <a:ext uri="{FF2B5EF4-FFF2-40B4-BE49-F238E27FC236}">
                  <a16:creationId xmlns:a16="http://schemas.microsoft.com/office/drawing/2014/main" id="{CDAA1D23-46A5-479E-9EC7-C386F3BB58F6}"/>
                </a:ext>
              </a:extLst>
            </p:cNvPr>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77" name="Freeform 170" descr="An icon of a Greek temple ">
            <a:extLst>
              <a:ext uri="{FF2B5EF4-FFF2-40B4-BE49-F238E27FC236}">
                <a16:creationId xmlns:a16="http://schemas.microsoft.com/office/drawing/2014/main" id="{275D227B-3654-4BB4-8269-6153AFBC04B5}"/>
              </a:ext>
            </a:extLst>
          </p:cNvPr>
          <p:cNvSpPr>
            <a:spLocks noEditPoints="1"/>
          </p:cNvSpPr>
          <p:nvPr userDrawn="1"/>
        </p:nvSpPr>
        <p:spPr bwMode="auto">
          <a:xfrm>
            <a:off x="6493299" y="4157663"/>
            <a:ext cx="458788"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78" name="Group 1077" descr="An icon of a map">
            <a:extLst>
              <a:ext uri="{FF2B5EF4-FFF2-40B4-BE49-F238E27FC236}">
                <a16:creationId xmlns:a16="http://schemas.microsoft.com/office/drawing/2014/main" id="{CF580728-1D96-4A5C-9C8E-D0CAF66BF45C}"/>
              </a:ext>
            </a:extLst>
          </p:cNvPr>
          <p:cNvGrpSpPr/>
          <p:nvPr userDrawn="1"/>
        </p:nvGrpSpPr>
        <p:grpSpPr>
          <a:xfrm>
            <a:off x="10292186" y="3883025"/>
            <a:ext cx="325438" cy="239713"/>
            <a:chOff x="8210550" y="3883025"/>
            <a:chExt cx="325438" cy="239713"/>
          </a:xfrm>
        </p:grpSpPr>
        <p:sp>
          <p:nvSpPr>
            <p:cNvPr id="1079" name="Freeform 171">
              <a:extLst>
                <a:ext uri="{FF2B5EF4-FFF2-40B4-BE49-F238E27FC236}">
                  <a16:creationId xmlns:a16="http://schemas.microsoft.com/office/drawing/2014/main" id="{161D0DA2-9C07-4C93-9336-FB1D287BAB25}"/>
                </a:ext>
              </a:extLst>
            </p:cNvPr>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0" name="Freeform 172">
              <a:extLst>
                <a:ext uri="{FF2B5EF4-FFF2-40B4-BE49-F238E27FC236}">
                  <a16:creationId xmlns:a16="http://schemas.microsoft.com/office/drawing/2014/main" id="{DCC803BB-6FA8-4285-914B-085FBC285E24}"/>
                </a:ext>
              </a:extLst>
            </p:cNvPr>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1" name="Freeform 173">
              <a:extLst>
                <a:ext uri="{FF2B5EF4-FFF2-40B4-BE49-F238E27FC236}">
                  <a16:creationId xmlns:a16="http://schemas.microsoft.com/office/drawing/2014/main" id="{87844F44-F57C-4870-9DD1-7F3929D56111}"/>
                </a:ext>
              </a:extLst>
            </p:cNvPr>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2"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082" name="Group 1081" descr="An icon of a blue envelope">
            <a:extLst>
              <a:ext uri="{FF2B5EF4-FFF2-40B4-BE49-F238E27FC236}">
                <a16:creationId xmlns:a16="http://schemas.microsoft.com/office/drawing/2014/main" id="{AC56C724-4293-45B0-8D39-FA45B209939D}"/>
              </a:ext>
            </a:extLst>
          </p:cNvPr>
          <p:cNvGrpSpPr/>
          <p:nvPr userDrawn="1"/>
        </p:nvGrpSpPr>
        <p:grpSpPr>
          <a:xfrm>
            <a:off x="9636549" y="1314450"/>
            <a:ext cx="420687" cy="277813"/>
            <a:chOff x="7554913" y="1314450"/>
            <a:chExt cx="420687" cy="277813"/>
          </a:xfrm>
        </p:grpSpPr>
        <p:sp>
          <p:nvSpPr>
            <p:cNvPr id="1083" name="Freeform 174">
              <a:extLst>
                <a:ext uri="{FF2B5EF4-FFF2-40B4-BE49-F238E27FC236}">
                  <a16:creationId xmlns:a16="http://schemas.microsoft.com/office/drawing/2014/main" id="{2DC7AD9B-C570-41D9-89B4-201A75301D66}"/>
                </a:ext>
              </a:extLst>
            </p:cNvPr>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4" name="Freeform 175">
              <a:extLst>
                <a:ext uri="{FF2B5EF4-FFF2-40B4-BE49-F238E27FC236}">
                  <a16:creationId xmlns:a16="http://schemas.microsoft.com/office/drawing/2014/main" id="{82DF740D-FA74-42D5-BADF-939B950DE303}"/>
                </a:ext>
              </a:extLst>
            </p:cNvPr>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5" name="Freeform 176">
              <a:extLst>
                <a:ext uri="{FF2B5EF4-FFF2-40B4-BE49-F238E27FC236}">
                  <a16:creationId xmlns:a16="http://schemas.microsoft.com/office/drawing/2014/main" id="{6E790268-C85B-445A-B321-C9336E88709E}"/>
                </a:ext>
              </a:extLst>
            </p:cNvPr>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6" name="Freeform 177">
              <a:extLst>
                <a:ext uri="{FF2B5EF4-FFF2-40B4-BE49-F238E27FC236}">
                  <a16:creationId xmlns:a16="http://schemas.microsoft.com/office/drawing/2014/main" id="{170DF792-A5EE-419C-8A8D-4B76249CF4A5}"/>
                </a:ext>
              </a:extLst>
            </p:cNvPr>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87" name="Freeform 178" descr="An icon of a stethoscope">
            <a:extLst>
              <a:ext uri="{FF2B5EF4-FFF2-40B4-BE49-F238E27FC236}">
                <a16:creationId xmlns:a16="http://schemas.microsoft.com/office/drawing/2014/main" id="{EBF7814B-0BC1-4620-A880-1E41CB252C4D}"/>
              </a:ext>
            </a:extLst>
          </p:cNvPr>
          <p:cNvSpPr>
            <a:spLocks noEditPoints="1"/>
          </p:cNvSpPr>
          <p:nvPr userDrawn="1"/>
        </p:nvSpPr>
        <p:spPr bwMode="auto">
          <a:xfrm>
            <a:off x="7801399" y="4003675"/>
            <a:ext cx="452438"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0">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8" name="Oval 179">
            <a:extLst>
              <a:ext uri="{FF2B5EF4-FFF2-40B4-BE49-F238E27FC236}">
                <a16:creationId xmlns:a16="http://schemas.microsoft.com/office/drawing/2014/main" id="{B4C2261B-ECF4-4818-AA20-485E5922A859}"/>
              </a:ext>
            </a:extLst>
          </p:cNvPr>
          <p:cNvSpPr>
            <a:spLocks noChangeArrowheads="1"/>
          </p:cNvSpPr>
          <p:nvPr userDrawn="1"/>
        </p:nvSpPr>
        <p:spPr bwMode="auto">
          <a:xfrm>
            <a:off x="8183986" y="4254500"/>
            <a:ext cx="31750"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89" name="Freeform 180" descr="An icon of a briefcase">
            <a:extLst>
              <a:ext uri="{FF2B5EF4-FFF2-40B4-BE49-F238E27FC236}">
                <a16:creationId xmlns:a16="http://schemas.microsoft.com/office/drawing/2014/main" id="{EA5E4DB9-2E9B-482F-98A9-90B4F8E32BDE}"/>
              </a:ext>
            </a:extLst>
          </p:cNvPr>
          <p:cNvSpPr>
            <a:spLocks noEditPoints="1"/>
          </p:cNvSpPr>
          <p:nvPr userDrawn="1"/>
        </p:nvSpPr>
        <p:spPr bwMode="auto">
          <a:xfrm>
            <a:off x="9693699" y="2349500"/>
            <a:ext cx="374650"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090" name="Group 1089" descr="An icon of three people holding hands over their heads ">
            <a:extLst>
              <a:ext uri="{FF2B5EF4-FFF2-40B4-BE49-F238E27FC236}">
                <a16:creationId xmlns:a16="http://schemas.microsoft.com/office/drawing/2014/main" id="{E66775B0-9E15-452B-A8E3-FC9BC9D451AD}"/>
              </a:ext>
            </a:extLst>
          </p:cNvPr>
          <p:cNvGrpSpPr/>
          <p:nvPr userDrawn="1"/>
        </p:nvGrpSpPr>
        <p:grpSpPr>
          <a:xfrm>
            <a:off x="10563649" y="1017588"/>
            <a:ext cx="520700" cy="498475"/>
            <a:chOff x="8482013" y="1017588"/>
            <a:chExt cx="520700" cy="498475"/>
          </a:xfrm>
        </p:grpSpPr>
        <p:sp>
          <p:nvSpPr>
            <p:cNvPr id="1091" name="Oval 181">
              <a:extLst>
                <a:ext uri="{FF2B5EF4-FFF2-40B4-BE49-F238E27FC236}">
                  <a16:creationId xmlns:a16="http://schemas.microsoft.com/office/drawing/2014/main" id="{97352DA7-F311-411A-8F8E-1C9014940C0F}"/>
                </a:ext>
              </a:extLst>
            </p:cNvPr>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2" name="Freeform 182">
              <a:extLst>
                <a:ext uri="{FF2B5EF4-FFF2-40B4-BE49-F238E27FC236}">
                  <a16:creationId xmlns:a16="http://schemas.microsoft.com/office/drawing/2014/main" id="{F8890547-F22C-42A4-81C1-16947EC11E21}"/>
                </a:ext>
              </a:extLst>
            </p:cNvPr>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3" name="Oval 183">
              <a:extLst>
                <a:ext uri="{FF2B5EF4-FFF2-40B4-BE49-F238E27FC236}">
                  <a16:creationId xmlns:a16="http://schemas.microsoft.com/office/drawing/2014/main" id="{D2DF8B6D-5C5C-4D70-9EBC-9CDD17BD7A81}"/>
                </a:ext>
              </a:extLst>
            </p:cNvPr>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4" name="Oval 184">
              <a:extLst>
                <a:ext uri="{FF2B5EF4-FFF2-40B4-BE49-F238E27FC236}">
                  <a16:creationId xmlns:a16="http://schemas.microsoft.com/office/drawing/2014/main" id="{53716CF9-8B1D-4705-AF8A-90E399EA8242}"/>
                </a:ext>
              </a:extLst>
            </p:cNvPr>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5" name="Rectangle 185">
              <a:extLst>
                <a:ext uri="{FF2B5EF4-FFF2-40B4-BE49-F238E27FC236}">
                  <a16:creationId xmlns:a16="http://schemas.microsoft.com/office/drawing/2014/main" id="{B5C8C255-BF8E-419F-9940-2688914010C3}"/>
                </a:ext>
              </a:extLst>
            </p:cNvPr>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6" name="Rectangle 186">
              <a:extLst>
                <a:ext uri="{FF2B5EF4-FFF2-40B4-BE49-F238E27FC236}">
                  <a16:creationId xmlns:a16="http://schemas.microsoft.com/office/drawing/2014/main" id="{3F954653-0D49-488D-B9DE-4982562D2B5E}"/>
                </a:ext>
              </a:extLst>
            </p:cNvPr>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7" name="Rectangle 187">
              <a:extLst>
                <a:ext uri="{FF2B5EF4-FFF2-40B4-BE49-F238E27FC236}">
                  <a16:creationId xmlns:a16="http://schemas.microsoft.com/office/drawing/2014/main" id="{BA2CAABE-6C26-4C87-9D9A-ED980CB9EB9F}"/>
                </a:ext>
              </a:extLst>
            </p:cNvPr>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8" name="Rectangle 188">
              <a:extLst>
                <a:ext uri="{FF2B5EF4-FFF2-40B4-BE49-F238E27FC236}">
                  <a16:creationId xmlns:a16="http://schemas.microsoft.com/office/drawing/2014/main" id="{52498637-955D-4A4F-A694-2DFCD30DAB8A}"/>
                </a:ext>
              </a:extLst>
            </p:cNvPr>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9" name="Rectangle 189">
              <a:extLst>
                <a:ext uri="{FF2B5EF4-FFF2-40B4-BE49-F238E27FC236}">
                  <a16:creationId xmlns:a16="http://schemas.microsoft.com/office/drawing/2014/main" id="{BB9EBA0C-BC88-451E-8371-74CD7CD70DA1}"/>
                </a:ext>
              </a:extLst>
            </p:cNvPr>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0" name="Rectangle 190">
              <a:extLst>
                <a:ext uri="{FF2B5EF4-FFF2-40B4-BE49-F238E27FC236}">
                  <a16:creationId xmlns:a16="http://schemas.microsoft.com/office/drawing/2014/main" id="{805DAAC2-2BE4-45EF-93E7-D5816E319491}"/>
                </a:ext>
              </a:extLst>
            </p:cNvPr>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01" name="Freeform 191" descr="An icon of a high-heeled shoe">
            <a:extLst>
              <a:ext uri="{FF2B5EF4-FFF2-40B4-BE49-F238E27FC236}">
                <a16:creationId xmlns:a16="http://schemas.microsoft.com/office/drawing/2014/main" id="{B29D0BFD-E701-4A0F-A411-1DC9E9560034}"/>
              </a:ext>
            </a:extLst>
          </p:cNvPr>
          <p:cNvSpPr/>
          <p:nvPr userDrawn="1"/>
        </p:nvSpPr>
        <p:spPr bwMode="auto">
          <a:xfrm>
            <a:off x="5596361" y="3575050"/>
            <a:ext cx="417513"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2" name="Freeform 192" descr="An icon of a tie">
            <a:extLst>
              <a:ext uri="{FF2B5EF4-FFF2-40B4-BE49-F238E27FC236}">
                <a16:creationId xmlns:a16="http://schemas.microsoft.com/office/drawing/2014/main" id="{38191D1B-5DC5-4DDB-B134-4C3F39C75EDA}"/>
              </a:ext>
            </a:extLst>
          </p:cNvPr>
          <p:cNvSpPr/>
          <p:nvPr userDrawn="1"/>
        </p:nvSpPr>
        <p:spPr bwMode="auto">
          <a:xfrm>
            <a:off x="6075786" y="3257550"/>
            <a:ext cx="173038"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03" name="Group 1102" descr="An icon of a happy face">
            <a:extLst>
              <a:ext uri="{FF2B5EF4-FFF2-40B4-BE49-F238E27FC236}">
                <a16:creationId xmlns:a16="http://schemas.microsoft.com/office/drawing/2014/main" id="{7B2E73EF-E43D-4E26-BD89-E7E0AB99D2CF}"/>
              </a:ext>
            </a:extLst>
          </p:cNvPr>
          <p:cNvGrpSpPr/>
          <p:nvPr userDrawn="1"/>
        </p:nvGrpSpPr>
        <p:grpSpPr>
          <a:xfrm>
            <a:off x="9814349" y="3551238"/>
            <a:ext cx="342900" cy="301625"/>
            <a:chOff x="7732713" y="3551238"/>
            <a:chExt cx="342900" cy="301625"/>
          </a:xfrm>
        </p:grpSpPr>
        <p:sp>
          <p:nvSpPr>
            <p:cNvPr id="1104" name="Freeform 193">
              <a:extLst>
                <a:ext uri="{FF2B5EF4-FFF2-40B4-BE49-F238E27FC236}">
                  <a16:creationId xmlns:a16="http://schemas.microsoft.com/office/drawing/2014/main" id="{BC931E60-152F-48AD-9A68-DBDE982011E6}"/>
                </a:ext>
              </a:extLst>
            </p:cNvPr>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5" name="Oval 194">
              <a:extLst>
                <a:ext uri="{FF2B5EF4-FFF2-40B4-BE49-F238E27FC236}">
                  <a16:creationId xmlns:a16="http://schemas.microsoft.com/office/drawing/2014/main" id="{8B87E679-C1D4-46A1-A627-83BB1B995F13}"/>
                </a:ext>
              </a:extLst>
            </p:cNvPr>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6" name="Oval 195">
              <a:extLst>
                <a:ext uri="{FF2B5EF4-FFF2-40B4-BE49-F238E27FC236}">
                  <a16:creationId xmlns:a16="http://schemas.microsoft.com/office/drawing/2014/main" id="{B4A73A99-442E-4510-BBAA-632C43982570}"/>
                </a:ext>
              </a:extLst>
            </p:cNvPr>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07" name="Freeform 196" descr="An icon of file folders">
            <a:extLst>
              <a:ext uri="{FF2B5EF4-FFF2-40B4-BE49-F238E27FC236}">
                <a16:creationId xmlns:a16="http://schemas.microsoft.com/office/drawing/2014/main" id="{930F85C0-8813-4EA6-A9F1-54CB854AED61}"/>
              </a:ext>
            </a:extLst>
          </p:cNvPr>
          <p:cNvSpPr>
            <a:spLocks noEditPoints="1"/>
          </p:cNvSpPr>
          <p:nvPr userDrawn="1"/>
        </p:nvSpPr>
        <p:spPr bwMode="auto">
          <a:xfrm>
            <a:off x="10531899" y="1758950"/>
            <a:ext cx="517525"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8" name="Freeform 197" descr="An icon of a cloud and an arrow, representing &quot;download&quot;">
            <a:extLst>
              <a:ext uri="{FF2B5EF4-FFF2-40B4-BE49-F238E27FC236}">
                <a16:creationId xmlns:a16="http://schemas.microsoft.com/office/drawing/2014/main" id="{14ACE59D-6E2F-4A04-8DA6-9ECDCC432325}"/>
              </a:ext>
            </a:extLst>
          </p:cNvPr>
          <p:cNvSpPr/>
          <p:nvPr userDrawn="1"/>
        </p:nvSpPr>
        <p:spPr bwMode="auto">
          <a:xfrm>
            <a:off x="4859761" y="3644900"/>
            <a:ext cx="639763"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9" name="Freeform 198" descr="An icon of a cloud and an arrow, representing &quot;download&quot; ">
            <a:extLst>
              <a:ext uri="{FF2B5EF4-FFF2-40B4-BE49-F238E27FC236}">
                <a16:creationId xmlns:a16="http://schemas.microsoft.com/office/drawing/2014/main" id="{4EB4C9A4-D37D-43DE-AEB8-95867CDB5E70}"/>
              </a:ext>
            </a:extLst>
          </p:cNvPr>
          <p:cNvSpPr/>
          <p:nvPr userDrawn="1"/>
        </p:nvSpPr>
        <p:spPr bwMode="auto">
          <a:xfrm>
            <a:off x="5051849" y="3860800"/>
            <a:ext cx="239713"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10" name="Group 1109" descr="An icon of a camera">
            <a:extLst>
              <a:ext uri="{FF2B5EF4-FFF2-40B4-BE49-F238E27FC236}">
                <a16:creationId xmlns:a16="http://schemas.microsoft.com/office/drawing/2014/main" id="{626E1526-FF4C-4AF2-97D6-287F296FED09}"/>
              </a:ext>
            </a:extLst>
          </p:cNvPr>
          <p:cNvGrpSpPr/>
          <p:nvPr userDrawn="1"/>
        </p:nvGrpSpPr>
        <p:grpSpPr>
          <a:xfrm>
            <a:off x="6418686" y="3381375"/>
            <a:ext cx="487363" cy="339725"/>
            <a:chOff x="4337050" y="3381375"/>
            <a:chExt cx="487363" cy="339725"/>
          </a:xfrm>
        </p:grpSpPr>
        <p:sp>
          <p:nvSpPr>
            <p:cNvPr id="1111" name="Freeform 199">
              <a:extLst>
                <a:ext uri="{FF2B5EF4-FFF2-40B4-BE49-F238E27FC236}">
                  <a16:creationId xmlns:a16="http://schemas.microsoft.com/office/drawing/2014/main" id="{82452629-34E6-4799-A693-C3D7C5F30E75}"/>
                </a:ext>
              </a:extLst>
            </p:cNvPr>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2" name="Freeform 200">
              <a:extLst>
                <a:ext uri="{FF2B5EF4-FFF2-40B4-BE49-F238E27FC236}">
                  <a16:creationId xmlns:a16="http://schemas.microsoft.com/office/drawing/2014/main" id="{08482B88-BEC9-41AD-A344-B99A521FCC35}"/>
                </a:ext>
              </a:extLst>
            </p:cNvPr>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5"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13" name="Group 1112" descr="An icon of blueprints ">
            <a:extLst>
              <a:ext uri="{FF2B5EF4-FFF2-40B4-BE49-F238E27FC236}">
                <a16:creationId xmlns:a16="http://schemas.microsoft.com/office/drawing/2014/main" id="{8854ECE3-0A19-4186-A888-BD40CC3C95FA}"/>
              </a:ext>
            </a:extLst>
          </p:cNvPr>
          <p:cNvGrpSpPr/>
          <p:nvPr userDrawn="1"/>
        </p:nvGrpSpPr>
        <p:grpSpPr>
          <a:xfrm>
            <a:off x="9741593" y="2842766"/>
            <a:ext cx="606425" cy="506413"/>
            <a:chOff x="7673975" y="2925763"/>
            <a:chExt cx="606425" cy="506413"/>
          </a:xfrm>
        </p:grpSpPr>
        <p:sp>
          <p:nvSpPr>
            <p:cNvPr id="1114" name="Rectangle 201">
              <a:extLst>
                <a:ext uri="{FF2B5EF4-FFF2-40B4-BE49-F238E27FC236}">
                  <a16:creationId xmlns:a16="http://schemas.microsoft.com/office/drawing/2014/main" id="{C01F443A-A2B4-4936-A9E1-BE4431DA3753}"/>
                </a:ext>
              </a:extLst>
            </p:cNvPr>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5" name="Rectangle 202">
              <a:extLst>
                <a:ext uri="{FF2B5EF4-FFF2-40B4-BE49-F238E27FC236}">
                  <a16:creationId xmlns:a16="http://schemas.microsoft.com/office/drawing/2014/main" id="{32375EA0-E2B7-457B-A7D5-65FE7D1E5650}"/>
                </a:ext>
              </a:extLst>
            </p:cNvPr>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6" name="Rectangle 203">
              <a:extLst>
                <a:ext uri="{FF2B5EF4-FFF2-40B4-BE49-F238E27FC236}">
                  <a16:creationId xmlns:a16="http://schemas.microsoft.com/office/drawing/2014/main" id="{C346CE3D-53D3-49A0-82C4-684F2E904250}"/>
                </a:ext>
              </a:extLst>
            </p:cNvPr>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7" name="Freeform 204">
              <a:extLst>
                <a:ext uri="{FF2B5EF4-FFF2-40B4-BE49-F238E27FC236}">
                  <a16:creationId xmlns:a16="http://schemas.microsoft.com/office/drawing/2014/main" id="{9545320B-7BC7-47BD-A951-53686D01F8A9}"/>
                </a:ext>
              </a:extLst>
            </p:cNvPr>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8" name="Freeform 206">
              <a:extLst>
                <a:ext uri="{FF2B5EF4-FFF2-40B4-BE49-F238E27FC236}">
                  <a16:creationId xmlns:a16="http://schemas.microsoft.com/office/drawing/2014/main" id="{321F4202-36CC-4932-BF05-4D871AFD49A7}"/>
                </a:ext>
              </a:extLst>
            </p:cNvPr>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19" name="Group 1118" descr="An icon of a computer mouse">
            <a:extLst>
              <a:ext uri="{FF2B5EF4-FFF2-40B4-BE49-F238E27FC236}">
                <a16:creationId xmlns:a16="http://schemas.microsoft.com/office/drawing/2014/main" id="{64736107-6470-427E-BC8A-6B794F0D877D}"/>
              </a:ext>
            </a:extLst>
          </p:cNvPr>
          <p:cNvGrpSpPr/>
          <p:nvPr userDrawn="1"/>
        </p:nvGrpSpPr>
        <p:grpSpPr>
          <a:xfrm>
            <a:off x="9917536" y="1778000"/>
            <a:ext cx="474663" cy="490538"/>
            <a:chOff x="7835900" y="1778000"/>
            <a:chExt cx="474663" cy="490538"/>
          </a:xfrm>
        </p:grpSpPr>
        <p:sp>
          <p:nvSpPr>
            <p:cNvPr id="1120" name="Freeform 207">
              <a:extLst>
                <a:ext uri="{FF2B5EF4-FFF2-40B4-BE49-F238E27FC236}">
                  <a16:creationId xmlns:a16="http://schemas.microsoft.com/office/drawing/2014/main" id="{3BDE815C-59F5-497C-9362-B9610C9D96B4}"/>
                </a:ext>
              </a:extLst>
            </p:cNvPr>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1" name="Freeform 208">
              <a:extLst>
                <a:ext uri="{FF2B5EF4-FFF2-40B4-BE49-F238E27FC236}">
                  <a16:creationId xmlns:a16="http://schemas.microsoft.com/office/drawing/2014/main" id="{0465BFA0-7E7E-4189-87D8-77E184E7D67F}"/>
                </a:ext>
              </a:extLst>
            </p:cNvPr>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22" name="Group 1121" descr="An icon of three people">
            <a:extLst>
              <a:ext uri="{FF2B5EF4-FFF2-40B4-BE49-F238E27FC236}">
                <a16:creationId xmlns:a16="http://schemas.microsoft.com/office/drawing/2014/main" id="{9F0673A7-D0ED-4D15-89C2-2AEC67CCC14E}"/>
              </a:ext>
            </a:extLst>
          </p:cNvPr>
          <p:cNvGrpSpPr/>
          <p:nvPr userDrawn="1"/>
        </p:nvGrpSpPr>
        <p:grpSpPr>
          <a:xfrm>
            <a:off x="8809461" y="1284288"/>
            <a:ext cx="587375" cy="382587"/>
            <a:chOff x="6727825" y="1284288"/>
            <a:chExt cx="587375" cy="382587"/>
          </a:xfrm>
        </p:grpSpPr>
        <p:sp>
          <p:nvSpPr>
            <p:cNvPr id="1123" name="Oval 209">
              <a:extLst>
                <a:ext uri="{FF2B5EF4-FFF2-40B4-BE49-F238E27FC236}">
                  <a16:creationId xmlns:a16="http://schemas.microsoft.com/office/drawing/2014/main" id="{90D5A7A5-3822-4129-951E-AAD38A80A476}"/>
                </a:ext>
              </a:extLst>
            </p:cNvPr>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4" name="Oval 210">
              <a:extLst>
                <a:ext uri="{FF2B5EF4-FFF2-40B4-BE49-F238E27FC236}">
                  <a16:creationId xmlns:a16="http://schemas.microsoft.com/office/drawing/2014/main" id="{334F96E7-2960-48DE-8638-0E9D10524948}"/>
                </a:ext>
              </a:extLst>
            </p:cNvPr>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5" name="Oval 211">
              <a:extLst>
                <a:ext uri="{FF2B5EF4-FFF2-40B4-BE49-F238E27FC236}">
                  <a16:creationId xmlns:a16="http://schemas.microsoft.com/office/drawing/2014/main" id="{3CEF7089-32D5-4035-8BDE-56EAE002CE48}"/>
                </a:ext>
              </a:extLst>
            </p:cNvPr>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6" name="Freeform 212">
              <a:extLst>
                <a:ext uri="{FF2B5EF4-FFF2-40B4-BE49-F238E27FC236}">
                  <a16:creationId xmlns:a16="http://schemas.microsoft.com/office/drawing/2014/main" id="{D4E6614B-0D62-4F99-AC99-1208EA4A7078}"/>
                </a:ext>
              </a:extLst>
            </p:cNvPr>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27" name="Group 1126" descr="Visual identifier for the GC Tools Suite">
            <a:extLst>
              <a:ext uri="{FF2B5EF4-FFF2-40B4-BE49-F238E27FC236}">
                <a16:creationId xmlns:a16="http://schemas.microsoft.com/office/drawing/2014/main" id="{869F86F2-6DB0-41A1-B340-2148410C4278}"/>
              </a:ext>
            </a:extLst>
          </p:cNvPr>
          <p:cNvGrpSpPr/>
          <p:nvPr userDrawn="1"/>
        </p:nvGrpSpPr>
        <p:grpSpPr>
          <a:xfrm>
            <a:off x="7329911" y="3883025"/>
            <a:ext cx="309563" cy="309563"/>
            <a:chOff x="5248275" y="3883025"/>
            <a:chExt cx="309563" cy="309563"/>
          </a:xfrm>
        </p:grpSpPr>
        <p:sp>
          <p:nvSpPr>
            <p:cNvPr id="1128" name="Freeform 213">
              <a:extLst>
                <a:ext uri="{FF2B5EF4-FFF2-40B4-BE49-F238E27FC236}">
                  <a16:creationId xmlns:a16="http://schemas.microsoft.com/office/drawing/2014/main" id="{5BAE85E3-9B95-42B7-B588-8C80D9F21EEC}"/>
                </a:ext>
              </a:extLst>
            </p:cNvPr>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29" name="Freeform 214">
              <a:extLst>
                <a:ext uri="{FF2B5EF4-FFF2-40B4-BE49-F238E27FC236}">
                  <a16:creationId xmlns:a16="http://schemas.microsoft.com/office/drawing/2014/main" id="{8C66AE00-9945-4B33-8339-C5B6FB55116D}"/>
                </a:ext>
              </a:extLst>
            </p:cNvPr>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0" name="Freeform 215">
              <a:extLst>
                <a:ext uri="{FF2B5EF4-FFF2-40B4-BE49-F238E27FC236}">
                  <a16:creationId xmlns:a16="http://schemas.microsoft.com/office/drawing/2014/main" id="{06488911-9DF4-49EB-AE5D-EBA465CD3F5A}"/>
                </a:ext>
              </a:extLst>
            </p:cNvPr>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1" name="Freeform 216">
              <a:extLst>
                <a:ext uri="{FF2B5EF4-FFF2-40B4-BE49-F238E27FC236}">
                  <a16:creationId xmlns:a16="http://schemas.microsoft.com/office/drawing/2014/main" id="{67827824-65DD-414E-A9D2-E4C94F8E6AA0}"/>
                </a:ext>
              </a:extLst>
            </p:cNvPr>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2" name="Freeform 217">
              <a:extLst>
                <a:ext uri="{FF2B5EF4-FFF2-40B4-BE49-F238E27FC236}">
                  <a16:creationId xmlns:a16="http://schemas.microsoft.com/office/drawing/2014/main" id="{EA703DA4-FB2B-44A2-B667-3E4AAE9A7708}"/>
                </a:ext>
              </a:extLst>
            </p:cNvPr>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3" name="Freeform 218">
              <a:extLst>
                <a:ext uri="{FF2B5EF4-FFF2-40B4-BE49-F238E27FC236}">
                  <a16:creationId xmlns:a16="http://schemas.microsoft.com/office/drawing/2014/main" id="{7B1F94F7-F12E-4404-B48F-A6CC4A683989}"/>
                </a:ext>
              </a:extLst>
            </p:cNvPr>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4" name="Freeform 219">
              <a:extLst>
                <a:ext uri="{FF2B5EF4-FFF2-40B4-BE49-F238E27FC236}">
                  <a16:creationId xmlns:a16="http://schemas.microsoft.com/office/drawing/2014/main" id="{C5A28B5F-50BD-4F0C-8E67-4FF3C10F82A9}"/>
                </a:ext>
              </a:extLst>
            </p:cNvPr>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35" name="Group 1134" descr="An icon of a closed book">
            <a:extLst>
              <a:ext uri="{FF2B5EF4-FFF2-40B4-BE49-F238E27FC236}">
                <a16:creationId xmlns:a16="http://schemas.microsoft.com/office/drawing/2014/main" id="{06301611-DB2C-4099-B122-F13513F3058F}"/>
              </a:ext>
            </a:extLst>
          </p:cNvPr>
          <p:cNvGrpSpPr/>
          <p:nvPr userDrawn="1"/>
        </p:nvGrpSpPr>
        <p:grpSpPr>
          <a:xfrm>
            <a:off x="7121949" y="4318793"/>
            <a:ext cx="220663" cy="258763"/>
            <a:chOff x="5040313" y="4292600"/>
            <a:chExt cx="220663" cy="258763"/>
          </a:xfrm>
        </p:grpSpPr>
        <p:sp>
          <p:nvSpPr>
            <p:cNvPr id="1136" name="Freeform 220">
              <a:extLst>
                <a:ext uri="{FF2B5EF4-FFF2-40B4-BE49-F238E27FC236}">
                  <a16:creationId xmlns:a16="http://schemas.microsoft.com/office/drawing/2014/main" id="{0B5A3CF3-5EA5-4493-BA90-224BBFBB0688}"/>
                </a:ext>
              </a:extLst>
            </p:cNvPr>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37" name="Freeform 221">
              <a:extLst>
                <a:ext uri="{FF2B5EF4-FFF2-40B4-BE49-F238E27FC236}">
                  <a16:creationId xmlns:a16="http://schemas.microsoft.com/office/drawing/2014/main" id="{79280464-D10A-4C0D-A4F4-4230126B9272}"/>
                </a:ext>
              </a:extLst>
            </p:cNvPr>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38" name="Group 1137" descr="An icon of a smartphone with an open envelope">
            <a:extLst>
              <a:ext uri="{FF2B5EF4-FFF2-40B4-BE49-F238E27FC236}">
                <a16:creationId xmlns:a16="http://schemas.microsoft.com/office/drawing/2014/main" id="{FCFAB7A1-B145-4DF7-8B8E-A27147136673}"/>
              </a:ext>
            </a:extLst>
          </p:cNvPr>
          <p:cNvGrpSpPr/>
          <p:nvPr userDrawn="1"/>
        </p:nvGrpSpPr>
        <p:grpSpPr>
          <a:xfrm>
            <a:off x="8844386" y="1933575"/>
            <a:ext cx="409576" cy="593725"/>
            <a:chOff x="6762750" y="1933575"/>
            <a:chExt cx="409576" cy="593725"/>
          </a:xfrm>
        </p:grpSpPr>
        <p:sp>
          <p:nvSpPr>
            <p:cNvPr id="1139" name="Rectangle 222">
              <a:extLst>
                <a:ext uri="{FF2B5EF4-FFF2-40B4-BE49-F238E27FC236}">
                  <a16:creationId xmlns:a16="http://schemas.microsoft.com/office/drawing/2014/main" id="{1E5DDACD-59C2-44C0-9823-113D4D2C4C73}"/>
                </a:ext>
              </a:extLst>
            </p:cNvPr>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0" name="Freeform 223">
              <a:extLst>
                <a:ext uri="{FF2B5EF4-FFF2-40B4-BE49-F238E27FC236}">
                  <a16:creationId xmlns:a16="http://schemas.microsoft.com/office/drawing/2014/main" id="{1EBE4141-7BA5-4D19-998E-F53E8AD6D54F}"/>
                </a:ext>
              </a:extLst>
            </p:cNvPr>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1" name="Freeform 224">
              <a:extLst>
                <a:ext uri="{FF2B5EF4-FFF2-40B4-BE49-F238E27FC236}">
                  <a16:creationId xmlns:a16="http://schemas.microsoft.com/office/drawing/2014/main" id="{E0DC69B7-B62F-4D60-8A3E-C8944AB5B404}"/>
                </a:ext>
              </a:extLst>
            </p:cNvPr>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2" name="Rectangle 225">
              <a:extLst>
                <a:ext uri="{FF2B5EF4-FFF2-40B4-BE49-F238E27FC236}">
                  <a16:creationId xmlns:a16="http://schemas.microsoft.com/office/drawing/2014/main" id="{F2F21DD3-CFFC-46B3-9300-C469765EF6C9}"/>
                </a:ext>
              </a:extLst>
            </p:cNvPr>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3" name="Freeform 226">
              <a:extLst>
                <a:ext uri="{FF2B5EF4-FFF2-40B4-BE49-F238E27FC236}">
                  <a16:creationId xmlns:a16="http://schemas.microsoft.com/office/drawing/2014/main" id="{E3F2A961-34A3-4F0C-B212-C5464783FB47}"/>
                </a:ext>
              </a:extLst>
            </p:cNvPr>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4" name="Freeform 227">
              <a:extLst>
                <a:ext uri="{FF2B5EF4-FFF2-40B4-BE49-F238E27FC236}">
                  <a16:creationId xmlns:a16="http://schemas.microsoft.com/office/drawing/2014/main" id="{7722436F-7C8C-4063-A9B9-16DE7DD260EA}"/>
                </a:ext>
              </a:extLst>
            </p:cNvPr>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5" name="Freeform 228">
              <a:extLst>
                <a:ext uri="{FF2B5EF4-FFF2-40B4-BE49-F238E27FC236}">
                  <a16:creationId xmlns:a16="http://schemas.microsoft.com/office/drawing/2014/main" id="{E6023C59-B9D5-4F2A-B304-95EC0D7A9306}"/>
                </a:ext>
              </a:extLst>
            </p:cNvPr>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146" name="Freeform 229" descr="An icon of a globe">
            <a:extLst>
              <a:ext uri="{FF2B5EF4-FFF2-40B4-BE49-F238E27FC236}">
                <a16:creationId xmlns:a16="http://schemas.microsoft.com/office/drawing/2014/main" id="{BA23413A-8CC3-4153-9B27-DF3491F3F7ED}"/>
              </a:ext>
            </a:extLst>
          </p:cNvPr>
          <p:cNvSpPr>
            <a:spLocks noEditPoints="1"/>
          </p:cNvSpPr>
          <p:nvPr userDrawn="1"/>
        </p:nvSpPr>
        <p:spPr bwMode="auto">
          <a:xfrm>
            <a:off x="8987261" y="3378200"/>
            <a:ext cx="452438"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47" name="Group 1146" descr="An icon of a smartphone with a text bubble ">
            <a:extLst>
              <a:ext uri="{FF2B5EF4-FFF2-40B4-BE49-F238E27FC236}">
                <a16:creationId xmlns:a16="http://schemas.microsoft.com/office/drawing/2014/main" id="{C280E28C-66C9-44B0-B2E6-9BAE548035B0}"/>
              </a:ext>
            </a:extLst>
          </p:cNvPr>
          <p:cNvGrpSpPr/>
          <p:nvPr userDrawn="1"/>
        </p:nvGrpSpPr>
        <p:grpSpPr>
          <a:xfrm>
            <a:off x="8798349" y="2667000"/>
            <a:ext cx="417512" cy="587375"/>
            <a:chOff x="6716713" y="2667000"/>
            <a:chExt cx="417512" cy="587375"/>
          </a:xfrm>
        </p:grpSpPr>
        <p:sp>
          <p:nvSpPr>
            <p:cNvPr id="1148" name="Freeform 158">
              <a:extLst>
                <a:ext uri="{FF2B5EF4-FFF2-40B4-BE49-F238E27FC236}">
                  <a16:creationId xmlns:a16="http://schemas.microsoft.com/office/drawing/2014/main" id="{3D79CE67-EE59-4B2C-A1E8-FFBC22589BAD}"/>
                </a:ext>
              </a:extLst>
            </p:cNvPr>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9" name="Oval 159">
              <a:extLst>
                <a:ext uri="{FF2B5EF4-FFF2-40B4-BE49-F238E27FC236}">
                  <a16:creationId xmlns:a16="http://schemas.microsoft.com/office/drawing/2014/main" id="{88166D6C-0D56-4499-BBD5-42C092A656A6}"/>
                </a:ext>
              </a:extLst>
            </p:cNvPr>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0" name="Freeform 230">
              <a:extLst>
                <a:ext uri="{FF2B5EF4-FFF2-40B4-BE49-F238E27FC236}">
                  <a16:creationId xmlns:a16="http://schemas.microsoft.com/office/drawing/2014/main" id="{388FD653-DC64-4F56-AABB-9DA4F13E1A21}"/>
                </a:ext>
              </a:extLst>
            </p:cNvPr>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2">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51" name="Group 1150" descr="An icon of coins and currency ">
            <a:extLst>
              <a:ext uri="{FF2B5EF4-FFF2-40B4-BE49-F238E27FC236}">
                <a16:creationId xmlns:a16="http://schemas.microsoft.com/office/drawing/2014/main" id="{5984E09A-0066-4FBC-97BA-650E286B5890}"/>
              </a:ext>
            </a:extLst>
          </p:cNvPr>
          <p:cNvGrpSpPr/>
          <p:nvPr userDrawn="1"/>
        </p:nvGrpSpPr>
        <p:grpSpPr>
          <a:xfrm>
            <a:off x="8787236" y="781050"/>
            <a:ext cx="469901" cy="339726"/>
            <a:chOff x="6705600" y="781050"/>
            <a:chExt cx="469901" cy="339726"/>
          </a:xfrm>
        </p:grpSpPr>
        <p:sp>
          <p:nvSpPr>
            <p:cNvPr id="1152" name="Freeform 231">
              <a:extLst>
                <a:ext uri="{FF2B5EF4-FFF2-40B4-BE49-F238E27FC236}">
                  <a16:creationId xmlns:a16="http://schemas.microsoft.com/office/drawing/2014/main" id="{47D3B154-F1D8-4451-B782-C5E56159021E}"/>
                </a:ext>
              </a:extLst>
            </p:cNvPr>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3" name="Freeform 232">
              <a:extLst>
                <a:ext uri="{FF2B5EF4-FFF2-40B4-BE49-F238E27FC236}">
                  <a16:creationId xmlns:a16="http://schemas.microsoft.com/office/drawing/2014/main" id="{C716F04A-F538-4C56-82FB-104F3AEDBB68}"/>
                </a:ext>
              </a:extLst>
            </p:cNvPr>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4" name="Freeform 233">
              <a:extLst>
                <a:ext uri="{FF2B5EF4-FFF2-40B4-BE49-F238E27FC236}">
                  <a16:creationId xmlns:a16="http://schemas.microsoft.com/office/drawing/2014/main" id="{3E43BE26-2640-4E1A-8C77-6DC3FFD3ECA8}"/>
                </a:ext>
              </a:extLst>
            </p:cNvPr>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5" name="Freeform 234">
              <a:extLst>
                <a:ext uri="{FF2B5EF4-FFF2-40B4-BE49-F238E27FC236}">
                  <a16:creationId xmlns:a16="http://schemas.microsoft.com/office/drawing/2014/main" id="{2309E938-4D04-488F-8720-93B0399744F0}"/>
                </a:ext>
              </a:extLst>
            </p:cNvPr>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6" name="Freeform 235">
              <a:extLst>
                <a:ext uri="{FF2B5EF4-FFF2-40B4-BE49-F238E27FC236}">
                  <a16:creationId xmlns:a16="http://schemas.microsoft.com/office/drawing/2014/main" id="{8A11744F-537E-40E3-8560-1AD8CB8E8D43}"/>
                </a:ext>
              </a:extLst>
            </p:cNvPr>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7" name="Freeform 236">
              <a:extLst>
                <a:ext uri="{FF2B5EF4-FFF2-40B4-BE49-F238E27FC236}">
                  <a16:creationId xmlns:a16="http://schemas.microsoft.com/office/drawing/2014/main" id="{44EBFD34-4010-44C1-BA26-2FA74FCB0BC9}"/>
                </a:ext>
              </a:extLst>
            </p:cNvPr>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8" name="Freeform 237">
              <a:extLst>
                <a:ext uri="{FF2B5EF4-FFF2-40B4-BE49-F238E27FC236}">
                  <a16:creationId xmlns:a16="http://schemas.microsoft.com/office/drawing/2014/main" id="{FEB02AFF-9DE6-484B-89D6-54D5F8737332}"/>
                </a:ext>
              </a:extLst>
            </p:cNvPr>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9" name="Freeform 238">
              <a:extLst>
                <a:ext uri="{FF2B5EF4-FFF2-40B4-BE49-F238E27FC236}">
                  <a16:creationId xmlns:a16="http://schemas.microsoft.com/office/drawing/2014/main" id="{F6FFE42B-CFAC-43F8-9259-4C8F173B7B52}"/>
                </a:ext>
              </a:extLst>
            </p:cNvPr>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0" name="Freeform 239">
              <a:extLst>
                <a:ext uri="{FF2B5EF4-FFF2-40B4-BE49-F238E27FC236}">
                  <a16:creationId xmlns:a16="http://schemas.microsoft.com/office/drawing/2014/main" id="{EE0EB6AA-805C-4384-834B-B993832C0A85}"/>
                </a:ext>
              </a:extLst>
            </p:cNvPr>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1" name="Freeform 240">
              <a:extLst>
                <a:ext uri="{FF2B5EF4-FFF2-40B4-BE49-F238E27FC236}">
                  <a16:creationId xmlns:a16="http://schemas.microsoft.com/office/drawing/2014/main" id="{1CACD059-2C4D-46DD-AC72-A226130F91A0}"/>
                </a:ext>
              </a:extLst>
            </p:cNvPr>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2" name="Freeform 241">
              <a:extLst>
                <a:ext uri="{FF2B5EF4-FFF2-40B4-BE49-F238E27FC236}">
                  <a16:creationId xmlns:a16="http://schemas.microsoft.com/office/drawing/2014/main" id="{FB4F1F6B-9DC0-4CD6-96DB-C6DEAABCE90B}"/>
                </a:ext>
              </a:extLst>
            </p:cNvPr>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3" name="Freeform 242">
              <a:extLst>
                <a:ext uri="{FF2B5EF4-FFF2-40B4-BE49-F238E27FC236}">
                  <a16:creationId xmlns:a16="http://schemas.microsoft.com/office/drawing/2014/main" id="{56DDFDF7-5B01-4068-BEED-4AE0C2DBB7D8}"/>
                </a:ext>
              </a:extLst>
            </p:cNvPr>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4" name="Freeform 243">
              <a:extLst>
                <a:ext uri="{FF2B5EF4-FFF2-40B4-BE49-F238E27FC236}">
                  <a16:creationId xmlns:a16="http://schemas.microsoft.com/office/drawing/2014/main" id="{7E0BCD9B-C36F-427F-A17C-03F1EC8E8CFF}"/>
                </a:ext>
              </a:extLst>
            </p:cNvPr>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5" name="Freeform 244">
              <a:extLst>
                <a:ext uri="{FF2B5EF4-FFF2-40B4-BE49-F238E27FC236}">
                  <a16:creationId xmlns:a16="http://schemas.microsoft.com/office/drawing/2014/main" id="{F091143D-CC88-40C3-AAA8-974A0449D405}"/>
                </a:ext>
              </a:extLst>
            </p:cNvPr>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6" name="Freeform 245">
              <a:extLst>
                <a:ext uri="{FF2B5EF4-FFF2-40B4-BE49-F238E27FC236}">
                  <a16:creationId xmlns:a16="http://schemas.microsoft.com/office/drawing/2014/main" id="{3E1C973A-4922-4CA6-9106-9A7ACA6AFAF1}"/>
                </a:ext>
              </a:extLst>
            </p:cNvPr>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7" name="Freeform 246">
              <a:extLst>
                <a:ext uri="{FF2B5EF4-FFF2-40B4-BE49-F238E27FC236}">
                  <a16:creationId xmlns:a16="http://schemas.microsoft.com/office/drawing/2014/main" id="{9D199210-E68C-49DB-B20E-02916932D9C3}"/>
                </a:ext>
              </a:extLst>
            </p:cNvPr>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8" name="Freeform 247">
              <a:extLst>
                <a:ext uri="{FF2B5EF4-FFF2-40B4-BE49-F238E27FC236}">
                  <a16:creationId xmlns:a16="http://schemas.microsoft.com/office/drawing/2014/main" id="{10070158-CC41-48C3-9887-6AAC4A5E0412}"/>
                </a:ext>
              </a:extLst>
            </p:cNvPr>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69" name="Freeform 248">
              <a:extLst>
                <a:ext uri="{FF2B5EF4-FFF2-40B4-BE49-F238E27FC236}">
                  <a16:creationId xmlns:a16="http://schemas.microsoft.com/office/drawing/2014/main" id="{11CC44D4-6F76-4CC0-AC3B-88734CF586D7}"/>
                </a:ext>
              </a:extLst>
            </p:cNvPr>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0" name="Freeform 249">
              <a:extLst>
                <a:ext uri="{FF2B5EF4-FFF2-40B4-BE49-F238E27FC236}">
                  <a16:creationId xmlns:a16="http://schemas.microsoft.com/office/drawing/2014/main" id="{9026F78D-0DC1-4750-973A-858EF41C1F2A}"/>
                </a:ext>
              </a:extLst>
            </p:cNvPr>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1" name="Freeform 250">
              <a:extLst>
                <a:ext uri="{FF2B5EF4-FFF2-40B4-BE49-F238E27FC236}">
                  <a16:creationId xmlns:a16="http://schemas.microsoft.com/office/drawing/2014/main" id="{534634E4-087C-48CB-9242-F30F8B01D33C}"/>
                </a:ext>
              </a:extLst>
            </p:cNvPr>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2" name="Freeform 251">
              <a:extLst>
                <a:ext uri="{FF2B5EF4-FFF2-40B4-BE49-F238E27FC236}">
                  <a16:creationId xmlns:a16="http://schemas.microsoft.com/office/drawing/2014/main" id="{F7DE50FE-6B0E-43D9-86AE-6C205897B5DE}"/>
                </a:ext>
              </a:extLst>
            </p:cNvPr>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3" name="Freeform 252">
              <a:extLst>
                <a:ext uri="{FF2B5EF4-FFF2-40B4-BE49-F238E27FC236}">
                  <a16:creationId xmlns:a16="http://schemas.microsoft.com/office/drawing/2014/main" id="{5F082C3A-EFD2-4111-B206-C99C97F56107}"/>
                </a:ext>
              </a:extLst>
            </p:cNvPr>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4" name="Freeform 253">
              <a:extLst>
                <a:ext uri="{FF2B5EF4-FFF2-40B4-BE49-F238E27FC236}">
                  <a16:creationId xmlns:a16="http://schemas.microsoft.com/office/drawing/2014/main" id="{BA5CD5A0-1E49-45B3-8AC9-2BB6EE11E4C9}"/>
                </a:ext>
              </a:extLst>
            </p:cNvPr>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5" name="Freeform 254">
              <a:extLst>
                <a:ext uri="{FF2B5EF4-FFF2-40B4-BE49-F238E27FC236}">
                  <a16:creationId xmlns:a16="http://schemas.microsoft.com/office/drawing/2014/main" id="{467B7B23-4A9A-4BE2-9DE5-8639B2E7AD6B}"/>
                </a:ext>
              </a:extLst>
            </p:cNvPr>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6" name="Freeform 255">
              <a:extLst>
                <a:ext uri="{FF2B5EF4-FFF2-40B4-BE49-F238E27FC236}">
                  <a16:creationId xmlns:a16="http://schemas.microsoft.com/office/drawing/2014/main" id="{283958D4-3B66-40A7-9C41-AF37FE056DEF}"/>
                </a:ext>
              </a:extLst>
            </p:cNvPr>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7" name="Freeform 256">
              <a:extLst>
                <a:ext uri="{FF2B5EF4-FFF2-40B4-BE49-F238E27FC236}">
                  <a16:creationId xmlns:a16="http://schemas.microsoft.com/office/drawing/2014/main" id="{602C69CA-D7DD-4780-87C3-B577CE265F4D}"/>
                </a:ext>
              </a:extLst>
            </p:cNvPr>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8" name="Freeform 257">
              <a:extLst>
                <a:ext uri="{FF2B5EF4-FFF2-40B4-BE49-F238E27FC236}">
                  <a16:creationId xmlns:a16="http://schemas.microsoft.com/office/drawing/2014/main" id="{15028B29-A8E1-4992-94E8-4FB71DA2D37D}"/>
                </a:ext>
              </a:extLst>
            </p:cNvPr>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79" name="Freeform 258">
              <a:extLst>
                <a:ext uri="{FF2B5EF4-FFF2-40B4-BE49-F238E27FC236}">
                  <a16:creationId xmlns:a16="http://schemas.microsoft.com/office/drawing/2014/main" id="{47D9F2B0-11DF-43F9-AB9C-89A1D257BD92}"/>
                </a:ext>
              </a:extLst>
            </p:cNvPr>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Tree>
    <p:extLst>
      <p:ext uri="{BB962C8B-B14F-4D97-AF65-F5344CB8AC3E}">
        <p14:creationId xmlns:p14="http://schemas.microsoft.com/office/powerpoint/2010/main" val="2496780939"/>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t>‹#›</a:t>
            </a:fld>
            <a:endParaRPr lang="en-CA"/>
          </a:p>
        </p:txBody>
      </p:sp>
      <p:sp>
        <p:nvSpPr>
          <p:cNvPr id="2" name="hr"/>
          <p:cNvSpPr txBox="1"/>
          <p:nvPr userDrawn="1"/>
        </p:nvSpPr>
        <p:spPr>
          <a:xfrm>
            <a:off x="0" y="0"/>
            <a:ext cx="12192000" cy="223138"/>
          </a:xfrm>
          <a:prstGeom prst="rect">
            <a:avLst/>
          </a:prstGeom>
          <a:noFill/>
        </p:spPr>
        <p:txBody>
          <a:bodyPr vert="horz" rtlCol="0">
            <a:spAutoFit/>
          </a:bodyPr>
          <a:lstStyle/>
          <a:p>
            <a:pPr algn="r"/>
            <a:endParaRPr lang="en-CA" sz="850" b="0" i="0" u="none" baseline="0">
              <a:solidFill>
                <a:srgbClr val="000000"/>
              </a:solidFill>
              <a:latin typeface="arial"/>
            </a:endParaRPr>
          </a:p>
        </p:txBody>
      </p:sp>
      <p:sp>
        <p:nvSpPr>
          <p:cNvPr id="3" name="Title Placeholder 2"/>
          <p:cNvSpPr>
            <a:spLocks noGrp="1"/>
          </p:cNvSpPr>
          <p:nvPr>
            <p:ph type="title"/>
          </p:nvPr>
        </p:nvSpPr>
        <p:spPr>
          <a:xfrm>
            <a:off x="838200" y="365128"/>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5" name="TextBox 4">
            <a:extLst>
              <a:ext uri="{FF2B5EF4-FFF2-40B4-BE49-F238E27FC236}">
                <a16:creationId xmlns:a16="http://schemas.microsoft.com/office/drawing/2014/main" id="{A1011863-F3EA-BE54-8589-B2FF976741EA}"/>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3236022259"/>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1" r:id="rId3"/>
    <p:sldLayoutId id="2147483663" r:id="rId4"/>
    <p:sldLayoutId id="2147483664" r:id="rId5"/>
    <p:sldLayoutId id="2147483666" r:id="rId6"/>
    <p:sldLayoutId id="2147483662" r:id="rId7"/>
    <p:sldLayoutId id="2147483661" r:id="rId8"/>
  </p:sldLayoutIdLst>
  <p:transition/>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hyperlink" Target="https://www.ccdp-chrc.gc.ca/" TargetMode="External"/><Relationship Id="rId3" Type="http://schemas.openxmlformats.org/officeDocument/2006/relationships/hyperlink" Target="https://www.tbs-sct.canada.ca/pol/doc-fra.aspx?id=32625" TargetMode="External"/><Relationship Id="rId7" Type="http://schemas.openxmlformats.org/officeDocument/2006/relationships/hyperlink" Target="https://pslreb-crtefp.gc.ca/fr/index.html" TargetMode="External"/><Relationship Id="rId2" Type="http://schemas.openxmlformats.org/officeDocument/2006/relationships/hyperlink" Target="https://catalogue.csps-efpc.gc.ca/product?catalog=COR123&amp;cm_locale=en" TargetMode="External"/><Relationship Id="rId1" Type="http://schemas.openxmlformats.org/officeDocument/2006/relationships/slideLayout" Target="../slideLayouts/slideLayout3.xml"/><Relationship Id="rId6" Type="http://schemas.openxmlformats.org/officeDocument/2006/relationships/hyperlink" Target="mailto:https://apex.gc.ca/?lang=fr" TargetMode="External"/><Relationship Id="rId5" Type="http://schemas.openxmlformats.org/officeDocument/2006/relationships/hyperlink" Target="https://www.canada.ca/en/government/publicservice/wellness-inclusion-diversity-public-service/health-wellness-public-servants/mental-health-workplace/back-pocket-guide-to-ex-supports.html" TargetMode="External"/><Relationship Id="rId4" Type="http://schemas.openxmlformats.org/officeDocument/2006/relationships/hyperlink" Target="https://www.canada.ca/fr/gouvernement/fonctionpublique/effectif/transition-carriere-cadres.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9561" y="2310655"/>
            <a:ext cx="10270067" cy="937930"/>
          </a:xfrm>
        </p:spPr>
        <p:txBody>
          <a:bodyPr>
            <a:normAutofit fontScale="90000"/>
          </a:bodyPr>
          <a:lstStyle/>
          <a:p>
            <a:r>
              <a:rPr lang="fr-CA" sz="3600" b="1" dirty="0">
                <a:solidFill>
                  <a:schemeClr val="tx2"/>
                </a:solidFill>
                <a:latin typeface="Aptos" panose="020B0004020202020204" pitchFamily="34" charset="0"/>
              </a:rPr>
              <a:t>Transition dans la carrière</a:t>
            </a:r>
            <a:r>
              <a:rPr lang="fr-CA" b="1" dirty="0">
                <a:latin typeface="Aptos" panose="020B0004020202020204" pitchFamily="34" charset="0"/>
              </a:rPr>
              <a:t> pour les </a:t>
            </a:r>
            <a:r>
              <a:rPr lang="fr-CA" sz="3600" b="1" dirty="0">
                <a:solidFill>
                  <a:schemeClr val="tx2"/>
                </a:solidFill>
                <a:latin typeface="Aptos" panose="020B0004020202020204" pitchFamily="34" charset="0"/>
              </a:rPr>
              <a:t>cadres supérieurs</a:t>
            </a:r>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
        <p:nvSpPr>
          <p:cNvPr id="11" name="Text Placeholder 2">
            <a:extLst>
              <a:ext uri="{FF2B5EF4-FFF2-40B4-BE49-F238E27FC236}">
                <a16:creationId xmlns:a16="http://schemas.microsoft.com/office/drawing/2014/main" id="{975656EA-3FFC-418D-49D0-638EBBC8A905}"/>
              </a:ext>
            </a:extLst>
          </p:cNvPr>
          <p:cNvSpPr>
            <a:spLocks noGrp="1"/>
          </p:cNvSpPr>
          <p:nvPr>
            <p:ph type="body" sz="quarter" idx="13"/>
          </p:nvPr>
        </p:nvSpPr>
        <p:spPr>
          <a:xfrm>
            <a:off x="689561" y="4547345"/>
            <a:ext cx="10273141" cy="1728192"/>
          </a:xfrm>
        </p:spPr>
        <p:txBody>
          <a:bodyPr lIns="91440" tIns="45720" rIns="91440" bIns="45720" anchor="t"/>
          <a:lstStyle/>
          <a:p>
            <a:pPr>
              <a:spcBef>
                <a:spcPct val="50000"/>
              </a:spcBef>
            </a:pPr>
            <a:endParaRPr lang="en-029" altLang="en-US" sz="1800" b="1" dirty="0">
              <a:solidFill>
                <a:schemeClr val="tx2"/>
              </a:solidFill>
              <a:latin typeface="Aptos"/>
            </a:endParaRPr>
          </a:p>
          <a:p>
            <a:pPr>
              <a:lnSpc>
                <a:spcPct val="75000"/>
              </a:lnSpc>
              <a:spcBef>
                <a:spcPct val="50000"/>
              </a:spcBef>
            </a:pPr>
            <a:r>
              <a:rPr lang="fr-CA" sz="1800" b="1" dirty="0">
                <a:solidFill>
                  <a:schemeClr val="tx2"/>
                </a:solidFill>
                <a:latin typeface="Aptos" panose="020B0004020202020204" pitchFamily="34" charset="0"/>
              </a:rPr>
              <a:t>Association professionnelle des cadres supérieurs de la fonction publique du Canada</a:t>
            </a:r>
          </a:p>
          <a:p>
            <a:pPr>
              <a:lnSpc>
                <a:spcPct val="75000"/>
              </a:lnSpc>
              <a:spcBef>
                <a:spcPct val="50000"/>
              </a:spcBef>
            </a:pPr>
            <a:r>
              <a:rPr lang="fr-CA" sz="1800" b="1" dirty="0">
                <a:solidFill>
                  <a:schemeClr val="tx2"/>
                </a:solidFill>
                <a:latin typeface="Aptos" panose="020B0004020202020204" pitchFamily="34" charset="0"/>
              </a:rPr>
              <a:t>Bureau de la dirigeante principale des ressources humaines</a:t>
            </a:r>
          </a:p>
          <a:p>
            <a:pPr>
              <a:lnSpc>
                <a:spcPct val="75000"/>
              </a:lnSpc>
              <a:spcBef>
                <a:spcPct val="50000"/>
              </a:spcBef>
            </a:pPr>
            <a:endParaRPr lang="en-CA" altLang="en-US" sz="1800" b="1" dirty="0">
              <a:solidFill>
                <a:schemeClr val="tx2"/>
              </a:solidFill>
              <a:latin typeface="Aptos" panose="020B0004020202020204" pitchFamily="34" charset="0"/>
            </a:endParaRPr>
          </a:p>
          <a:p>
            <a:pPr>
              <a:lnSpc>
                <a:spcPct val="75000"/>
              </a:lnSpc>
              <a:spcBef>
                <a:spcPct val="50000"/>
              </a:spcBef>
            </a:pPr>
            <a:r>
              <a:rPr lang="fr-CA" sz="1800" dirty="0">
                <a:solidFill>
                  <a:schemeClr val="tx2"/>
                </a:solidFill>
                <a:latin typeface="Aptos"/>
              </a:rPr>
              <a:t>Décembre 2025</a:t>
            </a:r>
          </a:p>
          <a:p>
            <a:pPr>
              <a:lnSpc>
                <a:spcPct val="75000"/>
              </a:lnSpc>
              <a:spcBef>
                <a:spcPct val="50000"/>
              </a:spcBef>
            </a:pPr>
            <a:endParaRPr lang="en-CA" sz="1800" b="1" dirty="0">
              <a:solidFill>
                <a:schemeClr val="tx2"/>
              </a:solidFill>
              <a:latin typeface="Aptos" panose="020B0004020202020204" pitchFamily="34" charset="0"/>
            </a:endParaRPr>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3DA5DD-0D89-A128-C766-532B01030CCF}"/>
              </a:ext>
            </a:extLst>
          </p:cNvPr>
          <p:cNvSpPr>
            <a:spLocks noGrp="1"/>
          </p:cNvSpPr>
          <p:nvPr>
            <p:ph type="sldNum" sz="quarter" idx="12"/>
          </p:nvPr>
        </p:nvSpPr>
        <p:spPr/>
        <p:txBody>
          <a:bodyPr/>
          <a:lstStyle/>
          <a:p>
            <a:fld id="{32D4B517-E49B-41B6-9DBC-23634E0F1CDC}" type="slidenum">
              <a:rPr lang="en-CA" smtClean="0"/>
              <a:t>2</a:t>
            </a:fld>
            <a:endParaRPr lang="en-CA"/>
          </a:p>
        </p:txBody>
      </p:sp>
      <p:sp>
        <p:nvSpPr>
          <p:cNvPr id="3" name="TextBox 2">
            <a:extLst>
              <a:ext uri="{FF2B5EF4-FFF2-40B4-BE49-F238E27FC236}">
                <a16:creationId xmlns:a16="http://schemas.microsoft.com/office/drawing/2014/main" id="{22A313BE-09AA-6290-6938-7A823396C326}"/>
              </a:ext>
            </a:extLst>
          </p:cNvPr>
          <p:cNvSpPr txBox="1"/>
          <p:nvPr/>
        </p:nvSpPr>
        <p:spPr>
          <a:xfrm>
            <a:off x="1590908" y="1709924"/>
            <a:ext cx="8676096" cy="2394502"/>
          </a:xfrm>
          <a:prstGeom prst="rect">
            <a:avLst/>
          </a:prstGeom>
          <a:noFill/>
        </p:spPr>
        <p:txBody>
          <a:bodyPr wrap="square">
            <a:spAutoFit/>
          </a:bodyPr>
          <a:lstStyle/>
          <a:p>
            <a:pPr marL="285750" indent="-285750" fontAlgn="t">
              <a:spcBef>
                <a:spcPct val="20000"/>
              </a:spcBef>
              <a:spcAft>
                <a:spcPts val="1200"/>
              </a:spcAft>
              <a:buFont typeface="Arial" panose="020B0604020202020204" pitchFamily="34" charset="0"/>
              <a:buChar char="•"/>
            </a:pPr>
            <a:r>
              <a:rPr lang="fr-CA" sz="2400" dirty="0">
                <a:solidFill>
                  <a:schemeClr val="tx2"/>
                </a:solidFill>
                <a:latin typeface="Aptos" panose="020B0004020202020204" pitchFamily="34" charset="0"/>
              </a:rPr>
              <a:t>Fournir un aperçu du contexte de la planification des effectifs.</a:t>
            </a:r>
          </a:p>
          <a:p>
            <a:pPr marL="285750" indent="-285750" fontAlgn="t">
              <a:spcBef>
                <a:spcPct val="20000"/>
              </a:spcBef>
              <a:spcAft>
                <a:spcPts val="1200"/>
              </a:spcAft>
              <a:buFont typeface="Arial" panose="020B0604020202020204" pitchFamily="34" charset="0"/>
              <a:buChar char="•"/>
            </a:pPr>
            <a:r>
              <a:rPr lang="fr-CA" sz="2400" dirty="0">
                <a:solidFill>
                  <a:schemeClr val="tx2"/>
                </a:solidFill>
                <a:latin typeface="Aptos" panose="020B0004020202020204" pitchFamily="34" charset="0"/>
              </a:rPr>
              <a:t>Fournir une vue d’ensemble de la transition dans la carrière pour les cadres supérieurs.</a:t>
            </a:r>
          </a:p>
          <a:p>
            <a:pPr marL="285750" indent="-285750" fontAlgn="t">
              <a:spcBef>
                <a:spcPct val="20000"/>
              </a:spcBef>
              <a:spcAft>
                <a:spcPts val="1200"/>
              </a:spcAft>
              <a:buFont typeface="Arial" panose="020B0604020202020204" pitchFamily="34" charset="0"/>
              <a:buChar char="•"/>
            </a:pPr>
            <a:r>
              <a:rPr lang="fr-CA" sz="2400" dirty="0">
                <a:solidFill>
                  <a:schemeClr val="tx2"/>
                </a:solidFill>
                <a:latin typeface="Aptos" panose="020B0004020202020204" pitchFamily="34" charset="0"/>
              </a:rPr>
              <a:t>Partager les contacts et les ressources clés pour les cadres supérieurs.</a:t>
            </a:r>
          </a:p>
        </p:txBody>
      </p:sp>
      <p:sp>
        <p:nvSpPr>
          <p:cNvPr id="6" name="Title 3">
            <a:extLst>
              <a:ext uri="{FF2B5EF4-FFF2-40B4-BE49-F238E27FC236}">
                <a16:creationId xmlns:a16="http://schemas.microsoft.com/office/drawing/2014/main" id="{0A2F2586-3C1E-5112-4CE5-EF39B431E630}"/>
              </a:ext>
            </a:extLst>
          </p:cNvPr>
          <p:cNvSpPr txBox="1"/>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a:latin typeface="Aptos" panose="020B0004020202020204" pitchFamily="34" charset="0"/>
              </a:rPr>
              <a:t>Objectifs</a:t>
            </a:r>
          </a:p>
        </p:txBody>
      </p:sp>
    </p:spTree>
    <p:extLst>
      <p:ext uri="{BB962C8B-B14F-4D97-AF65-F5344CB8AC3E}">
        <p14:creationId xmlns:p14="http://schemas.microsoft.com/office/powerpoint/2010/main" val="236156004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4EF4D-CEE9-729F-6BDE-88349EE409A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5B6A2F-7BE8-73E6-36F2-00DA74FB755C}"/>
              </a:ext>
            </a:extLst>
          </p:cNvPr>
          <p:cNvSpPr>
            <a:spLocks noGrp="1"/>
          </p:cNvSpPr>
          <p:nvPr>
            <p:ph type="sldNum" sz="quarter" idx="12"/>
          </p:nvPr>
        </p:nvSpPr>
        <p:spPr>
          <a:xfrm>
            <a:off x="9075796" y="6354812"/>
            <a:ext cx="2844800" cy="365125"/>
          </a:xfrm>
        </p:spPr>
        <p:txBody>
          <a:bodyPr/>
          <a:lstStyle/>
          <a:p>
            <a:fld id="{32D4B517-E49B-41B6-9DBC-23634E0F1CDC}" type="slidenum">
              <a:rPr lang="en-CA" smtClean="0"/>
              <a:t>3</a:t>
            </a:fld>
            <a:endParaRPr lang="en-CA"/>
          </a:p>
        </p:txBody>
      </p:sp>
      <p:sp>
        <p:nvSpPr>
          <p:cNvPr id="5" name="Title 3">
            <a:extLst>
              <a:ext uri="{FF2B5EF4-FFF2-40B4-BE49-F238E27FC236}">
                <a16:creationId xmlns:a16="http://schemas.microsoft.com/office/drawing/2014/main" id="{D6A3D38F-A626-A342-F0DA-64331C76CC55}"/>
              </a:ext>
            </a:extLst>
          </p:cNvPr>
          <p:cNvSpPr txBox="1"/>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dirty="0">
                <a:latin typeface="Aptos" panose="020B0004020202020204" pitchFamily="34" charset="0"/>
              </a:rPr>
              <a:t>Outils de planification de l’effectif des DPI</a:t>
            </a:r>
          </a:p>
        </p:txBody>
      </p:sp>
      <p:sp>
        <p:nvSpPr>
          <p:cNvPr id="11" name="TextBox 10">
            <a:extLst>
              <a:ext uri="{FF2B5EF4-FFF2-40B4-BE49-F238E27FC236}">
                <a16:creationId xmlns:a16="http://schemas.microsoft.com/office/drawing/2014/main" id="{89F367D0-0AAE-F7D5-F2F9-3D0EB2FABF15}"/>
              </a:ext>
            </a:extLst>
          </p:cNvPr>
          <p:cNvSpPr txBox="1"/>
          <p:nvPr/>
        </p:nvSpPr>
        <p:spPr>
          <a:xfrm>
            <a:off x="143108" y="975726"/>
            <a:ext cx="8676096" cy="6069354"/>
          </a:xfrm>
          <a:prstGeom prst="rect">
            <a:avLst/>
          </a:prstGeom>
          <a:noFill/>
        </p:spPr>
        <p:txBody>
          <a:bodyPr wrap="square" lIns="91440" tIns="45720" rIns="91440" bIns="45720" anchor="t">
            <a:spAutoFit/>
          </a:bodyPr>
          <a:lstStyle/>
          <a:p>
            <a:pPr fontAlgn="t">
              <a:spcBef>
                <a:spcPct val="20000"/>
              </a:spcBef>
              <a:spcAft>
                <a:spcPts val="1200"/>
              </a:spcAft>
            </a:pPr>
            <a:r>
              <a:rPr lang="fr-CA" sz="1600" dirty="0">
                <a:solidFill>
                  <a:schemeClr val="tx2"/>
                </a:solidFill>
                <a:latin typeface="Aptos"/>
              </a:rPr>
              <a:t>Des révisions organisationnelles appuyées par la planification des effectifs sont en cours dans l’ensemble de la fonction publique. L’objectif est de minimiser les départs involontaires, dans la mesure du possible.</a:t>
            </a:r>
          </a:p>
          <a:p>
            <a:pPr fontAlgn="t">
              <a:spcBef>
                <a:spcPct val="20000"/>
              </a:spcBef>
            </a:pPr>
            <a:r>
              <a:rPr lang="fr-CA" sz="1600" dirty="0">
                <a:solidFill>
                  <a:schemeClr val="tx2"/>
                </a:solidFill>
                <a:latin typeface="Aptos"/>
              </a:rPr>
              <a:t>Pour appuyer les efforts de planification, les administrateurs généraux (AG) peuvent :</a:t>
            </a:r>
          </a:p>
          <a:p>
            <a:pPr marL="285750" indent="-285750" fontAlgn="t">
              <a:spcBef>
                <a:spcPct val="20000"/>
              </a:spcBef>
              <a:buFont typeface="Wingdings" panose="05000000000000000000" pitchFamily="2" charset="2"/>
              <a:buChar char="q"/>
            </a:pPr>
            <a:r>
              <a:rPr lang="fr-CA" sz="1600" dirty="0">
                <a:solidFill>
                  <a:schemeClr val="tx2"/>
                </a:solidFill>
                <a:latin typeface="Aptos"/>
              </a:rPr>
              <a:t>Prévenir les cadres supérieurs à l’avance s’il se peut que leur poste soit « à risque ». Cela ne signifie pas qu’un poste est officiellement déclaré excédentaire. Les cadres supérieurs doivent envisager toutes les possibilités et en discuter avec leur gestionnaire.</a:t>
            </a:r>
          </a:p>
          <a:p>
            <a:pPr marL="285750" indent="-285750" fontAlgn="t">
              <a:spcBef>
                <a:spcPct val="20000"/>
              </a:spcBef>
              <a:buFont typeface="Wingdings" panose="05000000000000000000" pitchFamily="2" charset="2"/>
              <a:buChar char="q"/>
            </a:pPr>
            <a:r>
              <a:rPr lang="fr-CA" sz="1600" dirty="0">
                <a:solidFill>
                  <a:schemeClr val="tx2"/>
                </a:solidFill>
                <a:latin typeface="Aptos"/>
              </a:rPr>
              <a:t>Entrer en communication très tôt auprès des cadres supérieurs pour mieux connaître leur collectivité, notamment en identifiant les postes critiques et le vivier de talents qui lui correspondent, ainsi que les personnes désireuses de partir.</a:t>
            </a:r>
          </a:p>
          <a:p>
            <a:pPr marL="285750" indent="-285750" fontAlgn="t">
              <a:spcBef>
                <a:spcPct val="20000"/>
              </a:spcBef>
              <a:buFont typeface="Wingdings" panose="05000000000000000000" pitchFamily="2" charset="2"/>
              <a:buChar char="q"/>
            </a:pPr>
            <a:r>
              <a:rPr lang="fr-CA" sz="1600" dirty="0">
                <a:solidFill>
                  <a:schemeClr val="tx2"/>
                </a:solidFill>
                <a:latin typeface="Aptos"/>
              </a:rPr>
              <a:t>Rechercher des volontaires pour les mises en disponibilité, y compris auprès des cadres supérieurs qui ont été identifiés dans le cadre d’une éventuelle procédure de sélection des fonctionnaires aux fins de maintien en poste ou de mise en disponibilité (SMPMD).</a:t>
            </a:r>
          </a:p>
          <a:p>
            <a:pPr marL="285750" indent="-285750" fontAlgn="t">
              <a:spcBef>
                <a:spcPct val="20000"/>
              </a:spcBef>
              <a:buFont typeface="Wingdings" panose="05000000000000000000" pitchFamily="2" charset="2"/>
              <a:buChar char="q"/>
            </a:pPr>
            <a:r>
              <a:rPr lang="fr-CA" sz="1600" dirty="0">
                <a:solidFill>
                  <a:schemeClr val="tx2"/>
                </a:solidFill>
                <a:latin typeface="Aptos"/>
              </a:rPr>
              <a:t>Mener des processus SMPMD pour déterminer les cadres supérieurs qui seront maintenus en poste ou mis en disponibilité, alors qu’</a:t>
            </a:r>
            <a:r>
              <a:rPr lang="fr-CA" sz="1600" u="sng" dirty="0">
                <a:solidFill>
                  <a:schemeClr val="tx2"/>
                </a:solidFill>
                <a:latin typeface="Aptos"/>
              </a:rPr>
              <a:t>une partie</a:t>
            </a:r>
            <a:r>
              <a:rPr lang="fr-CA" sz="1600" dirty="0">
                <a:solidFill>
                  <a:schemeClr val="tx2"/>
                </a:solidFill>
                <a:latin typeface="Aptos"/>
              </a:rPr>
              <a:t> des postes de cadres supérieurs du même groupe professionnel et du même niveau exerçant des fonctions similaires ne sont plus requis.</a:t>
            </a:r>
          </a:p>
          <a:p>
            <a:pPr marL="285750" indent="-285750" fontAlgn="t">
              <a:spcBef>
                <a:spcPct val="20000"/>
              </a:spcBef>
              <a:spcAft>
                <a:spcPts val="600"/>
              </a:spcAft>
              <a:buFont typeface="Wingdings" panose="05000000000000000000" pitchFamily="2" charset="2"/>
              <a:buChar char="q"/>
            </a:pPr>
            <a:r>
              <a:rPr lang="fr-CA" sz="1600" dirty="0">
                <a:solidFill>
                  <a:schemeClr val="tx2"/>
                </a:solidFill>
                <a:latin typeface="Aptos"/>
              </a:rPr>
              <a:t>Mobiliser les cadres supérieurs, au besoin.</a:t>
            </a:r>
          </a:p>
          <a:p>
            <a:pPr fontAlgn="t">
              <a:spcBef>
                <a:spcPct val="20000"/>
              </a:spcBef>
              <a:spcAft>
                <a:spcPts val="2400"/>
              </a:spcAft>
            </a:pPr>
            <a:r>
              <a:rPr lang="fr-CA" sz="1600" dirty="0">
                <a:solidFill>
                  <a:schemeClr val="tx2"/>
                </a:solidFill>
                <a:latin typeface="Aptos"/>
              </a:rPr>
              <a:t>Lorsque les départs volontaires et la mobilité ne permettent pas de faire face aux réductions, les AG peuvent envisager de recourir à des dispositions de transition dans la carrière lorsque le poste d’un cadre supérieur n’est plus requis.</a:t>
            </a:r>
          </a:p>
        </p:txBody>
      </p:sp>
      <p:sp>
        <p:nvSpPr>
          <p:cNvPr id="16" name="Rectangle: Rounded Corners 15">
            <a:extLst>
              <a:ext uri="{FF2B5EF4-FFF2-40B4-BE49-F238E27FC236}">
                <a16:creationId xmlns:a16="http://schemas.microsoft.com/office/drawing/2014/main" id="{DDB0809F-C645-F0A2-7FBD-BD8DB2BA0DBF}"/>
              </a:ext>
            </a:extLst>
          </p:cNvPr>
          <p:cNvSpPr/>
          <p:nvPr/>
        </p:nvSpPr>
        <p:spPr>
          <a:xfrm>
            <a:off x="8819204" y="1163467"/>
            <a:ext cx="3229688" cy="5315154"/>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fr-CA" b="1" dirty="0">
                <a:solidFill>
                  <a:schemeClr val="bg1"/>
                </a:solidFill>
                <a:latin typeface="Aptos" panose="020B0004020202020204" pitchFamily="34" charset="0"/>
              </a:rPr>
              <a:t>Que pouvez-vous faire en tant que cadre supérieur pour vous préparer?</a:t>
            </a:r>
          </a:p>
          <a:p>
            <a:pPr algn="ctr"/>
            <a:endParaRPr lang="en-CA" sz="1400" b="1" dirty="0">
              <a:solidFill>
                <a:schemeClr val="bg1"/>
              </a:solidFill>
              <a:latin typeface="Aptos" panose="020B0004020202020204" pitchFamily="34" charset="0"/>
            </a:endParaRPr>
          </a:p>
          <a:p>
            <a:pPr marL="285750" indent="-285750">
              <a:spcAft>
                <a:spcPts val="600"/>
              </a:spcAft>
              <a:buFont typeface="Wingdings" panose="05000000000000000000" pitchFamily="2" charset="2"/>
              <a:buChar char="ü"/>
            </a:pPr>
            <a:r>
              <a:rPr lang="fr-CA" sz="1200" dirty="0">
                <a:solidFill>
                  <a:schemeClr val="bg1"/>
                </a:solidFill>
                <a:latin typeface="Aptos" panose="020B0004020202020204" pitchFamily="34" charset="0"/>
              </a:rPr>
              <a:t>Familiarisez-vous avec les dispositions relatives à la transition de carrière et à l’incitation à la retraite anticipée</a:t>
            </a:r>
          </a:p>
          <a:p>
            <a:pPr marL="285750" indent="-285750">
              <a:spcAft>
                <a:spcPts val="600"/>
              </a:spcAft>
              <a:buFont typeface="Wingdings" panose="05000000000000000000" pitchFamily="2" charset="2"/>
              <a:buChar char="ü"/>
            </a:pPr>
            <a:r>
              <a:rPr lang="fr-CA" sz="1200" dirty="0">
                <a:solidFill>
                  <a:schemeClr val="bg1"/>
                </a:solidFill>
                <a:latin typeface="Aptos" panose="020B0004020202020204" pitchFamily="34" charset="0"/>
              </a:rPr>
              <a:t>Discutez de vos plans et de vos intentions de carrière avec votre gestionnaire</a:t>
            </a:r>
          </a:p>
          <a:p>
            <a:pPr marL="285750" indent="-285750">
              <a:spcAft>
                <a:spcPts val="600"/>
              </a:spcAft>
              <a:buFont typeface="Wingdings" panose="05000000000000000000" pitchFamily="2" charset="2"/>
              <a:buChar char="ü"/>
            </a:pPr>
            <a:r>
              <a:rPr lang="fr-CA" sz="1200" dirty="0">
                <a:solidFill>
                  <a:schemeClr val="bg1"/>
                </a:solidFill>
                <a:latin typeface="Aptos" panose="020B0004020202020204" pitchFamily="34" charset="0"/>
              </a:rPr>
              <a:t>Signaler à l’équipe de gestion si vous souhaitez quitter le service public (par exemple, dans le cas de l’incitation à la retraite anticipée)</a:t>
            </a:r>
          </a:p>
          <a:p>
            <a:pPr marL="285750" indent="-285750">
              <a:spcAft>
                <a:spcPts val="600"/>
              </a:spcAft>
              <a:buFont typeface="Wingdings" panose="05000000000000000000" pitchFamily="2" charset="2"/>
              <a:buChar char="ü"/>
            </a:pPr>
            <a:r>
              <a:rPr lang="fr-CA" sz="1200" dirty="0">
                <a:solidFill>
                  <a:schemeClr val="bg1"/>
                </a:solidFill>
                <a:latin typeface="Aptos" panose="020B0004020202020204" pitchFamily="34" charset="0"/>
              </a:rPr>
              <a:t>Maintenir des résultats d’évaluation de langue seconde (ELS) valides pour faciliter les transitions, s’il y a lieu</a:t>
            </a:r>
          </a:p>
          <a:p>
            <a:pPr marL="285750" indent="-285750">
              <a:buFont typeface="Wingdings" panose="05000000000000000000" pitchFamily="2" charset="2"/>
              <a:buChar char="ü"/>
            </a:pPr>
            <a:endParaRPr lang="en-CA" sz="1200" dirty="0">
              <a:solidFill>
                <a:schemeClr val="bg1"/>
              </a:solidFill>
              <a:latin typeface="Aptos" panose="020B0004020202020204" pitchFamily="34" charset="0"/>
            </a:endParaRPr>
          </a:p>
          <a:p>
            <a:r>
              <a:rPr lang="fr-CA" sz="1200" b="1" dirty="0">
                <a:solidFill>
                  <a:schemeClr val="bg1"/>
                </a:solidFill>
                <a:latin typeface="Aptos" panose="020B0004020202020204" pitchFamily="34" charset="0"/>
              </a:rPr>
              <a:t>En tant que gestionnaire de cadres supérieurs</a:t>
            </a:r>
          </a:p>
          <a:p>
            <a:pPr marL="285750" indent="-285750">
              <a:buFont typeface="Wingdings" panose="05000000000000000000" pitchFamily="2" charset="2"/>
              <a:buChar char="ü"/>
            </a:pPr>
            <a:r>
              <a:rPr lang="fr-CA" sz="1200" dirty="0">
                <a:solidFill>
                  <a:schemeClr val="bg1"/>
                </a:solidFill>
                <a:latin typeface="Aptos" panose="020B0004020202020204" pitchFamily="34" charset="0"/>
              </a:rPr>
              <a:t>Discutez de vos plans et intentions de carrière avec vos cadres supérieurs</a:t>
            </a:r>
            <a:endParaRPr lang="fr-CA" sz="1400" dirty="0">
              <a:solidFill>
                <a:schemeClr val="bg1"/>
              </a:solidFill>
              <a:latin typeface="Aptos" panose="020B0004020202020204" pitchFamily="34" charset="0"/>
            </a:endParaRPr>
          </a:p>
        </p:txBody>
      </p:sp>
    </p:spTree>
    <p:extLst>
      <p:ext uri="{BB962C8B-B14F-4D97-AF65-F5344CB8AC3E}">
        <p14:creationId xmlns:p14="http://schemas.microsoft.com/office/powerpoint/2010/main" val="1058529106"/>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27EF8-A7C4-C382-4897-68A7420027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92F31A-DFE7-1281-F5A1-B913C2B58DFE}"/>
              </a:ext>
            </a:extLst>
          </p:cNvPr>
          <p:cNvSpPr>
            <a:spLocks noGrp="1"/>
          </p:cNvSpPr>
          <p:nvPr>
            <p:ph idx="10"/>
          </p:nvPr>
        </p:nvSpPr>
        <p:spPr>
          <a:xfrm>
            <a:off x="191780" y="1022240"/>
            <a:ext cx="8627423" cy="5161329"/>
          </a:xfrm>
        </p:spPr>
        <p:txBody>
          <a:bodyPr/>
          <a:lstStyle/>
          <a:p>
            <a:pPr marL="285750" indent="-285750">
              <a:spcAft>
                <a:spcPts val="600"/>
              </a:spcAft>
              <a:buFont typeface="Arial" panose="020B0604020202020204" pitchFamily="34" charset="0"/>
              <a:buChar char="•"/>
            </a:pPr>
            <a:r>
              <a:rPr lang="fr-CA" sz="1800" dirty="0">
                <a:solidFill>
                  <a:schemeClr val="tx2"/>
                </a:solidFill>
                <a:latin typeface="Aptos" panose="020B0004020202020204" pitchFamily="34" charset="0"/>
              </a:rPr>
              <a:t>Il y a transition dans la carrière (TC) lorsqu’un AG détermine qu’un poste dans l’administration publique centrale (APC) n’est plus requis en raison d’un manque de travail, de la suppression d’une fonction ou d’un transfert de travail ou d’un rôle en dehors de la fonction publique.</a:t>
            </a:r>
          </a:p>
          <a:p>
            <a:pPr marL="285750" indent="-285750">
              <a:spcAft>
                <a:spcPts val="600"/>
              </a:spcAft>
              <a:buFont typeface="Arial" panose="020B0604020202020204" pitchFamily="34" charset="0"/>
              <a:buChar char="•"/>
            </a:pPr>
            <a:r>
              <a:rPr lang="fr-CA" sz="1800" dirty="0">
                <a:solidFill>
                  <a:schemeClr val="tx2"/>
                </a:solidFill>
                <a:latin typeface="Aptos" panose="020B0004020202020204" pitchFamily="34" charset="0"/>
              </a:rPr>
              <a:t>Elle s’applique aux </a:t>
            </a:r>
            <a:r>
              <a:rPr lang="fr-CA" sz="1800" u="sng" dirty="0">
                <a:solidFill>
                  <a:schemeClr val="tx2"/>
                </a:solidFill>
                <a:latin typeface="Aptos" panose="020B0004020202020204" pitchFamily="34" charset="0"/>
              </a:rPr>
              <a:t>cadres supérieurs indéterminée</a:t>
            </a:r>
            <a:r>
              <a:rPr lang="fr-CA" sz="1800" dirty="0">
                <a:solidFill>
                  <a:schemeClr val="tx2"/>
                </a:solidFill>
                <a:latin typeface="Aptos" panose="020B0004020202020204" pitchFamily="34" charset="0"/>
              </a:rPr>
              <a:t>, y compris ceux qui sont en congé (avec ou sans solde). </a:t>
            </a:r>
          </a:p>
          <a:p>
            <a:pPr marL="285750" indent="-285750">
              <a:spcAft>
                <a:spcPts val="600"/>
              </a:spcAft>
              <a:buFont typeface="Arial" panose="020B0604020202020204" pitchFamily="34" charset="0"/>
              <a:buChar char="•"/>
            </a:pPr>
            <a:r>
              <a:rPr lang="fr-CA" sz="1800" dirty="0">
                <a:solidFill>
                  <a:schemeClr val="tx2"/>
                </a:solidFill>
                <a:latin typeface="Aptos" panose="020B0004020202020204" pitchFamily="34" charset="0"/>
              </a:rPr>
              <a:t>Les cadres supérieurs en situation de TC recevront une notification écrite de leur AG, qui comprendra les dates de début et de fin de la période excédentaire, les options offertes, les éléments non financiers et autres éléments applicables et la date limite pour répondre en choisissant une option.</a:t>
            </a:r>
          </a:p>
          <a:p>
            <a:pPr marL="285750" indent="-285750">
              <a:spcAft>
                <a:spcPts val="600"/>
              </a:spcAft>
              <a:buFont typeface="Arial" panose="020B0604020202020204" pitchFamily="34" charset="0"/>
              <a:buChar char="•"/>
            </a:pPr>
            <a:r>
              <a:rPr lang="fr-CA" sz="1800" dirty="0">
                <a:solidFill>
                  <a:schemeClr val="tx2"/>
                </a:solidFill>
                <a:latin typeface="Aptos" panose="020B0004020202020204" pitchFamily="34" charset="0"/>
              </a:rPr>
              <a:t>Les cadres supérieurs doivent choisir entre deux (2) options offertes :</a:t>
            </a:r>
          </a:p>
          <a:p>
            <a:pPr marL="1028700" lvl="1">
              <a:spcAft>
                <a:spcPts val="600"/>
              </a:spcAft>
              <a:buFont typeface="Arial" panose="020B0604020202020204" pitchFamily="34" charset="0"/>
              <a:buChar char="•"/>
            </a:pPr>
            <a:r>
              <a:rPr lang="fr-CA" sz="1800" b="1" dirty="0">
                <a:solidFill>
                  <a:schemeClr val="tx2"/>
                </a:solidFill>
                <a:latin typeface="Aptos" panose="020B0004020202020204" pitchFamily="34" charset="0"/>
              </a:rPr>
              <a:t>Option 1</a:t>
            </a:r>
            <a:r>
              <a:rPr lang="fr-CA" sz="1800" dirty="0">
                <a:solidFill>
                  <a:schemeClr val="tx2"/>
                </a:solidFill>
                <a:latin typeface="Aptos" panose="020B0004020202020204" pitchFamily="34" charset="0"/>
              </a:rPr>
              <a:t> – Partir de l’APC et se trouver un emploi ailleurs.</a:t>
            </a:r>
          </a:p>
          <a:p>
            <a:pPr marL="1028700" lvl="1">
              <a:spcAft>
                <a:spcPts val="600"/>
              </a:spcAft>
              <a:buFont typeface="Arial" panose="020B0604020202020204" pitchFamily="34" charset="0"/>
              <a:buChar char="•"/>
            </a:pPr>
            <a:r>
              <a:rPr lang="fr-CA" sz="1800" b="1" dirty="0">
                <a:solidFill>
                  <a:schemeClr val="tx2"/>
                </a:solidFill>
                <a:latin typeface="Aptos" panose="020B0004020202020204" pitchFamily="34" charset="0"/>
              </a:rPr>
              <a:t>Option 2</a:t>
            </a:r>
            <a:r>
              <a:rPr lang="fr-CA" sz="1800" dirty="0">
                <a:solidFill>
                  <a:schemeClr val="tx2"/>
                </a:solidFill>
                <a:latin typeface="Aptos" panose="020B0004020202020204" pitchFamily="34" charset="0"/>
              </a:rPr>
              <a:t> – Chercher un nouvel emploi au sein de l’APC.</a:t>
            </a:r>
          </a:p>
          <a:p>
            <a:pPr marL="285750" indent="-285750">
              <a:spcAft>
                <a:spcPts val="600"/>
              </a:spcAft>
              <a:buFont typeface="Arial" panose="020B0604020202020204" pitchFamily="34" charset="0"/>
              <a:buChar char="•"/>
            </a:pPr>
            <a:r>
              <a:rPr lang="fr-CA" sz="1800" dirty="0">
                <a:solidFill>
                  <a:schemeClr val="tx2"/>
                </a:solidFill>
                <a:latin typeface="Aptos" panose="020B0004020202020204" pitchFamily="34" charset="0"/>
              </a:rPr>
              <a:t>Les AG peuvent permettre aux cadres supérieurs de participer à un processus d’échange de postes afin d’optimiser les départs volontaires.</a:t>
            </a:r>
          </a:p>
          <a:p>
            <a:pPr marL="514350" lvl="2" indent="0">
              <a:buNone/>
            </a:pPr>
            <a:endParaRPr lang="en-US" altLang="en-US" dirty="0">
              <a:solidFill>
                <a:schemeClr val="tx2"/>
              </a:solidFill>
              <a:latin typeface="Aptos" panose="020B0004020202020204" pitchFamily="34" charset="0"/>
            </a:endParaRPr>
          </a:p>
          <a:p>
            <a:endParaRPr lang="en-CA" sz="2000" dirty="0">
              <a:latin typeface="Aptos" panose="020B0004020202020204" pitchFamily="34" charset="0"/>
            </a:endParaRPr>
          </a:p>
        </p:txBody>
      </p:sp>
      <p:sp>
        <p:nvSpPr>
          <p:cNvPr id="2" name="Slide Number Placeholder 1">
            <a:extLst>
              <a:ext uri="{FF2B5EF4-FFF2-40B4-BE49-F238E27FC236}">
                <a16:creationId xmlns:a16="http://schemas.microsoft.com/office/drawing/2014/main" id="{6D71CF61-3B7A-3DF0-F1D5-4B3D4A4F683A}"/>
              </a:ext>
            </a:extLst>
          </p:cNvPr>
          <p:cNvSpPr>
            <a:spLocks noGrp="1"/>
          </p:cNvSpPr>
          <p:nvPr>
            <p:ph type="sldNum" sz="quarter" idx="12"/>
          </p:nvPr>
        </p:nvSpPr>
        <p:spPr/>
        <p:txBody>
          <a:bodyPr/>
          <a:lstStyle/>
          <a:p>
            <a:fld id="{32D4B517-E49B-41B6-9DBC-23634E0F1CDC}" type="slidenum">
              <a:rPr lang="en-CA" smtClean="0"/>
              <a:t>4</a:t>
            </a:fld>
            <a:endParaRPr lang="en-CA"/>
          </a:p>
        </p:txBody>
      </p:sp>
      <p:sp>
        <p:nvSpPr>
          <p:cNvPr id="12" name="Title 3">
            <a:extLst>
              <a:ext uri="{FF2B5EF4-FFF2-40B4-BE49-F238E27FC236}">
                <a16:creationId xmlns:a16="http://schemas.microsoft.com/office/drawing/2014/main" id="{9458D1CE-3661-42D9-8C7B-CBD7FD8CCB62}"/>
              </a:ext>
            </a:extLst>
          </p:cNvPr>
          <p:cNvSpPr txBox="1"/>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dirty="0">
                <a:latin typeface="Aptos" panose="020B0004020202020204" pitchFamily="34" charset="0"/>
              </a:rPr>
              <a:t>Transition dans la carrière</a:t>
            </a:r>
          </a:p>
        </p:txBody>
      </p:sp>
      <p:sp>
        <p:nvSpPr>
          <p:cNvPr id="13" name="TextBox 12">
            <a:extLst>
              <a:ext uri="{FF2B5EF4-FFF2-40B4-BE49-F238E27FC236}">
                <a16:creationId xmlns:a16="http://schemas.microsoft.com/office/drawing/2014/main" id="{3693BF0F-EC72-6008-D973-C143295CAC98}"/>
              </a:ext>
            </a:extLst>
          </p:cNvPr>
          <p:cNvSpPr txBox="1"/>
          <p:nvPr/>
        </p:nvSpPr>
        <p:spPr>
          <a:xfrm>
            <a:off x="4312" y="6444202"/>
            <a:ext cx="10653487" cy="426720"/>
          </a:xfrm>
          <a:prstGeom prst="rect">
            <a:avLst/>
          </a:prstGeom>
          <a:noFill/>
        </p:spPr>
        <p:txBody>
          <a:bodyPr wrap="square" rtlCol="0">
            <a:spAutoFit/>
          </a:bodyPr>
          <a:lstStyle/>
          <a:p>
            <a:r>
              <a:rPr lang="fr-CA" sz="1100" i="1" dirty="0">
                <a:solidFill>
                  <a:schemeClr val="accent1"/>
                </a:solidFill>
              </a:rPr>
              <a:t>Remarque : </a:t>
            </a:r>
            <a:r>
              <a:rPr lang="fr-CA" sz="1100" i="1" dirty="0">
                <a:solidFill>
                  <a:schemeClr val="accent1"/>
                </a:solidFill>
                <a:latin typeface="Aptos" panose="020B0004020202020204" pitchFamily="34" charset="0"/>
              </a:rPr>
              <a:t>Les organismes distincts peuvent avoir leurs propres politiques et processus pour faciliter la transition dans la carrière, distincts de la Directive sur les conditions d’emploi pour les cadres supérieurs applicable à l’administration publique centrale (APC). Consulter le cadre de politique applicable.</a:t>
            </a:r>
          </a:p>
        </p:txBody>
      </p:sp>
      <p:sp>
        <p:nvSpPr>
          <p:cNvPr id="15" name="Rectangle: Rounded Corners 14">
            <a:extLst>
              <a:ext uri="{FF2B5EF4-FFF2-40B4-BE49-F238E27FC236}">
                <a16:creationId xmlns:a16="http://schemas.microsoft.com/office/drawing/2014/main" id="{B54DEF6E-0F31-8967-D47F-BF8719937CB0}"/>
              </a:ext>
            </a:extLst>
          </p:cNvPr>
          <p:cNvSpPr/>
          <p:nvPr/>
        </p:nvSpPr>
        <p:spPr>
          <a:xfrm>
            <a:off x="8819204" y="1163467"/>
            <a:ext cx="3229688" cy="4877410"/>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rtlCol="0" anchor="ctr"/>
          <a:lstStyle/>
          <a:p>
            <a:pPr marL="0" lvl="2" indent="0" algn="ctr">
              <a:buNone/>
            </a:pPr>
            <a:r>
              <a:rPr lang="fr-CA" sz="2000" b="1" dirty="0">
                <a:solidFill>
                  <a:schemeClr val="bg1"/>
                </a:solidFill>
                <a:latin typeface="Aptos" panose="020B0004020202020204" pitchFamily="34" charset="0"/>
              </a:rPr>
              <a:t>Quelles dates sont incluses dans un avis écrit?</a:t>
            </a:r>
          </a:p>
          <a:p>
            <a:pPr algn="ctr"/>
            <a:endParaRPr lang="en-CA" sz="1600" b="1" dirty="0">
              <a:solidFill>
                <a:schemeClr val="bg1"/>
              </a:solidFill>
              <a:latin typeface="Aptos" panose="020B0004020202020204" pitchFamily="34" charset="0"/>
            </a:endParaRPr>
          </a:p>
          <a:p>
            <a:pPr marL="285750" indent="-285750">
              <a:spcAft>
                <a:spcPts val="600"/>
              </a:spcAft>
              <a:buFont typeface="Wingdings" panose="05000000000000000000" pitchFamily="2" charset="2"/>
              <a:buChar char="ü"/>
            </a:pPr>
            <a:r>
              <a:rPr lang="fr-CA" sz="1400" dirty="0">
                <a:solidFill>
                  <a:schemeClr val="bg1"/>
                </a:solidFill>
                <a:latin typeface="Aptos" panose="020B0004020202020204" pitchFamily="34" charset="0"/>
              </a:rPr>
              <a:t>Date de la notification du poste excédentaire : Il s’agit de la date à laquelle le cadre supérieur reçoit une notification écrite.</a:t>
            </a:r>
          </a:p>
          <a:p>
            <a:pPr marL="285750" indent="-285750">
              <a:spcAft>
                <a:spcPts val="600"/>
              </a:spcAft>
              <a:buFont typeface="Wingdings" panose="05000000000000000000" pitchFamily="2" charset="2"/>
              <a:buChar char="ü"/>
            </a:pPr>
            <a:r>
              <a:rPr lang="fr-CA" sz="1400" dirty="0">
                <a:solidFill>
                  <a:schemeClr val="bg1"/>
                </a:solidFill>
                <a:latin typeface="Aptos" panose="020B0004020202020204" pitchFamily="34" charset="0"/>
              </a:rPr>
              <a:t>Date à laquelle la période excédentaire prend fin : Il s’agit de la date au-delà de laquelle le poste n’est plus requis et l’emploi du cadre supérieur prend fin.</a:t>
            </a:r>
          </a:p>
          <a:p>
            <a:pPr marL="285750" indent="-285750">
              <a:spcAft>
                <a:spcPts val="600"/>
              </a:spcAft>
              <a:buFont typeface="Wingdings" panose="05000000000000000000" pitchFamily="2" charset="2"/>
              <a:buChar char="ü"/>
            </a:pPr>
            <a:r>
              <a:rPr lang="fr-CA" sz="1400" dirty="0">
                <a:solidFill>
                  <a:schemeClr val="bg1"/>
                </a:solidFill>
                <a:latin typeface="Aptos" panose="020B0004020202020204" pitchFamily="34" charset="0"/>
              </a:rPr>
              <a:t>Date à laquelle le période </a:t>
            </a:r>
            <a:r>
              <a:rPr lang="fr-CA" sz="1400" dirty="0" err="1">
                <a:solidFill>
                  <a:schemeClr val="bg1"/>
                </a:solidFill>
                <a:latin typeface="Aptos" panose="020B0004020202020204" pitchFamily="34" charset="0"/>
              </a:rPr>
              <a:t>optante</a:t>
            </a:r>
            <a:r>
              <a:rPr lang="fr-CA" sz="1400" dirty="0">
                <a:solidFill>
                  <a:schemeClr val="bg1"/>
                </a:solidFill>
                <a:latin typeface="Aptos" panose="020B0004020202020204" pitchFamily="34" charset="0"/>
              </a:rPr>
              <a:t> prend fin : C’est à cette date que le cadre supérieur doit répondre en indiquant son choix d’option (1 ou 2)</a:t>
            </a:r>
          </a:p>
        </p:txBody>
      </p:sp>
    </p:spTree>
    <p:extLst>
      <p:ext uri="{BB962C8B-B14F-4D97-AF65-F5344CB8AC3E}">
        <p14:creationId xmlns:p14="http://schemas.microsoft.com/office/powerpoint/2010/main" val="271970000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CAB5F-82D6-ABE4-D161-944F19D604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6C41B5-A424-479D-1997-866E83165986}"/>
              </a:ext>
            </a:extLst>
          </p:cNvPr>
          <p:cNvSpPr>
            <a:spLocks noGrp="1"/>
          </p:cNvSpPr>
          <p:nvPr>
            <p:ph idx="10"/>
          </p:nvPr>
        </p:nvSpPr>
        <p:spPr>
          <a:xfrm>
            <a:off x="143109" y="1036075"/>
            <a:ext cx="8391292" cy="5161329"/>
          </a:xfrm>
        </p:spPr>
        <p:txBody>
          <a:bodyPr lIns="0" tIns="0" rIns="0" bIns="0" anchor="t"/>
          <a:lstStyle/>
          <a:p>
            <a:pPr marL="342900" indent="-342900">
              <a:spcAft>
                <a:spcPts val="600"/>
              </a:spcAft>
              <a:buFont typeface="Arial" panose="020B0604020202020204" pitchFamily="34" charset="0"/>
              <a:buChar char="•"/>
            </a:pPr>
            <a:r>
              <a:rPr lang="fr-CA" sz="1600" dirty="0">
                <a:latin typeface="Aptos"/>
              </a:rPr>
              <a:t>L’échange de postes permet à un cadre supérieur en TC et souhaitant rester à l’APC d’échanger son poste avec un autre cadre supérieur indéterminée (le remplaçant) qui ne se trouve pas dans une situation de TC et qui souhaite quitter l’APC.</a:t>
            </a:r>
          </a:p>
          <a:p>
            <a:pPr marL="342900" indent="-342900">
              <a:spcAft>
                <a:spcPts val="600"/>
              </a:spcAft>
              <a:buFont typeface="Arial" panose="020B0604020202020204" pitchFamily="34" charset="0"/>
              <a:buChar char="•"/>
            </a:pPr>
            <a:r>
              <a:rPr lang="fr-CA" sz="1600" dirty="0">
                <a:latin typeface="Aptos"/>
              </a:rPr>
              <a:t>Les échanges de postes doivent :</a:t>
            </a:r>
          </a:p>
          <a:p>
            <a:pPr marL="914400" lvl="1" indent="-342900">
              <a:spcAft>
                <a:spcPts val="600"/>
              </a:spcAft>
              <a:buFont typeface="Wingdings" panose="05000000000000000000" pitchFamily="2" charset="2"/>
              <a:buChar char="ü"/>
            </a:pPr>
            <a:r>
              <a:rPr lang="fr-CA" sz="1600" dirty="0">
                <a:latin typeface="Aptos"/>
              </a:rPr>
              <a:t>se dérouler pendant la période </a:t>
            </a:r>
            <a:r>
              <a:rPr lang="fr-CA" sz="1600" dirty="0" err="1">
                <a:latin typeface="Aptos"/>
              </a:rPr>
              <a:t>optante</a:t>
            </a:r>
            <a:r>
              <a:rPr lang="fr-CA" sz="1600" dirty="0">
                <a:latin typeface="Aptos"/>
              </a:rPr>
              <a:t> et la période au cours de laquelle un cadre supérieur choisit de chercher à trouver un nouvel emploi au sein de l’ACP;</a:t>
            </a:r>
          </a:p>
          <a:p>
            <a:pPr marL="914400" lvl="1" indent="-342900">
              <a:spcAft>
                <a:spcPts val="600"/>
              </a:spcAft>
              <a:buFont typeface="Wingdings" panose="05000000000000000000" pitchFamily="2" charset="2"/>
              <a:buChar char="ü"/>
            </a:pPr>
            <a:r>
              <a:rPr lang="fr-CA" sz="1600" dirty="0">
                <a:latin typeface="Aptos"/>
              </a:rPr>
              <a:t>se produire entre cadres supérieurs du même groupe et du même niveau au sein de l’ACP;</a:t>
            </a:r>
          </a:p>
          <a:p>
            <a:pPr marL="914400" lvl="1" indent="-342900">
              <a:spcAft>
                <a:spcPts val="600"/>
              </a:spcAft>
              <a:buFont typeface="Wingdings" panose="05000000000000000000" pitchFamily="2" charset="2"/>
              <a:buChar char="ü"/>
            </a:pPr>
            <a:r>
              <a:rPr lang="fr-CA" sz="1600" dirty="0">
                <a:latin typeface="Aptos"/>
              </a:rPr>
              <a:t>répondre aux besoins du poste restant et être approuvé par les AG;</a:t>
            </a:r>
          </a:p>
          <a:p>
            <a:pPr marL="914400" lvl="1" indent="-342900">
              <a:spcAft>
                <a:spcPts val="600"/>
              </a:spcAft>
              <a:buFont typeface="Wingdings" panose="05000000000000000000" pitchFamily="2" charset="2"/>
              <a:buChar char="ü"/>
            </a:pPr>
            <a:r>
              <a:rPr lang="fr-CA" sz="1600" dirty="0">
                <a:latin typeface="Aptos"/>
              </a:rPr>
              <a:t>donner lieu à un échange de postes le jour même où le remplaçant démissionne de l’ACP.</a:t>
            </a:r>
          </a:p>
          <a:p>
            <a:pPr marL="342900" indent="-342900">
              <a:spcAft>
                <a:spcPts val="600"/>
              </a:spcAft>
              <a:buFont typeface="Arial" panose="020B0604020202020204" pitchFamily="34" charset="0"/>
              <a:buChar char="•"/>
            </a:pPr>
            <a:r>
              <a:rPr lang="fr-CA" sz="1600" dirty="0">
                <a:latin typeface="Aptos"/>
              </a:rPr>
              <a:t>Si l’échange de poste est approuvé, l’AG qui a déclaré un poste de cadre supérieur excédentaire autorise une entente de TC avec le remplaçant (cadre supérieur qui n’est pas en situation de TC).</a:t>
            </a:r>
          </a:p>
          <a:p>
            <a:pPr marL="342900" indent="-342900">
              <a:spcAft>
                <a:spcPts val="600"/>
              </a:spcAft>
              <a:buFont typeface="Arial" panose="020B0604020202020204" pitchFamily="34" charset="0"/>
              <a:buChar char="•"/>
            </a:pPr>
            <a:r>
              <a:rPr lang="fr-CA" sz="1600" dirty="0">
                <a:solidFill>
                  <a:schemeClr val="tx2"/>
                </a:solidFill>
                <a:latin typeface="Aptos"/>
              </a:rPr>
              <a:t>Les occasions d’échanges de postes actives sont affichées sur la page dans la collectivité sur l’échange de postes sur </a:t>
            </a:r>
            <a:r>
              <a:rPr lang="fr-CA" sz="1600" dirty="0" err="1">
                <a:solidFill>
                  <a:schemeClr val="tx2"/>
                </a:solidFill>
                <a:latin typeface="Aptos"/>
              </a:rPr>
              <a:t>GCÉchange</a:t>
            </a:r>
            <a:r>
              <a:rPr lang="fr-CA" sz="1600" dirty="0">
                <a:solidFill>
                  <a:schemeClr val="tx2"/>
                </a:solidFill>
                <a:latin typeface="Aptos"/>
              </a:rPr>
              <a:t>. Une nouvelle plateforme intégrée d’échange de postes devrait être lancée en décembre et remplacera l’actuelle page dans la collectivité sur l’échange de postes.</a:t>
            </a:r>
          </a:p>
          <a:p>
            <a:pPr>
              <a:spcAft>
                <a:spcPts val="600"/>
              </a:spcAft>
            </a:pPr>
            <a:endParaRPr lang="en-US" sz="2400" dirty="0">
              <a:latin typeface="Aptos" panose="020B0004020202020204" pitchFamily="34" charset="0"/>
            </a:endParaRPr>
          </a:p>
          <a:p>
            <a:endParaRPr lang="en-CA" sz="2000" dirty="0">
              <a:latin typeface="Aptos" panose="020B0004020202020204" pitchFamily="34" charset="0"/>
            </a:endParaRPr>
          </a:p>
        </p:txBody>
      </p:sp>
      <p:sp>
        <p:nvSpPr>
          <p:cNvPr id="2" name="Slide Number Placeholder 1">
            <a:extLst>
              <a:ext uri="{FF2B5EF4-FFF2-40B4-BE49-F238E27FC236}">
                <a16:creationId xmlns:a16="http://schemas.microsoft.com/office/drawing/2014/main" id="{23965755-A476-F840-AE4E-1E20258E194F}"/>
              </a:ext>
            </a:extLst>
          </p:cNvPr>
          <p:cNvSpPr>
            <a:spLocks noGrp="1"/>
          </p:cNvSpPr>
          <p:nvPr>
            <p:ph type="sldNum" sz="quarter" idx="12"/>
          </p:nvPr>
        </p:nvSpPr>
        <p:spPr/>
        <p:txBody>
          <a:bodyPr/>
          <a:lstStyle/>
          <a:p>
            <a:fld id="{32D4B517-E49B-41B6-9DBC-23634E0F1CDC}" type="slidenum">
              <a:rPr lang="en-CA" smtClean="0"/>
              <a:t>5</a:t>
            </a:fld>
            <a:endParaRPr lang="en-CA"/>
          </a:p>
        </p:txBody>
      </p:sp>
      <p:sp>
        <p:nvSpPr>
          <p:cNvPr id="12" name="Title 3">
            <a:extLst>
              <a:ext uri="{FF2B5EF4-FFF2-40B4-BE49-F238E27FC236}">
                <a16:creationId xmlns:a16="http://schemas.microsoft.com/office/drawing/2014/main" id="{324E4407-1593-6D50-EAE7-D70CB2A6F9B7}"/>
              </a:ext>
            </a:extLst>
          </p:cNvPr>
          <p:cNvSpPr txBox="1"/>
          <p:nvPr/>
        </p:nvSpPr>
        <p:spPr>
          <a:xfrm>
            <a:off x="240029" y="0"/>
            <a:ext cx="930401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dirty="0">
                <a:latin typeface="Aptos" panose="020B0004020202020204" pitchFamily="34" charset="0"/>
              </a:rPr>
              <a:t>Échange de postes</a:t>
            </a:r>
          </a:p>
        </p:txBody>
      </p:sp>
      <p:sp>
        <p:nvSpPr>
          <p:cNvPr id="5" name="Rectangle: Rounded Corners 4">
            <a:extLst>
              <a:ext uri="{FF2B5EF4-FFF2-40B4-BE49-F238E27FC236}">
                <a16:creationId xmlns:a16="http://schemas.microsoft.com/office/drawing/2014/main" id="{D0941170-C3F2-A408-8A56-D9B5ED7862AE}"/>
              </a:ext>
            </a:extLst>
          </p:cNvPr>
          <p:cNvSpPr/>
          <p:nvPr/>
        </p:nvSpPr>
        <p:spPr>
          <a:xfrm>
            <a:off x="8819203" y="1036074"/>
            <a:ext cx="3229688" cy="5277177"/>
          </a:xfrm>
          <a:prstGeom prst="roundRect">
            <a:avLst/>
          </a:prstGeom>
          <a:solidFill>
            <a:schemeClr val="tx2"/>
          </a:solidFill>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fr-CA" b="1" dirty="0">
                <a:solidFill>
                  <a:schemeClr val="bg1"/>
                </a:solidFill>
                <a:latin typeface="Aptos" panose="020B0004020202020204" pitchFamily="34" charset="0"/>
              </a:rPr>
              <a:t>Comment les cadres supérieurs peuvent-ils maximiser les échanges de postes?</a:t>
            </a:r>
          </a:p>
          <a:p>
            <a:pPr algn="ctr"/>
            <a:endParaRPr lang="en-CA" sz="1400" b="1" dirty="0">
              <a:solidFill>
                <a:schemeClr val="bg1"/>
              </a:solidFill>
              <a:latin typeface="Aptos" panose="020B0004020202020204" pitchFamily="34" charset="0"/>
            </a:endParaRP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Créer son profil sur la plateforme d’échanges de postes offerte</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Consultez votre gestionnaire ou les ressources humaines sur la procédure d’approbation de l’échange de poste</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Tirez parti de vos réseaux pour communiquer votre disponibilité</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Communiquer avec les candidats pour déterminer s’il y a un jumelage potentiel pour l’échange de postes</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Présentez les résultats à votre gestionnaire dès que possible</a:t>
            </a:r>
          </a:p>
          <a:p>
            <a:pPr>
              <a:spcAft>
                <a:spcPts val="600"/>
              </a:spcAft>
            </a:pPr>
            <a:r>
              <a:rPr lang="fr-CA" sz="1200" dirty="0">
                <a:solidFill>
                  <a:schemeClr val="bg1"/>
                </a:solidFill>
                <a:latin typeface="Aptos" panose="020B0004020202020204" pitchFamily="34" charset="0"/>
              </a:rPr>
              <a:t>Cadres supérieurs excédentaires :</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Mettre à jour votre CV et identifier des références potentielles</a:t>
            </a:r>
          </a:p>
          <a:p>
            <a:pPr marL="171450" indent="-171450">
              <a:spcAft>
                <a:spcPts val="600"/>
              </a:spcAft>
              <a:buFont typeface="Wingdings" panose="05000000000000000000" pitchFamily="2" charset="2"/>
              <a:buChar char="ü"/>
            </a:pPr>
            <a:r>
              <a:rPr lang="fr-CA" sz="1200" dirty="0">
                <a:solidFill>
                  <a:schemeClr val="bg1"/>
                </a:solidFill>
                <a:latin typeface="Aptos" panose="020B0004020202020204" pitchFamily="34" charset="0"/>
              </a:rPr>
              <a:t>Maintenir des résultats d’ELS valides pour faciliter le mouvement au sein de l’APC, le cas échéant</a:t>
            </a:r>
          </a:p>
        </p:txBody>
      </p:sp>
    </p:spTree>
    <p:extLst>
      <p:ext uri="{BB962C8B-B14F-4D97-AF65-F5344CB8AC3E}">
        <p14:creationId xmlns:p14="http://schemas.microsoft.com/office/powerpoint/2010/main" val="62782723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999E1-B47C-2A2B-AFF3-A01FDDD98D4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68488C-B41D-1B3C-350B-8852F1CBCC41}"/>
              </a:ext>
            </a:extLst>
          </p:cNvPr>
          <p:cNvSpPr>
            <a:spLocks noGrp="1"/>
          </p:cNvSpPr>
          <p:nvPr>
            <p:ph type="sldNum" sz="quarter" idx="12"/>
          </p:nvPr>
        </p:nvSpPr>
        <p:spPr/>
        <p:txBody>
          <a:bodyPr/>
          <a:lstStyle/>
          <a:p>
            <a:fld id="{32D4B517-E49B-41B6-9DBC-23634E0F1CDC}" type="slidenum">
              <a:rPr lang="en-CA" smtClean="0"/>
              <a:t>6</a:t>
            </a:fld>
            <a:endParaRPr lang="en-CA"/>
          </a:p>
        </p:txBody>
      </p:sp>
      <p:sp>
        <p:nvSpPr>
          <p:cNvPr id="4" name="Titre 3">
            <a:extLst>
              <a:ext uri="{FF2B5EF4-FFF2-40B4-BE49-F238E27FC236}">
                <a16:creationId xmlns:a16="http://schemas.microsoft.com/office/drawing/2014/main" id="{B8531B11-E296-F1C2-7509-1CBE7FE605A1}"/>
              </a:ext>
            </a:extLst>
          </p:cNvPr>
          <p:cNvSpPr txBox="1"/>
          <p:nvPr/>
        </p:nvSpPr>
        <p:spPr>
          <a:xfrm>
            <a:off x="262510" y="0"/>
            <a:ext cx="830998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dirty="0">
                <a:latin typeface="Aptos" panose="020B0004020202020204" pitchFamily="34" charset="0"/>
              </a:rPr>
              <a:t>Options de la transition dans la carrière</a:t>
            </a:r>
          </a:p>
        </p:txBody>
      </p:sp>
      <p:sp>
        <p:nvSpPr>
          <p:cNvPr id="8" name="Flowchart: Connector 7">
            <a:extLst>
              <a:ext uri="{FF2B5EF4-FFF2-40B4-BE49-F238E27FC236}">
                <a16:creationId xmlns:a16="http://schemas.microsoft.com/office/drawing/2014/main" id="{631C9B3D-06FC-A965-DCD9-1811172FF919}"/>
              </a:ext>
            </a:extLst>
          </p:cNvPr>
          <p:cNvSpPr/>
          <p:nvPr/>
        </p:nvSpPr>
        <p:spPr>
          <a:xfrm>
            <a:off x="9585184" y="2565646"/>
            <a:ext cx="99589" cy="159485"/>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1D608497-28DF-D191-6ED1-0E84AE32157F}"/>
              </a:ext>
            </a:extLst>
          </p:cNvPr>
          <p:cNvSpPr txBox="1"/>
          <p:nvPr/>
        </p:nvSpPr>
        <p:spPr>
          <a:xfrm>
            <a:off x="748286" y="999630"/>
            <a:ext cx="10695430" cy="1169551"/>
          </a:xfrm>
          <a:prstGeom prst="rect">
            <a:avLst/>
          </a:prstGeom>
          <a:noFill/>
        </p:spPr>
        <p:txBody>
          <a:bodyPr wrap="square" rtlCol="0">
            <a:spAutoFit/>
          </a:bodyPr>
          <a:lstStyle/>
          <a:p>
            <a:pPr algn="ctr"/>
            <a:r>
              <a:rPr lang="fr-CA" dirty="0">
                <a:solidFill>
                  <a:srgbClr val="004D71"/>
                </a:solidFill>
                <a:latin typeface="Aptos" panose="020B0004020202020204" pitchFamily="34" charset="0"/>
              </a:rPr>
              <a:t>Les cadres supérieurs en situation de TC ont le choix entre deux options; si une option n’est pas choisie dans les délais spécifiés par l’AG, l’option 2 est considérée comme choisie.</a:t>
            </a:r>
          </a:p>
          <a:p>
            <a:pPr>
              <a:spcBef>
                <a:spcPct val="0"/>
              </a:spcBef>
              <a:buFontTx/>
              <a:buNone/>
            </a:pPr>
            <a:endParaRPr lang="en-US" altLang="en-US" dirty="0">
              <a:solidFill>
                <a:srgbClr val="004D71"/>
              </a:solidFill>
              <a:latin typeface="Aptos" panose="020B0004020202020204" pitchFamily="34" charset="0"/>
            </a:endParaRPr>
          </a:p>
          <a:p>
            <a:pPr algn="ctr"/>
            <a:endParaRPr lang="en-CA" sz="1600" dirty="0">
              <a:solidFill>
                <a:schemeClr val="tx1">
                  <a:lumMod val="75000"/>
                  <a:lumOff val="25000"/>
                </a:schemeClr>
              </a:solidFill>
              <a:latin typeface="Aptos" panose="020B0004020202020204" pitchFamily="34" charset="0"/>
            </a:endParaRPr>
          </a:p>
        </p:txBody>
      </p:sp>
      <p:graphicFrame>
        <p:nvGraphicFramePr>
          <p:cNvPr id="13" name="Table 12">
            <a:extLst>
              <a:ext uri="{FF2B5EF4-FFF2-40B4-BE49-F238E27FC236}">
                <a16:creationId xmlns:a16="http://schemas.microsoft.com/office/drawing/2014/main" id="{DD7A6D77-79A2-A235-833A-B30DDA639F23}"/>
              </a:ext>
            </a:extLst>
          </p:cNvPr>
          <p:cNvGraphicFramePr>
            <a:graphicFrameLocks noGrp="1"/>
          </p:cNvGraphicFramePr>
          <p:nvPr>
            <p:extLst>
              <p:ext uri="{D42A27DB-BD31-4B8C-83A1-F6EECF244321}">
                <p14:modId xmlns:p14="http://schemas.microsoft.com/office/powerpoint/2010/main" val="1436359940"/>
              </p:ext>
            </p:extLst>
          </p:nvPr>
        </p:nvGraphicFramePr>
        <p:xfrm>
          <a:off x="6323074" y="1657768"/>
          <a:ext cx="5120640" cy="2982819"/>
        </p:xfrm>
        <a:graphic>
          <a:graphicData uri="http://schemas.openxmlformats.org/drawingml/2006/table">
            <a:tbl>
              <a:tblPr firstRow="1" bandRow="1">
                <a:tableStyleId>{21E4AEA4-8DFA-4A89-87EB-49C32662AFE0}</a:tableStyleId>
              </a:tblPr>
              <a:tblGrid>
                <a:gridCol w="2560320">
                  <a:extLst>
                    <a:ext uri="{9D8B030D-6E8A-4147-A177-3AD203B41FA5}">
                      <a16:colId xmlns:a16="http://schemas.microsoft.com/office/drawing/2014/main" val="2883173239"/>
                    </a:ext>
                  </a:extLst>
                </a:gridCol>
                <a:gridCol w="2560320">
                  <a:extLst>
                    <a:ext uri="{9D8B030D-6E8A-4147-A177-3AD203B41FA5}">
                      <a16:colId xmlns:a16="http://schemas.microsoft.com/office/drawing/2014/main" val="146044012"/>
                    </a:ext>
                  </a:extLst>
                </a:gridCol>
              </a:tblGrid>
              <a:tr h="997398">
                <a:tc gridSpan="2">
                  <a:txBody>
                    <a:bodyPr/>
                    <a:lstStyle/>
                    <a:p>
                      <a:pPr marL="0" algn="ctr" defTabSz="914400" rtl="0" eaLnBrk="1" latinLnBrk="0" hangingPunct="1"/>
                      <a:r>
                        <a:rPr lang="fr-CA" sz="1400" b="1" dirty="0">
                          <a:solidFill>
                            <a:schemeClr val="lt1"/>
                          </a:solidFill>
                          <a:latin typeface="Aptos" panose="020B0004020202020204" pitchFamily="34" charset="0"/>
                        </a:rPr>
                        <a:t>Option 2 – Choix de trouver un nouvel emploi au sein de l’APC</a:t>
                      </a:r>
                    </a:p>
                    <a:p>
                      <a:pPr marL="0" algn="l" defTabSz="914400" rtl="0" eaLnBrk="1" latinLnBrk="0" hangingPunct="1"/>
                      <a:endParaRPr lang="en-CA" sz="1200" b="0" kern="1200" dirty="0">
                        <a:solidFill>
                          <a:schemeClr val="lt1"/>
                        </a:solidFill>
                        <a:latin typeface="Aptos" panose="020B0004020202020204" pitchFamily="34" charset="0"/>
                      </a:endParaRPr>
                    </a:p>
                    <a:p>
                      <a:pPr marL="0" marR="0" lvl="0" indent="0" algn="ctr" defTabSz="914400" rtl="0" eaLnBrk="1" fontAlgn="auto" latinLnBrk="0" hangingPunct="1">
                        <a:lnSpc>
                          <a:spcPct val="100000"/>
                        </a:lnSpc>
                        <a:spcBef>
                          <a:spcPct val="0"/>
                        </a:spcBef>
                        <a:spcAft>
                          <a:spcPct val="0"/>
                        </a:spcAft>
                        <a:buClrTx/>
                        <a:buSzTx/>
                        <a:buFontTx/>
                        <a:buNone/>
                        <a:defRPr/>
                      </a:pPr>
                      <a:r>
                        <a:rPr lang="fr-CA" sz="1200" b="0" dirty="0">
                          <a:latin typeface="Aptos" panose="020B0004020202020204" pitchFamily="34" charset="0"/>
                        </a:rPr>
                        <a:t>Le cadre supérieur bénéficie d’un droit de priorité d’excédentaire et cherche des possibilités d’emploi dans la fonction publique jusqu’à ce qu’il ait atteint :</a:t>
                      </a:r>
                    </a:p>
                    <a:p>
                      <a:pPr algn="l" rtl="0"/>
                      <a:endParaRPr lang="en-CA" sz="1200" b="0" kern="1200" dirty="0">
                        <a:solidFill>
                          <a:schemeClr val="lt1"/>
                        </a:solidFill>
                        <a:latin typeface="Aptos" panose="020B0004020202020204" pitchFamily="34" charset="0"/>
                        <a:ea typeface="+mn-ea"/>
                        <a:cs typeface="+mn-cs"/>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tcPr>
                </a:tc>
                <a:tc hMerge="1">
                  <a:txBody>
                    <a:bodyPr/>
                    <a:lstStyle/>
                    <a:p>
                      <a:endParaRPr lang="en-CA"/>
                    </a:p>
                  </a:txBody>
                  <a:tcPr/>
                </a:tc>
                <a:extLst>
                  <a:ext uri="{0D108BD9-81ED-4DB2-BD59-A6C34878D82A}">
                    <a16:rowId xmlns:a16="http://schemas.microsoft.com/office/drawing/2014/main" val="2785503577"/>
                  </a:ext>
                </a:extLst>
              </a:tr>
              <a:tr h="498699">
                <a:tc>
                  <a:txBody>
                    <a:bodyPr/>
                    <a:lstStyle/>
                    <a:p>
                      <a:pPr marL="0" indent="0" algn="ctr">
                        <a:buFont typeface="Wingdings" panose="05000000000000000000" pitchFamily="2" charset="2"/>
                        <a:buNone/>
                      </a:pPr>
                      <a:r>
                        <a:rPr lang="fr-CA" sz="1400" b="1" dirty="0">
                          <a:solidFill>
                            <a:schemeClr val="accent1"/>
                          </a:solidFill>
                          <a:latin typeface="Aptos" panose="020B0004020202020204" pitchFamily="34" charset="0"/>
                        </a:rPr>
                        <a:t>Un autre emploi</a:t>
                      </a:r>
                    </a:p>
                  </a:txBody>
                  <a:tcPr anchor="ctr">
                    <a:lnL w="12700" cap="flat" cmpd="sng" algn="ctr">
                      <a:solidFill>
                        <a:schemeClr val="accent2"/>
                      </a:solidFill>
                      <a:prstDash val="solid"/>
                      <a:round/>
                      <a:headEnd type="none" w="med" len="med"/>
                      <a:tailEnd type="none" w="med" len="med"/>
                    </a:lnL>
                  </a:tcPr>
                </a:tc>
                <a:tc>
                  <a:txBody>
                    <a:bodyPr/>
                    <a:lstStyle/>
                    <a:p>
                      <a:pPr marL="0" indent="0" algn="ctr">
                        <a:buFont typeface="Wingdings" panose="05000000000000000000" pitchFamily="2" charset="2"/>
                        <a:buNone/>
                      </a:pPr>
                      <a:r>
                        <a:rPr lang="fr-CA" sz="1400" b="1" dirty="0">
                          <a:solidFill>
                            <a:schemeClr val="accent1"/>
                          </a:solidFill>
                          <a:latin typeface="Aptos" panose="020B0004020202020204" pitchFamily="34" charset="0"/>
                        </a:rPr>
                        <a:t>Mise </a:t>
                      </a:r>
                      <a:r>
                        <a:rPr lang="fr-CA" sz="1400" b="1">
                          <a:solidFill>
                            <a:schemeClr val="accent1"/>
                          </a:solidFill>
                          <a:latin typeface="Aptos" panose="020B0004020202020204" pitchFamily="34" charset="0"/>
                        </a:rPr>
                        <a:t>en disponibilité</a:t>
                      </a:r>
                      <a:endParaRPr lang="fr-CA" sz="1400" b="1" dirty="0">
                        <a:solidFill>
                          <a:schemeClr val="accent1"/>
                        </a:solidFill>
                        <a:latin typeface="Aptos" panose="020B0004020202020204" pitchFamily="34" charset="0"/>
                      </a:endParaRPr>
                    </a:p>
                  </a:txBody>
                  <a:tcPr anchor="ctr">
                    <a:lnR w="12700" cap="flat" cmpd="sng" algn="ctr">
                      <a:solidFill>
                        <a:schemeClr val="accent2"/>
                      </a:solidFill>
                      <a:prstDash val="solid"/>
                      <a:round/>
                      <a:headEnd type="none" w="med" len="med"/>
                      <a:tailEnd type="none" w="med" len="med"/>
                    </a:lnR>
                  </a:tcPr>
                </a:tc>
                <a:extLst>
                  <a:ext uri="{0D108BD9-81ED-4DB2-BD59-A6C34878D82A}">
                    <a16:rowId xmlns:a16="http://schemas.microsoft.com/office/drawing/2014/main" val="965137579"/>
                  </a:ext>
                </a:extLst>
              </a:tr>
              <a:tr h="933048">
                <a:tc gridSpan="2">
                  <a:txBody>
                    <a:bodyPr/>
                    <a:lstStyle/>
                    <a:p>
                      <a:pPr marL="171450" marR="0" lvl="0" indent="-171450" algn="l" defTabSz="914400" rtl="0" eaLnBrk="1" fontAlgn="auto" latinLnBrk="0" hangingPunct="1">
                        <a:lnSpc>
                          <a:spcPct val="100000"/>
                        </a:lnSpc>
                        <a:spcBef>
                          <a:spcPct val="0"/>
                        </a:spcBef>
                        <a:spcAft>
                          <a:spcPts val="600"/>
                        </a:spcAft>
                        <a:buClrTx/>
                        <a:buSzTx/>
                        <a:buFont typeface="Arial" panose="020B0604020202020204" pitchFamily="34" charset="0"/>
                        <a:buChar char="•"/>
                        <a:defRPr/>
                      </a:pPr>
                      <a:r>
                        <a:rPr lang="fr-CA" sz="1200" b="0" dirty="0">
                          <a:solidFill>
                            <a:schemeClr val="tx2"/>
                          </a:solidFill>
                          <a:latin typeface="Aptos" panose="020B0004020202020204" pitchFamily="34" charset="0"/>
                          <a:ea typeface="Aptos"/>
                          <a:cs typeface="+mn-cs"/>
                        </a:rPr>
                        <a:t>La période de priorité commence lorsque le cadre supérieur choisit l’option 2 et se termine à la date à laquelle la période excédentaire prend fin, comme indiqué dans la notification écrite.</a:t>
                      </a:r>
                    </a:p>
                    <a:p>
                      <a:pPr marL="171450" marR="0" lvl="0" indent="-171450" algn="l" defTabSz="914400" rtl="0" eaLnBrk="1" fontAlgn="auto" latinLnBrk="0" hangingPunct="1">
                        <a:lnSpc>
                          <a:spcPct val="100000"/>
                        </a:lnSpc>
                        <a:spcBef>
                          <a:spcPct val="0"/>
                        </a:spcBef>
                        <a:spcAft>
                          <a:spcPts val="600"/>
                        </a:spcAft>
                        <a:buClrTx/>
                        <a:buSzTx/>
                        <a:buFont typeface="Arial" panose="020B0604020202020204" pitchFamily="34" charset="0"/>
                        <a:buChar char="•"/>
                        <a:defRPr/>
                      </a:pPr>
                      <a:r>
                        <a:rPr lang="fr-CA" sz="1200" b="0" dirty="0">
                          <a:solidFill>
                            <a:schemeClr val="tx2"/>
                          </a:solidFill>
                          <a:latin typeface="Aptos" panose="020B0004020202020204" pitchFamily="34" charset="0"/>
                        </a:rPr>
                        <a:t>Si aucun poste n’est trouvé à la fin de la période excédentaire, le cadre supérieur est mis en disponibilité et bénéficie d’une priorité de mise en disponibilité d’un an.</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B w="12700" cap="flat" cmpd="sng" algn="ctr">
                      <a:solidFill>
                        <a:schemeClr val="accent2"/>
                      </a:solidFill>
                      <a:prstDash val="solid"/>
                      <a:round/>
                      <a:headEnd type="none" w="med" len="med"/>
                      <a:tailEnd type="none" w="med" len="med"/>
                    </a:lnB>
                    <a:solidFill>
                      <a:schemeClr val="bg1"/>
                    </a:solidFill>
                  </a:tcPr>
                </a:tc>
                <a:tc hMerge="1">
                  <a:txBody>
                    <a:bodyPr/>
                    <a:lstStyle/>
                    <a:p>
                      <a:pPr marL="0" indent="0" algn="l" rtl="0">
                        <a:buFont typeface="Wingdings" panose="05000000000000000000" pitchFamily="2" charset="2"/>
                        <a:buNone/>
                      </a:pPr>
                      <a:endParaRPr lang="en-CA" sz="1400" b="1">
                        <a:solidFill>
                          <a:schemeClr val="accent1"/>
                        </a:solidFill>
                        <a:latin typeface="Aptos" panose="020B0004020202020204" pitchFamily="34" charset="0"/>
                      </a:endParaRPr>
                    </a:p>
                  </a:txBody>
                  <a:tcPr anchor="ctr"/>
                </a:tc>
                <a:extLst>
                  <a:ext uri="{0D108BD9-81ED-4DB2-BD59-A6C34878D82A}">
                    <a16:rowId xmlns:a16="http://schemas.microsoft.com/office/drawing/2014/main" val="3672944218"/>
                  </a:ext>
                </a:extLst>
              </a:tr>
            </a:tbl>
          </a:graphicData>
        </a:graphic>
      </p:graphicFrame>
      <p:graphicFrame>
        <p:nvGraphicFramePr>
          <p:cNvPr id="17" name="Table 16">
            <a:extLst>
              <a:ext uri="{FF2B5EF4-FFF2-40B4-BE49-F238E27FC236}">
                <a16:creationId xmlns:a16="http://schemas.microsoft.com/office/drawing/2014/main" id="{A48FDEE5-B9A4-D316-7D63-202B11548E3D}"/>
              </a:ext>
            </a:extLst>
          </p:cNvPr>
          <p:cNvGraphicFramePr>
            <a:graphicFrameLocks noGrp="1"/>
          </p:cNvGraphicFramePr>
          <p:nvPr>
            <p:extLst>
              <p:ext uri="{D42A27DB-BD31-4B8C-83A1-F6EECF244321}">
                <p14:modId xmlns:p14="http://schemas.microsoft.com/office/powerpoint/2010/main" val="3990372040"/>
              </p:ext>
            </p:extLst>
          </p:nvPr>
        </p:nvGraphicFramePr>
        <p:xfrm>
          <a:off x="712893" y="1681899"/>
          <a:ext cx="5120640" cy="2819400"/>
        </p:xfrm>
        <a:graphic>
          <a:graphicData uri="http://schemas.openxmlformats.org/drawingml/2006/table">
            <a:tbl>
              <a:tblPr firstRow="1" bandRow="1">
                <a:tableStyleId>{5C22544A-7EE6-4342-B048-85BDC9FD1C3A}</a:tableStyleId>
              </a:tblPr>
              <a:tblGrid>
                <a:gridCol w="2560320">
                  <a:extLst>
                    <a:ext uri="{9D8B030D-6E8A-4147-A177-3AD203B41FA5}">
                      <a16:colId xmlns:a16="http://schemas.microsoft.com/office/drawing/2014/main" val="2883173239"/>
                    </a:ext>
                  </a:extLst>
                </a:gridCol>
                <a:gridCol w="2560320">
                  <a:extLst>
                    <a:ext uri="{9D8B030D-6E8A-4147-A177-3AD203B41FA5}">
                      <a16:colId xmlns:a16="http://schemas.microsoft.com/office/drawing/2014/main" val="146044012"/>
                    </a:ext>
                  </a:extLst>
                </a:gridCol>
              </a:tblGrid>
              <a:tr h="1121485">
                <a:tc gridSpan="2">
                  <a:txBody>
                    <a:bodyPr/>
                    <a:lstStyle/>
                    <a:p>
                      <a:pPr algn="ctr"/>
                      <a:r>
                        <a:rPr lang="fr-CA" sz="1400" b="1" dirty="0">
                          <a:latin typeface="Aptos" panose="020B0004020202020204" pitchFamily="34" charset="0"/>
                        </a:rPr>
                        <a:t>Option 1 – Partir de l’APC et se trouver un emploi ailleurs.</a:t>
                      </a:r>
                    </a:p>
                    <a:p>
                      <a:pPr marL="0" algn="l" defTabSz="914400" rtl="0" eaLnBrk="1" latinLnBrk="0" hangingPunct="1"/>
                      <a:endParaRPr lang="en-CA" sz="1200" b="0" kern="1200" dirty="0">
                        <a:solidFill>
                          <a:schemeClr val="lt1"/>
                        </a:solidFill>
                        <a:latin typeface="Aptos" panose="020B0004020202020204" pitchFamily="34" charset="0"/>
                        <a:ea typeface="+mn-ea"/>
                        <a:cs typeface="+mn-cs"/>
                      </a:endParaRPr>
                    </a:p>
                    <a:p>
                      <a:pPr marL="0" marR="0" lvl="0" indent="0" algn="ctr" defTabSz="914400" rtl="0" eaLnBrk="1" fontAlgn="auto" latinLnBrk="0" hangingPunct="1">
                        <a:lnSpc>
                          <a:spcPct val="100000"/>
                        </a:lnSpc>
                        <a:spcBef>
                          <a:spcPct val="0"/>
                        </a:spcBef>
                        <a:spcAft>
                          <a:spcPct val="0"/>
                        </a:spcAft>
                        <a:buClrTx/>
                        <a:buSzTx/>
                        <a:buFontTx/>
                        <a:buNone/>
                        <a:defRPr/>
                      </a:pPr>
                      <a:r>
                        <a:rPr lang="fr-CA" sz="1200" b="0" dirty="0">
                          <a:latin typeface="Aptos" panose="020B0004020202020204" pitchFamily="34" charset="0"/>
                          <a:ea typeface="Aptos"/>
                          <a:cs typeface="+mn-cs"/>
                        </a:rPr>
                        <a:t>Le cadre supérieur </a:t>
                      </a:r>
                      <a:r>
                        <a:rPr lang="fr-CA" sz="1200" b="0" u="sng" dirty="0">
                          <a:solidFill>
                            <a:schemeClr val="lt1"/>
                          </a:solidFill>
                          <a:latin typeface="Aptos" panose="020B0004020202020204" pitchFamily="34" charset="0"/>
                          <a:ea typeface="Aptos"/>
                          <a:cs typeface="+mn-cs"/>
                        </a:rPr>
                        <a:t>démissionne</a:t>
                      </a:r>
                      <a:r>
                        <a:rPr lang="fr-CA" sz="1200" b="0" dirty="0">
                          <a:solidFill>
                            <a:schemeClr val="lt1"/>
                          </a:solidFill>
                          <a:latin typeface="Aptos" panose="020B0004020202020204" pitchFamily="34" charset="0"/>
                          <a:ea typeface="Aptos"/>
                          <a:cs typeface="+mn-cs"/>
                        </a:rPr>
                        <a:t> avec une entente de transition dans la carrière </a:t>
                      </a:r>
                      <a:r>
                        <a:rPr lang="fr-CA" sz="1200" b="1" u="sng" dirty="0">
                          <a:solidFill>
                            <a:schemeClr val="lt1"/>
                          </a:solidFill>
                          <a:latin typeface="Aptos" panose="020B0004020202020204" pitchFamily="34" charset="0"/>
                          <a:ea typeface="Aptos"/>
                          <a:cs typeface="+mn-cs"/>
                        </a:rPr>
                        <a:t>ou</a:t>
                      </a:r>
                    </a:p>
                    <a:p>
                      <a:pPr marL="0" marR="0" lvl="0" indent="0" algn="ctr" defTabSz="914400" rtl="0" eaLnBrk="1" fontAlgn="auto" latinLnBrk="0" hangingPunct="1">
                        <a:lnSpc>
                          <a:spcPct val="100000"/>
                        </a:lnSpc>
                        <a:spcBef>
                          <a:spcPct val="0"/>
                        </a:spcBef>
                        <a:spcAft>
                          <a:spcPct val="0"/>
                        </a:spcAft>
                        <a:buClrTx/>
                        <a:buSzTx/>
                        <a:buFontTx/>
                        <a:buNone/>
                        <a:defRPr/>
                      </a:pPr>
                      <a:r>
                        <a:rPr lang="fr-CA" sz="1200" b="0" dirty="0">
                          <a:solidFill>
                            <a:schemeClr val="lt1"/>
                          </a:solidFill>
                          <a:latin typeface="Aptos" panose="020B0004020202020204" pitchFamily="34" charset="0"/>
                          <a:ea typeface="Aptos"/>
                          <a:cs typeface="+mn-cs"/>
                        </a:rPr>
                        <a:t>une entente transitoire pour </a:t>
                      </a:r>
                      <a:r>
                        <a:rPr lang="fr-CA" sz="1200" b="0" dirty="0">
                          <a:latin typeface="Aptos" panose="020B0004020202020204" pitchFamily="34" charset="0"/>
                          <a:ea typeface="Aptos"/>
                          <a:cs typeface="+mn-cs"/>
                        </a:rPr>
                        <a:t>:</a:t>
                      </a:r>
                    </a:p>
                    <a:p>
                      <a:pPr marL="0" marR="0" lvl="0" indent="0" algn="l" defTabSz="914400" rtl="0" eaLnBrk="1" fontAlgn="auto" latinLnBrk="0" hangingPunct="1">
                        <a:lnSpc>
                          <a:spcPct val="100000"/>
                        </a:lnSpc>
                        <a:spcBef>
                          <a:spcPct val="0"/>
                        </a:spcBef>
                        <a:spcAft>
                          <a:spcPct val="0"/>
                        </a:spcAft>
                        <a:buClrTx/>
                        <a:buSzTx/>
                        <a:buFontTx/>
                        <a:buNone/>
                        <a:defRPr/>
                      </a:pPr>
                      <a:endParaRPr lang="en-CA" sz="1200" b="0" kern="1200" dirty="0">
                        <a:solidFill>
                          <a:schemeClr val="lt1"/>
                        </a:solidFill>
                        <a:latin typeface="Aptos" panose="020B0004020202020204" pitchFamily="34" charset="0"/>
                        <a:ea typeface="+mn-ea"/>
                        <a:cs typeface="+mn-cs"/>
                      </a:endParaRPr>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solidFill>
                      <a:schemeClr val="accent1"/>
                    </a:solidFill>
                  </a:tcPr>
                </a:tc>
                <a:tc hMerge="1">
                  <a:txBody>
                    <a:bodyPr/>
                    <a:lstStyle/>
                    <a:p>
                      <a:endParaRPr lang="en-CA"/>
                    </a:p>
                  </a:txBody>
                  <a:tcPr/>
                </a:tc>
                <a:extLst>
                  <a:ext uri="{0D108BD9-81ED-4DB2-BD59-A6C34878D82A}">
                    <a16:rowId xmlns:a16="http://schemas.microsoft.com/office/drawing/2014/main" val="2785503577"/>
                  </a:ext>
                </a:extLst>
              </a:tr>
              <a:tr h="476631">
                <a:tc>
                  <a:txBody>
                    <a:bodyPr/>
                    <a:lstStyle/>
                    <a:p>
                      <a:pPr marL="0" indent="0" algn="ctr">
                        <a:buFont typeface="Wingdings" panose="05000000000000000000" pitchFamily="2" charset="2"/>
                        <a:buNone/>
                      </a:pPr>
                      <a:r>
                        <a:rPr lang="fr-CA" sz="1400" b="1" dirty="0">
                          <a:solidFill>
                            <a:schemeClr val="accent1"/>
                          </a:solidFill>
                          <a:latin typeface="Aptos" panose="020B0004020202020204" pitchFamily="34" charset="0"/>
                        </a:rPr>
                        <a:t>Une retraite</a:t>
                      </a:r>
                    </a:p>
                  </a:txBody>
                  <a:tcPr anchor="ctr">
                    <a:lnL w="12700" cap="flat" cmpd="sng" algn="ctr">
                      <a:solidFill>
                        <a:schemeClr val="tx2"/>
                      </a:solidFill>
                      <a:prstDash val="solid"/>
                      <a:round/>
                      <a:headEnd type="none" w="med" len="med"/>
                      <a:tailEnd type="none" w="med" len="med"/>
                    </a:lnL>
                  </a:tcPr>
                </a:tc>
                <a:tc>
                  <a:txBody>
                    <a:bodyPr/>
                    <a:lstStyle/>
                    <a:p>
                      <a:pPr marL="0" indent="0" algn="ctr">
                        <a:buFont typeface="Wingdings" panose="05000000000000000000" pitchFamily="2" charset="2"/>
                        <a:buNone/>
                      </a:pPr>
                      <a:r>
                        <a:rPr lang="fr-CA" sz="1400" b="1" dirty="0">
                          <a:solidFill>
                            <a:schemeClr val="accent1"/>
                          </a:solidFill>
                          <a:latin typeface="Aptos" panose="020B0004020202020204" pitchFamily="34" charset="0"/>
                        </a:rPr>
                        <a:t>Trouver un emploi</a:t>
                      </a:r>
                    </a:p>
                    <a:p>
                      <a:pPr marL="0" indent="0" algn="ctr">
                        <a:buFont typeface="Wingdings" panose="05000000000000000000" pitchFamily="2" charset="2"/>
                        <a:buNone/>
                      </a:pPr>
                      <a:r>
                        <a:rPr lang="fr-CA" sz="1400" b="1" dirty="0">
                          <a:solidFill>
                            <a:schemeClr val="accent1"/>
                          </a:solidFill>
                          <a:latin typeface="Aptos" panose="020B0004020202020204" pitchFamily="34" charset="0"/>
                        </a:rPr>
                        <a:t>À l’extérieur de l’APC</a:t>
                      </a:r>
                    </a:p>
                  </a:txBody>
                  <a:tcPr anchor="ctr">
                    <a:lnR w="12700" cap="flat" cmpd="sng" algn="ctr">
                      <a:solidFill>
                        <a:schemeClr val="tx2"/>
                      </a:solidFill>
                      <a:prstDash val="solid"/>
                      <a:round/>
                      <a:headEnd type="none" w="med" len="med"/>
                      <a:tailEnd type="none" w="med" len="med"/>
                    </a:lnR>
                  </a:tcPr>
                </a:tc>
                <a:extLst>
                  <a:ext uri="{0D108BD9-81ED-4DB2-BD59-A6C34878D82A}">
                    <a16:rowId xmlns:a16="http://schemas.microsoft.com/office/drawing/2014/main" val="965137579"/>
                  </a:ext>
                </a:extLst>
              </a:tr>
              <a:tr h="789500">
                <a:tc gridSpan="2">
                  <a:txBody>
                    <a:bodyPr/>
                    <a:lstStyle/>
                    <a:p>
                      <a:pPr marL="171450" marR="0" lvl="0" indent="-171450" algn="l" defTabSz="914400" rtl="0" eaLnBrk="1" fontAlgn="auto" latinLnBrk="0" hangingPunct="1">
                        <a:lnSpc>
                          <a:spcPct val="100000"/>
                        </a:lnSpc>
                        <a:spcBef>
                          <a:spcPct val="0"/>
                        </a:spcBef>
                        <a:spcAft>
                          <a:spcPts val="600"/>
                        </a:spcAft>
                        <a:buClrTx/>
                        <a:buSzTx/>
                        <a:buFont typeface="Arial" panose="020B0604020202020204" pitchFamily="34" charset="0"/>
                        <a:buChar char="•"/>
                        <a:defRPr/>
                      </a:pPr>
                      <a:r>
                        <a:rPr lang="fr-CA" sz="1200" b="0" dirty="0">
                          <a:solidFill>
                            <a:schemeClr val="tx2"/>
                          </a:solidFill>
                          <a:latin typeface="Aptos" panose="020B0004020202020204" pitchFamily="34" charset="0"/>
                          <a:ea typeface="Aptos"/>
                          <a:cs typeface="+mn-cs"/>
                        </a:rPr>
                        <a:t>Les ententes de TC pourraient comprendre des éléments en espèces et des éléments non financiers </a:t>
                      </a:r>
                      <a:r>
                        <a:rPr lang="fr-CA" sz="1200" b="0" i="1" dirty="0">
                          <a:solidFill>
                            <a:schemeClr val="tx2"/>
                          </a:solidFill>
                          <a:latin typeface="Aptos" panose="020B0004020202020204" pitchFamily="34" charset="0"/>
                          <a:ea typeface="Aptos"/>
                          <a:cs typeface="+mn-cs"/>
                        </a:rPr>
                        <a:t>(annexe G de la Directive sur les conditions d’emploi pour les cadres supérieurs ).</a:t>
                      </a:r>
                    </a:p>
                    <a:p>
                      <a:pPr marL="171450" marR="0" lvl="0" indent="-171450" algn="l" defTabSz="914400" rtl="0" eaLnBrk="1" fontAlgn="auto" latinLnBrk="0" hangingPunct="1">
                        <a:lnSpc>
                          <a:spcPct val="100000"/>
                        </a:lnSpc>
                        <a:spcBef>
                          <a:spcPct val="0"/>
                        </a:spcBef>
                        <a:spcAft>
                          <a:spcPts val="600"/>
                        </a:spcAft>
                        <a:buClrTx/>
                        <a:buSzTx/>
                        <a:buFont typeface="Arial" panose="020B0604020202020204" pitchFamily="34" charset="0"/>
                        <a:buChar char="•"/>
                        <a:defRPr/>
                      </a:pPr>
                      <a:r>
                        <a:rPr lang="fr-CA" sz="1200" b="0" dirty="0">
                          <a:solidFill>
                            <a:schemeClr val="tx2"/>
                          </a:solidFill>
                          <a:latin typeface="Aptos" panose="020B0004020202020204" pitchFamily="34" charset="0"/>
                          <a:ea typeface="Aptos"/>
                          <a:cs typeface="+mn-cs"/>
                        </a:rPr>
                        <a:t>Le cadre supérieur quitte l’APC à la date prévue dans l’entente de TC ou la lettre de démission issue de l’entente transitoire.</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B w="12700" cap="flat" cmpd="sng" algn="ctr">
                      <a:solidFill>
                        <a:schemeClr val="tx2"/>
                      </a:solidFill>
                      <a:prstDash val="solid"/>
                      <a:round/>
                      <a:headEnd type="none" w="med" len="med"/>
                      <a:tailEnd type="none" w="med" len="med"/>
                    </a:lnB>
                    <a:solidFill>
                      <a:schemeClr val="bg1"/>
                    </a:solidFill>
                  </a:tcPr>
                </a:tc>
                <a:tc hMerge="1">
                  <a:txBody>
                    <a:bodyPr/>
                    <a:lstStyle/>
                    <a:p>
                      <a:pPr marL="0" indent="0" algn="l" rtl="0">
                        <a:buFont typeface="Wingdings" panose="05000000000000000000" pitchFamily="2" charset="2"/>
                        <a:buNone/>
                      </a:pPr>
                      <a:endParaRPr lang="en-CA" sz="1400" b="1">
                        <a:solidFill>
                          <a:schemeClr val="accent1"/>
                        </a:solidFill>
                        <a:latin typeface="Aptos" panose="020B0004020202020204" pitchFamily="34" charset="0"/>
                      </a:endParaRPr>
                    </a:p>
                  </a:txBody>
                  <a:tcPr anchor="ctr"/>
                </a:tc>
                <a:extLst>
                  <a:ext uri="{0D108BD9-81ED-4DB2-BD59-A6C34878D82A}">
                    <a16:rowId xmlns:a16="http://schemas.microsoft.com/office/drawing/2014/main" val="3672944218"/>
                  </a:ext>
                </a:extLst>
              </a:tr>
            </a:tbl>
          </a:graphicData>
        </a:graphic>
      </p:graphicFrame>
      <p:sp>
        <p:nvSpPr>
          <p:cNvPr id="19" name="TextBox 18">
            <a:extLst>
              <a:ext uri="{FF2B5EF4-FFF2-40B4-BE49-F238E27FC236}">
                <a16:creationId xmlns:a16="http://schemas.microsoft.com/office/drawing/2014/main" id="{B543F667-B9A9-86DC-D463-C774046EB0DB}"/>
              </a:ext>
            </a:extLst>
          </p:cNvPr>
          <p:cNvSpPr txBox="1"/>
          <p:nvPr/>
        </p:nvSpPr>
        <p:spPr>
          <a:xfrm>
            <a:off x="0" y="6425908"/>
            <a:ext cx="10010775" cy="259080"/>
          </a:xfrm>
          <a:prstGeom prst="rect">
            <a:avLst/>
          </a:prstGeom>
          <a:noFill/>
        </p:spPr>
        <p:txBody>
          <a:bodyPr wrap="square">
            <a:spAutoFit/>
          </a:bodyPr>
          <a:lstStyle/>
          <a:p>
            <a:pPr>
              <a:spcBef>
                <a:spcPts val="1200"/>
              </a:spcBef>
            </a:pPr>
            <a:r>
              <a:rPr lang="fr-CA" sz="1100" i="1" dirty="0">
                <a:solidFill>
                  <a:schemeClr val="accent1"/>
                </a:solidFill>
              </a:rPr>
              <a:t>Remarque : Une offre d’emploi raisonnable garantie est une disposition prévue par les autorités chargées du réaménagement de l’effectif (RE). Elle </a:t>
            </a:r>
            <a:r>
              <a:rPr lang="fr-CA" sz="1100" b="1" i="1" dirty="0">
                <a:solidFill>
                  <a:schemeClr val="accent1"/>
                </a:solidFill>
              </a:rPr>
              <a:t>ne </a:t>
            </a:r>
            <a:r>
              <a:rPr lang="fr-CA" sz="1100" i="1" dirty="0">
                <a:solidFill>
                  <a:schemeClr val="accent1"/>
                </a:solidFill>
              </a:rPr>
              <a:t>s’applique </a:t>
            </a:r>
            <a:r>
              <a:rPr lang="fr-CA" sz="1100" b="1" i="1" dirty="0">
                <a:solidFill>
                  <a:schemeClr val="accent1"/>
                </a:solidFill>
              </a:rPr>
              <a:t>pas </a:t>
            </a:r>
            <a:r>
              <a:rPr lang="fr-CA" sz="1100" i="1" dirty="0">
                <a:solidFill>
                  <a:schemeClr val="accent1"/>
                </a:solidFill>
              </a:rPr>
              <a:t>aux cadres supérieurs.</a:t>
            </a:r>
          </a:p>
        </p:txBody>
      </p:sp>
      <p:graphicFrame>
        <p:nvGraphicFramePr>
          <p:cNvPr id="23" name="Table 22">
            <a:extLst>
              <a:ext uri="{FF2B5EF4-FFF2-40B4-BE49-F238E27FC236}">
                <a16:creationId xmlns:a16="http://schemas.microsoft.com/office/drawing/2014/main" id="{73C019CB-5613-5568-F153-9B966B21E0D7}"/>
              </a:ext>
            </a:extLst>
          </p:cNvPr>
          <p:cNvGraphicFramePr>
            <a:graphicFrameLocks noGrp="1"/>
          </p:cNvGraphicFramePr>
          <p:nvPr>
            <p:extLst>
              <p:ext uri="{D42A27DB-BD31-4B8C-83A1-F6EECF244321}">
                <p14:modId xmlns:p14="http://schemas.microsoft.com/office/powerpoint/2010/main" val="3307037701"/>
              </p:ext>
            </p:extLst>
          </p:nvPr>
        </p:nvGraphicFramePr>
        <p:xfrm>
          <a:off x="686208" y="4725572"/>
          <a:ext cx="5174010" cy="1466136"/>
        </p:xfrm>
        <a:graphic>
          <a:graphicData uri="http://schemas.openxmlformats.org/drawingml/2006/table">
            <a:tbl>
              <a:tblPr firstRow="1" bandRow="1">
                <a:tableStyleId>{5C22544A-7EE6-4342-B048-85BDC9FD1C3A}</a:tableStyleId>
              </a:tblPr>
              <a:tblGrid>
                <a:gridCol w="2587005">
                  <a:extLst>
                    <a:ext uri="{9D8B030D-6E8A-4147-A177-3AD203B41FA5}">
                      <a16:colId xmlns:a16="http://schemas.microsoft.com/office/drawing/2014/main" val="2883173239"/>
                    </a:ext>
                  </a:extLst>
                </a:gridCol>
                <a:gridCol w="2587005">
                  <a:extLst>
                    <a:ext uri="{9D8B030D-6E8A-4147-A177-3AD203B41FA5}">
                      <a16:colId xmlns:a16="http://schemas.microsoft.com/office/drawing/2014/main" val="146044012"/>
                    </a:ext>
                  </a:extLst>
                </a:gridCol>
              </a:tblGrid>
              <a:tr h="912262">
                <a:tc gridSpan="2">
                  <a:txBody>
                    <a:bodyPr/>
                    <a:lstStyle/>
                    <a:p>
                      <a:pPr algn="ctr"/>
                      <a:r>
                        <a:rPr lang="fr-CA" sz="1400" dirty="0">
                          <a:latin typeface="Aptos" panose="020B0004020202020204" pitchFamily="34" charset="0"/>
                        </a:rPr>
                        <a:t>Entente transitoire</a:t>
                      </a:r>
                    </a:p>
                    <a:p>
                      <a:pPr algn="ctr"/>
                      <a:r>
                        <a:rPr lang="fr-CA" sz="1200" b="0" dirty="0">
                          <a:solidFill>
                            <a:schemeClr val="lt1"/>
                          </a:solidFill>
                          <a:latin typeface="Aptos" panose="020B0004020202020204" pitchFamily="34" charset="0"/>
                          <a:ea typeface="Aptos"/>
                          <a:cs typeface="+mn-cs"/>
                        </a:rPr>
                        <a:t>Aide les cadres supérieurs à chercher un emploi en dehors de l’APC </a:t>
                      </a:r>
                      <a:r>
                        <a:rPr lang="fr-CA" sz="1200" b="1" u="sng" dirty="0">
                          <a:solidFill>
                            <a:schemeClr val="lt1"/>
                          </a:solidFill>
                          <a:latin typeface="Aptos" panose="020B0004020202020204" pitchFamily="34" charset="0"/>
                          <a:ea typeface="Aptos"/>
                          <a:cs typeface="+mn-cs"/>
                        </a:rPr>
                        <a:t>ou</a:t>
                      </a:r>
                      <a:r>
                        <a:rPr lang="fr-CA" sz="1200" b="0" dirty="0">
                          <a:solidFill>
                            <a:schemeClr val="lt1"/>
                          </a:solidFill>
                          <a:latin typeface="Aptos" panose="020B0004020202020204" pitchFamily="34" charset="0"/>
                          <a:ea typeface="Aptos"/>
                          <a:cs typeface="+mn-cs"/>
                        </a:rPr>
                        <a:t> à faire la transition vers la retraite, en continuant à accumuler des années de service par le biais :</a:t>
                      </a:r>
                    </a:p>
                  </a:txBody>
                  <a:tcPr>
                    <a:solidFill>
                      <a:schemeClr val="accent1"/>
                    </a:solidFill>
                  </a:tcPr>
                </a:tc>
                <a:tc hMerge="1">
                  <a:txBody>
                    <a:bodyPr/>
                    <a:lstStyle/>
                    <a:p>
                      <a:endParaRPr lang="en-CA"/>
                    </a:p>
                  </a:txBody>
                  <a:tcPr/>
                </a:tc>
                <a:extLst>
                  <a:ext uri="{0D108BD9-81ED-4DB2-BD59-A6C34878D82A}">
                    <a16:rowId xmlns:a16="http://schemas.microsoft.com/office/drawing/2014/main" val="2785503577"/>
                  </a:ext>
                </a:extLst>
              </a:tr>
              <a:tr h="553874">
                <a:tc>
                  <a:txBody>
                    <a:bodyPr/>
                    <a:lstStyle/>
                    <a:p>
                      <a:pPr marL="0" indent="0" algn="ctr" defTabSz="914400" rtl="0" eaLnBrk="1" latinLnBrk="0" hangingPunct="1">
                        <a:buFont typeface="Wingdings" panose="05000000000000000000" pitchFamily="2" charset="2"/>
                        <a:buNone/>
                      </a:pPr>
                      <a:r>
                        <a:rPr lang="fr-CA" sz="1400" b="1" dirty="0">
                          <a:solidFill>
                            <a:schemeClr val="accent1"/>
                          </a:solidFill>
                          <a:latin typeface="Aptos" panose="020B0004020202020204" pitchFamily="34" charset="0"/>
                          <a:ea typeface="Aptos"/>
                          <a:cs typeface="+mn-cs"/>
                        </a:rPr>
                        <a:t>d’affectation Échanges Canada;</a:t>
                      </a:r>
                    </a:p>
                  </a:txBody>
                  <a:tcPr anchor="ctr"/>
                </a:tc>
                <a:tc>
                  <a:txBody>
                    <a:bodyPr/>
                    <a:lstStyle/>
                    <a:p>
                      <a:pPr marL="0" indent="0" algn="ctr" defTabSz="914400" rtl="0" eaLnBrk="1" latinLnBrk="0" hangingPunct="1">
                        <a:buFont typeface="Wingdings" panose="05000000000000000000" pitchFamily="2" charset="2"/>
                        <a:buNone/>
                      </a:pPr>
                      <a:r>
                        <a:rPr lang="fr-CA" sz="1400" b="1" dirty="0">
                          <a:solidFill>
                            <a:schemeClr val="accent1"/>
                          </a:solidFill>
                          <a:latin typeface="Aptos" panose="020B0004020202020204" pitchFamily="34" charset="0"/>
                          <a:ea typeface="Aptos"/>
                          <a:cs typeface="+mn-cs"/>
                        </a:rPr>
                        <a:t>de période de congé sans solde</a:t>
                      </a:r>
                    </a:p>
                  </a:txBody>
                  <a:tcPr anchor="ctr"/>
                </a:tc>
                <a:extLst>
                  <a:ext uri="{0D108BD9-81ED-4DB2-BD59-A6C34878D82A}">
                    <a16:rowId xmlns:a16="http://schemas.microsoft.com/office/drawing/2014/main" val="965137579"/>
                  </a:ext>
                </a:extLst>
              </a:tr>
            </a:tbl>
          </a:graphicData>
        </a:graphic>
      </p:graphicFrame>
      <p:cxnSp>
        <p:nvCxnSpPr>
          <p:cNvPr id="25" name="Straight Arrow Connector 24">
            <a:extLst>
              <a:ext uri="{FF2B5EF4-FFF2-40B4-BE49-F238E27FC236}">
                <a16:creationId xmlns:a16="http://schemas.microsoft.com/office/drawing/2014/main" id="{8304246F-C41D-7F84-4D0B-5B370A681A3E}"/>
              </a:ext>
            </a:extLst>
          </p:cNvPr>
          <p:cNvCxnSpPr>
            <a:cxnSpLocks/>
            <a:stCxn id="17" idx="2"/>
            <a:endCxn id="23" idx="0"/>
          </p:cNvCxnSpPr>
          <p:nvPr/>
        </p:nvCxnSpPr>
        <p:spPr>
          <a:xfrm>
            <a:off x="3273213" y="4501299"/>
            <a:ext cx="0" cy="224273"/>
          </a:xfrm>
          <a:prstGeom prst="straightConnector1">
            <a:avLst/>
          </a:prstGeom>
          <a:ln>
            <a:solidFill>
              <a:schemeClr val="tx1">
                <a:lumMod val="50000"/>
                <a:lumOff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aphicFrame>
        <p:nvGraphicFramePr>
          <p:cNvPr id="26" name="Table 25">
            <a:extLst>
              <a:ext uri="{FF2B5EF4-FFF2-40B4-BE49-F238E27FC236}">
                <a16:creationId xmlns:a16="http://schemas.microsoft.com/office/drawing/2014/main" id="{40A59231-B473-6B3A-AABD-37F83D4AB084}"/>
              </a:ext>
            </a:extLst>
          </p:cNvPr>
          <p:cNvGraphicFramePr>
            <a:graphicFrameLocks noGrp="1"/>
          </p:cNvGraphicFramePr>
          <p:nvPr>
            <p:extLst>
              <p:ext uri="{D42A27DB-BD31-4B8C-83A1-F6EECF244321}">
                <p14:modId xmlns:p14="http://schemas.microsoft.com/office/powerpoint/2010/main" val="1683631106"/>
              </p:ext>
            </p:extLst>
          </p:nvPr>
        </p:nvGraphicFramePr>
        <p:xfrm>
          <a:off x="6307576" y="4911548"/>
          <a:ext cx="5174010" cy="1280160"/>
        </p:xfrm>
        <a:graphic>
          <a:graphicData uri="http://schemas.openxmlformats.org/drawingml/2006/table">
            <a:tbl>
              <a:tblPr firstRow="1" bandRow="1">
                <a:tableStyleId>{00A15C55-8517-42AA-B614-E9B94910E393}</a:tableStyleId>
              </a:tblPr>
              <a:tblGrid>
                <a:gridCol w="5174010">
                  <a:extLst>
                    <a:ext uri="{9D8B030D-6E8A-4147-A177-3AD203B41FA5}">
                      <a16:colId xmlns:a16="http://schemas.microsoft.com/office/drawing/2014/main" val="2883173239"/>
                    </a:ext>
                  </a:extLst>
                </a:gridCol>
              </a:tblGrid>
              <a:tr h="1188720">
                <a:tc>
                  <a:txBody>
                    <a:bodyPr/>
                    <a:lstStyle/>
                    <a:p>
                      <a:pPr marL="0" algn="ctr" defTabSz="914400" rtl="0" eaLnBrk="1" latinLnBrk="0" hangingPunct="1"/>
                      <a:r>
                        <a:rPr lang="fr-CA" sz="1800" b="1" dirty="0">
                          <a:solidFill>
                            <a:schemeClr val="tx2"/>
                          </a:solidFill>
                          <a:latin typeface="Aptos" panose="020B0004020202020204" pitchFamily="34" charset="0"/>
                        </a:rPr>
                        <a:t>Un cadre supérieur peut-il changer d’avis?</a:t>
                      </a:r>
                    </a:p>
                    <a:p>
                      <a:pPr marL="0" algn="l" defTabSz="914400" rtl="0" eaLnBrk="1" latinLnBrk="0" hangingPunct="1"/>
                      <a:endParaRPr lang="en-CA" sz="1200" b="0" kern="1200" dirty="0">
                        <a:solidFill>
                          <a:schemeClr val="tx2"/>
                        </a:solidFill>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0" dirty="0">
                          <a:solidFill>
                            <a:schemeClr val="tx2"/>
                          </a:solidFill>
                          <a:latin typeface="Aptos" panose="020B0004020202020204" pitchFamily="34" charset="0"/>
                          <a:ea typeface="Aptos"/>
                          <a:cs typeface="+mn-cs"/>
                        </a:rPr>
                        <a:t>Si le cadre supérieur change d’avis sur la poursuite de son emploi au sein de l’ACP (option 2) et souhaite partir (option 1), il est possible d’autoriser une entente de transition dans la carrière, en tenant compte de la période excédentaire écoulée.</a:t>
                      </a:r>
                    </a:p>
                  </a:txBody>
                  <a:tcPr>
                    <a:solidFill>
                      <a:schemeClr val="accent2">
                        <a:lumMod val="20000"/>
                        <a:lumOff val="80000"/>
                      </a:schemeClr>
                    </a:solidFill>
                  </a:tcPr>
                </a:tc>
                <a:extLst>
                  <a:ext uri="{0D108BD9-81ED-4DB2-BD59-A6C34878D82A}">
                    <a16:rowId xmlns:a16="http://schemas.microsoft.com/office/drawing/2014/main" val="2785503577"/>
                  </a:ext>
                </a:extLst>
              </a:tr>
            </a:tbl>
          </a:graphicData>
        </a:graphic>
      </p:graphicFrame>
      <p:cxnSp>
        <p:nvCxnSpPr>
          <p:cNvPr id="27" name="Straight Arrow Connector 26">
            <a:extLst>
              <a:ext uri="{FF2B5EF4-FFF2-40B4-BE49-F238E27FC236}">
                <a16:creationId xmlns:a16="http://schemas.microsoft.com/office/drawing/2014/main" id="{2389C225-899E-1F6C-1C22-61C816E8F4A0}"/>
              </a:ext>
            </a:extLst>
          </p:cNvPr>
          <p:cNvCxnSpPr/>
          <p:nvPr/>
        </p:nvCxnSpPr>
        <p:spPr>
          <a:xfrm flipH="1">
            <a:off x="8889533" y="4621546"/>
            <a:ext cx="0" cy="319865"/>
          </a:xfrm>
          <a:prstGeom prst="straightConnector1">
            <a:avLst/>
          </a:prstGeom>
          <a:ln>
            <a:solidFill>
              <a:schemeClr val="tx1">
                <a:lumMod val="50000"/>
                <a:lumOff val="5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43328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5D4C5-8484-3F19-3469-32AB07F1503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1C483A-1F9D-73DE-7C9C-93F49D0AA269}"/>
              </a:ext>
            </a:extLst>
          </p:cNvPr>
          <p:cNvSpPr>
            <a:spLocks noGrp="1"/>
          </p:cNvSpPr>
          <p:nvPr>
            <p:ph type="sldNum" sz="quarter" idx="12"/>
          </p:nvPr>
        </p:nvSpPr>
        <p:spPr/>
        <p:txBody>
          <a:bodyPr/>
          <a:lstStyle/>
          <a:p>
            <a:fld id="{32D4B517-E49B-41B6-9DBC-23634E0F1CDC}" type="slidenum">
              <a:rPr lang="en-CA" smtClean="0"/>
              <a:t>7</a:t>
            </a:fld>
            <a:endParaRPr lang="en-CA"/>
          </a:p>
        </p:txBody>
      </p:sp>
      <p:sp>
        <p:nvSpPr>
          <p:cNvPr id="4" name="Titre 3">
            <a:extLst>
              <a:ext uri="{FF2B5EF4-FFF2-40B4-BE49-F238E27FC236}">
                <a16:creationId xmlns:a16="http://schemas.microsoft.com/office/drawing/2014/main" id="{CA4C7E58-1FEC-F542-7667-E9C845EC9597}"/>
              </a:ext>
            </a:extLst>
          </p:cNvPr>
          <p:cNvSpPr txBox="1"/>
          <p:nvPr/>
        </p:nvSpPr>
        <p:spPr>
          <a:xfrm>
            <a:off x="262510" y="0"/>
            <a:ext cx="8309989"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a:latin typeface="Aptos" panose="020B0004020202020204" pitchFamily="34" charset="0"/>
              </a:rPr>
              <a:t>Intervenants</a:t>
            </a:r>
          </a:p>
        </p:txBody>
      </p:sp>
      <p:sp>
        <p:nvSpPr>
          <p:cNvPr id="8" name="Flowchart: Connector 7">
            <a:extLst>
              <a:ext uri="{FF2B5EF4-FFF2-40B4-BE49-F238E27FC236}">
                <a16:creationId xmlns:a16="http://schemas.microsoft.com/office/drawing/2014/main" id="{D8D1905B-AE61-0A34-F61E-C59EC9A38359}"/>
              </a:ext>
            </a:extLst>
          </p:cNvPr>
          <p:cNvSpPr/>
          <p:nvPr/>
        </p:nvSpPr>
        <p:spPr>
          <a:xfrm>
            <a:off x="9585185" y="2295441"/>
            <a:ext cx="99589" cy="159485"/>
          </a:xfrm>
          <a:prstGeom prst="flowChartConnector">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5" name="Group 4">
            <a:extLst>
              <a:ext uri="{FF2B5EF4-FFF2-40B4-BE49-F238E27FC236}">
                <a16:creationId xmlns:a16="http://schemas.microsoft.com/office/drawing/2014/main" id="{874C2C8B-5201-8A34-3B52-41C4E4A90001}"/>
              </a:ext>
            </a:extLst>
          </p:cNvPr>
          <p:cNvGrpSpPr/>
          <p:nvPr/>
        </p:nvGrpSpPr>
        <p:grpSpPr>
          <a:xfrm>
            <a:off x="271282" y="1368841"/>
            <a:ext cx="11530944" cy="4322237"/>
            <a:chOff x="271282" y="1368841"/>
            <a:chExt cx="11530944" cy="4322237"/>
          </a:xfrm>
        </p:grpSpPr>
        <p:sp>
          <p:nvSpPr>
            <p:cNvPr id="6" name="Freeform: Shape 5">
              <a:extLst>
                <a:ext uri="{FF2B5EF4-FFF2-40B4-BE49-F238E27FC236}">
                  <a16:creationId xmlns:a16="http://schemas.microsoft.com/office/drawing/2014/main" id="{7E4F9E8C-8F2C-8CFC-FF7D-FA4AEDC5A138}"/>
                </a:ext>
              </a:extLst>
            </p:cNvPr>
            <p:cNvSpPr/>
            <p:nvPr/>
          </p:nvSpPr>
          <p:spPr>
            <a:xfrm>
              <a:off x="271282" y="1368841"/>
              <a:ext cx="2577579" cy="843233"/>
            </a:xfrm>
            <a:custGeom>
              <a:avLst/>
              <a:gdLst>
                <a:gd name="connsiteX0" fmla="*/ 0 w 2577579"/>
                <a:gd name="connsiteY0" fmla="*/ 0 h 868956"/>
                <a:gd name="connsiteX1" fmla="*/ 2577579 w 2577579"/>
                <a:gd name="connsiteY1" fmla="*/ 0 h 868956"/>
                <a:gd name="connsiteX2" fmla="*/ 2577579 w 2577579"/>
                <a:gd name="connsiteY2" fmla="*/ 868956 h 868956"/>
                <a:gd name="connsiteX3" fmla="*/ 0 w 2577579"/>
                <a:gd name="connsiteY3" fmla="*/ 868956 h 868956"/>
                <a:gd name="connsiteX4" fmla="*/ 0 w 2577579"/>
                <a:gd name="connsiteY4" fmla="*/ 0 h 868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7579" h="868956">
                  <a:moveTo>
                    <a:pt x="0" y="0"/>
                  </a:moveTo>
                  <a:lnTo>
                    <a:pt x="2577579" y="0"/>
                  </a:lnTo>
                  <a:lnTo>
                    <a:pt x="2577579" y="868956"/>
                  </a:lnTo>
                  <a:lnTo>
                    <a:pt x="0" y="868956"/>
                  </a:lnTo>
                  <a:lnTo>
                    <a:pt x="0" y="0"/>
                  </a:lnTo>
                  <a:close/>
                </a:path>
              </a:pathLst>
            </a:cu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p:spPr>
          <p:style>
            <a:lnRef idx="2">
              <a:scrgbClr r="0" g="0" b="0"/>
            </a:lnRef>
            <a:fillRef idx="1">
              <a:scrgbClr r="0" g="0" b="0"/>
            </a:fillRef>
            <a:effectRef idx="0">
              <a:schemeClr val="accent3">
                <a:hueOff val="0"/>
                <a:satOff val="0"/>
                <a:lumOff val="0"/>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fr-CA" sz="2400" kern="1200" dirty="0">
                  <a:latin typeface="Aptos" panose="020B0004020202020204" pitchFamily="34" charset="0"/>
                </a:rPr>
                <a:t>Administrateurs généraux</a:t>
              </a:r>
            </a:p>
          </p:txBody>
        </p:sp>
        <p:sp>
          <p:nvSpPr>
            <p:cNvPr id="7" name="Freeform: Shape 6">
              <a:extLst>
                <a:ext uri="{FF2B5EF4-FFF2-40B4-BE49-F238E27FC236}">
                  <a16:creationId xmlns:a16="http://schemas.microsoft.com/office/drawing/2014/main" id="{831BE748-ED29-329E-42AD-4AF4A8591EF6}"/>
                </a:ext>
              </a:extLst>
            </p:cNvPr>
            <p:cNvSpPr/>
            <p:nvPr/>
          </p:nvSpPr>
          <p:spPr>
            <a:xfrm>
              <a:off x="271282" y="2212074"/>
              <a:ext cx="2577579" cy="3479004"/>
            </a:xfrm>
            <a:custGeom>
              <a:avLst/>
              <a:gdLst>
                <a:gd name="connsiteX0" fmla="*/ 0 w 2577579"/>
                <a:gd name="connsiteY0" fmla="*/ 0 h 2433847"/>
                <a:gd name="connsiteX1" fmla="*/ 2577579 w 2577579"/>
                <a:gd name="connsiteY1" fmla="*/ 0 h 2433847"/>
                <a:gd name="connsiteX2" fmla="*/ 2577579 w 2577579"/>
                <a:gd name="connsiteY2" fmla="*/ 2433847 h 2433847"/>
                <a:gd name="connsiteX3" fmla="*/ 0 w 2577579"/>
                <a:gd name="connsiteY3" fmla="*/ 2433847 h 2433847"/>
                <a:gd name="connsiteX4" fmla="*/ 0 w 2577579"/>
                <a:gd name="connsiteY4" fmla="*/ 0 h 24338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7579" h="2433847">
                  <a:moveTo>
                    <a:pt x="0" y="0"/>
                  </a:moveTo>
                  <a:lnTo>
                    <a:pt x="2577579" y="0"/>
                  </a:lnTo>
                  <a:lnTo>
                    <a:pt x="2577579" y="2433847"/>
                  </a:lnTo>
                  <a:lnTo>
                    <a:pt x="0" y="2433847"/>
                  </a:lnTo>
                  <a:lnTo>
                    <a:pt x="0" y="0"/>
                  </a:lnTo>
                  <a:close/>
                </a:path>
              </a:pathLst>
            </a:cu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p:spPr>
          <p:style>
            <a:lnRef idx="2">
              <a:scrgbClr r="0" g="0" b="0"/>
            </a:lnRef>
            <a:fillRef idx="1">
              <a:scrgbClr r="0" g="0" b="0"/>
            </a:fillRef>
            <a:effectRef idx="0">
              <a:schemeClr val="accent3">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CA" sz="1400" kern="1200" dirty="0">
                  <a:latin typeface="Aptos" panose="020B0004020202020204" pitchFamily="34" charset="0"/>
                  <a:ea typeface="Aptos"/>
                  <a:cs typeface="+mn-cs"/>
                </a:rPr>
                <a:t>Déclarer des postes excédentaires</a:t>
              </a:r>
            </a:p>
            <a:p>
              <a:pPr marL="114300" lvl="1" indent="-114300" algn="l" defTabSz="622300">
                <a:lnSpc>
                  <a:spcPct val="90000"/>
                </a:lnSpc>
                <a:spcBef>
                  <a:spcPct val="0"/>
                </a:spcBef>
                <a:spcAft>
                  <a:spcPct val="15000"/>
                </a:spcAft>
                <a:buChar char="•"/>
              </a:pPr>
              <a:r>
                <a:rPr lang="fr-CA" sz="1400" kern="1200" dirty="0">
                  <a:latin typeface="Aptos" panose="020B0004020202020204" pitchFamily="34" charset="0"/>
                  <a:ea typeface="Aptos"/>
                  <a:cs typeface="+mn-cs"/>
                </a:rPr>
                <a:t>Informer les cadres supérieurs de la situation</a:t>
              </a:r>
            </a:p>
            <a:p>
              <a:pPr marL="114300" lvl="1" indent="-114300" algn="l" defTabSz="622300">
                <a:lnSpc>
                  <a:spcPct val="90000"/>
                </a:lnSpc>
                <a:spcBef>
                  <a:spcPct val="0"/>
                </a:spcBef>
                <a:spcAft>
                  <a:spcPct val="15000"/>
                </a:spcAft>
                <a:buChar char="•"/>
              </a:pPr>
              <a:r>
                <a:rPr lang="fr-CA" sz="1400" kern="1200" dirty="0">
                  <a:latin typeface="Aptos" panose="020B0004020202020204" pitchFamily="34" charset="0"/>
                  <a:ea typeface="Aptos"/>
                  <a:cs typeface="+mn-cs"/>
                </a:rPr>
                <a:t>Déterminer le calendrier TC</a:t>
              </a:r>
            </a:p>
            <a:p>
              <a:pPr marL="114300" lvl="1" indent="-114300" algn="l" defTabSz="622300">
                <a:lnSpc>
                  <a:spcPct val="90000"/>
                </a:lnSpc>
                <a:spcBef>
                  <a:spcPct val="0"/>
                </a:spcBef>
                <a:spcAft>
                  <a:spcPct val="15000"/>
                </a:spcAft>
                <a:buChar char="•"/>
              </a:pPr>
              <a:r>
                <a:rPr lang="fr-CA" sz="1400" kern="1200" dirty="0">
                  <a:latin typeface="Aptos" panose="020B0004020202020204" pitchFamily="34" charset="0"/>
                  <a:ea typeface="Aptos"/>
                  <a:cs typeface="+mn-cs"/>
                </a:rPr>
                <a:t>Accepter ou refuser les volontaires et les suppléants</a:t>
              </a:r>
            </a:p>
            <a:p>
              <a:pPr marL="114300" lvl="1" indent="-114300" algn="l" defTabSz="622300">
                <a:lnSpc>
                  <a:spcPct val="90000"/>
                </a:lnSpc>
                <a:spcBef>
                  <a:spcPct val="0"/>
                </a:spcBef>
                <a:spcAft>
                  <a:spcPct val="15000"/>
                </a:spcAft>
                <a:buChar char="•"/>
              </a:pPr>
              <a:r>
                <a:rPr lang="fr-CA" sz="1400" kern="1200" dirty="0">
                  <a:latin typeface="Aptos" panose="020B0004020202020204" pitchFamily="34" charset="0"/>
                  <a:ea typeface="Aptos"/>
                  <a:cs typeface="+mn-cs"/>
                </a:rPr>
                <a:t>Autoriser les ententes de TC et d’entente transitoire</a:t>
              </a:r>
            </a:p>
          </p:txBody>
        </p:sp>
        <p:sp>
          <p:nvSpPr>
            <p:cNvPr id="9" name="Freeform: Shape 8">
              <a:extLst>
                <a:ext uri="{FF2B5EF4-FFF2-40B4-BE49-F238E27FC236}">
                  <a16:creationId xmlns:a16="http://schemas.microsoft.com/office/drawing/2014/main" id="{2D2A4125-C6AD-33C8-EB3D-CF107F985DE2}"/>
                </a:ext>
              </a:extLst>
            </p:cNvPr>
            <p:cNvSpPr/>
            <p:nvPr/>
          </p:nvSpPr>
          <p:spPr>
            <a:xfrm>
              <a:off x="3209723" y="1368841"/>
              <a:ext cx="2713103" cy="843235"/>
            </a:xfrm>
            <a:custGeom>
              <a:avLst/>
              <a:gdLst>
                <a:gd name="connsiteX0" fmla="*/ 0 w 2713103"/>
                <a:gd name="connsiteY0" fmla="*/ 0 h 868956"/>
                <a:gd name="connsiteX1" fmla="*/ 2713103 w 2713103"/>
                <a:gd name="connsiteY1" fmla="*/ 0 h 868956"/>
                <a:gd name="connsiteX2" fmla="*/ 2713103 w 2713103"/>
                <a:gd name="connsiteY2" fmla="*/ 868956 h 868956"/>
                <a:gd name="connsiteX3" fmla="*/ 0 w 2713103"/>
                <a:gd name="connsiteY3" fmla="*/ 868956 h 868956"/>
                <a:gd name="connsiteX4" fmla="*/ 0 w 2713103"/>
                <a:gd name="connsiteY4" fmla="*/ 0 h 868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3103" h="868956">
                  <a:moveTo>
                    <a:pt x="0" y="0"/>
                  </a:moveTo>
                  <a:lnTo>
                    <a:pt x="2713103" y="0"/>
                  </a:lnTo>
                  <a:lnTo>
                    <a:pt x="2713103" y="868956"/>
                  </a:lnTo>
                  <a:lnTo>
                    <a:pt x="0" y="868956"/>
                  </a:lnTo>
                  <a:lnTo>
                    <a:pt x="0" y="0"/>
                  </a:lnTo>
                  <a:close/>
                </a:path>
              </a:pathLst>
            </a:custGeom>
            <a:solidFill>
              <a:schemeClr val="accent3">
                <a:hueOff val="-616200"/>
                <a:satOff val="11707"/>
                <a:lumOff val="11896"/>
                <a:alphaOff val="0"/>
              </a:schemeClr>
            </a:solidFill>
            <a:ln w="25400" cap="flat" cmpd="sng" algn="ctr">
              <a:solidFill>
                <a:schemeClr val="accent3">
                  <a:hueOff val="-616200"/>
                  <a:satOff val="11707"/>
                  <a:lumOff val="11896"/>
                  <a:alphaOff val="0"/>
                </a:schemeClr>
              </a:solidFill>
              <a:prstDash val="solid"/>
            </a:ln>
          </p:spPr>
          <p:style>
            <a:lnRef idx="2">
              <a:scrgbClr r="0" g="0" b="0"/>
            </a:lnRef>
            <a:fillRef idx="1">
              <a:scrgbClr r="0" g="0" b="0"/>
            </a:fillRef>
            <a:effectRef idx="0">
              <a:schemeClr val="accent3">
                <a:hueOff val="-616200"/>
                <a:satOff val="11707"/>
                <a:lumOff val="11896"/>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fr-CA" sz="2400" kern="1200" dirty="0">
                  <a:latin typeface="Aptos" panose="020B0004020202020204" pitchFamily="34" charset="0"/>
                </a:rPr>
                <a:t>Cadres supérieurs</a:t>
              </a:r>
            </a:p>
          </p:txBody>
        </p:sp>
        <p:sp>
          <p:nvSpPr>
            <p:cNvPr id="10" name="Freeform: Shape 9">
              <a:extLst>
                <a:ext uri="{FF2B5EF4-FFF2-40B4-BE49-F238E27FC236}">
                  <a16:creationId xmlns:a16="http://schemas.microsoft.com/office/drawing/2014/main" id="{8FCD22FC-676B-17F8-B44F-6ABC04A279F3}"/>
                </a:ext>
              </a:extLst>
            </p:cNvPr>
            <p:cNvSpPr/>
            <p:nvPr/>
          </p:nvSpPr>
          <p:spPr>
            <a:xfrm>
              <a:off x="3210690" y="2212076"/>
              <a:ext cx="2711168" cy="3479002"/>
            </a:xfrm>
            <a:custGeom>
              <a:avLst/>
              <a:gdLst>
                <a:gd name="connsiteX0" fmla="*/ 0 w 2711168"/>
                <a:gd name="connsiteY0" fmla="*/ 0 h 3302803"/>
                <a:gd name="connsiteX1" fmla="*/ 2711168 w 2711168"/>
                <a:gd name="connsiteY1" fmla="*/ 0 h 3302803"/>
                <a:gd name="connsiteX2" fmla="*/ 2711168 w 2711168"/>
                <a:gd name="connsiteY2" fmla="*/ 3302803 h 3302803"/>
                <a:gd name="connsiteX3" fmla="*/ 0 w 2711168"/>
                <a:gd name="connsiteY3" fmla="*/ 3302803 h 3302803"/>
                <a:gd name="connsiteX4" fmla="*/ 0 w 2711168"/>
                <a:gd name="connsiteY4" fmla="*/ 0 h 3302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1168" h="3302803">
                  <a:moveTo>
                    <a:pt x="0" y="0"/>
                  </a:moveTo>
                  <a:lnTo>
                    <a:pt x="2711168" y="0"/>
                  </a:lnTo>
                  <a:lnTo>
                    <a:pt x="2711168" y="3302803"/>
                  </a:lnTo>
                  <a:lnTo>
                    <a:pt x="0" y="3302803"/>
                  </a:lnTo>
                  <a:lnTo>
                    <a:pt x="0" y="0"/>
                  </a:lnTo>
                  <a:close/>
                </a:path>
              </a:pathLst>
            </a:custGeom>
            <a:solidFill>
              <a:schemeClr val="accent3">
                <a:tint val="40000"/>
                <a:alpha val="90000"/>
                <a:hueOff val="-687860"/>
                <a:satOff val="13402"/>
                <a:lumOff val="2293"/>
                <a:alphaOff val="0"/>
              </a:schemeClr>
            </a:solidFill>
            <a:ln w="25400" cap="flat" cmpd="sng" algn="ctr">
              <a:solidFill>
                <a:schemeClr val="accent3">
                  <a:tint val="40000"/>
                  <a:alpha val="90000"/>
                  <a:hueOff val="-687860"/>
                  <a:satOff val="13402"/>
                  <a:lumOff val="2293"/>
                  <a:alphaOff val="0"/>
                </a:schemeClr>
              </a:solidFill>
              <a:prstDash val="solid"/>
            </a:ln>
          </p:spPr>
          <p:style>
            <a:lnRef idx="2">
              <a:scrgbClr r="0" g="0" b="0"/>
            </a:lnRef>
            <a:fillRef idx="1">
              <a:scrgbClr r="0" g="0" b="0"/>
            </a:fillRef>
            <a:effectRef idx="0">
              <a:schemeClr val="accent3">
                <a:tint val="40000"/>
                <a:alpha val="90000"/>
                <a:hueOff val="-687860"/>
                <a:satOff val="13402"/>
                <a:lumOff val="2293"/>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CA" sz="1400" kern="1200" dirty="0">
                  <a:solidFill>
                    <a:schemeClr val="tx1"/>
                  </a:solidFill>
                  <a:latin typeface="Aptos" panose="020B0004020202020204" pitchFamily="34" charset="0"/>
                </a:rPr>
                <a:t>Examiner les occasions et les options qui s’offrent à eux</a:t>
              </a:r>
            </a:p>
            <a:p>
              <a:pPr marL="114300" lvl="1" indent="-114300" algn="l" defTabSz="622300">
                <a:lnSpc>
                  <a:spcPct val="90000"/>
                </a:lnSpc>
                <a:spcBef>
                  <a:spcPct val="0"/>
                </a:spcBef>
                <a:spcAft>
                  <a:spcPct val="15000"/>
                </a:spcAft>
                <a:buChar char="•"/>
              </a:pPr>
              <a:r>
                <a:rPr lang="fr-CA" sz="1400" kern="1200" dirty="0">
                  <a:solidFill>
                    <a:schemeClr val="tx1"/>
                  </a:solidFill>
                  <a:latin typeface="Aptos" panose="020B0004020202020204" pitchFamily="34" charset="0"/>
                </a:rPr>
                <a:t>Informer son gestionnaire de ses intentions ou son AG de l’option qu’il choisit</a:t>
              </a:r>
            </a:p>
            <a:p>
              <a:pPr marL="114300" lvl="1" indent="-114300" algn="l" defTabSz="622300">
                <a:lnSpc>
                  <a:spcPct val="90000"/>
                </a:lnSpc>
                <a:spcBef>
                  <a:spcPct val="0"/>
                </a:spcBef>
                <a:spcAft>
                  <a:spcPct val="15000"/>
                </a:spcAft>
                <a:buChar char="•"/>
              </a:pPr>
              <a:r>
                <a:rPr lang="fr-CA" sz="1400" kern="1200" dirty="0">
                  <a:solidFill>
                    <a:schemeClr val="tx1"/>
                  </a:solidFill>
                  <a:latin typeface="Aptos" panose="020B0004020202020204" pitchFamily="34" charset="0"/>
                </a:rPr>
                <a:t>Consulter les services et les aides à sa disposition</a:t>
              </a:r>
            </a:p>
            <a:p>
              <a:pPr marL="114300" lvl="1" indent="-114300" algn="l" defTabSz="622300">
                <a:lnSpc>
                  <a:spcPct val="90000"/>
                </a:lnSpc>
                <a:spcBef>
                  <a:spcPct val="0"/>
                </a:spcBef>
                <a:spcAft>
                  <a:spcPct val="15000"/>
                </a:spcAft>
                <a:buChar char="•"/>
              </a:pPr>
              <a:r>
                <a:rPr lang="fr-CA" sz="1400" kern="1200" dirty="0">
                  <a:solidFill>
                    <a:schemeClr val="tx1"/>
                  </a:solidFill>
                  <a:latin typeface="Aptos" panose="020B0004020202020204" pitchFamily="34" charset="0"/>
                </a:rPr>
                <a:t>Chercher des rempla</a:t>
              </a:r>
              <a:r>
                <a:rPr lang="fr-CA" sz="1400" dirty="0">
                  <a:solidFill>
                    <a:schemeClr val="tx1"/>
                  </a:solidFill>
                  <a:latin typeface="Aptos" panose="020B0004020202020204" pitchFamily="34" charset="0"/>
                </a:rPr>
                <a:t>ç</a:t>
              </a:r>
              <a:r>
                <a:rPr lang="fr-CA" sz="1400" kern="1200" dirty="0">
                  <a:solidFill>
                    <a:schemeClr val="tx1"/>
                  </a:solidFill>
                  <a:latin typeface="Aptos" panose="020B0004020202020204" pitchFamily="34" charset="0"/>
                </a:rPr>
                <a:t>ants, le cas échéant</a:t>
              </a:r>
            </a:p>
            <a:p>
              <a:pPr marL="114300" lvl="1" indent="-114300" algn="l" defTabSz="622300">
                <a:lnSpc>
                  <a:spcPct val="90000"/>
                </a:lnSpc>
                <a:spcBef>
                  <a:spcPct val="0"/>
                </a:spcBef>
                <a:spcAft>
                  <a:spcPct val="15000"/>
                </a:spcAft>
                <a:buChar char="•"/>
              </a:pPr>
              <a:r>
                <a:rPr lang="fr-CA" sz="1400" kern="1200" dirty="0">
                  <a:solidFill>
                    <a:schemeClr val="tx1"/>
                  </a:solidFill>
                  <a:latin typeface="Aptos" panose="020B0004020202020204" pitchFamily="34" charset="0"/>
                </a:rPr>
                <a:t>Signer des ententes de TC OU chercher activement un nouveau poste</a:t>
              </a:r>
            </a:p>
          </p:txBody>
        </p:sp>
        <p:sp>
          <p:nvSpPr>
            <p:cNvPr id="11" name="Freeform: Shape 10">
              <a:extLst>
                <a:ext uri="{FF2B5EF4-FFF2-40B4-BE49-F238E27FC236}">
                  <a16:creationId xmlns:a16="http://schemas.microsoft.com/office/drawing/2014/main" id="{3B2DE3A9-6707-EF41-0897-A932B21695E8}"/>
                </a:ext>
              </a:extLst>
            </p:cNvPr>
            <p:cNvSpPr/>
            <p:nvPr/>
          </p:nvSpPr>
          <p:spPr>
            <a:xfrm>
              <a:off x="6283687" y="1368841"/>
              <a:ext cx="2580099" cy="843235"/>
            </a:xfrm>
            <a:custGeom>
              <a:avLst/>
              <a:gdLst>
                <a:gd name="connsiteX0" fmla="*/ 0 w 2580099"/>
                <a:gd name="connsiteY0" fmla="*/ 0 h 868956"/>
                <a:gd name="connsiteX1" fmla="*/ 2580099 w 2580099"/>
                <a:gd name="connsiteY1" fmla="*/ 0 h 868956"/>
                <a:gd name="connsiteX2" fmla="*/ 2580099 w 2580099"/>
                <a:gd name="connsiteY2" fmla="*/ 868956 h 868956"/>
                <a:gd name="connsiteX3" fmla="*/ 0 w 2580099"/>
                <a:gd name="connsiteY3" fmla="*/ 868956 h 868956"/>
                <a:gd name="connsiteX4" fmla="*/ 0 w 2580099"/>
                <a:gd name="connsiteY4" fmla="*/ 0 h 868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0099" h="868956">
                  <a:moveTo>
                    <a:pt x="0" y="0"/>
                  </a:moveTo>
                  <a:lnTo>
                    <a:pt x="2580099" y="0"/>
                  </a:lnTo>
                  <a:lnTo>
                    <a:pt x="2580099" y="868956"/>
                  </a:lnTo>
                  <a:lnTo>
                    <a:pt x="0" y="868956"/>
                  </a:lnTo>
                  <a:lnTo>
                    <a:pt x="0" y="0"/>
                  </a:lnTo>
                  <a:close/>
                </a:path>
              </a:pathLst>
            </a:custGeom>
            <a:solidFill>
              <a:schemeClr val="accent3">
                <a:hueOff val="-1232401"/>
                <a:satOff val="23413"/>
                <a:lumOff val="23791"/>
                <a:alphaOff val="0"/>
              </a:schemeClr>
            </a:solidFill>
            <a:ln w="25400" cap="flat" cmpd="sng" algn="ctr">
              <a:solidFill>
                <a:schemeClr val="accent3">
                  <a:hueOff val="-1232401"/>
                  <a:satOff val="23413"/>
                  <a:lumOff val="23791"/>
                  <a:alphaOff val="0"/>
                </a:schemeClr>
              </a:solidFill>
              <a:prstDash val="solid"/>
            </a:ln>
          </p:spPr>
          <p:style>
            <a:lnRef idx="2">
              <a:scrgbClr r="0" g="0" b="0"/>
            </a:lnRef>
            <a:fillRef idx="1">
              <a:scrgbClr r="0" g="0" b="0"/>
            </a:fillRef>
            <a:effectRef idx="0">
              <a:schemeClr val="accent3">
                <a:hueOff val="-1232401"/>
                <a:satOff val="23413"/>
                <a:lumOff val="23791"/>
                <a:alphaOff val="0"/>
              </a:schemeClr>
            </a:effectRef>
            <a:fontRef idx="minor">
              <a:schemeClr val="lt1"/>
            </a:fontRef>
          </p:style>
          <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fr-CA" sz="2400" kern="1200" dirty="0">
                  <a:latin typeface="Aptos" panose="020B0004020202020204" pitchFamily="34" charset="0"/>
                </a:rPr>
                <a:t>Gestionnaires</a:t>
              </a:r>
            </a:p>
          </p:txBody>
        </p:sp>
        <p:sp>
          <p:nvSpPr>
            <p:cNvPr id="12" name="Freeform: Shape 11">
              <a:extLst>
                <a:ext uri="{FF2B5EF4-FFF2-40B4-BE49-F238E27FC236}">
                  <a16:creationId xmlns:a16="http://schemas.microsoft.com/office/drawing/2014/main" id="{CB328220-02B4-F2CF-004B-C624D797782D}"/>
                </a:ext>
              </a:extLst>
            </p:cNvPr>
            <p:cNvSpPr/>
            <p:nvPr/>
          </p:nvSpPr>
          <p:spPr>
            <a:xfrm>
              <a:off x="6283687" y="2212074"/>
              <a:ext cx="2580099" cy="3479003"/>
            </a:xfrm>
            <a:custGeom>
              <a:avLst/>
              <a:gdLst>
                <a:gd name="connsiteX0" fmla="*/ 0 w 2580099"/>
                <a:gd name="connsiteY0" fmla="*/ 0 h 3777988"/>
                <a:gd name="connsiteX1" fmla="*/ 2580099 w 2580099"/>
                <a:gd name="connsiteY1" fmla="*/ 0 h 3777988"/>
                <a:gd name="connsiteX2" fmla="*/ 2580099 w 2580099"/>
                <a:gd name="connsiteY2" fmla="*/ 3777988 h 3777988"/>
                <a:gd name="connsiteX3" fmla="*/ 0 w 2580099"/>
                <a:gd name="connsiteY3" fmla="*/ 3777988 h 3777988"/>
                <a:gd name="connsiteX4" fmla="*/ 0 w 2580099"/>
                <a:gd name="connsiteY4" fmla="*/ 0 h 3777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80099" h="3777988">
                  <a:moveTo>
                    <a:pt x="0" y="0"/>
                  </a:moveTo>
                  <a:lnTo>
                    <a:pt x="2580099" y="0"/>
                  </a:lnTo>
                  <a:lnTo>
                    <a:pt x="2580099" y="3777988"/>
                  </a:lnTo>
                  <a:lnTo>
                    <a:pt x="0" y="3777988"/>
                  </a:lnTo>
                  <a:lnTo>
                    <a:pt x="0" y="0"/>
                  </a:lnTo>
                  <a:close/>
                </a:path>
              </a:pathLst>
            </a:custGeom>
            <a:solidFill>
              <a:schemeClr val="accent3">
                <a:tint val="40000"/>
                <a:alpha val="90000"/>
                <a:hueOff val="-1375720"/>
                <a:satOff val="26805"/>
                <a:lumOff val="4587"/>
                <a:alphaOff val="0"/>
              </a:schemeClr>
            </a:solidFill>
            <a:ln w="25400" cap="flat" cmpd="sng" algn="ctr">
              <a:solidFill>
                <a:schemeClr val="accent3">
                  <a:tint val="40000"/>
                  <a:alpha val="90000"/>
                  <a:hueOff val="-1375720"/>
                  <a:satOff val="26805"/>
                  <a:lumOff val="4587"/>
                  <a:alphaOff val="0"/>
                </a:schemeClr>
              </a:solidFill>
              <a:prstDash val="solid"/>
            </a:ln>
          </p:spPr>
          <p:style>
            <a:lnRef idx="2">
              <a:scrgbClr r="0" g="0" b="0"/>
            </a:lnRef>
            <a:fillRef idx="1">
              <a:scrgbClr r="0" g="0" b="0"/>
            </a:fillRef>
            <a:effectRef idx="0">
              <a:schemeClr val="accent3">
                <a:tint val="40000"/>
                <a:alpha val="90000"/>
                <a:hueOff val="-1375720"/>
                <a:satOff val="26805"/>
                <a:lumOff val="4587"/>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solidFill>
                    <a:schemeClr val="tx1"/>
                  </a:solidFill>
                  <a:latin typeface="Aptos" panose="020B0004020202020204" pitchFamily="34" charset="0"/>
                  <a:ea typeface="Aptos"/>
                  <a:cs typeface="+mn-cs"/>
                </a:rPr>
                <a:t>Discuter des intentions et partager les informations avec les cadres supérieurs</a:t>
              </a:r>
            </a:p>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solidFill>
                    <a:schemeClr val="tx1"/>
                  </a:solidFill>
                  <a:latin typeface="Aptos" panose="020B0004020202020204" pitchFamily="34" charset="0"/>
                  <a:ea typeface="Aptos"/>
                  <a:cs typeface="+mn-cs"/>
                </a:rPr>
                <a:t>Diriger les cadres supérieurs vers les RH pour plus d’informations sur le processus de TC, si nécessaire</a:t>
              </a:r>
            </a:p>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solidFill>
                    <a:schemeClr val="tx1"/>
                  </a:solidFill>
                  <a:latin typeface="Aptos" panose="020B0004020202020204" pitchFamily="34" charset="0"/>
                  <a:ea typeface="Aptos"/>
                  <a:cs typeface="+mn-cs"/>
                </a:rPr>
                <a:t>Aider avec le processus d’échange de poste, le cas échéant</a:t>
              </a:r>
            </a:p>
            <a:p>
              <a:pPr marL="114300" lvl="1" indent="-114300" algn="l" defTabSz="622300">
                <a:lnSpc>
                  <a:spcPct val="90000"/>
                </a:lnSpc>
                <a:spcBef>
                  <a:spcPct val="0"/>
                </a:spcBef>
                <a:spcAft>
                  <a:spcPct val="15000"/>
                </a:spcAft>
                <a:buFont typeface="Arial" panose="020B0604020202020204" pitchFamily="34" charset="0"/>
                <a:buChar char="•"/>
              </a:pPr>
              <a:r>
                <a:rPr lang="fr-CA" sz="1400" dirty="0">
                  <a:solidFill>
                    <a:schemeClr val="tx1"/>
                  </a:solidFill>
                  <a:latin typeface="Aptos" panose="020B0004020202020204" pitchFamily="34" charset="0"/>
                  <a:ea typeface="Aptos"/>
                </a:rPr>
                <a:t>Appuyer </a:t>
              </a:r>
              <a:r>
                <a:rPr lang="fr-CA" sz="1400" kern="1200" dirty="0">
                  <a:solidFill>
                    <a:schemeClr val="tx1"/>
                  </a:solidFill>
                  <a:latin typeface="Aptos" panose="020B0004020202020204" pitchFamily="34" charset="0"/>
                  <a:ea typeface="Aptos"/>
                  <a:cs typeface="+mn-cs"/>
                </a:rPr>
                <a:t>les cadres supérieurs avec le jumelage des postes disponibles</a:t>
              </a:r>
            </a:p>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solidFill>
                    <a:schemeClr val="tx1"/>
                  </a:solidFill>
                  <a:latin typeface="Aptos" panose="020B0004020202020204" pitchFamily="34" charset="0"/>
                  <a:ea typeface="Aptos"/>
                  <a:cs typeface="+mn-cs"/>
                </a:rPr>
                <a:t>Soutenir les cadres supérieurs tout au long du processus</a:t>
              </a:r>
            </a:p>
          </p:txBody>
        </p:sp>
        <p:sp>
          <p:nvSpPr>
            <p:cNvPr id="13" name="Freeform: Shape 12">
              <a:extLst>
                <a:ext uri="{FF2B5EF4-FFF2-40B4-BE49-F238E27FC236}">
                  <a16:creationId xmlns:a16="http://schemas.microsoft.com/office/drawing/2014/main" id="{1C11466F-1C8F-E336-B832-86922558FA60}"/>
                </a:ext>
              </a:extLst>
            </p:cNvPr>
            <p:cNvSpPr/>
            <p:nvPr/>
          </p:nvSpPr>
          <p:spPr>
            <a:xfrm>
              <a:off x="9224647" y="1368841"/>
              <a:ext cx="2577579" cy="843233"/>
            </a:xfrm>
            <a:custGeom>
              <a:avLst/>
              <a:gdLst>
                <a:gd name="connsiteX0" fmla="*/ 0 w 2577579"/>
                <a:gd name="connsiteY0" fmla="*/ 0 h 868956"/>
                <a:gd name="connsiteX1" fmla="*/ 2577579 w 2577579"/>
                <a:gd name="connsiteY1" fmla="*/ 0 h 868956"/>
                <a:gd name="connsiteX2" fmla="*/ 2577579 w 2577579"/>
                <a:gd name="connsiteY2" fmla="*/ 868956 h 868956"/>
                <a:gd name="connsiteX3" fmla="*/ 0 w 2577579"/>
                <a:gd name="connsiteY3" fmla="*/ 868956 h 868956"/>
                <a:gd name="connsiteX4" fmla="*/ 0 w 2577579"/>
                <a:gd name="connsiteY4" fmla="*/ 0 h 868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7579" h="868956">
                  <a:moveTo>
                    <a:pt x="0" y="0"/>
                  </a:moveTo>
                  <a:lnTo>
                    <a:pt x="2577579" y="0"/>
                  </a:lnTo>
                  <a:lnTo>
                    <a:pt x="2577579" y="868956"/>
                  </a:lnTo>
                  <a:lnTo>
                    <a:pt x="0" y="868956"/>
                  </a:lnTo>
                  <a:lnTo>
                    <a:pt x="0" y="0"/>
                  </a:lnTo>
                  <a:close/>
                </a:path>
              </a:pathLst>
            </a:custGeom>
            <a:solidFill>
              <a:schemeClr val="accent3">
                <a:hueOff val="-1848601"/>
                <a:satOff val="35120"/>
                <a:lumOff val="35687"/>
                <a:alphaOff val="0"/>
              </a:schemeClr>
            </a:solidFill>
            <a:ln w="25400" cap="flat" cmpd="sng" algn="ctr">
              <a:solidFill>
                <a:schemeClr val="accent3">
                  <a:hueOff val="-1848601"/>
                  <a:satOff val="35120"/>
                  <a:lumOff val="35687"/>
                  <a:alphaOff val="0"/>
                </a:schemeClr>
              </a:solidFill>
              <a:prstDash val="solid"/>
            </a:ln>
          </p:spPr>
          <p:style>
            <a:lnRef idx="2">
              <a:scrgbClr r="0" g="0" b="0"/>
            </a:lnRef>
            <a:fillRef idx="1">
              <a:scrgbClr r="0" g="0" b="0"/>
            </a:fillRef>
            <a:effectRef idx="0">
              <a:schemeClr val="accent3">
                <a:hueOff val="-1848601"/>
                <a:satOff val="35120"/>
                <a:lumOff val="35687"/>
                <a:alphaOff val="0"/>
              </a:schemeClr>
            </a:effectRef>
            <a:fontRef idx="minor">
              <a:schemeClr val="lt1"/>
            </a:fontRef>
          </p:style>
          <p:txBody>
            <a:bodyPr spcFirstLastPara="0" vert="horz" wrap="square" lIns="170688" tIns="97536" rIns="170688" bIns="97536" numCol="1" spcCol="1270" anchor="ctr" anchorCtr="0">
              <a:noAutofit/>
            </a:bodyPr>
            <a:lstStyle/>
            <a:p>
              <a:pPr marL="114300" lvl="1" indent="-114300" algn="ctr" defTabSz="622300">
                <a:lnSpc>
                  <a:spcPct val="90000"/>
                </a:lnSpc>
                <a:spcBef>
                  <a:spcPct val="0"/>
                </a:spcBef>
                <a:spcAft>
                  <a:spcPct val="15000"/>
                </a:spcAft>
                <a:buFont typeface="Arial" panose="020B0604020202020204" pitchFamily="34" charset="0"/>
                <a:buNone/>
              </a:pPr>
              <a:r>
                <a:rPr lang="fr-CA" sz="2400" kern="1200" dirty="0">
                  <a:latin typeface="Aptos" panose="020B0004020202020204" pitchFamily="34" charset="0"/>
                  <a:ea typeface="Aptos"/>
                  <a:cs typeface="+mn-cs"/>
                </a:rPr>
                <a:t>Ressources humaines</a:t>
              </a:r>
            </a:p>
          </p:txBody>
        </p:sp>
        <p:sp>
          <p:nvSpPr>
            <p:cNvPr id="14" name="Freeform: Shape 13">
              <a:extLst>
                <a:ext uri="{FF2B5EF4-FFF2-40B4-BE49-F238E27FC236}">
                  <a16:creationId xmlns:a16="http://schemas.microsoft.com/office/drawing/2014/main" id="{87DC1502-553C-8964-ACDE-9AAE4FA5B0B1}"/>
                </a:ext>
              </a:extLst>
            </p:cNvPr>
            <p:cNvSpPr/>
            <p:nvPr/>
          </p:nvSpPr>
          <p:spPr>
            <a:xfrm>
              <a:off x="9224647" y="2212074"/>
              <a:ext cx="2577579" cy="3479004"/>
            </a:xfrm>
            <a:custGeom>
              <a:avLst/>
              <a:gdLst>
                <a:gd name="connsiteX0" fmla="*/ 0 w 2577579"/>
                <a:gd name="connsiteY0" fmla="*/ 0 h 2433847"/>
                <a:gd name="connsiteX1" fmla="*/ 2577579 w 2577579"/>
                <a:gd name="connsiteY1" fmla="*/ 0 h 2433847"/>
                <a:gd name="connsiteX2" fmla="*/ 2577579 w 2577579"/>
                <a:gd name="connsiteY2" fmla="*/ 2433847 h 2433847"/>
                <a:gd name="connsiteX3" fmla="*/ 0 w 2577579"/>
                <a:gd name="connsiteY3" fmla="*/ 2433847 h 2433847"/>
                <a:gd name="connsiteX4" fmla="*/ 0 w 2577579"/>
                <a:gd name="connsiteY4" fmla="*/ 0 h 24338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7579" h="2433847">
                  <a:moveTo>
                    <a:pt x="0" y="0"/>
                  </a:moveTo>
                  <a:lnTo>
                    <a:pt x="2577579" y="0"/>
                  </a:lnTo>
                  <a:lnTo>
                    <a:pt x="2577579" y="2433847"/>
                  </a:lnTo>
                  <a:lnTo>
                    <a:pt x="0" y="2433847"/>
                  </a:lnTo>
                  <a:lnTo>
                    <a:pt x="0" y="0"/>
                  </a:lnTo>
                  <a:close/>
                </a:path>
              </a:pathLst>
            </a:custGeom>
            <a:solidFill>
              <a:schemeClr val="accent3">
                <a:tint val="40000"/>
                <a:alpha val="90000"/>
                <a:hueOff val="-2063579"/>
                <a:satOff val="40207"/>
                <a:lumOff val="6880"/>
                <a:alphaOff val="0"/>
              </a:schemeClr>
            </a:solidFill>
            <a:ln w="25400" cap="flat" cmpd="sng" algn="ctr">
              <a:solidFill>
                <a:schemeClr val="accent3">
                  <a:tint val="40000"/>
                  <a:alpha val="90000"/>
                  <a:hueOff val="-2063579"/>
                  <a:satOff val="40207"/>
                  <a:lumOff val="6880"/>
                  <a:alphaOff val="0"/>
                </a:schemeClr>
              </a:solidFill>
              <a:prstDash val="solid"/>
            </a:ln>
          </p:spPr>
          <p:style>
            <a:lnRef idx="2">
              <a:scrgbClr r="0" g="0" b="0"/>
            </a:lnRef>
            <a:fillRef idx="1">
              <a:scrgbClr r="0" g="0" b="0"/>
            </a:fillRef>
            <a:effectRef idx="0">
              <a:schemeClr val="accent3">
                <a:tint val="40000"/>
                <a:alpha val="90000"/>
                <a:hueOff val="-2063579"/>
                <a:satOff val="40207"/>
                <a:lumOff val="688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latin typeface="Aptos" panose="020B0004020202020204" pitchFamily="34" charset="0"/>
                  <a:ea typeface="Aptos"/>
                  <a:cs typeface="+mn-cs"/>
                </a:rPr>
                <a:t>Fournir des renseignements aux cadres supérieurs et aux gestionnaires</a:t>
              </a:r>
            </a:p>
            <a:p>
              <a:pPr marL="114300" lvl="1" indent="-114300" algn="l" defTabSz="622300">
                <a:lnSpc>
                  <a:spcPct val="90000"/>
                </a:lnSpc>
                <a:spcBef>
                  <a:spcPct val="0"/>
                </a:spcBef>
                <a:spcAft>
                  <a:spcPct val="15000"/>
                </a:spcAft>
                <a:buFont typeface="Arial" panose="020B0604020202020204" pitchFamily="34" charset="0"/>
                <a:buChar char="•"/>
              </a:pPr>
              <a:r>
                <a:rPr lang="fr-CA" sz="1400" kern="1200" dirty="0">
                  <a:latin typeface="Aptos" panose="020B0004020202020204" pitchFamily="34" charset="0"/>
                  <a:ea typeface="Aptos"/>
                  <a:cs typeface="+mn-cs"/>
                </a:rPr>
                <a:t>Envoi de lettres de préavis et préparation des ententes de TC</a:t>
              </a:r>
            </a:p>
            <a:p>
              <a:pPr marL="114300" lvl="1" indent="-114300" defTabSz="622300">
                <a:lnSpc>
                  <a:spcPct val="90000"/>
                </a:lnSpc>
                <a:spcBef>
                  <a:spcPct val="0"/>
                </a:spcBef>
                <a:spcAft>
                  <a:spcPct val="15000"/>
                </a:spcAft>
                <a:buFont typeface="Arial" panose="020B0604020202020204" pitchFamily="34" charset="0"/>
                <a:buChar char="•"/>
              </a:pPr>
              <a:r>
                <a:rPr lang="fr-CA" sz="1400" kern="1200" dirty="0">
                  <a:latin typeface="Aptos" panose="020B0004020202020204" pitchFamily="34" charset="0"/>
                  <a:ea typeface="Aptos"/>
                  <a:cs typeface="+mn-cs"/>
                </a:rPr>
                <a:t>Aider les cadres </a:t>
              </a:r>
              <a:r>
                <a:rPr lang="fr-CA" sz="1400" dirty="0">
                  <a:solidFill>
                    <a:schemeClr val="tx1"/>
                  </a:solidFill>
                  <a:latin typeface="Aptos" panose="020B0004020202020204" pitchFamily="34" charset="0"/>
                  <a:ea typeface="Aptos"/>
                </a:rPr>
                <a:t>supérieurs avec le jumelage des postes disponibles</a:t>
              </a:r>
              <a:endParaRPr lang="fr-CA" sz="1400" kern="1200" dirty="0">
                <a:latin typeface="Aptos" panose="020B0004020202020204" pitchFamily="34" charset="0"/>
                <a:ea typeface="Aptos"/>
                <a:cs typeface="+mn-cs"/>
              </a:endParaRPr>
            </a:p>
          </p:txBody>
        </p:sp>
      </p:grpSp>
    </p:spTree>
    <p:extLst>
      <p:ext uri="{BB962C8B-B14F-4D97-AF65-F5344CB8AC3E}">
        <p14:creationId xmlns:p14="http://schemas.microsoft.com/office/powerpoint/2010/main" val="228253530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C3834A-6D80-E17A-1070-92323E85063D}"/>
              </a:ext>
            </a:extLst>
          </p:cNvPr>
          <p:cNvSpPr>
            <a:spLocks noGrp="1"/>
          </p:cNvSpPr>
          <p:nvPr>
            <p:ph idx="10"/>
          </p:nvPr>
        </p:nvSpPr>
        <p:spPr>
          <a:xfrm>
            <a:off x="561975" y="1247775"/>
            <a:ext cx="10935109" cy="5265364"/>
          </a:xfrm>
        </p:spPr>
        <p:txBody>
          <a:bodyPr/>
          <a:lstStyle/>
          <a:p>
            <a:pPr marL="342900" indent="-342900">
              <a:spcAft>
                <a:spcPts val="600"/>
              </a:spcAft>
              <a:buFont typeface="Arial" panose="020B0604020202020204" pitchFamily="34" charset="0"/>
              <a:buChar char="•"/>
            </a:pPr>
            <a:r>
              <a:rPr lang="fr-CA" sz="2000" dirty="0">
                <a:latin typeface="Aptos"/>
              </a:rPr>
              <a:t>Les questions peuvent être adressées à votre gestionnaire ou à la personne-ressource des ressources humaines de votre ministère.</a:t>
            </a:r>
          </a:p>
          <a:p>
            <a:pPr marL="342900" indent="-342900">
              <a:spcAft>
                <a:spcPts val="600"/>
              </a:spcAft>
              <a:buFont typeface="Arial" panose="020B0604020202020204" pitchFamily="34" charset="0"/>
              <a:buChar char="•"/>
            </a:pPr>
            <a:r>
              <a:rPr lang="fr-CA" sz="2000" dirty="0">
                <a:latin typeface="Aptos" panose="020B0004020202020204" pitchFamily="34" charset="0"/>
              </a:rPr>
              <a:t>Une formation sur le réaménagement des effectifs et la transition dans la carrière est disponible par l’entremise de l’École de la fonction publique du Canada (COR123 </a:t>
            </a:r>
            <a:r>
              <a:rPr lang="fr-CA" sz="2000" u="sng" dirty="0">
                <a:latin typeface="Aptos" panose="020B0004020202020204" pitchFamily="34" charset="0"/>
                <a:hlinkClick r:id="rId2"/>
              </a:rPr>
              <a:t>Comprendre le réaménagement des effectifs</a:t>
            </a:r>
            <a:r>
              <a:rPr lang="fr-CA" sz="2000" u="sng" dirty="0">
                <a:latin typeface="Aptos" panose="020B0004020202020204" pitchFamily="34" charset="0"/>
              </a:rPr>
              <a:t>).</a:t>
            </a:r>
          </a:p>
          <a:p>
            <a:pPr marL="342900" indent="-342900">
              <a:spcAft>
                <a:spcPts val="600"/>
              </a:spcAft>
              <a:buFont typeface="Arial" panose="020B0604020202020204" pitchFamily="34" charset="0"/>
              <a:buChar char="•"/>
            </a:pPr>
            <a:r>
              <a:rPr lang="fr-CA" sz="2000" dirty="0">
                <a:latin typeface="Aptos" panose="020B0004020202020204" pitchFamily="34" charset="0"/>
              </a:rPr>
              <a:t>Les dispositions relatives à la transition dans la carrière sont décrites dans les </a:t>
            </a:r>
            <a:r>
              <a:rPr lang="fr-CA" sz="2000" u="sng" dirty="0">
                <a:latin typeface="Aptos" panose="020B0004020202020204" pitchFamily="34" charset="0"/>
                <a:hlinkClick r:id="rId3"/>
              </a:rPr>
              <a:t>annexes E, F et G de la Directive sur les conditions d’emploi pour les cadres supérieurs</a:t>
            </a:r>
            <a:r>
              <a:rPr lang="fr-CA" sz="2000" dirty="0">
                <a:latin typeface="Aptos" panose="020B0004020202020204" pitchFamily="34" charset="0"/>
              </a:rPr>
              <a:t> et des renseignements sont également offertes sur le site Web </a:t>
            </a:r>
            <a:r>
              <a:rPr lang="fr-CA" sz="2000" dirty="0">
                <a:latin typeface="Aptos" panose="020B0004020202020204" pitchFamily="34" charset="0"/>
                <a:hlinkClick r:id="rId4"/>
              </a:rPr>
              <a:t>Transition de carrière pour les cadres supérieurs Canada.ca.</a:t>
            </a:r>
            <a:r>
              <a:rPr lang="fr-CA" sz="2000" dirty="0">
                <a:latin typeface="Aptos" panose="020B0004020202020204" pitchFamily="34" charset="0"/>
              </a:rPr>
              <a:t> </a:t>
            </a:r>
          </a:p>
          <a:p>
            <a:pPr marL="342900" indent="-342900">
              <a:spcBef>
                <a:spcPct val="0"/>
              </a:spcBef>
              <a:spcAft>
                <a:spcPts val="1200"/>
              </a:spcAft>
              <a:buFont typeface="Arial" panose="020B0604020202020204" pitchFamily="34" charset="0"/>
              <a:buChar char="•"/>
            </a:pPr>
            <a:r>
              <a:rPr lang="fr-CA" sz="2000" dirty="0">
                <a:latin typeface="Aptos" panose="020B0004020202020204" pitchFamily="34" charset="0"/>
              </a:rPr>
              <a:t>Les aides aux cadres supérieurs comprennent le Programme d’aide aux employés, le </a:t>
            </a:r>
            <a:r>
              <a:rPr lang="fr-CA" sz="2000" dirty="0">
                <a:latin typeface="Aptos" panose="020B0004020202020204" pitchFamily="34" charset="0"/>
                <a:hlinkClick r:id="rId5"/>
              </a:rPr>
              <a:t>Guide de mesures de soutien des cadres supérieurs</a:t>
            </a:r>
            <a:r>
              <a:rPr lang="fr-CA" sz="2000" dirty="0">
                <a:latin typeface="Aptos" panose="020B0004020202020204" pitchFamily="34" charset="0"/>
              </a:rPr>
              <a:t> et l’</a:t>
            </a:r>
            <a:r>
              <a:rPr lang="fr-CA" sz="2000" dirty="0">
                <a:latin typeface="Aptos" panose="020B0004020202020204" pitchFamily="34" charset="0"/>
                <a:hlinkClick r:id="rId6"/>
              </a:rPr>
              <a:t>Association professionnelle des cadres supérieurs de la fonction publique du Canada</a:t>
            </a:r>
            <a:r>
              <a:rPr lang="fr-CA" sz="2000" dirty="0">
                <a:latin typeface="Aptos" panose="020B0004020202020204" pitchFamily="34" charset="0"/>
              </a:rPr>
              <a:t> (APEX).</a:t>
            </a:r>
          </a:p>
          <a:p>
            <a:pPr marL="342900" indent="-342900">
              <a:buFont typeface="Arial" panose="020B0604020202020204" pitchFamily="34" charset="0"/>
              <a:buChar char="•"/>
            </a:pPr>
            <a:r>
              <a:rPr lang="fr-CA" sz="2000" dirty="0">
                <a:latin typeface="Aptos" panose="020B0004020202020204" pitchFamily="34" charset="0"/>
              </a:rPr>
              <a:t>Les cadres supérieurs qui se sentent lésés par l’application des dispositions relatives à la transition dans la carrière ont le droit de déposer un grief auprès de la </a:t>
            </a:r>
            <a:r>
              <a:rPr lang="fr-CA" sz="2000" dirty="0">
                <a:solidFill>
                  <a:schemeClr val="tx1">
                    <a:lumMod val="75000"/>
                    <a:lumOff val="25000"/>
                  </a:schemeClr>
                </a:solidFill>
                <a:latin typeface="Aptos" panose="020B0004020202020204" pitchFamily="34" charset="0"/>
                <a:hlinkClick r:id="rId7"/>
              </a:rPr>
              <a:t>Commission des relations de travail et de l’emploi dans le secteur public fédéral</a:t>
            </a:r>
            <a:r>
              <a:rPr lang="fr-CA" sz="2000" dirty="0">
                <a:latin typeface="Aptos" panose="020B0004020202020204" pitchFamily="34" charset="0"/>
              </a:rPr>
              <a:t> ou une plainte auprès de la </a:t>
            </a:r>
            <a:r>
              <a:rPr lang="fr-CA" sz="2000" dirty="0">
                <a:solidFill>
                  <a:srgbClr val="0000FF"/>
                </a:solidFill>
                <a:latin typeface="Aptos" panose="020B0004020202020204" pitchFamily="34" charset="0"/>
                <a:hlinkClick r:id="rId8">
                  <a:extLst>
                    <a:ext uri="{A12FA001-AC4F-418D-AE19-62706E023703}">
                      <ahyp:hlinkClr xmlns:ahyp="http://schemas.microsoft.com/office/drawing/2018/hyperlinkcolor" val="tx"/>
                    </a:ext>
                  </a:extLst>
                </a:hlinkClick>
              </a:rPr>
              <a:t>Commission canadienne des droits de la personne</a:t>
            </a:r>
            <a:r>
              <a:rPr lang="fr-CA" sz="2000" dirty="0">
                <a:latin typeface="Aptos" panose="020B0004020202020204" pitchFamily="34" charset="0"/>
              </a:rPr>
              <a:t>.</a:t>
            </a:r>
          </a:p>
          <a:p>
            <a:endParaRPr lang="en-CA" sz="1600" dirty="0">
              <a:latin typeface="Aptos" panose="020B0004020202020204" pitchFamily="34" charset="0"/>
            </a:endParaRPr>
          </a:p>
        </p:txBody>
      </p:sp>
      <p:sp>
        <p:nvSpPr>
          <p:cNvPr id="5" name="Title 3">
            <a:extLst>
              <a:ext uri="{FF2B5EF4-FFF2-40B4-BE49-F238E27FC236}">
                <a16:creationId xmlns:a16="http://schemas.microsoft.com/office/drawing/2014/main" id="{BBE4DD62-29B6-C569-5B23-F6556AF66139}"/>
              </a:ext>
            </a:extLst>
          </p:cNvPr>
          <p:cNvSpPr txBox="1"/>
          <p:nvPr/>
        </p:nvSpPr>
        <p:spPr>
          <a:xfrm>
            <a:off x="310848" y="0"/>
            <a:ext cx="7694266"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fr-CA" b="1">
                <a:latin typeface="Aptos" panose="020B0004020202020204" pitchFamily="34" charset="0"/>
              </a:rPr>
              <a:t>Ressources</a:t>
            </a:r>
          </a:p>
        </p:txBody>
      </p:sp>
      <p:sp>
        <p:nvSpPr>
          <p:cNvPr id="6" name="Slide Number Placeholder 1">
            <a:extLst>
              <a:ext uri="{FF2B5EF4-FFF2-40B4-BE49-F238E27FC236}">
                <a16:creationId xmlns:a16="http://schemas.microsoft.com/office/drawing/2014/main" id="{11E1AFD1-BCD1-F20A-A9B5-48CC025E1F80}"/>
              </a:ext>
            </a:extLst>
          </p:cNvPr>
          <p:cNvSpPr>
            <a:spLocks noGrp="1"/>
          </p:cNvSpPr>
          <p:nvPr>
            <p:ph type="sldNum" sz="quarter" idx="12"/>
          </p:nvPr>
        </p:nvSpPr>
        <p:spPr>
          <a:xfrm>
            <a:off x="8614184" y="6104631"/>
            <a:ext cx="2844800" cy="365125"/>
          </a:xfrm>
        </p:spPr>
        <p:txBody>
          <a:bodyPr/>
          <a:lstStyle/>
          <a:p>
            <a:fld id="{32D4B517-E49B-41B6-9DBC-23634E0F1CDC}" type="slidenum">
              <a:rPr lang="en-CA" smtClean="0"/>
              <a:t>8</a:t>
            </a:fld>
            <a:endParaRPr lang="en-CA"/>
          </a:p>
        </p:txBody>
      </p:sp>
    </p:spTree>
    <p:extLst>
      <p:ext uri="{BB962C8B-B14F-4D97-AF65-F5344CB8AC3E}">
        <p14:creationId xmlns:p14="http://schemas.microsoft.com/office/powerpoint/2010/main" val="310971883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39361-E3C7-124E-CF9D-36815EC2CD9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81D1BC-B0C0-4A25-3F64-A9D9D5FD2D99}"/>
              </a:ext>
            </a:extLst>
          </p:cNvPr>
          <p:cNvSpPr>
            <a:spLocks noGrp="1"/>
          </p:cNvSpPr>
          <p:nvPr>
            <p:ph type="sldNum" sz="quarter" idx="12"/>
          </p:nvPr>
        </p:nvSpPr>
        <p:spPr>
          <a:xfrm>
            <a:off x="8614184" y="6104631"/>
            <a:ext cx="2844800" cy="365125"/>
          </a:xfrm>
        </p:spPr>
        <p:txBody>
          <a:bodyPr/>
          <a:lstStyle/>
          <a:p>
            <a:fld id="{32D4B517-E49B-41B6-9DBC-23634E0F1CDC}" type="slidenum">
              <a:rPr lang="en-CA" smtClean="0"/>
              <a:t>9</a:t>
            </a:fld>
            <a:endParaRPr lang="en-CA"/>
          </a:p>
        </p:txBody>
      </p:sp>
      <p:sp>
        <p:nvSpPr>
          <p:cNvPr id="8" name="Slide Number Placeholder 1">
            <a:extLst>
              <a:ext uri="{FF2B5EF4-FFF2-40B4-BE49-F238E27FC236}">
                <a16:creationId xmlns:a16="http://schemas.microsoft.com/office/drawing/2014/main" id="{93DE0CDD-9625-78F0-8557-9B1D0E8B2FAD}"/>
              </a:ext>
            </a:extLst>
          </p:cNvPr>
          <p:cNvSpPr txBox="1"/>
          <p:nvPr/>
        </p:nvSpPr>
        <p:spPr>
          <a:xfrm>
            <a:off x="10664016" y="6104631"/>
            <a:ext cx="79496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D4B517-E49B-41B6-9DBC-23634E0F1CDC}" type="slidenum">
              <a:rPr lang="en-CA" smtClean="0"/>
              <a:t>9</a:t>
            </a:fld>
            <a:endParaRPr lang="en-CA"/>
          </a:p>
        </p:txBody>
      </p:sp>
      <p:grpSp>
        <p:nvGrpSpPr>
          <p:cNvPr id="9" name="Group 8">
            <a:extLst>
              <a:ext uri="{FF2B5EF4-FFF2-40B4-BE49-F238E27FC236}">
                <a16:creationId xmlns:a16="http://schemas.microsoft.com/office/drawing/2014/main" id="{5F3FB411-81F5-1185-C9CB-3A8CD9E84E0F}"/>
              </a:ext>
            </a:extLst>
          </p:cNvPr>
          <p:cNvGrpSpPr/>
          <p:nvPr/>
        </p:nvGrpSpPr>
        <p:grpSpPr>
          <a:xfrm>
            <a:off x="1517357" y="1077488"/>
            <a:ext cx="7959441" cy="5583944"/>
            <a:chOff x="509296" y="1076444"/>
            <a:chExt cx="7025759" cy="4463199"/>
          </a:xfrm>
        </p:grpSpPr>
        <p:sp>
          <p:nvSpPr>
            <p:cNvPr id="10" name="Rectangle 9">
              <a:extLst>
                <a:ext uri="{FF2B5EF4-FFF2-40B4-BE49-F238E27FC236}">
                  <a16:creationId xmlns:a16="http://schemas.microsoft.com/office/drawing/2014/main" id="{0834AB38-DACD-C833-1DE6-D041F7520840}"/>
                </a:ext>
              </a:extLst>
            </p:cNvPr>
            <p:cNvSpPr/>
            <p:nvPr/>
          </p:nvSpPr>
          <p:spPr>
            <a:xfrm>
              <a:off x="544111" y="1076444"/>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latin typeface="Aptos" panose="020B0004020202020204" pitchFamily="34" charset="0"/>
                  <a:cs typeface="Arial" panose="020B0604020202020204" pitchFamily="34" charset="0"/>
                </a:rPr>
                <a:t>L’administrateur général décide que les services d’un cadre supérieur pour une période indéterminée ne seront plus requis, et ce, au-delà d’une date précisée</a:t>
              </a:r>
            </a:p>
          </p:txBody>
        </p:sp>
        <p:sp>
          <p:nvSpPr>
            <p:cNvPr id="11" name="Rectangle 10">
              <a:extLst>
                <a:ext uri="{FF2B5EF4-FFF2-40B4-BE49-F238E27FC236}">
                  <a16:creationId xmlns:a16="http://schemas.microsoft.com/office/drawing/2014/main" id="{46DD0864-0673-ABA2-BBA1-E7A5F7231F7C}"/>
                </a:ext>
              </a:extLst>
            </p:cNvPr>
            <p:cNvSpPr/>
            <p:nvPr/>
          </p:nvSpPr>
          <p:spPr>
            <a:xfrm>
              <a:off x="544111" y="1609320"/>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solidFill>
                    <a:schemeClr val="tx1"/>
                  </a:solidFill>
                  <a:latin typeface="Aptos" panose="020B0004020202020204" pitchFamily="34" charset="0"/>
                  <a:ea typeface="Aptos"/>
                  <a:cs typeface="Arial" panose="020B0604020202020204" pitchFamily="34" charset="0"/>
                </a:rPr>
                <a:t> L’AG informe les cadres supérieurs, </a:t>
              </a:r>
              <a:r>
                <a:rPr lang="fr-CA" sz="1200">
                  <a:solidFill>
                    <a:schemeClr val="tx1"/>
                  </a:solidFill>
                  <a:latin typeface="Aptos" panose="020B0004020202020204" pitchFamily="34" charset="0"/>
                  <a:ea typeface="Aptos"/>
                  <a:cs typeface="Arial"/>
                </a:rPr>
                <a:t>y compris ceux qui sont en congé non payé (CNP),</a:t>
              </a:r>
              <a:r>
                <a:rPr lang="fr-CA" sz="1200">
                  <a:solidFill>
                    <a:schemeClr val="tx1"/>
                  </a:solidFill>
                  <a:latin typeface="Aptos" panose="020B0004020202020204" pitchFamily="34" charset="0"/>
                  <a:cs typeface="Arial" panose="020B0604020202020204" pitchFamily="34" charset="0"/>
                </a:rPr>
                <a:t> par écrit que leur poste a été déclaré excédentaire.</a:t>
              </a:r>
            </a:p>
          </p:txBody>
        </p:sp>
        <p:sp>
          <p:nvSpPr>
            <p:cNvPr id="12" name="Rectangle 11">
              <a:extLst>
                <a:ext uri="{FF2B5EF4-FFF2-40B4-BE49-F238E27FC236}">
                  <a16:creationId xmlns:a16="http://schemas.microsoft.com/office/drawing/2014/main" id="{EAE64D25-EEB6-ABA7-AE97-6FF57CF071C0}"/>
                </a:ext>
              </a:extLst>
            </p:cNvPr>
            <p:cNvSpPr/>
            <p:nvPr/>
          </p:nvSpPr>
          <p:spPr>
            <a:xfrm>
              <a:off x="544111" y="2124401"/>
              <a:ext cx="6990944" cy="41723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latin typeface="Aptos" panose="020B0004020202020204" pitchFamily="34" charset="0"/>
                  <a:cs typeface="Arial" panose="020B0604020202020204" pitchFamily="34" charset="0"/>
                </a:rPr>
                <a:t>Le cadre supérieur répond par écrit à l’administrateur général en lui faisant part de son choix.</a:t>
              </a:r>
            </a:p>
            <a:p>
              <a:pPr algn="ctr"/>
              <a:r>
                <a:rPr lang="fr-CA" sz="1200">
                  <a:latin typeface="Aptos" panose="020B0004020202020204" pitchFamily="34" charset="0"/>
                  <a:cs typeface="Arial" panose="020B0604020202020204" pitchFamily="34" charset="0"/>
                </a:rPr>
                <a:t>Si le cadre supérieur ne répond pas, il est réputé avoir choisi l’option 2.</a:t>
              </a:r>
            </a:p>
          </p:txBody>
        </p:sp>
        <p:sp>
          <p:nvSpPr>
            <p:cNvPr id="13" name="Rectangle 12">
              <a:extLst>
                <a:ext uri="{FF2B5EF4-FFF2-40B4-BE49-F238E27FC236}">
                  <a16:creationId xmlns:a16="http://schemas.microsoft.com/office/drawing/2014/main" id="{42C85049-6C6E-83AF-EFBB-7187735E1AF9}"/>
                </a:ext>
              </a:extLst>
            </p:cNvPr>
            <p:cNvSpPr/>
            <p:nvPr/>
          </p:nvSpPr>
          <p:spPr>
            <a:xfrm>
              <a:off x="515255" y="3037646"/>
              <a:ext cx="3336587" cy="431617"/>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spcBef>
                  <a:spcPct val="50000"/>
                </a:spcBef>
              </a:pPr>
              <a:r>
                <a:rPr lang="fr-CA" sz="1200" b="1">
                  <a:latin typeface="Aptos"/>
                  <a:cs typeface="Arial"/>
                </a:rPr>
                <a:t>Option 1 – Partir de l’APC et se trouver un emploi ailleurs.</a:t>
              </a:r>
            </a:p>
          </p:txBody>
        </p:sp>
        <p:sp>
          <p:nvSpPr>
            <p:cNvPr id="14" name="Rectangle 13">
              <a:extLst>
                <a:ext uri="{FF2B5EF4-FFF2-40B4-BE49-F238E27FC236}">
                  <a16:creationId xmlns:a16="http://schemas.microsoft.com/office/drawing/2014/main" id="{B9A31BF0-5942-C4B2-F18F-EC4EAD9A3F57}"/>
                </a:ext>
              </a:extLst>
            </p:cNvPr>
            <p:cNvSpPr/>
            <p:nvPr/>
          </p:nvSpPr>
          <p:spPr>
            <a:xfrm>
              <a:off x="4198264" y="3037646"/>
              <a:ext cx="333658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fr-CA" sz="1200" b="1">
                  <a:latin typeface="Aptos" panose="020B0004020202020204" pitchFamily="34" charset="0"/>
                  <a:cs typeface="Arial" panose="020B0604020202020204" pitchFamily="34" charset="0"/>
                </a:rPr>
                <a:t>OPTION 2 – </a:t>
              </a:r>
              <a:r>
                <a:rPr lang="fr-CA" sz="1200">
                  <a:latin typeface="Aptos" panose="020B0004020202020204" pitchFamily="34" charset="0"/>
                  <a:cs typeface="Arial" panose="020B0604020202020204" pitchFamily="34" charset="0"/>
                </a:rPr>
                <a:t>Chercher un emploi continu à l’ACP</a:t>
              </a:r>
            </a:p>
          </p:txBody>
        </p:sp>
        <p:sp>
          <p:nvSpPr>
            <p:cNvPr id="15" name="Rectangle 14">
              <a:extLst>
                <a:ext uri="{FF2B5EF4-FFF2-40B4-BE49-F238E27FC236}">
                  <a16:creationId xmlns:a16="http://schemas.microsoft.com/office/drawing/2014/main" id="{3BB7A1B7-A831-120B-8640-923DF66F916F}"/>
                </a:ext>
              </a:extLst>
            </p:cNvPr>
            <p:cNvSpPr/>
            <p:nvPr/>
          </p:nvSpPr>
          <p:spPr>
            <a:xfrm>
              <a:off x="509296" y="3867834"/>
              <a:ext cx="2065506" cy="431617"/>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dirty="0">
                  <a:latin typeface="Aptos" panose="020B0004020202020204" pitchFamily="34" charset="0"/>
                  <a:cs typeface="Arial" panose="020B0604020202020204" pitchFamily="34" charset="0"/>
                </a:rPr>
                <a:t>Négociation d’une entente de transition de carrière (ou d’une convention transitoire)</a:t>
              </a:r>
            </a:p>
          </p:txBody>
        </p:sp>
        <p:sp>
          <p:nvSpPr>
            <p:cNvPr id="16" name="Rectangle 15">
              <a:extLst>
                <a:ext uri="{FF2B5EF4-FFF2-40B4-BE49-F238E27FC236}">
                  <a16:creationId xmlns:a16="http://schemas.microsoft.com/office/drawing/2014/main" id="{042FED2E-AB09-72A7-763D-EF116A08A6AC}"/>
                </a:ext>
              </a:extLst>
            </p:cNvPr>
            <p:cNvSpPr/>
            <p:nvPr/>
          </p:nvSpPr>
          <p:spPr>
            <a:xfrm>
              <a:off x="544111" y="4889025"/>
              <a:ext cx="2065506" cy="650618"/>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b="1" dirty="0">
                  <a:solidFill>
                    <a:schemeClr val="tx1"/>
                  </a:solidFill>
                  <a:latin typeface="Aptos" panose="020B0004020202020204" pitchFamily="34" charset="0"/>
                  <a:cs typeface="Arial" panose="020B0604020202020204" pitchFamily="34" charset="0"/>
                </a:rPr>
                <a:t>LE CADRE SUPÉRIEUR DÉMISSIONNE.</a:t>
              </a:r>
            </a:p>
            <a:p>
              <a:pPr algn="ctr"/>
              <a:r>
                <a:rPr lang="fr-CA" sz="1200" dirty="0">
                  <a:solidFill>
                    <a:schemeClr val="tx1"/>
                  </a:solidFill>
                  <a:latin typeface="Aptos" panose="020B0004020202020204" pitchFamily="34" charset="0"/>
                  <a:cs typeface="Arial" panose="020B0604020202020204" pitchFamily="34" charset="0"/>
                </a:rPr>
                <a:t>L’entente de transition dans la carrière est acceptée.</a:t>
              </a:r>
            </a:p>
          </p:txBody>
        </p:sp>
        <p:sp>
          <p:nvSpPr>
            <p:cNvPr id="17" name="Rectangle 16">
              <a:extLst>
                <a:ext uri="{FF2B5EF4-FFF2-40B4-BE49-F238E27FC236}">
                  <a16:creationId xmlns:a16="http://schemas.microsoft.com/office/drawing/2014/main" id="{3A8CFB45-CCF4-BEDB-4D12-A4ABD5445D4C}"/>
                </a:ext>
              </a:extLst>
            </p:cNvPr>
            <p:cNvSpPr/>
            <p:nvPr/>
          </p:nvSpPr>
          <p:spPr>
            <a:xfrm>
              <a:off x="4183867" y="3608108"/>
              <a:ext cx="333658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solidFill>
                    <a:schemeClr val="tx1"/>
                  </a:solidFill>
                  <a:latin typeface="Aptos" panose="020B0004020202020204" pitchFamily="34" charset="0"/>
                  <a:cs typeface="Arial" panose="020B0604020202020204" pitchFamily="34" charset="0"/>
                </a:rPr>
                <a:t>Le statut prioritaire et les droits prennent effet – le cadre supérieur peut être orienté vers des postes</a:t>
              </a:r>
            </a:p>
          </p:txBody>
        </p:sp>
        <p:sp>
          <p:nvSpPr>
            <p:cNvPr id="18" name="Rectangle 17">
              <a:extLst>
                <a:ext uri="{FF2B5EF4-FFF2-40B4-BE49-F238E27FC236}">
                  <a16:creationId xmlns:a16="http://schemas.microsoft.com/office/drawing/2014/main" id="{FB0A36E2-1138-2AF4-5D6A-CBA3FA4EACEB}"/>
                </a:ext>
              </a:extLst>
            </p:cNvPr>
            <p:cNvSpPr/>
            <p:nvPr/>
          </p:nvSpPr>
          <p:spPr>
            <a:xfrm>
              <a:off x="4198264" y="4299450"/>
              <a:ext cx="1580897"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fr-CA" sz="1200">
                  <a:latin typeface="Aptos" panose="020B0004020202020204" pitchFamily="34" charset="0"/>
                  <a:cs typeface="Arial" panose="020B0604020202020204" pitchFamily="34" charset="0"/>
                </a:rPr>
                <a:t>Un autre emploi est trouvé</a:t>
              </a:r>
            </a:p>
          </p:txBody>
        </p:sp>
        <p:sp>
          <p:nvSpPr>
            <p:cNvPr id="19" name="Rectangle 18">
              <a:extLst>
                <a:ext uri="{FF2B5EF4-FFF2-40B4-BE49-F238E27FC236}">
                  <a16:creationId xmlns:a16="http://schemas.microsoft.com/office/drawing/2014/main" id="{C44F4E66-7D7B-2224-AAB6-6C1765CE1045}"/>
                </a:ext>
              </a:extLst>
            </p:cNvPr>
            <p:cNvSpPr/>
            <p:nvPr/>
          </p:nvSpPr>
          <p:spPr>
            <a:xfrm>
              <a:off x="2751637" y="3990180"/>
              <a:ext cx="1111029" cy="618541"/>
            </a:xfrm>
            <a:prstGeom prst="rect">
              <a:avLst/>
            </a:prstGeom>
            <a:solidFill>
              <a:srgbClr val="FFC000"/>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latin typeface="Aptos" panose="020B0004020202020204" pitchFamily="34" charset="0"/>
                  <a:cs typeface="Arial" panose="020B0604020202020204" pitchFamily="34" charset="0"/>
                </a:rPr>
                <a:t>Pas d’entente sur la convention de transition de carrière.</a:t>
              </a:r>
            </a:p>
          </p:txBody>
        </p:sp>
        <p:sp>
          <p:nvSpPr>
            <p:cNvPr id="20" name="Rectangle 19">
              <a:extLst>
                <a:ext uri="{FF2B5EF4-FFF2-40B4-BE49-F238E27FC236}">
                  <a16:creationId xmlns:a16="http://schemas.microsoft.com/office/drawing/2014/main" id="{FC7D6A8B-B080-C37D-C620-74FBC9ECC982}"/>
                </a:ext>
              </a:extLst>
            </p:cNvPr>
            <p:cNvSpPr/>
            <p:nvPr/>
          </p:nvSpPr>
          <p:spPr>
            <a:xfrm>
              <a:off x="5913201" y="4299450"/>
              <a:ext cx="1616465" cy="431617"/>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endParaRPr lang="en-029" altLang="en-US" sz="1200">
                <a:latin typeface="Aptos" panose="020B0004020202020204" pitchFamily="34" charset="0"/>
                <a:cs typeface="Arial" panose="020B0604020202020204" pitchFamily="34" charset="0"/>
              </a:endParaRPr>
            </a:p>
            <a:p>
              <a:pPr algn="ctr"/>
              <a:r>
                <a:rPr lang="fr-CA" sz="1200">
                  <a:solidFill>
                    <a:schemeClr val="tx1"/>
                  </a:solidFill>
                  <a:latin typeface="Aptos" panose="020B0004020202020204" pitchFamily="34" charset="0"/>
                  <a:cs typeface="Arial" panose="020B0604020202020204" pitchFamily="34" charset="0"/>
                </a:rPr>
                <a:t>Aucun autre emploi n’est trouvé.</a:t>
              </a:r>
            </a:p>
            <a:p>
              <a:pPr algn="ctr">
                <a:spcBef>
                  <a:spcPct val="50000"/>
                </a:spcBef>
              </a:pPr>
              <a:endParaRPr lang="en-CA" altLang="en-US" sz="900">
                <a:latin typeface="Aptos" panose="020B0004020202020204" pitchFamily="34" charset="0"/>
                <a:cs typeface="Arial" panose="020B0604020202020204" pitchFamily="34" charset="0"/>
              </a:endParaRPr>
            </a:p>
          </p:txBody>
        </p:sp>
        <p:cxnSp>
          <p:nvCxnSpPr>
            <p:cNvPr id="21" name="Straight Arrow Connector 20">
              <a:extLst>
                <a:ext uri="{FF2B5EF4-FFF2-40B4-BE49-F238E27FC236}">
                  <a16:creationId xmlns:a16="http://schemas.microsoft.com/office/drawing/2014/main" id="{46A6C7C6-973B-86AF-068B-D11EF28E925D}"/>
                </a:ext>
              </a:extLst>
            </p:cNvPr>
            <p:cNvCxnSpPr/>
            <p:nvPr/>
          </p:nvCxnSpPr>
          <p:spPr>
            <a:xfrm flipH="1">
              <a:off x="4077825" y="1493674"/>
              <a:ext cx="0" cy="115645"/>
            </a:xfrm>
            <a:prstGeom prst="straightConnector1">
              <a:avLst/>
            </a:prstGeom>
            <a:ln w="12700">
              <a:tailEnd type="triangle"/>
            </a:ln>
          </p:spPr>
          <p:style>
            <a:lnRef idx="2">
              <a:schemeClr val="dk1"/>
            </a:lnRef>
            <a:fillRef idx="0">
              <a:schemeClr val="dk1"/>
            </a:fillRef>
            <a:effectRef idx="1">
              <a:schemeClr val="dk1"/>
            </a:effectRef>
            <a:fontRef idx="minor">
              <a:schemeClr val="tx1"/>
            </a:fontRef>
          </p:style>
        </p:cxnSp>
        <p:cxnSp>
          <p:nvCxnSpPr>
            <p:cNvPr id="22" name="Connector: Elbow 21">
              <a:extLst>
                <a:ext uri="{FF2B5EF4-FFF2-40B4-BE49-F238E27FC236}">
                  <a16:creationId xmlns:a16="http://schemas.microsoft.com/office/drawing/2014/main" id="{16C2C480-4E0E-136C-F917-54268B87B722}"/>
                </a:ext>
              </a:extLst>
            </p:cNvPr>
            <p:cNvCxnSpPr/>
            <p:nvPr/>
          </p:nvCxnSpPr>
          <p:spPr>
            <a:xfrm rot="5400000">
              <a:off x="2822582" y="1760930"/>
              <a:ext cx="453744" cy="2056742"/>
            </a:xfrm>
            <a:prstGeom prst="bentConnector3">
              <a:avLst>
                <a:gd name="adj1" fmla="val 47763"/>
              </a:avLst>
            </a:prstGeom>
            <a:ln w="12700">
              <a:tailEnd type="triangle"/>
            </a:ln>
          </p:spPr>
          <p:style>
            <a:lnRef idx="2">
              <a:schemeClr val="dk1"/>
            </a:lnRef>
            <a:fillRef idx="0">
              <a:schemeClr val="dk1"/>
            </a:fillRef>
            <a:effectRef idx="1">
              <a:schemeClr val="dk1"/>
            </a:effectRef>
            <a:fontRef idx="minor">
              <a:schemeClr val="tx1"/>
            </a:fontRef>
          </p:style>
        </p:cxnSp>
        <p:cxnSp>
          <p:nvCxnSpPr>
            <p:cNvPr id="23" name="Connector: Elbow 22">
              <a:extLst>
                <a:ext uri="{FF2B5EF4-FFF2-40B4-BE49-F238E27FC236}">
                  <a16:creationId xmlns:a16="http://schemas.microsoft.com/office/drawing/2014/main" id="{D96678FF-892B-A7B6-0785-5C553AC8DB89}"/>
                </a:ext>
              </a:extLst>
            </p:cNvPr>
            <p:cNvCxnSpPr>
              <a:endCxn id="14" idx="0"/>
            </p:cNvCxnSpPr>
            <p:nvPr/>
          </p:nvCxnSpPr>
          <p:spPr>
            <a:xfrm>
              <a:off x="4077825" y="2784561"/>
              <a:ext cx="1788733" cy="253085"/>
            </a:xfrm>
            <a:prstGeom prst="bentConnector2">
              <a:avLst/>
            </a:prstGeom>
            <a:ln w="12700">
              <a:tailEnd type="triangle"/>
            </a:ln>
          </p:spPr>
          <p:style>
            <a:lnRef idx="2">
              <a:schemeClr val="dk1"/>
            </a:lnRef>
            <a:fillRef idx="0">
              <a:schemeClr val="dk1"/>
            </a:fillRef>
            <a:effectRef idx="1">
              <a:schemeClr val="dk1"/>
            </a:effectRef>
            <a:fontRef idx="minor">
              <a:schemeClr val="tx1"/>
            </a:fontRef>
          </p:style>
        </p:cxnSp>
        <p:cxnSp>
          <p:nvCxnSpPr>
            <p:cNvPr id="24" name="Connector: Elbow 23">
              <a:extLst>
                <a:ext uri="{FF2B5EF4-FFF2-40B4-BE49-F238E27FC236}">
                  <a16:creationId xmlns:a16="http://schemas.microsoft.com/office/drawing/2014/main" id="{340AD9E5-6DDB-B507-AD0E-A29372A705E6}"/>
                </a:ext>
              </a:extLst>
            </p:cNvPr>
            <p:cNvCxnSpPr>
              <a:stCxn id="19" idx="3"/>
              <a:endCxn id="14" idx="1"/>
            </p:cNvCxnSpPr>
            <p:nvPr/>
          </p:nvCxnSpPr>
          <p:spPr>
            <a:xfrm flipV="1">
              <a:off x="3862666" y="3253454"/>
              <a:ext cx="335598" cy="1045996"/>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cxnSp>
          <p:nvCxnSpPr>
            <p:cNvPr id="25" name="Connector: Elbow 24">
              <a:extLst>
                <a:ext uri="{FF2B5EF4-FFF2-40B4-BE49-F238E27FC236}">
                  <a16:creationId xmlns:a16="http://schemas.microsoft.com/office/drawing/2014/main" id="{0163C1FE-397C-C496-6A8D-BA7C38A1A468}"/>
                </a:ext>
              </a:extLst>
            </p:cNvPr>
            <p:cNvCxnSpPr/>
            <p:nvPr/>
          </p:nvCxnSpPr>
          <p:spPr>
            <a:xfrm rot="16200000" flipH="1">
              <a:off x="6154714" y="3737171"/>
              <a:ext cx="237675" cy="842782"/>
            </a:xfrm>
            <a:prstGeom prst="bentConnector3">
              <a:avLst>
                <a:gd name="adj1" fmla="val 50000"/>
              </a:avLst>
            </a:prstGeom>
            <a:ln w="12700">
              <a:tailEnd type="triangle"/>
            </a:ln>
          </p:spPr>
          <p:style>
            <a:lnRef idx="2">
              <a:schemeClr val="dk1"/>
            </a:lnRef>
            <a:fillRef idx="0">
              <a:schemeClr val="dk1"/>
            </a:fillRef>
            <a:effectRef idx="1">
              <a:schemeClr val="dk1"/>
            </a:effectRef>
            <a:fontRef idx="minor">
              <a:schemeClr val="tx1"/>
            </a:fontRef>
          </p:style>
        </p:cxnSp>
      </p:grpSp>
      <p:sp>
        <p:nvSpPr>
          <p:cNvPr id="26" name="Arrow: Pentagon 25">
            <a:extLst>
              <a:ext uri="{FF2B5EF4-FFF2-40B4-BE49-F238E27FC236}">
                <a16:creationId xmlns:a16="http://schemas.microsoft.com/office/drawing/2014/main" id="{245786D1-F3F6-5C95-A68E-6B5484100155}"/>
              </a:ext>
            </a:extLst>
          </p:cNvPr>
          <p:cNvSpPr/>
          <p:nvPr/>
        </p:nvSpPr>
        <p:spPr>
          <a:xfrm rot="10800000">
            <a:off x="9792742" y="1752880"/>
            <a:ext cx="432000" cy="1240209"/>
          </a:xfrm>
          <a:prstGeom prst="homePlate">
            <a:avLst>
              <a:gd name="adj" fmla="val 27602"/>
            </a:avLst>
          </a:prstGeom>
          <a:solidFill>
            <a:schemeClr val="accent2">
              <a:lumMod val="60000"/>
              <a:lumOff val="4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fr-CA" sz="1000" b="1">
                <a:solidFill>
                  <a:schemeClr val="tx1"/>
                </a:solidFill>
                <a:latin typeface="Aptos" panose="020B0004020202020204" pitchFamily="34" charset="0"/>
              </a:rPr>
              <a:t>« Période d’option »</a:t>
            </a:r>
          </a:p>
        </p:txBody>
      </p:sp>
      <p:sp>
        <p:nvSpPr>
          <p:cNvPr id="27" name="Rectangle 26">
            <a:extLst>
              <a:ext uri="{FF2B5EF4-FFF2-40B4-BE49-F238E27FC236}">
                <a16:creationId xmlns:a16="http://schemas.microsoft.com/office/drawing/2014/main" id="{F230B4A7-D9E1-E49F-AED8-7D9FA2561494}"/>
              </a:ext>
            </a:extLst>
          </p:cNvPr>
          <p:cNvSpPr/>
          <p:nvPr/>
        </p:nvSpPr>
        <p:spPr>
          <a:xfrm>
            <a:off x="6819902" y="5837044"/>
            <a:ext cx="2723450" cy="98972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b="1" dirty="0">
                <a:solidFill>
                  <a:schemeClr val="tx1"/>
                </a:solidFill>
                <a:latin typeface="Aptos" panose="020B0004020202020204" pitchFamily="34" charset="0"/>
                <a:cs typeface="Arial" panose="020B0604020202020204" pitchFamily="34" charset="0"/>
              </a:rPr>
              <a:t>LE CADRE SUPÉRIEUR EST MIS EN DISPONIBILITÉ.</a:t>
            </a:r>
          </a:p>
          <a:p>
            <a:pPr algn="ctr"/>
            <a:r>
              <a:rPr lang="fr-CA" sz="1200" dirty="0">
                <a:latin typeface="Aptos" panose="020B0004020202020204" pitchFamily="34" charset="0"/>
                <a:cs typeface="Arial" panose="020B0604020202020204" pitchFamily="34" charset="0"/>
              </a:rPr>
              <a:t>Droit de priorité de personne mise en disponibilité d’1 an, le statut prioritaire </a:t>
            </a:r>
            <a:r>
              <a:rPr lang="fr-CA" sz="1200" dirty="0">
                <a:solidFill>
                  <a:schemeClr val="tx1"/>
                </a:solidFill>
                <a:latin typeface="Aptos" panose="020B0004020202020204" pitchFamily="34" charset="0"/>
                <a:cs typeface="Arial" panose="020B0604020202020204" pitchFamily="34" charset="0"/>
              </a:rPr>
              <a:t>et les droits</a:t>
            </a:r>
            <a:r>
              <a:rPr lang="fr-CA" sz="1200" dirty="0">
                <a:latin typeface="Aptos" panose="020B0004020202020204" pitchFamily="34" charset="0"/>
                <a:cs typeface="Arial" panose="020B0604020202020204" pitchFamily="34" charset="0"/>
              </a:rPr>
              <a:t> prennent effet</a:t>
            </a:r>
          </a:p>
        </p:txBody>
      </p:sp>
      <p:cxnSp>
        <p:nvCxnSpPr>
          <p:cNvPr id="28" name="Straight Arrow Connector 27">
            <a:extLst>
              <a:ext uri="{FF2B5EF4-FFF2-40B4-BE49-F238E27FC236}">
                <a16:creationId xmlns:a16="http://schemas.microsoft.com/office/drawing/2014/main" id="{64181443-4F95-C00F-5D1F-F60E0C98FBC4}"/>
              </a:ext>
            </a:extLst>
          </p:cNvPr>
          <p:cNvCxnSpPr/>
          <p:nvPr/>
        </p:nvCxnSpPr>
        <p:spPr>
          <a:xfrm flipH="1">
            <a:off x="8555052" y="5649816"/>
            <a:ext cx="0" cy="16848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9" name="Straight Arrow Connector 28">
            <a:extLst>
              <a:ext uri="{FF2B5EF4-FFF2-40B4-BE49-F238E27FC236}">
                <a16:creationId xmlns:a16="http://schemas.microsoft.com/office/drawing/2014/main" id="{22900045-ACE7-3072-22CA-6D267AE49EAC}"/>
              </a:ext>
            </a:extLst>
          </p:cNvPr>
          <p:cNvCxnSpPr/>
          <p:nvPr/>
        </p:nvCxnSpPr>
        <p:spPr>
          <a:xfrm>
            <a:off x="3217830" y="4094054"/>
            <a:ext cx="12222" cy="47576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0" name="Straight Arrow Connector 29">
            <a:extLst>
              <a:ext uri="{FF2B5EF4-FFF2-40B4-BE49-F238E27FC236}">
                <a16:creationId xmlns:a16="http://schemas.microsoft.com/office/drawing/2014/main" id="{8F985027-851F-1D37-A667-C23C7B7461C5}"/>
              </a:ext>
            </a:extLst>
          </p:cNvPr>
          <p:cNvCxnSpPr/>
          <p:nvPr/>
        </p:nvCxnSpPr>
        <p:spPr>
          <a:xfrm flipH="1">
            <a:off x="3209682" y="5129559"/>
            <a:ext cx="0" cy="68874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1" name="Connector: Elbow 30">
            <a:extLst>
              <a:ext uri="{FF2B5EF4-FFF2-40B4-BE49-F238E27FC236}">
                <a16:creationId xmlns:a16="http://schemas.microsoft.com/office/drawing/2014/main" id="{C07CB194-554C-0641-4F8A-0681182BB413}"/>
              </a:ext>
            </a:extLst>
          </p:cNvPr>
          <p:cNvCxnSpPr>
            <a:endCxn id="18" idx="0"/>
          </p:cNvCxnSpPr>
          <p:nvPr/>
        </p:nvCxnSpPr>
        <p:spPr>
          <a:xfrm rot="10800000" flipV="1">
            <a:off x="6592063" y="4933547"/>
            <a:ext cx="964779" cy="176269"/>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32" name="Connector: Elbow 31">
            <a:extLst>
              <a:ext uri="{FF2B5EF4-FFF2-40B4-BE49-F238E27FC236}">
                <a16:creationId xmlns:a16="http://schemas.microsoft.com/office/drawing/2014/main" id="{6D42C4DF-B293-95C0-33DC-9F7C37D2E24C}"/>
              </a:ext>
            </a:extLst>
          </p:cNvPr>
          <p:cNvCxnSpPr/>
          <p:nvPr/>
        </p:nvCxnSpPr>
        <p:spPr>
          <a:xfrm>
            <a:off x="3230052" y="5289749"/>
            <a:ext cx="822984" cy="12700"/>
          </a:xfrm>
          <a:prstGeom prst="bentConnector3">
            <a:avLst>
              <a:gd name="adj1" fmla="val 233"/>
            </a:avLst>
          </a:prstGeom>
          <a:ln>
            <a:tailEnd type="triangle"/>
          </a:ln>
        </p:spPr>
        <p:style>
          <a:lnRef idx="2">
            <a:schemeClr val="dk1"/>
          </a:lnRef>
          <a:fillRef idx="0">
            <a:schemeClr val="dk1"/>
          </a:fillRef>
          <a:effectRef idx="1">
            <a:schemeClr val="dk1"/>
          </a:effectRef>
          <a:fontRef idx="minor">
            <a:schemeClr val="tx1"/>
          </a:fontRef>
        </p:style>
      </p:cxnSp>
      <p:sp>
        <p:nvSpPr>
          <p:cNvPr id="33" name="Rectangle 32">
            <a:extLst>
              <a:ext uri="{FF2B5EF4-FFF2-40B4-BE49-F238E27FC236}">
                <a16:creationId xmlns:a16="http://schemas.microsoft.com/office/drawing/2014/main" id="{D1B7A888-040D-0B62-B89F-3DD7B0939297}"/>
              </a:ext>
            </a:extLst>
          </p:cNvPr>
          <p:cNvSpPr/>
          <p:nvPr/>
        </p:nvSpPr>
        <p:spPr>
          <a:xfrm>
            <a:off x="1556799" y="1061990"/>
            <a:ext cx="7920000" cy="52200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dirty="0">
                <a:latin typeface="Aptos" panose="020B0004020202020204" pitchFamily="34" charset="0"/>
                <a:cs typeface="Arial" panose="020B0604020202020204" pitchFamily="34" charset="0"/>
              </a:rPr>
              <a:t>L’administrateur général décide que les services d’un cadre supérieur indéterminé ne seront plus requis, et ce, au-delà d’une date précisée</a:t>
            </a:r>
          </a:p>
        </p:txBody>
      </p:sp>
      <p:sp>
        <p:nvSpPr>
          <p:cNvPr id="34" name="Rectangle 33">
            <a:extLst>
              <a:ext uri="{FF2B5EF4-FFF2-40B4-BE49-F238E27FC236}">
                <a16:creationId xmlns:a16="http://schemas.microsoft.com/office/drawing/2014/main" id="{C2F49CCB-824C-9980-1247-7EE789C6A0C2}"/>
              </a:ext>
            </a:extLst>
          </p:cNvPr>
          <p:cNvSpPr/>
          <p:nvPr/>
        </p:nvSpPr>
        <p:spPr>
          <a:xfrm>
            <a:off x="1556799" y="1728675"/>
            <a:ext cx="7920000" cy="522000"/>
          </a:xfrm>
          <a:prstGeom prst="rect">
            <a:avLst/>
          </a:prstGeom>
          <a:solidFill>
            <a:schemeClr val="accent2">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a:solidFill>
                  <a:schemeClr val="tx1"/>
                </a:solidFill>
                <a:latin typeface="Aptos" panose="020B0004020202020204" pitchFamily="34" charset="0"/>
                <a:ea typeface="Aptos"/>
                <a:cs typeface="Arial" panose="020B0604020202020204" pitchFamily="34" charset="0"/>
              </a:rPr>
              <a:t> L’AG informe les cadres supérieurs, </a:t>
            </a:r>
            <a:r>
              <a:rPr lang="fr-CA" sz="1200">
                <a:solidFill>
                  <a:schemeClr val="tx1"/>
                </a:solidFill>
                <a:latin typeface="Aptos" panose="020B0004020202020204" pitchFamily="34" charset="0"/>
                <a:ea typeface="Aptos"/>
                <a:cs typeface="Arial"/>
              </a:rPr>
              <a:t>y compris ceux qui sont en congé non payé (CNP),</a:t>
            </a:r>
            <a:r>
              <a:rPr lang="fr-CA" sz="1200">
                <a:solidFill>
                  <a:schemeClr val="tx1"/>
                </a:solidFill>
                <a:latin typeface="Aptos" panose="020B0004020202020204" pitchFamily="34" charset="0"/>
                <a:cs typeface="Arial" panose="020B0604020202020204" pitchFamily="34" charset="0"/>
              </a:rPr>
              <a:t> par écrit que leur poste a été déclaré excédentaire.</a:t>
            </a:r>
          </a:p>
        </p:txBody>
      </p:sp>
      <p:sp>
        <p:nvSpPr>
          <p:cNvPr id="35" name="Rectangle 34">
            <a:extLst>
              <a:ext uri="{FF2B5EF4-FFF2-40B4-BE49-F238E27FC236}">
                <a16:creationId xmlns:a16="http://schemas.microsoft.com/office/drawing/2014/main" id="{7D52FA36-39B1-12AF-731A-A75654EF80E5}"/>
              </a:ext>
            </a:extLst>
          </p:cNvPr>
          <p:cNvSpPr/>
          <p:nvPr/>
        </p:nvSpPr>
        <p:spPr>
          <a:xfrm>
            <a:off x="1524108" y="3515665"/>
            <a:ext cx="3780000" cy="539999"/>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spcBef>
                <a:spcPct val="50000"/>
              </a:spcBef>
            </a:pPr>
            <a:r>
              <a:rPr lang="fr-CA" sz="1200" b="1" dirty="0">
                <a:latin typeface="Aptos"/>
                <a:cs typeface="Arial"/>
              </a:rPr>
              <a:t>Option 1 – </a:t>
            </a:r>
            <a:r>
              <a:rPr lang="fr-CA" sz="1200" dirty="0">
                <a:latin typeface="Aptos"/>
                <a:cs typeface="Arial"/>
              </a:rPr>
              <a:t>Partir de l’APC et se trouver un emploi ailleurs.</a:t>
            </a:r>
          </a:p>
        </p:txBody>
      </p:sp>
      <p:sp>
        <p:nvSpPr>
          <p:cNvPr id="36" name="Rectangle 35">
            <a:extLst>
              <a:ext uri="{FF2B5EF4-FFF2-40B4-BE49-F238E27FC236}">
                <a16:creationId xmlns:a16="http://schemas.microsoft.com/office/drawing/2014/main" id="{C1132FF8-A7A1-1E7B-5789-EC1C4910C4E3}"/>
              </a:ext>
            </a:extLst>
          </p:cNvPr>
          <p:cNvSpPr/>
          <p:nvPr/>
        </p:nvSpPr>
        <p:spPr>
          <a:xfrm>
            <a:off x="5696567" y="3515665"/>
            <a:ext cx="3780000"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fr-CA" sz="1200" b="1" dirty="0">
                <a:latin typeface="Aptos" panose="020B0004020202020204" pitchFamily="34" charset="0"/>
                <a:cs typeface="Arial" panose="020B0604020202020204" pitchFamily="34" charset="0"/>
              </a:rPr>
              <a:t>OPTION 2 – </a:t>
            </a:r>
            <a:r>
              <a:rPr lang="fr-CA" sz="1200" dirty="0">
                <a:latin typeface="Aptos" panose="020B0004020202020204" pitchFamily="34" charset="0"/>
                <a:cs typeface="Arial" panose="020B0604020202020204" pitchFamily="34" charset="0"/>
              </a:rPr>
              <a:t>Chercher un nouvel emploi à l’ACP</a:t>
            </a:r>
          </a:p>
        </p:txBody>
      </p:sp>
      <p:sp>
        <p:nvSpPr>
          <p:cNvPr id="37" name="Rectangle 36">
            <a:extLst>
              <a:ext uri="{FF2B5EF4-FFF2-40B4-BE49-F238E27FC236}">
                <a16:creationId xmlns:a16="http://schemas.microsoft.com/office/drawing/2014/main" id="{FFE2C989-DD5A-DD57-6CBA-14F044213BE7}"/>
              </a:ext>
            </a:extLst>
          </p:cNvPr>
          <p:cNvSpPr/>
          <p:nvPr/>
        </p:nvSpPr>
        <p:spPr>
          <a:xfrm>
            <a:off x="1517357" y="4554320"/>
            <a:ext cx="2340000" cy="539999"/>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dirty="0">
                <a:latin typeface="Aptos" panose="020B0004020202020204" pitchFamily="34" charset="0"/>
                <a:cs typeface="Arial" panose="020B0604020202020204" pitchFamily="34" charset="0"/>
              </a:rPr>
              <a:t>Une entente de transition dans la carrière (ou d’une entente transitoire)</a:t>
            </a:r>
          </a:p>
        </p:txBody>
      </p:sp>
      <p:sp>
        <p:nvSpPr>
          <p:cNvPr id="38" name="Rectangle 37">
            <a:extLst>
              <a:ext uri="{FF2B5EF4-FFF2-40B4-BE49-F238E27FC236}">
                <a16:creationId xmlns:a16="http://schemas.microsoft.com/office/drawing/2014/main" id="{E6BD4E7F-FCD9-9343-7C1E-4EFC73826970}"/>
              </a:ext>
            </a:extLst>
          </p:cNvPr>
          <p:cNvSpPr/>
          <p:nvPr/>
        </p:nvSpPr>
        <p:spPr>
          <a:xfrm>
            <a:off x="5680257" y="4229375"/>
            <a:ext cx="3780000"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dirty="0">
                <a:solidFill>
                  <a:schemeClr val="tx1"/>
                </a:solidFill>
                <a:latin typeface="Aptos" panose="020B0004020202020204" pitchFamily="34" charset="0"/>
                <a:cs typeface="Arial" panose="020B0604020202020204" pitchFamily="34" charset="0"/>
              </a:rPr>
              <a:t>Le statut prioritaire et les droits prennent effet – le cadre supérieur peut être référé vers des postes</a:t>
            </a:r>
          </a:p>
        </p:txBody>
      </p:sp>
      <p:sp>
        <p:nvSpPr>
          <p:cNvPr id="39" name="Rectangle 38">
            <a:extLst>
              <a:ext uri="{FF2B5EF4-FFF2-40B4-BE49-F238E27FC236}">
                <a16:creationId xmlns:a16="http://schemas.microsoft.com/office/drawing/2014/main" id="{0D648F05-0765-EFF8-40CE-82B8A24A325C}"/>
              </a:ext>
            </a:extLst>
          </p:cNvPr>
          <p:cNvSpPr/>
          <p:nvPr/>
        </p:nvSpPr>
        <p:spPr>
          <a:xfrm>
            <a:off x="5696567" y="5094319"/>
            <a:ext cx="1790989"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r>
              <a:rPr lang="fr-CA" sz="1200">
                <a:latin typeface="Aptos" panose="020B0004020202020204" pitchFamily="34" charset="0"/>
                <a:cs typeface="Arial" panose="020B0604020202020204" pitchFamily="34" charset="0"/>
              </a:rPr>
              <a:t>Un autre emploi est trouvé</a:t>
            </a:r>
          </a:p>
        </p:txBody>
      </p:sp>
      <p:sp>
        <p:nvSpPr>
          <p:cNvPr id="40" name="Rectangle 39">
            <a:extLst>
              <a:ext uri="{FF2B5EF4-FFF2-40B4-BE49-F238E27FC236}">
                <a16:creationId xmlns:a16="http://schemas.microsoft.com/office/drawing/2014/main" id="{5E010AB9-33B8-DFB7-7D70-E5326CE624E3}"/>
              </a:ext>
            </a:extLst>
          </p:cNvPr>
          <p:cNvSpPr/>
          <p:nvPr/>
        </p:nvSpPr>
        <p:spPr>
          <a:xfrm>
            <a:off x="4057692" y="4569818"/>
            <a:ext cx="1258678" cy="1079998"/>
          </a:xfrm>
          <a:prstGeom prst="rect">
            <a:avLst/>
          </a:prstGeom>
          <a:solidFill>
            <a:schemeClr val="accent6"/>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fr-CA" sz="1200" dirty="0">
                <a:latin typeface="Aptos" panose="020B0004020202020204" pitchFamily="34" charset="0"/>
                <a:cs typeface="Arial" panose="020B0604020202020204" pitchFamily="34" charset="0"/>
              </a:rPr>
              <a:t>Pas d’accord sur l’entente de transition dans la carrière.</a:t>
            </a:r>
          </a:p>
        </p:txBody>
      </p:sp>
      <p:sp>
        <p:nvSpPr>
          <p:cNvPr id="41" name="Rectangle 40">
            <a:extLst>
              <a:ext uri="{FF2B5EF4-FFF2-40B4-BE49-F238E27FC236}">
                <a16:creationId xmlns:a16="http://schemas.microsoft.com/office/drawing/2014/main" id="{41B93595-8198-A740-02C2-F41F63BCB001}"/>
              </a:ext>
            </a:extLst>
          </p:cNvPr>
          <p:cNvSpPr/>
          <p:nvPr/>
        </p:nvSpPr>
        <p:spPr>
          <a:xfrm>
            <a:off x="7639410" y="5094319"/>
            <a:ext cx="1831284" cy="539999"/>
          </a:xfrm>
          <a:prstGeom prst="rect">
            <a:avLst/>
          </a:prstGeom>
          <a:solidFill>
            <a:schemeClr val="accent4">
              <a:lumMod val="60000"/>
              <a:lumOff val="40000"/>
            </a:schemeClr>
          </a:solid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pPr algn="ctr">
              <a:spcBef>
                <a:spcPct val="50000"/>
              </a:spcBef>
            </a:pPr>
            <a:endParaRPr lang="en-029" altLang="en-US" sz="1200">
              <a:latin typeface="Aptos" panose="020B0004020202020204" pitchFamily="34" charset="0"/>
              <a:cs typeface="Arial" panose="020B0604020202020204" pitchFamily="34" charset="0"/>
            </a:endParaRPr>
          </a:p>
          <a:p>
            <a:pPr algn="ctr"/>
            <a:r>
              <a:rPr lang="fr-CA" sz="1200">
                <a:solidFill>
                  <a:schemeClr val="tx1"/>
                </a:solidFill>
                <a:latin typeface="Aptos" panose="020B0004020202020204" pitchFamily="34" charset="0"/>
                <a:cs typeface="Arial" panose="020B0604020202020204" pitchFamily="34" charset="0"/>
              </a:rPr>
              <a:t>Aucun autre emploi n’est trouvé.</a:t>
            </a:r>
          </a:p>
          <a:p>
            <a:pPr algn="ctr">
              <a:spcBef>
                <a:spcPct val="50000"/>
              </a:spcBef>
            </a:pPr>
            <a:endParaRPr lang="en-CA" altLang="en-US" sz="900">
              <a:latin typeface="Aptos" panose="020B0004020202020204" pitchFamily="34" charset="0"/>
              <a:cs typeface="Arial" panose="020B0604020202020204" pitchFamily="34" charset="0"/>
            </a:endParaRPr>
          </a:p>
        </p:txBody>
      </p:sp>
      <p:cxnSp>
        <p:nvCxnSpPr>
          <p:cNvPr id="42" name="Straight Arrow Connector 41">
            <a:extLst>
              <a:ext uri="{FF2B5EF4-FFF2-40B4-BE49-F238E27FC236}">
                <a16:creationId xmlns:a16="http://schemas.microsoft.com/office/drawing/2014/main" id="{8F56A32F-A999-99F3-A3A1-5E07B091F65A}"/>
              </a:ext>
            </a:extLst>
          </p:cNvPr>
          <p:cNvCxnSpPr/>
          <p:nvPr/>
        </p:nvCxnSpPr>
        <p:spPr>
          <a:xfrm flipH="1">
            <a:off x="5560123" y="1583990"/>
            <a:ext cx="0" cy="144684"/>
          </a:xfrm>
          <a:prstGeom prst="straightConnector1">
            <a:avLst/>
          </a:prstGeom>
          <a:ln w="12700">
            <a:tailEnd type="triangle"/>
          </a:ln>
        </p:spPr>
        <p:style>
          <a:lnRef idx="2">
            <a:schemeClr val="dk1"/>
          </a:lnRef>
          <a:fillRef idx="0">
            <a:schemeClr val="dk1"/>
          </a:fillRef>
          <a:effectRef idx="1">
            <a:schemeClr val="dk1"/>
          </a:effectRef>
          <a:fontRef idx="minor">
            <a:schemeClr val="tx1"/>
          </a:fontRef>
        </p:style>
      </p:cxnSp>
      <p:cxnSp>
        <p:nvCxnSpPr>
          <p:cNvPr id="43" name="Connector: Elbow 42">
            <a:extLst>
              <a:ext uri="{FF2B5EF4-FFF2-40B4-BE49-F238E27FC236}">
                <a16:creationId xmlns:a16="http://schemas.microsoft.com/office/drawing/2014/main" id="{AB29F741-ECDF-3CA5-2BF3-8C7A33CF0A99}"/>
              </a:ext>
            </a:extLst>
          </p:cNvPr>
          <p:cNvCxnSpPr/>
          <p:nvPr/>
        </p:nvCxnSpPr>
        <p:spPr>
          <a:xfrm rot="5400000">
            <a:off x="4111246" y="2039924"/>
            <a:ext cx="567683" cy="2330071"/>
          </a:xfrm>
          <a:prstGeom prst="bentConnector3">
            <a:avLst>
              <a:gd name="adj1" fmla="val 47763"/>
            </a:avLst>
          </a:prstGeom>
          <a:ln>
            <a:tailEnd type="triangle"/>
          </a:ln>
        </p:spPr>
        <p:style>
          <a:lnRef idx="2">
            <a:schemeClr val="dk1"/>
          </a:lnRef>
          <a:fillRef idx="0">
            <a:schemeClr val="dk1"/>
          </a:fillRef>
          <a:effectRef idx="1">
            <a:schemeClr val="dk1"/>
          </a:effectRef>
          <a:fontRef idx="minor">
            <a:schemeClr val="tx1"/>
          </a:fontRef>
        </p:style>
      </p:cxnSp>
      <p:cxnSp>
        <p:nvCxnSpPr>
          <p:cNvPr id="44" name="Connector: Elbow 43">
            <a:extLst>
              <a:ext uri="{FF2B5EF4-FFF2-40B4-BE49-F238E27FC236}">
                <a16:creationId xmlns:a16="http://schemas.microsoft.com/office/drawing/2014/main" id="{2480C1C1-1CAC-F115-D422-261195C7C545}"/>
              </a:ext>
            </a:extLst>
          </p:cNvPr>
          <p:cNvCxnSpPr>
            <a:endCxn id="36" idx="0"/>
          </p:cNvCxnSpPr>
          <p:nvPr/>
        </p:nvCxnSpPr>
        <p:spPr>
          <a:xfrm>
            <a:off x="5560123" y="3199029"/>
            <a:ext cx="2026445" cy="316637"/>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45" name="Connector: Elbow 44">
            <a:extLst>
              <a:ext uri="{FF2B5EF4-FFF2-40B4-BE49-F238E27FC236}">
                <a16:creationId xmlns:a16="http://schemas.microsoft.com/office/drawing/2014/main" id="{2B807DA0-9AC4-9603-C909-9C1BA1B4DF8C}"/>
              </a:ext>
            </a:extLst>
          </p:cNvPr>
          <p:cNvCxnSpPr>
            <a:cxnSpLocks/>
            <a:stCxn id="40" idx="3"/>
            <a:endCxn id="36" idx="1"/>
          </p:cNvCxnSpPr>
          <p:nvPr/>
        </p:nvCxnSpPr>
        <p:spPr>
          <a:xfrm flipV="1">
            <a:off x="5316370" y="3785665"/>
            <a:ext cx="380197" cy="1324152"/>
          </a:xfrm>
          <a:prstGeom prst="bentConnector3">
            <a:avLst>
              <a:gd name="adj1" fmla="val 50000"/>
            </a:avLst>
          </a:prstGeom>
          <a:ln>
            <a:tailEnd type="triangle"/>
          </a:ln>
        </p:spPr>
        <p:style>
          <a:lnRef idx="2">
            <a:schemeClr val="dk1"/>
          </a:lnRef>
          <a:fillRef idx="0">
            <a:schemeClr val="dk1"/>
          </a:fillRef>
          <a:effectRef idx="1">
            <a:schemeClr val="dk1"/>
          </a:effectRef>
          <a:fontRef idx="minor">
            <a:schemeClr val="tx1"/>
          </a:fontRef>
        </p:style>
      </p:cxnSp>
      <p:cxnSp>
        <p:nvCxnSpPr>
          <p:cNvPr id="46" name="Connector: Elbow 45">
            <a:extLst>
              <a:ext uri="{FF2B5EF4-FFF2-40B4-BE49-F238E27FC236}">
                <a16:creationId xmlns:a16="http://schemas.microsoft.com/office/drawing/2014/main" id="{27F7E5DE-07EB-58FB-4991-DFABBA00BAF5}"/>
              </a:ext>
            </a:extLst>
          </p:cNvPr>
          <p:cNvCxnSpPr/>
          <p:nvPr/>
        </p:nvCxnSpPr>
        <p:spPr>
          <a:xfrm rot="16200000" flipH="1">
            <a:off x="7898970" y="4440661"/>
            <a:ext cx="297357" cy="954783"/>
          </a:xfrm>
          <a:prstGeom prst="bentConnector3">
            <a:avLst>
              <a:gd name="adj1" fmla="val 50000"/>
            </a:avLst>
          </a:prstGeom>
          <a:ln>
            <a:tailEnd type="triangle"/>
          </a:ln>
        </p:spPr>
        <p:style>
          <a:lnRef idx="2">
            <a:schemeClr val="dk1"/>
          </a:lnRef>
          <a:fillRef idx="0">
            <a:schemeClr val="dk1"/>
          </a:fillRef>
          <a:effectRef idx="1">
            <a:schemeClr val="dk1"/>
          </a:effectRef>
          <a:fontRef idx="minor">
            <a:schemeClr val="tx1"/>
          </a:fontRef>
        </p:style>
      </p:cxnSp>
      <p:sp>
        <p:nvSpPr>
          <p:cNvPr id="47" name="Arrow: Pentagon 46">
            <a:extLst>
              <a:ext uri="{FF2B5EF4-FFF2-40B4-BE49-F238E27FC236}">
                <a16:creationId xmlns:a16="http://schemas.microsoft.com/office/drawing/2014/main" id="{A5530836-208D-4993-311A-30E9B3ED2DE1}"/>
              </a:ext>
            </a:extLst>
          </p:cNvPr>
          <p:cNvSpPr/>
          <p:nvPr/>
        </p:nvSpPr>
        <p:spPr>
          <a:xfrm rot="10800000">
            <a:off x="9685708" y="3051379"/>
            <a:ext cx="539034" cy="2570428"/>
          </a:xfrm>
          <a:prstGeom prst="homePlate">
            <a:avLst>
              <a:gd name="adj" fmla="val 27602"/>
            </a:avLst>
          </a:prstGeom>
          <a:solidFill>
            <a:srgbClr val="EEB500"/>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fr-CA" sz="1000" b="1" dirty="0">
                <a:solidFill>
                  <a:schemeClr val="tx1"/>
                </a:solidFill>
                <a:latin typeface="Aptos" panose="020B0004020202020204" pitchFamily="34" charset="0"/>
              </a:rPr>
              <a:t>PÉRIODE DE DROIT DE PRIORITÉ EXCÉDENTAIRE</a:t>
            </a:r>
          </a:p>
        </p:txBody>
      </p:sp>
      <p:sp>
        <p:nvSpPr>
          <p:cNvPr id="48" name="Rectangle 47">
            <a:extLst>
              <a:ext uri="{FF2B5EF4-FFF2-40B4-BE49-F238E27FC236}">
                <a16:creationId xmlns:a16="http://schemas.microsoft.com/office/drawing/2014/main" id="{5A98FDBE-FC17-CA13-3943-455905BA4BCA}"/>
              </a:ext>
            </a:extLst>
          </p:cNvPr>
          <p:cNvSpPr/>
          <p:nvPr/>
        </p:nvSpPr>
        <p:spPr>
          <a:xfrm>
            <a:off x="10450193" y="1744172"/>
            <a:ext cx="448900" cy="3884426"/>
          </a:xfrm>
          <a:prstGeom prst="rect">
            <a:avLst/>
          </a:prstGeom>
          <a:solidFill>
            <a:schemeClr val="bg2">
              <a:lumMod val="85000"/>
            </a:schemeClr>
          </a:solidFill>
          <a:ln>
            <a:noFill/>
          </a:ln>
        </p:spPr>
        <p:style>
          <a:lnRef idx="2">
            <a:schemeClr val="accent5"/>
          </a:lnRef>
          <a:fillRef idx="1">
            <a:schemeClr val="lt1"/>
          </a:fillRef>
          <a:effectRef idx="0">
            <a:schemeClr val="accent5"/>
          </a:effectRef>
          <a:fontRef idx="minor">
            <a:schemeClr val="dk1"/>
          </a:fontRef>
        </p:style>
        <p:txBody>
          <a:bodyPr vert="vert" rtlCol="0" anchor="ctr"/>
          <a:lstStyle/>
          <a:p>
            <a:pPr algn="ctr"/>
            <a:r>
              <a:rPr lang="fr-CA" sz="1200" b="1" dirty="0">
                <a:solidFill>
                  <a:schemeClr val="tx1"/>
                </a:solidFill>
                <a:latin typeface="Aptos" panose="020B0004020202020204" pitchFamily="34" charset="0"/>
              </a:rPr>
              <a:t>PÉRIODE DE PRÉAVIS</a:t>
            </a:r>
          </a:p>
        </p:txBody>
      </p:sp>
      <p:sp>
        <p:nvSpPr>
          <p:cNvPr id="49" name="Arrow: Pentagon 48">
            <a:extLst>
              <a:ext uri="{FF2B5EF4-FFF2-40B4-BE49-F238E27FC236}">
                <a16:creationId xmlns:a16="http://schemas.microsoft.com/office/drawing/2014/main" id="{F110887D-6701-B368-F3BB-5AC2A94573C7}"/>
              </a:ext>
            </a:extLst>
          </p:cNvPr>
          <p:cNvSpPr/>
          <p:nvPr/>
        </p:nvSpPr>
        <p:spPr>
          <a:xfrm rot="10800000">
            <a:off x="9702249" y="1737381"/>
            <a:ext cx="522493" cy="1240209"/>
          </a:xfrm>
          <a:prstGeom prst="homePlate">
            <a:avLst>
              <a:gd name="adj" fmla="val 27602"/>
            </a:avLst>
          </a:prstGeom>
          <a:solidFill>
            <a:schemeClr val="accent2">
              <a:lumMod val="60000"/>
              <a:lumOff val="40000"/>
            </a:schemeClr>
          </a:solidFill>
          <a:ln>
            <a:noFill/>
          </a:ln>
        </p:spPr>
        <p:style>
          <a:lnRef idx="2">
            <a:schemeClr val="accent4">
              <a:shade val="15000"/>
            </a:schemeClr>
          </a:lnRef>
          <a:fillRef idx="1">
            <a:schemeClr val="accent4"/>
          </a:fillRef>
          <a:effectRef idx="0">
            <a:schemeClr val="accent4"/>
          </a:effectRef>
          <a:fontRef idx="minor">
            <a:schemeClr val="lt1"/>
          </a:fontRef>
        </p:style>
        <p:txBody>
          <a:bodyPr vert="vert270" rtlCol="0" anchor="ctr"/>
          <a:lstStyle/>
          <a:p>
            <a:pPr algn="ctr"/>
            <a:r>
              <a:rPr lang="fr-CA" sz="1000" b="1" dirty="0">
                <a:solidFill>
                  <a:schemeClr val="tx1"/>
                </a:solidFill>
                <a:latin typeface="Aptos" panose="020B0004020202020204" pitchFamily="34" charset="0"/>
              </a:rPr>
              <a:t>« PÉRIODE OPTANTE »</a:t>
            </a:r>
          </a:p>
        </p:txBody>
      </p:sp>
      <p:sp>
        <p:nvSpPr>
          <p:cNvPr id="50" name="Title 3">
            <a:extLst>
              <a:ext uri="{FF2B5EF4-FFF2-40B4-BE49-F238E27FC236}">
                <a16:creationId xmlns:a16="http://schemas.microsoft.com/office/drawing/2014/main" id="{F4A28F31-75E1-62A4-B8BE-90AB99E27348}"/>
              </a:ext>
            </a:extLst>
          </p:cNvPr>
          <p:cNvSpPr>
            <a:spLocks noGrp="1"/>
          </p:cNvSpPr>
          <p:nvPr>
            <p:ph type="title"/>
          </p:nvPr>
        </p:nvSpPr>
        <p:spPr>
          <a:xfrm>
            <a:off x="395433" y="31227"/>
            <a:ext cx="7243976" cy="878670"/>
          </a:xfrm>
        </p:spPr>
        <p:txBody>
          <a:bodyPr/>
          <a:lstStyle/>
          <a:p>
            <a:r>
              <a:rPr kumimoji="0" lang="fr-CA" sz="2800" b="1" i="0" u="none" strike="noStrike" cap="none" normalizeH="0" baseline="0" noProof="0" dirty="0">
                <a:ln>
                  <a:noFill/>
                </a:ln>
                <a:solidFill>
                  <a:schemeClr val="accent1"/>
                </a:solidFill>
                <a:effectLst/>
                <a:uLnTx/>
                <a:uFillTx/>
                <a:latin typeface="Aptos" panose="020B0004020202020204" pitchFamily="34" charset="0"/>
              </a:rPr>
              <a:t>Annexe A : Processus de </a:t>
            </a:r>
            <a:r>
              <a:rPr kumimoji="0" lang="fr-CA" sz="2800" b="1" i="0" u="none" strike="noStrike" cap="none" normalizeH="0" baseline="0" noProof="0" dirty="0">
                <a:ln>
                  <a:noFill/>
                </a:ln>
                <a:solidFill>
                  <a:schemeClr val="tx2"/>
                </a:solidFill>
                <a:effectLst/>
                <a:uLnTx/>
                <a:uFillTx/>
                <a:latin typeface="Aptos" panose="020B0004020202020204" pitchFamily="34" charset="0"/>
              </a:rPr>
              <a:t>transition dans la carrière</a:t>
            </a:r>
          </a:p>
        </p:txBody>
      </p:sp>
    </p:spTree>
    <p:extLst>
      <p:ext uri="{BB962C8B-B14F-4D97-AF65-F5344CB8AC3E}">
        <p14:creationId xmlns:p14="http://schemas.microsoft.com/office/powerpoint/2010/main" val="1526753380"/>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AS_NET" val="8.0.22"/>
  <p:tag name="AS_OS" val="Microsoft Windows NT 10.0.22631.0"/>
  <p:tag name="AS_RELEASE_DATE" val="2024.12.14"/>
  <p:tag name="AS_TITLE" val="Aspose.Slides for .NET6"/>
  <p:tag name="AS_VERSION" val="24.12"/>
  <p:tag name="ENGAGE" val="{&quot;SavedSwatch&quot;:&quot;-16756366|-13593164|-13155766|-3334100|-3351552|Conseil du Trésor&quot;,&quot;Id&quot;:&quot;5f2c23833633316c48fe1dd1&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0ade7d1-edcb-4f22-8a7a-5aa2a869a89a" xsi:nil="true"/>
    <lcf76f155ced4ddcb4097134ff3c332f xmlns="83430159-1845-4167-ba9d-902ab8b9998e">
      <Terms xmlns="http://schemas.microsoft.com/office/infopath/2007/PartnerControls"/>
    </lcf76f155ced4ddcb4097134ff3c332f>
    <NewsletterCategory xmlns="83430159-1845-4167-ba9d-902ab8b9998e" xsi:nil="true"/>
    <Date_x0020_of_x0020_Request xmlns="83430159-1845-4167-ba9d-902ab8b9998e" xsi:nil="true"/>
    <Date xmlns="83430159-1845-4167-ba9d-902ab8b9998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565481a613f3f4ffc6e4bd1d3f23ee1b">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dec0e6dfc00c9dfacc44d3cbdb053372"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31C178F-E583-4C74-9FCB-BF0E53E4B2A6}">
  <ds:schemaRefs>
    <ds:schemaRef ds:uri="http://schemas.openxmlformats.org/package/2006/metadata/core-properties"/>
    <ds:schemaRef ds:uri="http://schemas.microsoft.com/office/2006/metadata/properties"/>
    <ds:schemaRef ds:uri="http://schemas.microsoft.com/office/2006/documentManagement/types"/>
    <ds:schemaRef ds:uri="f4760878-658a-4717-bbd4-0fd9c09fbb13"/>
    <ds:schemaRef ds:uri="http://www.w3.org/XML/1998/namespace"/>
    <ds:schemaRef ds:uri="http://purl.org/dc/elements/1.1/"/>
    <ds:schemaRef ds:uri="http://purl.org/dc/dcmitype/"/>
    <ds:schemaRef ds:uri="http://purl.org/dc/terms/"/>
    <ds:schemaRef ds:uri="http://schemas.microsoft.com/office/infopath/2007/PartnerControls"/>
    <ds:schemaRef ds:uri="430b131b-4881-44bb-931c-43bad0c15b4b"/>
    <ds:schemaRef ds:uri="b77277c2-9dc1-48dd-9285-4a1b79aa80d3"/>
  </ds:schemaRefs>
</ds:datastoreItem>
</file>

<file path=customXml/itemProps2.xml><?xml version="1.0" encoding="utf-8"?>
<ds:datastoreItem xmlns:ds="http://schemas.openxmlformats.org/officeDocument/2006/customXml" ds:itemID="{3083F721-C61C-4B40-901F-759E65E30721}"/>
</file>

<file path=customXml/itemProps3.xml><?xml version="1.0" encoding="utf-8"?>
<ds:datastoreItem xmlns:ds="http://schemas.openxmlformats.org/officeDocument/2006/customXml" ds:itemID="{6D80E8C1-B235-4632-A979-DC4FE8C7DD79}">
  <ds:schemaRefs>
    <ds:schemaRef ds:uri="http://schemas.microsoft.com/sharepoint/v3/contenttype/forms"/>
  </ds:schemaRefs>
</ds:datastoreItem>
</file>

<file path=customXml/itemProps4.xml><?xml version="1.0" encoding="utf-8"?>
<ds:datastoreItem xmlns:ds="http://schemas.openxmlformats.org/officeDocument/2006/customXml" ds:itemID="{A5EF98DC-5AA2-4C55-A4A2-B028998614B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430</TotalTime>
  <Words>2193</Words>
  <Application>Microsoft Office PowerPoint</Application>
  <PresentationFormat>Widescreen</PresentationFormat>
  <Paragraphs>161</Paragraphs>
  <Slides>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Arial</vt:lpstr>
      <vt:lpstr>Calibri</vt:lpstr>
      <vt:lpstr>Wingdings</vt:lpstr>
      <vt:lpstr>Office Theme</vt:lpstr>
      <vt:lpstr>Transition dans la carrière pour les cadres supérieurs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Annexe A : Processus de transition dans la carrière</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Perrier, Matthew C.</dc:creator>
  <cp:lastModifiedBy>Georges, Lara</cp:lastModifiedBy>
  <cp:revision>4</cp:revision>
  <cp:lastPrinted>2015-12-14T14:59:28Z</cp:lastPrinted>
  <dcterms:created xsi:type="dcterms:W3CDTF">2015-11-06T15:38:40Z</dcterms:created>
  <dcterms:modified xsi:type="dcterms:W3CDTF">2025-12-12T21:24:30Z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39238ffc-0b81-4887-9016-2319baf78daa</vt:lpwstr>
  </property>
  <property fmtid="{D5CDD505-2E9C-101B-9397-08002B2CF9AE}" pid="3" name="_ExtendedDescription">
    <vt:lpwstr/>
  </property>
  <property fmtid="{D5CDD505-2E9C-101B-9397-08002B2CF9AE}" pid="4" name="Associatedto/Associéà">
    <vt:lpwstr>, </vt:lpwstr>
  </property>
  <property fmtid="{D5CDD505-2E9C-101B-9397-08002B2CF9AE}" pid="5" name="ClassificationContentMarkingHeaderLocations">
    <vt:lpwstr>Office Theme:5</vt:lpwstr>
  </property>
  <property fmtid="{D5CDD505-2E9C-101B-9397-08002B2CF9AE}" pid="6" name="ClassificationContentMarkingHeaderText">
    <vt:lpwstr>UNCLASSIFIED / NON CLASSIFIÉ</vt:lpwstr>
  </property>
  <property fmtid="{D5CDD505-2E9C-101B-9397-08002B2CF9AE}" pid="7" name="ComplianceAssetId">
    <vt:lpwstr/>
  </property>
  <property fmtid="{D5CDD505-2E9C-101B-9397-08002B2CF9AE}" pid="8" name="ContentTypeId">
    <vt:lpwstr>0x0101009D5F598F1A95F44CAD65378B25145D02</vt:lpwstr>
  </property>
  <property fmtid="{D5CDD505-2E9C-101B-9397-08002B2CF9AE}" pid="9" name="Lead/Responsable">
    <vt:lpwstr>71;#Georges, Lara</vt:lpwstr>
  </property>
  <property fmtid="{D5CDD505-2E9C-101B-9397-08002B2CF9AE}" pid="10" name="MediaServiceImageTags">
    <vt:lpwstr/>
  </property>
  <property fmtid="{D5CDD505-2E9C-101B-9397-08002B2CF9AE}" pid="11" name="MSIP_Label_3d0ca00b-3f0e-465a-aac7-1a6a22fcea40_ActionId">
    <vt:lpwstr>345b236b-33f5-4b84-9a3c-0a41ac5be14e</vt:lpwstr>
  </property>
  <property fmtid="{D5CDD505-2E9C-101B-9397-08002B2CF9AE}" pid="12" name="MSIP_Label_3d0ca00b-3f0e-465a-aac7-1a6a22fcea40_ContentBits">
    <vt:lpwstr>1</vt:lpwstr>
  </property>
  <property fmtid="{D5CDD505-2E9C-101B-9397-08002B2CF9AE}" pid="13" name="MSIP_Label_3d0ca00b-3f0e-465a-aac7-1a6a22fcea40_Enabled">
    <vt:lpwstr>true</vt:lpwstr>
  </property>
  <property fmtid="{D5CDD505-2E9C-101B-9397-08002B2CF9AE}" pid="14" name="MSIP_Label_3d0ca00b-3f0e-465a-aac7-1a6a22fcea40_Method">
    <vt:lpwstr>Privileged</vt:lpwstr>
  </property>
  <property fmtid="{D5CDD505-2E9C-101B-9397-08002B2CF9AE}" pid="15" name="MSIP_Label_3d0ca00b-3f0e-465a-aac7-1a6a22fcea40_Name">
    <vt:lpwstr>3d0ca00b-3f0e-465a-aac7-1a6a22fcea40</vt:lpwstr>
  </property>
  <property fmtid="{D5CDD505-2E9C-101B-9397-08002B2CF9AE}" pid="16" name="MSIP_Label_3d0ca00b-3f0e-465a-aac7-1a6a22fcea40_SetDate">
    <vt:lpwstr>2024-05-30T15:56:43Z</vt:lpwstr>
  </property>
  <property fmtid="{D5CDD505-2E9C-101B-9397-08002B2CF9AE}" pid="17" name="MSIP_Label_3d0ca00b-3f0e-465a-aac7-1a6a22fcea40_SiteId">
    <vt:lpwstr>6397df10-4595-4047-9c4f-03311282152b</vt:lpwstr>
  </property>
  <property fmtid="{D5CDD505-2E9C-101B-9397-08002B2CF9AE}" pid="18" name="SECCLASS">
    <vt:lpwstr>CLASSN</vt:lpwstr>
  </property>
  <property fmtid="{D5CDD505-2E9C-101B-9397-08002B2CF9AE}" pid="19" name="SeparateAgency?">
    <vt:lpwstr>No</vt:lpwstr>
  </property>
  <property fmtid="{D5CDD505-2E9C-101B-9397-08002B2CF9AE}" pid="20" name="Status/Statut">
    <vt:lpwstr>Draft/Ébauche</vt:lpwstr>
  </property>
  <property fmtid="{D5CDD505-2E9C-101B-9397-08002B2CF9AE}" pid="21" name="TBSSCTCLASSIFICATION">
    <vt:lpwstr>No Classification Selected</vt:lpwstr>
  </property>
  <property fmtid="{D5CDD505-2E9C-101B-9397-08002B2CF9AE}" pid="22" name="TemplateUrl">
    <vt:lpwstr/>
  </property>
  <property fmtid="{D5CDD505-2E9C-101B-9397-08002B2CF9AE}" pid="23" name="TitusGUID">
    <vt:lpwstr>0ae614d2-e518-4ef1-a5c0-a3bc3a01a186</vt:lpwstr>
  </property>
  <property fmtid="{D5CDD505-2E9C-101B-9397-08002B2CF9AE}" pid="24" name="TriggerFlowInfo">
    <vt:lpwstr/>
  </property>
  <property fmtid="{D5CDD505-2E9C-101B-9397-08002B2CF9AE}" pid="25" name="xd_ProgID">
    <vt:lpwstr/>
  </property>
  <property fmtid="{D5CDD505-2E9C-101B-9397-08002B2CF9AE}" pid="26" name="xd_Signature">
    <vt:bool>false</vt:bool>
  </property>
</Properties>
</file>