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5"/>
  </p:notesMasterIdLst>
  <p:handoutMasterIdLst>
    <p:handoutMasterId r:id="rId16"/>
  </p:handoutMasterIdLst>
  <p:sldIdLst>
    <p:sldId id="263" r:id="rId6"/>
    <p:sldId id="5260" r:id="rId7"/>
    <p:sldId id="5280" r:id="rId8"/>
    <p:sldId id="5279" r:id="rId9"/>
    <p:sldId id="5282" r:id="rId10"/>
    <p:sldId id="5270" r:id="rId11"/>
    <p:sldId id="5284" r:id="rId12"/>
    <p:sldId id="275" r:id="rId13"/>
    <p:sldId id="5283" r:id="rId14"/>
  </p:sldIdLst>
  <p:sldSz cx="12192000" cy="6858000"/>
  <p:notesSz cx="7010400" cy="92964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orient="horz" pos="482" userDrawn="1">
          <p15:clr>
            <a:srgbClr val="A4A3A4"/>
          </p15:clr>
        </p15:guide>
        <p15:guide id="3" orient="horz" pos="300" userDrawn="1">
          <p15:clr>
            <a:srgbClr val="A4A3A4"/>
          </p15:clr>
        </p15:guide>
        <p15:guide id="4" orient="horz" pos="572" userDrawn="1">
          <p15:clr>
            <a:srgbClr val="A4A3A4"/>
          </p15:clr>
        </p15:guide>
        <p15:guide id="5" pos="3840" userDrawn="1">
          <p15:clr>
            <a:srgbClr val="A4A3A4"/>
          </p15:clr>
        </p15:guide>
        <p15:guide id="6" pos="66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9E5C0C-8A5A-138F-57DA-086B7AF43CCF}" name="Georges, Lara" initials="LG" userId="S::lara.georges@tbs-sct.gc.ca::f4a6850c-1e73-4765-bbbc-92e8ed7eeaa4" providerId="AD"/>
  <p188:author id="{4BEC7E6E-9C15-CBE1-68E4-76C72765BA64}" name="Lafleche, Melanie (she/her, elle)" initials="ML" userId="S::MLAFLECH@tbs-sct.gc.ca::7cc6aa75-6fe5-4e54-9c8c-bb09e6244692" providerId="AD"/>
  <p188:author id="{0965F472-2BE6-6D72-DBE7-0AB755F15E01}" name="Letendre, Kristine (she, elle)" initials="KL" userId="S::KLETENDR@tbs-sct.gc.ca::88e8b462-ac56-45a3-aa4f-bb233226e276" providerId="AD"/>
  <p188:author id="{2176C87C-9BA0-74B2-88F7-FFF5A932E401}" name="Chiarore, Marisa" initials="MC" userId="S::MCHIAROR@tbs-sct.gc.ca::929c29d3-a861-495e-8723-0955ef8e7d77" providerId="AD"/>
  <p188:author id="{A4735588-68C1-8AB1-B71A-BF7049D78BD0}" name="Georges, Lara" initials="GL" userId="S::lgeorges@tbs-sct.gc.ca::f4a6850c-1e73-4765-bbbc-92e8ed7eeaa4" providerId="AD"/>
  <p188:author id="{25BE118B-6106-992E-1E7B-EEC008EF8639}" name="Lafleche, Melanie (she/her, elle)" initials="Le" userId="S::mlaflech@tbs-sct.gc.ca::7cc6aa75-6fe5-4e54-9c8c-bb09e6244692" providerId="AD"/>
  <p188:author id="{282562A3-518B-964D-B534-73BB54307668}" name="Letendre, Kristine (she, elle)" initials="KL" userId="S::kletendr@tbs-sct.gc.ca::88e8b462-ac56-45a3-aa4f-bb233226e276" providerId="AD"/>
  <p188:author id="{DD5524C7-9AD4-9EB2-A741-186313E6A258}" name="Durocher, Taryn" initials="TD" userId="S::TARBRULE@tbs-sct.gc.ca::033e1f8b-c9e3-4ff9-8d56-9c8e4f624529" providerId="AD"/>
  <p188:author id="{609FA9E2-6D08-9D57-70B6-DB36F528CBB6}" name="Georges, Lara" initials="GL" userId="S::LGEORGES@tbs-sct.gc.ca::f4a6850c-1e73-4765-bbbc-92e8ed7eeaa4" providerId="AD"/>
  <p188:author id="{3FD415E6-D6F7-D28E-F931-EC7EA434663D}" name="Durocher, Taryn" initials="DT" userId="S::tarbrule@tbs-sct.gc.ca::033e1f8b-c9e3-4ff9-8d56-9c8e4f624529" providerId="AD"/>
  <p188:author id="{F5586FFA-2E3D-C33C-DD55-3D11F9D73042}" name="Moncion, Melanie" initials="MM" userId="S::mmoncion@tbs-sct.gc.ca::32a235b7-9355-4442-aa02-d74aec6f564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5A2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611B13-90AF-C00D-E0E0-33B0FA77595D}" v="20" dt="2025-12-12T13:14:42.493"/>
    <p1510:client id="{8C58801D-4A22-41B8-9B2C-55A45BABD95E}" v="23" dt="2025-12-12T21:14:23.812"/>
    <p1510:client id="{9416CE4E-8B68-490E-B5BE-1855DC3798CB}" v="18" dt="2025-12-12T20:49:43.383"/>
    <p1510:client id="{9D1E884C-1DC3-4431-8FCA-DCF16D8B260E}" v="64" dt="2025-12-12T21:24:14.6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orient="horz" pos="482"/>
        <p:guide orient="horz" pos="300"/>
        <p:guide orient="horz" pos="572"/>
        <p:guide pos="3840"/>
        <p:guide pos="665"/>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24" Type="http://schemas.microsoft.com/office/2018/10/relationships/authors" Target="authors.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s, Lara" userId="S::lgeorges@tbs-sct.gc.ca::f4a6850c-1e73-4765-bbbc-92e8ed7eeaa4" providerId="AD" clId="Web-{203047BA-99FC-45DD-CFA5-27CDA042D644}"/>
    <pc:docChg chg="modSld">
      <pc:chgData name="Georges, Lara" userId="S::lgeorges@tbs-sct.gc.ca::f4a6850c-1e73-4765-bbbc-92e8ed7eeaa4" providerId="AD" clId="Web-{203047BA-99FC-45DD-CFA5-27CDA042D644}" dt="2025-12-09T21:40:06.887" v="5" actId="20577"/>
      <pc:docMkLst>
        <pc:docMk/>
      </pc:docMkLst>
      <pc:sldChg chg="modSp">
        <pc:chgData name="Georges, Lara" userId="S::lgeorges@tbs-sct.gc.ca::f4a6850c-1e73-4765-bbbc-92e8ed7eeaa4" providerId="AD" clId="Web-{203047BA-99FC-45DD-CFA5-27CDA042D644}" dt="2025-12-09T21:26:59.509" v="3" actId="20577"/>
        <pc:sldMkLst>
          <pc:docMk/>
          <pc:sldMk cId="1058529106" sldId="5280"/>
        </pc:sldMkLst>
        <pc:spChg chg="mod">
          <ac:chgData name="Georges, Lara" userId="S::lgeorges@tbs-sct.gc.ca::f4a6850c-1e73-4765-bbbc-92e8ed7eeaa4" providerId="AD" clId="Web-{203047BA-99FC-45DD-CFA5-27CDA042D644}" dt="2025-12-09T21:26:59.509" v="3" actId="20577"/>
          <ac:spMkLst>
            <pc:docMk/>
            <pc:sldMk cId="1058529106" sldId="5280"/>
            <ac:spMk id="11" creationId="{89F367D0-0AAE-F7D5-F2F9-3D0EB2FABF15}"/>
          </ac:spMkLst>
        </pc:spChg>
      </pc:sldChg>
      <pc:sldChg chg="modSp">
        <pc:chgData name="Georges, Lara" userId="S::lgeorges@tbs-sct.gc.ca::f4a6850c-1e73-4765-bbbc-92e8ed7eeaa4" providerId="AD" clId="Web-{203047BA-99FC-45DD-CFA5-27CDA042D644}" dt="2025-12-09T21:40:06.887" v="5" actId="20577"/>
        <pc:sldMkLst>
          <pc:docMk/>
          <pc:sldMk cId="627827239" sldId="5282"/>
        </pc:sldMkLst>
        <pc:spChg chg="mod">
          <ac:chgData name="Georges, Lara" userId="S::lgeorges@tbs-sct.gc.ca::f4a6850c-1e73-4765-bbbc-92e8ed7eeaa4" providerId="AD" clId="Web-{203047BA-99FC-45DD-CFA5-27CDA042D644}" dt="2025-12-09T21:40:06.887" v="5" actId="20577"/>
          <ac:spMkLst>
            <pc:docMk/>
            <pc:sldMk cId="627827239" sldId="5282"/>
            <ac:spMk id="3" creationId="{6B6C41B5-A424-479D-1997-866E83165986}"/>
          </ac:spMkLst>
        </pc:spChg>
      </pc:sldChg>
    </pc:docChg>
  </pc:docChgLst>
  <pc:docChgLst>
    <pc:chgData name="Lafleche, Melanie (she/her, elle)" userId="7cc6aa75-6fe5-4e54-9c8c-bb09e6244692" providerId="ADAL" clId="{E03F49FD-185C-4117-B9A1-897951A31F14}"/>
    <pc:docChg chg="undo custSel modSld">
      <pc:chgData name="Lafleche, Melanie (she/her, elle)" userId="7cc6aa75-6fe5-4e54-9c8c-bb09e6244692" providerId="ADAL" clId="{E03F49FD-185C-4117-B9A1-897951A31F14}" dt="2025-12-10T13:03:57.325" v="1899" actId="20577"/>
      <pc:docMkLst>
        <pc:docMk/>
      </pc:docMkLst>
      <pc:sldChg chg="modSp mod">
        <pc:chgData name="Lafleche, Melanie (she/her, elle)" userId="7cc6aa75-6fe5-4e54-9c8c-bb09e6244692" providerId="ADAL" clId="{E03F49FD-185C-4117-B9A1-897951A31F14}" dt="2025-12-10T13:00:49.551" v="1814" actId="207"/>
        <pc:sldMkLst>
          <pc:docMk/>
          <pc:sldMk cId="1137433280" sldId="5270"/>
        </pc:sldMkLst>
        <pc:graphicFrameChg chg="modGraphic">
          <ac:chgData name="Lafleche, Melanie (she/her, elle)" userId="7cc6aa75-6fe5-4e54-9c8c-bb09e6244692" providerId="ADAL" clId="{E03F49FD-185C-4117-B9A1-897951A31F14}" dt="2025-12-10T12:58:20.609" v="1618" actId="207"/>
          <ac:graphicFrameMkLst>
            <pc:docMk/>
            <pc:sldMk cId="1137433280" sldId="5270"/>
            <ac:graphicFrameMk id="13" creationId="{DD7A6D77-79A2-A235-833A-B30DDA639F23}"/>
          </ac:graphicFrameMkLst>
        </pc:graphicFrameChg>
        <pc:graphicFrameChg chg="modGraphic">
          <ac:chgData name="Lafleche, Melanie (she/her, elle)" userId="7cc6aa75-6fe5-4e54-9c8c-bb09e6244692" providerId="ADAL" clId="{E03F49FD-185C-4117-B9A1-897951A31F14}" dt="2025-12-10T13:00:49.551" v="1814" actId="207"/>
          <ac:graphicFrameMkLst>
            <pc:docMk/>
            <pc:sldMk cId="1137433280" sldId="5270"/>
            <ac:graphicFrameMk id="17" creationId="{A48FDEE5-B9A4-D316-7D63-202B11548E3D}"/>
          </ac:graphicFrameMkLst>
        </pc:graphicFrameChg>
        <pc:graphicFrameChg chg="modGraphic">
          <ac:chgData name="Lafleche, Melanie (she/her, elle)" userId="7cc6aa75-6fe5-4e54-9c8c-bb09e6244692" providerId="ADAL" clId="{E03F49FD-185C-4117-B9A1-897951A31F14}" dt="2025-12-10T13:00:40.629" v="1813" actId="207"/>
          <ac:graphicFrameMkLst>
            <pc:docMk/>
            <pc:sldMk cId="1137433280" sldId="5270"/>
            <ac:graphicFrameMk id="26" creationId="{40A59231-B473-6B3A-AABD-37F83D4AB084}"/>
          </ac:graphicFrameMkLst>
        </pc:graphicFrameChg>
      </pc:sldChg>
      <pc:sldChg chg="modSp mod modNotesTx">
        <pc:chgData name="Lafleche, Melanie (she/her, elle)" userId="7cc6aa75-6fe5-4e54-9c8c-bb09e6244692" providerId="ADAL" clId="{E03F49FD-185C-4117-B9A1-897951A31F14}" dt="2025-12-10T12:52:57.551" v="1560" actId="207"/>
        <pc:sldMkLst>
          <pc:docMk/>
          <pc:sldMk cId="2719700002" sldId="5279"/>
        </pc:sldMkLst>
        <pc:spChg chg="mod">
          <ac:chgData name="Lafleche, Melanie (she/her, elle)" userId="7cc6aa75-6fe5-4e54-9c8c-bb09e6244692" providerId="ADAL" clId="{E03F49FD-185C-4117-B9A1-897951A31F14}" dt="2025-12-10T12:52:57.551" v="1560" actId="207"/>
          <ac:spMkLst>
            <pc:docMk/>
            <pc:sldMk cId="2719700002" sldId="5279"/>
            <ac:spMk id="15" creationId="{B54DEF6E-0F31-8967-D47F-BF8719937CB0}"/>
          </ac:spMkLst>
        </pc:spChg>
      </pc:sldChg>
      <pc:sldChg chg="modSp mod modCm">
        <pc:chgData name="Lafleche, Melanie (she/her, elle)" userId="7cc6aa75-6fe5-4e54-9c8c-bb09e6244692" providerId="ADAL" clId="{E03F49FD-185C-4117-B9A1-897951A31F14}" dt="2025-12-10T12:55:27.650" v="1566" actId="20577"/>
        <pc:sldMkLst>
          <pc:docMk/>
          <pc:sldMk cId="1058529106" sldId="5280"/>
        </pc:sldMkLst>
        <pc:spChg chg="mod">
          <ac:chgData name="Lafleche, Melanie (she/her, elle)" userId="7cc6aa75-6fe5-4e54-9c8c-bb09e6244692" providerId="ADAL" clId="{E03F49FD-185C-4117-B9A1-897951A31F14}" dt="2025-12-10T12:43:15.808" v="443" actId="20577"/>
          <ac:spMkLst>
            <pc:docMk/>
            <pc:sldMk cId="1058529106" sldId="5280"/>
            <ac:spMk id="11" creationId="{89F367D0-0AAE-F7D5-F2F9-3D0EB2FABF15}"/>
          </ac:spMkLst>
        </pc:spChg>
        <pc:spChg chg="mod">
          <ac:chgData name="Lafleche, Melanie (she/her, elle)" userId="7cc6aa75-6fe5-4e54-9c8c-bb09e6244692" providerId="ADAL" clId="{E03F49FD-185C-4117-B9A1-897951A31F14}" dt="2025-12-10T12:55:27.650" v="1566" actId="20577"/>
          <ac:spMkLst>
            <pc:docMk/>
            <pc:sldMk cId="1058529106" sldId="5280"/>
            <ac:spMk id="16" creationId="{DDB0809F-C645-F0A2-7FBD-BD8DB2BA0DBF}"/>
          </ac:spMkLst>
        </pc:spChg>
        <pc:extLst>
          <p:ext xmlns:p="http://schemas.openxmlformats.org/presentationml/2006/main" uri="{D6D511B9-2390-475A-947B-AFAB55BFBCF1}">
            <pc226:cmChg xmlns:pc226="http://schemas.microsoft.com/office/powerpoint/2022/06/main/command" chg="mod">
              <pc226:chgData name="Lafleche, Melanie (she/her, elle)" userId="7cc6aa75-6fe5-4e54-9c8c-bb09e6244692" providerId="ADAL" clId="{E03F49FD-185C-4117-B9A1-897951A31F14}" dt="2025-12-10T12:43:15.808" v="443" actId="20577"/>
              <pc2:cmMkLst xmlns:pc2="http://schemas.microsoft.com/office/powerpoint/2019/9/main/command">
                <pc:docMk/>
                <pc:sldMk cId="1058529106" sldId="5280"/>
                <pc2:cmMk id="{7E9BB66D-5B82-4C3A-BC34-0039944FC2D0}"/>
              </pc2:cmMkLst>
            </pc226:cmChg>
          </p:ext>
        </pc:extLst>
      </pc:sldChg>
      <pc:sldChg chg="modSp mod">
        <pc:chgData name="Lafleche, Melanie (she/her, elle)" userId="7cc6aa75-6fe5-4e54-9c8c-bb09e6244692" providerId="ADAL" clId="{E03F49FD-185C-4117-B9A1-897951A31F14}" dt="2025-12-10T13:03:57.325" v="1899" actId="20577"/>
        <pc:sldMkLst>
          <pc:docMk/>
          <pc:sldMk cId="2282535300" sldId="5284"/>
        </pc:sldMkLst>
        <pc:graphicFrameChg chg="mod modGraphic">
          <ac:chgData name="Lafleche, Melanie (she/her, elle)" userId="7cc6aa75-6fe5-4e54-9c8c-bb09e6244692" providerId="ADAL" clId="{E03F49FD-185C-4117-B9A1-897951A31F14}" dt="2025-12-10T13:03:57.325" v="1899" actId="20577"/>
          <ac:graphicFrameMkLst>
            <pc:docMk/>
            <pc:sldMk cId="2282535300" sldId="5284"/>
            <ac:graphicFrameMk id="3" creationId="{CACAE0A8-BEA3-D02B-2BA5-564910467B63}"/>
          </ac:graphicFrameMkLst>
        </pc:graphicFrameChg>
      </pc:sldChg>
    </pc:docChg>
  </pc:docChgLst>
  <pc:docChgLst>
    <pc:chgData name="Letendre, Kristine (she, elle)" userId="88e8b462-ac56-45a3-aa4f-bb233226e276" providerId="ADAL" clId="{C8BFF805-A4A5-45E8-936D-E07F107330CF}"/>
    <pc:docChg chg="undo redo custSel addSld delSld modSld sldOrd">
      <pc:chgData name="Letendre, Kristine (she, elle)" userId="88e8b462-ac56-45a3-aa4f-bb233226e276" providerId="ADAL" clId="{C8BFF805-A4A5-45E8-936D-E07F107330CF}" dt="2025-12-12T21:14:23.814" v="10701" actId="20577"/>
      <pc:docMkLst>
        <pc:docMk/>
      </pc:docMkLst>
      <pc:sldChg chg="addSp delSp modSp mod">
        <pc:chgData name="Letendre, Kristine (she, elle)" userId="88e8b462-ac56-45a3-aa4f-bb233226e276" providerId="ADAL" clId="{C8BFF805-A4A5-45E8-936D-E07F107330CF}" dt="2025-12-08T18:33:57.779" v="160" actId="20577"/>
        <pc:sldMkLst>
          <pc:docMk/>
          <pc:sldMk cId="1130587199" sldId="263"/>
        </pc:sldMkLst>
        <pc:spChg chg="mod">
          <ac:chgData name="Letendre, Kristine (she, elle)" userId="88e8b462-ac56-45a3-aa4f-bb233226e276" providerId="ADAL" clId="{C8BFF805-A4A5-45E8-936D-E07F107330CF}" dt="2025-12-08T18:33:57.779" v="160" actId="20577"/>
          <ac:spMkLst>
            <pc:docMk/>
            <pc:sldMk cId="1130587199" sldId="263"/>
            <ac:spMk id="2" creationId="{00000000-0000-0000-0000-000000000000}"/>
          </ac:spMkLst>
        </pc:spChg>
        <pc:spChg chg="mod">
          <ac:chgData name="Letendre, Kristine (she, elle)" userId="88e8b462-ac56-45a3-aa4f-bb233226e276" providerId="ADAL" clId="{C8BFF805-A4A5-45E8-936D-E07F107330CF}" dt="2025-12-08T18:28:22.395" v="139" actId="20577"/>
          <ac:spMkLst>
            <pc:docMk/>
            <pc:sldMk cId="1130587199" sldId="263"/>
            <ac:spMk id="11" creationId="{975656EA-3FFC-418D-49D0-638EBBC8A905}"/>
          </ac:spMkLst>
        </pc:spChg>
      </pc:sldChg>
      <pc:sldChg chg="addSp delSp modSp mod modCm">
        <pc:chgData name="Letendre, Kristine (she, elle)" userId="88e8b462-ac56-45a3-aa4f-bb233226e276" providerId="ADAL" clId="{C8BFF805-A4A5-45E8-936D-E07F107330CF}" dt="2025-12-10T14:54:21.422" v="10536"/>
        <pc:sldMkLst>
          <pc:docMk/>
          <pc:sldMk cId="3109718832" sldId="275"/>
        </pc:sldMkLst>
        <pc:spChg chg="mod">
          <ac:chgData name="Letendre, Kristine (she, elle)" userId="88e8b462-ac56-45a3-aa4f-bb233226e276" providerId="ADAL" clId="{C8BFF805-A4A5-45E8-936D-E07F107330CF}" dt="2025-12-10T14:54:14.534" v="10534" actId="1076"/>
          <ac:spMkLst>
            <pc:docMk/>
            <pc:sldMk cId="3109718832" sldId="275"/>
            <ac:spMk id="3" creationId="{C9C3834A-6D80-E17A-1070-92323E85063D}"/>
          </ac:spMkLst>
        </pc:spChg>
        <pc:spChg chg="add mod">
          <ac:chgData name="Letendre, Kristine (she, elle)" userId="88e8b462-ac56-45a3-aa4f-bb233226e276" providerId="ADAL" clId="{C8BFF805-A4A5-45E8-936D-E07F107330CF}" dt="2025-12-10T14:54:21.422" v="10536"/>
          <ac:spMkLst>
            <pc:docMk/>
            <pc:sldMk cId="3109718832" sldId="275"/>
            <ac:spMk id="6" creationId="{11E1AFD1-BCD1-F20A-A9B5-48CC025E1F80}"/>
          </ac:spMkLst>
        </pc:spChg>
        <pc:extLst>
          <p:ext xmlns:p="http://schemas.openxmlformats.org/presentationml/2006/main" uri="{D6D511B9-2390-475A-947B-AFAB55BFBCF1}">
            <pc226:cmChg xmlns:pc226="http://schemas.microsoft.com/office/powerpoint/2022/06/main/command" chg="mod">
              <pc226:chgData name="Letendre, Kristine (she, elle)" userId="88e8b462-ac56-45a3-aa4f-bb233226e276" providerId="ADAL" clId="{C8BFF805-A4A5-45E8-936D-E07F107330CF}" dt="2025-10-25T00:11:38.961" v="122" actId="20577"/>
              <pc2:cmMkLst xmlns:pc2="http://schemas.microsoft.com/office/powerpoint/2019/9/main/command">
                <pc:docMk/>
                <pc:sldMk cId="3109718832" sldId="275"/>
                <pc2:cmMk id="{312DA8F3-0E88-4DC7-957D-344670F8FBDB}"/>
              </pc2:cmMkLst>
            </pc226:cmChg>
          </p:ext>
        </pc:extLst>
      </pc:sldChg>
      <pc:sldChg chg="addSp delSp modSp add mod">
        <pc:chgData name="Letendre, Kristine (she, elle)" userId="88e8b462-ac56-45a3-aa4f-bb233226e276" providerId="ADAL" clId="{C8BFF805-A4A5-45E8-936D-E07F107330CF}" dt="2025-12-09T14:09:20.171" v="5863" actId="478"/>
        <pc:sldMkLst>
          <pc:docMk/>
          <pc:sldMk cId="2361560046" sldId="5260"/>
        </pc:sldMkLst>
        <pc:spChg chg="add mod">
          <ac:chgData name="Letendre, Kristine (she, elle)" userId="88e8b462-ac56-45a3-aa4f-bb233226e276" providerId="ADAL" clId="{C8BFF805-A4A5-45E8-936D-E07F107330CF}" dt="2025-12-09T14:08:55.864" v="5858" actId="20577"/>
          <ac:spMkLst>
            <pc:docMk/>
            <pc:sldMk cId="2361560046" sldId="5260"/>
            <ac:spMk id="3" creationId="{22A313BE-09AA-6290-6938-7A823396C326}"/>
          </ac:spMkLst>
        </pc:spChg>
        <pc:spChg chg="add mod">
          <ac:chgData name="Letendre, Kristine (she, elle)" userId="88e8b462-ac56-45a3-aa4f-bb233226e276" providerId="ADAL" clId="{C8BFF805-A4A5-45E8-936D-E07F107330CF}" dt="2025-12-09T14:09:16.248" v="5861"/>
          <ac:spMkLst>
            <pc:docMk/>
            <pc:sldMk cId="2361560046" sldId="5260"/>
            <ac:spMk id="6" creationId="{0A2F2586-3C1E-5112-4CE5-EF39B431E630}"/>
          </ac:spMkLst>
        </pc:spChg>
      </pc:sldChg>
      <pc:sldChg chg="addSp delSp modSp mod">
        <pc:chgData name="Letendre, Kristine (she, elle)" userId="88e8b462-ac56-45a3-aa4f-bb233226e276" providerId="ADAL" clId="{C8BFF805-A4A5-45E8-936D-E07F107330CF}" dt="2025-12-12T19:09:48.109" v="10690" actId="14100"/>
        <pc:sldMkLst>
          <pc:docMk/>
          <pc:sldMk cId="1137433280" sldId="5270"/>
        </pc:sldMkLst>
        <pc:spChg chg="mod">
          <ac:chgData name="Letendre, Kristine (she, elle)" userId="88e8b462-ac56-45a3-aa4f-bb233226e276" providerId="ADAL" clId="{C8BFF805-A4A5-45E8-936D-E07F107330CF}" dt="2025-12-09T14:38:33.036" v="6618" actId="20577"/>
          <ac:spMkLst>
            <pc:docMk/>
            <pc:sldMk cId="1137433280" sldId="5270"/>
            <ac:spMk id="4" creationId="{B8531B11-E296-F1C2-7509-1CBE7FE605A1}"/>
          </ac:spMkLst>
        </pc:spChg>
        <pc:spChg chg="mod">
          <ac:chgData name="Letendre, Kristine (she, elle)" userId="88e8b462-ac56-45a3-aa4f-bb233226e276" providerId="ADAL" clId="{C8BFF805-A4A5-45E8-936D-E07F107330CF}" dt="2025-12-09T19:16:19.956" v="9637" actId="122"/>
          <ac:spMkLst>
            <pc:docMk/>
            <pc:sldMk cId="1137433280" sldId="5270"/>
            <ac:spMk id="5" creationId="{1D608497-28DF-D191-6ED1-0E84AE32157F}"/>
          </ac:spMkLst>
        </pc:spChg>
        <pc:spChg chg="mod">
          <ac:chgData name="Letendre, Kristine (she, elle)" userId="88e8b462-ac56-45a3-aa4f-bb233226e276" providerId="ADAL" clId="{C8BFF805-A4A5-45E8-936D-E07F107330CF}" dt="2025-12-09T19:16:30.543" v="9639" actId="1076"/>
          <ac:spMkLst>
            <pc:docMk/>
            <pc:sldMk cId="1137433280" sldId="5270"/>
            <ac:spMk id="8" creationId="{631C9B3D-06FC-A965-DCD9-1811172FF919}"/>
          </ac:spMkLst>
        </pc:spChg>
        <pc:spChg chg="add mod">
          <ac:chgData name="Letendre, Kristine (she, elle)" userId="88e8b462-ac56-45a3-aa4f-bb233226e276" providerId="ADAL" clId="{C8BFF805-A4A5-45E8-936D-E07F107330CF}" dt="2025-12-09T15:04:56.106" v="7883" actId="1076"/>
          <ac:spMkLst>
            <pc:docMk/>
            <pc:sldMk cId="1137433280" sldId="5270"/>
            <ac:spMk id="19" creationId="{B543F667-B9A9-86DC-D463-C774046EB0DB}"/>
          </ac:spMkLst>
        </pc:spChg>
        <pc:graphicFrameChg chg="mod modGraphic">
          <ac:chgData name="Letendre, Kristine (she, elle)" userId="88e8b462-ac56-45a3-aa4f-bb233226e276" providerId="ADAL" clId="{C8BFF805-A4A5-45E8-936D-E07F107330CF}" dt="2025-12-12T19:09:45.349" v="10689" actId="14100"/>
          <ac:graphicFrameMkLst>
            <pc:docMk/>
            <pc:sldMk cId="1137433280" sldId="5270"/>
            <ac:graphicFrameMk id="13" creationId="{DD7A6D77-79A2-A235-833A-B30DDA639F23}"/>
          </ac:graphicFrameMkLst>
        </pc:graphicFrameChg>
        <pc:graphicFrameChg chg="add mod modGraphic">
          <ac:chgData name="Letendre, Kristine (she, elle)" userId="88e8b462-ac56-45a3-aa4f-bb233226e276" providerId="ADAL" clId="{C8BFF805-A4A5-45E8-936D-E07F107330CF}" dt="2025-12-10T17:01:16.704" v="10658" actId="20577"/>
          <ac:graphicFrameMkLst>
            <pc:docMk/>
            <pc:sldMk cId="1137433280" sldId="5270"/>
            <ac:graphicFrameMk id="17" creationId="{A48FDEE5-B9A4-D316-7D63-202B11548E3D}"/>
          </ac:graphicFrameMkLst>
        </pc:graphicFrameChg>
        <pc:graphicFrameChg chg="add mod modGraphic">
          <ac:chgData name="Letendre, Kristine (she, elle)" userId="88e8b462-ac56-45a3-aa4f-bb233226e276" providerId="ADAL" clId="{C8BFF805-A4A5-45E8-936D-E07F107330CF}" dt="2025-12-10T17:04:39.530" v="10659" actId="404"/>
          <ac:graphicFrameMkLst>
            <pc:docMk/>
            <pc:sldMk cId="1137433280" sldId="5270"/>
            <ac:graphicFrameMk id="23" creationId="{73C019CB-5613-5568-F153-9B966B21E0D7}"/>
          </ac:graphicFrameMkLst>
        </pc:graphicFrameChg>
        <pc:graphicFrameChg chg="add mod modGraphic">
          <ac:chgData name="Letendre, Kristine (she, elle)" userId="88e8b462-ac56-45a3-aa4f-bb233226e276" providerId="ADAL" clId="{C8BFF805-A4A5-45E8-936D-E07F107330CF}" dt="2025-12-10T17:04:56.031" v="10661" actId="14100"/>
          <ac:graphicFrameMkLst>
            <pc:docMk/>
            <pc:sldMk cId="1137433280" sldId="5270"/>
            <ac:graphicFrameMk id="26" creationId="{40A59231-B473-6B3A-AABD-37F83D4AB084}"/>
          </ac:graphicFrameMkLst>
        </pc:graphicFrameChg>
        <pc:cxnChg chg="add mod">
          <ac:chgData name="Letendre, Kristine (she, elle)" userId="88e8b462-ac56-45a3-aa4f-bb233226e276" providerId="ADAL" clId="{C8BFF805-A4A5-45E8-936D-E07F107330CF}" dt="2025-12-09T19:16:30.543" v="9639" actId="1076"/>
          <ac:cxnSpMkLst>
            <pc:docMk/>
            <pc:sldMk cId="1137433280" sldId="5270"/>
            <ac:cxnSpMk id="25" creationId="{8304246F-C41D-7F84-4D0B-5B370A681A3E}"/>
          </ac:cxnSpMkLst>
        </pc:cxnChg>
        <pc:cxnChg chg="add mod">
          <ac:chgData name="Letendre, Kristine (she, elle)" userId="88e8b462-ac56-45a3-aa4f-bb233226e276" providerId="ADAL" clId="{C8BFF805-A4A5-45E8-936D-E07F107330CF}" dt="2025-12-12T19:09:48.109" v="10690" actId="14100"/>
          <ac:cxnSpMkLst>
            <pc:docMk/>
            <pc:sldMk cId="1137433280" sldId="5270"/>
            <ac:cxnSpMk id="27" creationId="{2389C225-899E-1F6C-1C22-61C816E8F4A0}"/>
          </ac:cxnSpMkLst>
        </pc:cxnChg>
      </pc:sldChg>
      <pc:sldChg chg="addSp delSp modSp mod">
        <pc:chgData name="Letendre, Kristine (she, elle)" userId="88e8b462-ac56-45a3-aa4f-bb233226e276" providerId="ADAL" clId="{C8BFF805-A4A5-45E8-936D-E07F107330CF}" dt="2025-12-10T16:52:35.404" v="10560" actId="20577"/>
        <pc:sldMkLst>
          <pc:docMk/>
          <pc:sldMk cId="2719700002" sldId="5279"/>
        </pc:sldMkLst>
        <pc:spChg chg="mod">
          <ac:chgData name="Letendre, Kristine (she, elle)" userId="88e8b462-ac56-45a3-aa4f-bb233226e276" providerId="ADAL" clId="{C8BFF805-A4A5-45E8-936D-E07F107330CF}" dt="2025-12-10T16:52:35.404" v="10560" actId="20577"/>
          <ac:spMkLst>
            <pc:docMk/>
            <pc:sldMk cId="2719700002" sldId="5279"/>
            <ac:spMk id="3" creationId="{8192F31A-DFE7-1281-F5A1-B913C2B58DFE}"/>
          </ac:spMkLst>
        </pc:spChg>
        <pc:spChg chg="add mod">
          <ac:chgData name="Letendre, Kristine (she, elle)" userId="88e8b462-ac56-45a3-aa4f-bb233226e276" providerId="ADAL" clId="{C8BFF805-A4A5-45E8-936D-E07F107330CF}" dt="2025-12-09T14:11:34.575" v="5916" actId="20577"/>
          <ac:spMkLst>
            <pc:docMk/>
            <pc:sldMk cId="2719700002" sldId="5279"/>
            <ac:spMk id="12" creationId="{9458D1CE-3661-42D9-8C7B-CBD7FD8CCB62}"/>
          </ac:spMkLst>
        </pc:spChg>
        <pc:spChg chg="add mod">
          <ac:chgData name="Letendre, Kristine (she, elle)" userId="88e8b462-ac56-45a3-aa4f-bb233226e276" providerId="ADAL" clId="{C8BFF805-A4A5-45E8-936D-E07F107330CF}" dt="2025-12-08T21:54:19.346" v="4105" actId="313"/>
          <ac:spMkLst>
            <pc:docMk/>
            <pc:sldMk cId="2719700002" sldId="5279"/>
            <ac:spMk id="13" creationId="{3693BF0F-EC72-6008-D973-C143295CAC98}"/>
          </ac:spMkLst>
        </pc:spChg>
        <pc:spChg chg="add mod">
          <ac:chgData name="Letendre, Kristine (she, elle)" userId="88e8b462-ac56-45a3-aa4f-bb233226e276" providerId="ADAL" clId="{C8BFF805-A4A5-45E8-936D-E07F107330CF}" dt="2025-12-10T16:51:55.423" v="10556" actId="14100"/>
          <ac:spMkLst>
            <pc:docMk/>
            <pc:sldMk cId="2719700002" sldId="5279"/>
            <ac:spMk id="15" creationId="{B54DEF6E-0F31-8967-D47F-BF8719937CB0}"/>
          </ac:spMkLst>
        </pc:spChg>
      </pc:sldChg>
      <pc:sldChg chg="addSp delSp modSp mod modCm">
        <pc:chgData name="Letendre, Kristine (she, elle)" userId="88e8b462-ac56-45a3-aa4f-bb233226e276" providerId="ADAL" clId="{C8BFF805-A4A5-45E8-936D-E07F107330CF}" dt="2025-12-10T16:51:12.734" v="10549" actId="20577"/>
        <pc:sldMkLst>
          <pc:docMk/>
          <pc:sldMk cId="1058529106" sldId="5280"/>
        </pc:sldMkLst>
        <pc:spChg chg="mod">
          <ac:chgData name="Letendre, Kristine (she, elle)" userId="88e8b462-ac56-45a3-aa4f-bb233226e276" providerId="ADAL" clId="{C8BFF805-A4A5-45E8-936D-E07F107330CF}" dt="2025-12-09T14:01:38.815" v="5701" actId="6549"/>
          <ac:spMkLst>
            <pc:docMk/>
            <pc:sldMk cId="1058529106" sldId="5280"/>
            <ac:spMk id="5" creationId="{D6A3D38F-A626-A342-F0DA-64331C76CC55}"/>
          </ac:spMkLst>
        </pc:spChg>
        <pc:spChg chg="mod">
          <ac:chgData name="Letendre, Kristine (she, elle)" userId="88e8b462-ac56-45a3-aa4f-bb233226e276" providerId="ADAL" clId="{C8BFF805-A4A5-45E8-936D-E07F107330CF}" dt="2025-12-10T16:51:12.734" v="10549" actId="20577"/>
          <ac:spMkLst>
            <pc:docMk/>
            <pc:sldMk cId="1058529106" sldId="5280"/>
            <ac:spMk id="11" creationId="{89F367D0-0AAE-F7D5-F2F9-3D0EB2FABF15}"/>
          </ac:spMkLst>
        </pc:spChg>
        <pc:spChg chg="mod">
          <ac:chgData name="Letendre, Kristine (she, elle)" userId="88e8b462-ac56-45a3-aa4f-bb233226e276" providerId="ADAL" clId="{C8BFF805-A4A5-45E8-936D-E07F107330CF}" dt="2025-12-10T14:32:25.053" v="9868" actId="207"/>
          <ac:spMkLst>
            <pc:docMk/>
            <pc:sldMk cId="1058529106" sldId="5280"/>
            <ac:spMk id="16" creationId="{DDB0809F-C645-F0A2-7FBD-BD8DB2BA0DBF}"/>
          </ac:spMkLst>
        </pc:spChg>
        <pc:extLst>
          <p:ext xmlns:p="http://schemas.openxmlformats.org/presentationml/2006/main" uri="{D6D511B9-2390-475A-947B-AFAB55BFBCF1}">
            <pc226:cmChg xmlns:pc226="http://schemas.microsoft.com/office/powerpoint/2022/06/main/command" chg="mod">
              <pc226:chgData name="Letendre, Kristine (she, elle)" userId="88e8b462-ac56-45a3-aa4f-bb233226e276" providerId="ADAL" clId="{C8BFF805-A4A5-45E8-936D-E07F107330CF}" dt="2025-12-08T18:58:42.685" v="637" actId="313"/>
              <pc2:cmMkLst xmlns:pc2="http://schemas.microsoft.com/office/powerpoint/2019/9/main/command">
                <pc:docMk/>
                <pc:sldMk cId="1058529106" sldId="5280"/>
                <pc2:cmMk id="{1FF73610-9F42-4886-9D8E-F25224629480}"/>
              </pc2:cmMkLst>
            </pc226:cmChg>
            <pc226:cmChg xmlns:pc226="http://schemas.microsoft.com/office/powerpoint/2022/06/main/command" chg="mod">
              <pc226:chgData name="Letendre, Kristine (she, elle)" userId="88e8b462-ac56-45a3-aa4f-bb233226e276" providerId="ADAL" clId="{C8BFF805-A4A5-45E8-936D-E07F107330CF}" dt="2025-12-10T16:51:12.734" v="10549" actId="20577"/>
              <pc2:cmMkLst xmlns:pc2="http://schemas.microsoft.com/office/powerpoint/2019/9/main/command">
                <pc:docMk/>
                <pc:sldMk cId="1058529106" sldId="5280"/>
                <pc2:cmMk id="{7E9BB66D-5B82-4C3A-BC34-0039944FC2D0}"/>
              </pc2:cmMkLst>
            </pc226:cmChg>
          </p:ext>
        </pc:extLst>
      </pc:sldChg>
      <pc:sldChg chg="addSp delSp modSp add mod modCm">
        <pc:chgData name="Letendre, Kristine (she, elle)" userId="88e8b462-ac56-45a3-aa4f-bb233226e276" providerId="ADAL" clId="{C8BFF805-A4A5-45E8-936D-E07F107330CF}" dt="2025-12-12T21:14:23.814" v="10701" actId="20577"/>
        <pc:sldMkLst>
          <pc:docMk/>
          <pc:sldMk cId="627827239" sldId="5282"/>
        </pc:sldMkLst>
        <pc:spChg chg="mod">
          <ac:chgData name="Letendre, Kristine (she, elle)" userId="88e8b462-ac56-45a3-aa4f-bb233226e276" providerId="ADAL" clId="{C8BFF805-A4A5-45E8-936D-E07F107330CF}" dt="2025-12-12T21:14:23.814" v="10701" actId="20577"/>
          <ac:spMkLst>
            <pc:docMk/>
            <pc:sldMk cId="627827239" sldId="5282"/>
            <ac:spMk id="3" creationId="{6B6C41B5-A424-479D-1997-866E83165986}"/>
          </ac:spMkLst>
        </pc:spChg>
        <pc:spChg chg="add mod">
          <ac:chgData name="Letendre, Kristine (she, elle)" userId="88e8b462-ac56-45a3-aa4f-bb233226e276" providerId="ADAL" clId="{C8BFF805-A4A5-45E8-936D-E07F107330CF}" dt="2025-12-10T17:11:14.747" v="10686" actId="13926"/>
          <ac:spMkLst>
            <pc:docMk/>
            <pc:sldMk cId="627827239" sldId="5282"/>
            <ac:spMk id="5" creationId="{D0941170-C3F2-A408-8A56-D9B5ED7862AE}"/>
          </ac:spMkLst>
        </pc:spChg>
        <pc:spChg chg="mod">
          <ac:chgData name="Letendre, Kristine (she, elle)" userId="88e8b462-ac56-45a3-aa4f-bb233226e276" providerId="ADAL" clId="{C8BFF805-A4A5-45E8-936D-E07F107330CF}" dt="2025-12-08T22:02:40.295" v="4140" actId="20577"/>
          <ac:spMkLst>
            <pc:docMk/>
            <pc:sldMk cId="627827239" sldId="5282"/>
            <ac:spMk id="12" creationId="{324E4407-1593-6D50-EAE7-D70CB2A6F9B7}"/>
          </ac:spMkLst>
        </pc:spChg>
        <pc:extLst>
          <p:ext xmlns:p="http://schemas.openxmlformats.org/presentationml/2006/main" uri="{D6D511B9-2390-475A-947B-AFAB55BFBCF1}">
            <pc226:cmChg xmlns:pc226="http://schemas.microsoft.com/office/powerpoint/2022/06/main/command" chg="mod">
              <pc226:chgData name="Letendre, Kristine (she, elle)" userId="88e8b462-ac56-45a3-aa4f-bb233226e276" providerId="ADAL" clId="{C8BFF805-A4A5-45E8-936D-E07F107330CF}" dt="2025-12-10T16:53:34.998" v="10586" actId="20577"/>
              <pc2:cmMkLst xmlns:pc2="http://schemas.microsoft.com/office/powerpoint/2019/9/main/command">
                <pc:docMk/>
                <pc:sldMk cId="627827239" sldId="5282"/>
                <pc2:cmMk id="{48137E0F-83BD-44C9-BCC7-29907E121A06}"/>
              </pc2:cmMkLst>
            </pc226:cmChg>
            <pc226:cmChg xmlns:pc226="http://schemas.microsoft.com/office/powerpoint/2022/06/main/command" chg="mod">
              <pc226:chgData name="Letendre, Kristine (she, elle)" userId="88e8b462-ac56-45a3-aa4f-bb233226e276" providerId="ADAL" clId="{C8BFF805-A4A5-45E8-936D-E07F107330CF}" dt="2025-12-10T16:53:34.998" v="10586" actId="20577"/>
              <pc2:cmMkLst xmlns:pc2="http://schemas.microsoft.com/office/powerpoint/2019/9/main/command">
                <pc:docMk/>
                <pc:sldMk cId="627827239" sldId="5282"/>
                <pc2:cmMk id="{EBE5781E-C518-4C50-8D9B-C5B48ABD1E31}"/>
              </pc2:cmMkLst>
            </pc226:cmChg>
            <pc226:cmChg xmlns:pc226="http://schemas.microsoft.com/office/powerpoint/2022/06/main/command" chg="mod">
              <pc226:chgData name="Letendre, Kristine (she, elle)" userId="88e8b462-ac56-45a3-aa4f-bb233226e276" providerId="ADAL" clId="{C8BFF805-A4A5-45E8-936D-E07F107330CF}" dt="2025-12-10T16:58:14.120" v="10657" actId="20577"/>
              <pc2:cmMkLst xmlns:pc2="http://schemas.microsoft.com/office/powerpoint/2019/9/main/command">
                <pc:docMk/>
                <pc:sldMk cId="627827239" sldId="5282"/>
                <pc2:cmMk id="{4529EFB6-E185-4911-BB8B-9B4EDC41EFF1}"/>
              </pc2:cmMkLst>
            </pc226:cmChg>
            <pc226:cmChg xmlns:pc226="http://schemas.microsoft.com/office/powerpoint/2022/06/main/command" chg="mod">
              <pc226:chgData name="Letendre, Kristine (she, elle)" userId="88e8b462-ac56-45a3-aa4f-bb233226e276" providerId="ADAL" clId="{C8BFF805-A4A5-45E8-936D-E07F107330CF}" dt="2025-12-10T16:53:34.998" v="10586" actId="20577"/>
              <pc2:cmMkLst xmlns:pc2="http://schemas.microsoft.com/office/powerpoint/2019/9/main/command">
                <pc:docMk/>
                <pc:sldMk cId="627827239" sldId="5282"/>
                <pc2:cmMk id="{827C80BD-2DCC-47DE-8C0D-CB23840679B3}"/>
              </pc2:cmMkLst>
            </pc226:cmChg>
          </p:ext>
        </pc:extLst>
      </pc:sldChg>
      <pc:sldChg chg="modSp add mod">
        <pc:chgData name="Letendre, Kristine (she, elle)" userId="88e8b462-ac56-45a3-aa4f-bb233226e276" providerId="ADAL" clId="{C8BFF805-A4A5-45E8-936D-E07F107330CF}" dt="2025-12-10T14:52:51.999" v="10517" actId="20577"/>
        <pc:sldMkLst>
          <pc:docMk/>
          <pc:sldMk cId="1526753380" sldId="5283"/>
        </pc:sldMkLst>
        <pc:spChg chg="mod">
          <ac:chgData name="Letendre, Kristine (she, elle)" userId="88e8b462-ac56-45a3-aa4f-bb233226e276" providerId="ADAL" clId="{C8BFF805-A4A5-45E8-936D-E07F107330CF}" dt="2025-12-10T14:52:51.999" v="10517" actId="20577"/>
          <ac:spMkLst>
            <pc:docMk/>
            <pc:sldMk cId="1526753380" sldId="5283"/>
            <ac:spMk id="50" creationId="{F4A28F31-75E1-62A4-B8BE-90AB99E27348}"/>
          </ac:spMkLst>
        </pc:spChg>
      </pc:sldChg>
      <pc:sldChg chg="addSp delSp modSp add mod modCm">
        <pc:chgData name="Letendre, Kristine (she, elle)" userId="88e8b462-ac56-45a3-aa4f-bb233226e276" providerId="ADAL" clId="{C8BFF805-A4A5-45E8-936D-E07F107330CF}" dt="2025-12-12T20:50:48.977" v="10699" actId="13926"/>
        <pc:sldMkLst>
          <pc:docMk/>
          <pc:sldMk cId="2282535300" sldId="5284"/>
        </pc:sldMkLst>
        <pc:spChg chg="mod">
          <ac:chgData name="Letendre, Kristine (she, elle)" userId="88e8b462-ac56-45a3-aa4f-bb233226e276" providerId="ADAL" clId="{C8BFF805-A4A5-45E8-936D-E07F107330CF}" dt="2025-12-09T15:17:17.625" v="8080" actId="20577"/>
          <ac:spMkLst>
            <pc:docMk/>
            <pc:sldMk cId="2282535300" sldId="5284"/>
            <ac:spMk id="4" creationId="{CA4C7E58-1FEC-F542-7667-E9C845EC9597}"/>
          </ac:spMkLst>
        </pc:spChg>
        <pc:graphicFrameChg chg="add mod modGraphic">
          <ac:chgData name="Letendre, Kristine (she, elle)" userId="88e8b462-ac56-45a3-aa4f-bb233226e276" providerId="ADAL" clId="{C8BFF805-A4A5-45E8-936D-E07F107330CF}" dt="2025-12-12T20:50:48.977" v="10699" actId="13926"/>
          <ac:graphicFrameMkLst>
            <pc:docMk/>
            <pc:sldMk cId="2282535300" sldId="5284"/>
            <ac:graphicFrameMk id="3" creationId="{CACAE0A8-BEA3-D02B-2BA5-564910467B63}"/>
          </ac:graphicFrameMkLst>
        </pc:graphicFrameChg>
        <pc:extLst>
          <p:ext xmlns:p="http://schemas.openxmlformats.org/presentationml/2006/main" uri="{D6D511B9-2390-475A-947B-AFAB55BFBCF1}">
            <pc226:cmChg xmlns:pc226="http://schemas.microsoft.com/office/powerpoint/2022/06/main/command" chg="mod">
              <pc226:chgData name="Letendre, Kristine (she, elle)" userId="88e8b462-ac56-45a3-aa4f-bb233226e276" providerId="ADAL" clId="{C8BFF805-A4A5-45E8-936D-E07F107330CF}" dt="2025-12-12T20:50:40.456" v="10695" actId="20577"/>
              <pc2:cmMkLst xmlns:pc2="http://schemas.microsoft.com/office/powerpoint/2019/9/main/command">
                <pc:docMk/>
                <pc:sldMk cId="2282535300" sldId="5284"/>
                <pc2:cmMk id="{36AA4967-B68F-4564-B8F5-CEDE9C9C238C}"/>
              </pc2:cmMkLst>
            </pc226:cmChg>
          </p:ext>
        </pc:extLst>
      </pc:sldChg>
    </pc:docChg>
  </pc:docChgLst>
  <pc:docChgLst>
    <pc:chgData name="Georges, Lara" userId="f4a6850c-1e73-4765-bbbc-92e8ed7eeaa4" providerId="ADAL" clId="{4902A73E-CBEC-4FA5-B603-37166CB64F94}"/>
    <pc:docChg chg="undo custSel addSld delSld modSld sldOrd">
      <pc:chgData name="Georges, Lara" userId="f4a6850c-1e73-4765-bbbc-92e8ed7eeaa4" providerId="ADAL" clId="{4902A73E-CBEC-4FA5-B603-37166CB64F94}" dt="2025-12-12T21:24:14.627" v="6897" actId="20577"/>
      <pc:docMkLst>
        <pc:docMk/>
      </pc:docMkLst>
      <pc:sldChg chg="modSp mod">
        <pc:chgData name="Georges, Lara" userId="f4a6850c-1e73-4765-bbbc-92e8ed7eeaa4" providerId="ADAL" clId="{4902A73E-CBEC-4FA5-B603-37166CB64F94}" dt="2025-12-10T14:28:42.671" v="6123"/>
        <pc:sldMkLst>
          <pc:docMk/>
          <pc:sldMk cId="1130587199" sldId="263"/>
        </pc:sldMkLst>
        <pc:spChg chg="mod">
          <ac:chgData name="Georges, Lara" userId="f4a6850c-1e73-4765-bbbc-92e8ed7eeaa4" providerId="ADAL" clId="{4902A73E-CBEC-4FA5-B603-37166CB64F94}" dt="2025-12-08T14:24:19.648" v="57" actId="20577"/>
          <ac:spMkLst>
            <pc:docMk/>
            <pc:sldMk cId="1130587199" sldId="263"/>
            <ac:spMk id="2" creationId="{00000000-0000-0000-0000-000000000000}"/>
          </ac:spMkLst>
        </pc:spChg>
        <pc:spChg chg="mod">
          <ac:chgData name="Georges, Lara" userId="f4a6850c-1e73-4765-bbbc-92e8ed7eeaa4" providerId="ADAL" clId="{4902A73E-CBEC-4FA5-B603-37166CB64F94}" dt="2025-12-10T14:28:42.671" v="6123"/>
          <ac:spMkLst>
            <pc:docMk/>
            <pc:sldMk cId="1130587199" sldId="263"/>
            <ac:spMk id="11" creationId="{975656EA-3FFC-418D-49D0-638EBBC8A905}"/>
          </ac:spMkLst>
        </pc:spChg>
      </pc:sldChg>
      <pc:sldChg chg="modSp mod modCm">
        <pc:chgData name="Georges, Lara" userId="f4a6850c-1e73-4765-bbbc-92e8ed7eeaa4" providerId="ADAL" clId="{4902A73E-CBEC-4FA5-B603-37166CB64F94}" dt="2025-12-10T15:07:05.523" v="6130" actId="20577"/>
        <pc:sldMkLst>
          <pc:docMk/>
          <pc:sldMk cId="3109718832" sldId="275"/>
        </pc:sldMkLst>
        <pc:spChg chg="mod">
          <ac:chgData name="Georges, Lara" userId="f4a6850c-1e73-4765-bbbc-92e8ed7eeaa4" providerId="ADAL" clId="{4902A73E-CBEC-4FA5-B603-37166CB64F94}" dt="2025-12-10T15:07:05.523" v="6130" actId="20577"/>
          <ac:spMkLst>
            <pc:docMk/>
            <pc:sldMk cId="3109718832" sldId="275"/>
            <ac:spMk id="3" creationId="{C9C3834A-6D80-E17A-1070-92323E85063D}"/>
          </ac:spMkLst>
        </pc:spChg>
        <pc:extLst>
          <p:ext xmlns:p="http://schemas.openxmlformats.org/presentationml/2006/main" uri="{D6D511B9-2390-475A-947B-AFAB55BFBCF1}">
            <pc226:cmChg xmlns:pc226="http://schemas.microsoft.com/office/powerpoint/2022/06/main/command" chg="mod">
              <pc226:chgData name="Georges, Lara" userId="f4a6850c-1e73-4765-bbbc-92e8ed7eeaa4" providerId="ADAL" clId="{4902A73E-CBEC-4FA5-B603-37166CB64F94}" dt="2025-12-08T18:30:27.370" v="5949" actId="20577"/>
              <pc2:cmMkLst xmlns:pc2="http://schemas.microsoft.com/office/powerpoint/2019/9/main/command">
                <pc:docMk/>
                <pc:sldMk cId="3109718832" sldId="275"/>
                <pc2:cmMk id="{9474711C-990D-498B-BB1B-0555776E7902}"/>
              </pc2:cmMkLst>
            </pc226:cmChg>
            <pc226:cmChg xmlns:pc226="http://schemas.microsoft.com/office/powerpoint/2022/06/main/command" chg="mod">
              <pc226:chgData name="Georges, Lara" userId="f4a6850c-1e73-4765-bbbc-92e8ed7eeaa4" providerId="ADAL" clId="{4902A73E-CBEC-4FA5-B603-37166CB64F94}" dt="2025-12-08T18:30:27.370" v="5949" actId="20577"/>
              <pc2:cmMkLst xmlns:pc2="http://schemas.microsoft.com/office/powerpoint/2019/9/main/command">
                <pc:docMk/>
                <pc:sldMk cId="3109718832" sldId="275"/>
                <pc2:cmMk id="{312DA8F3-0E88-4DC7-957D-344670F8FBDB}"/>
              </pc2:cmMkLst>
            </pc226:cmChg>
          </p:ext>
        </pc:extLst>
      </pc:sldChg>
      <pc:sldChg chg="modSp mod">
        <pc:chgData name="Georges, Lara" userId="f4a6850c-1e73-4765-bbbc-92e8ed7eeaa4" providerId="ADAL" clId="{4902A73E-CBEC-4FA5-B603-37166CB64F94}" dt="2025-12-08T16:42:38.075" v="1770" actId="20577"/>
        <pc:sldMkLst>
          <pc:docMk/>
          <pc:sldMk cId="2361560046" sldId="5260"/>
        </pc:sldMkLst>
      </pc:sldChg>
      <pc:sldChg chg="addSp modSp mod">
        <pc:chgData name="Georges, Lara" userId="f4a6850c-1e73-4765-bbbc-92e8ed7eeaa4" providerId="ADAL" clId="{4902A73E-CBEC-4FA5-B603-37166CB64F94}" dt="2025-12-12T21:16:00.294" v="6893" actId="6549"/>
        <pc:sldMkLst>
          <pc:docMk/>
          <pc:sldMk cId="1137433280" sldId="5270"/>
        </pc:sldMkLst>
        <pc:spChg chg="mod">
          <ac:chgData name="Georges, Lara" userId="f4a6850c-1e73-4765-bbbc-92e8ed7eeaa4" providerId="ADAL" clId="{4902A73E-CBEC-4FA5-B603-37166CB64F94}" dt="2025-12-10T15:13:20.217" v="6133" actId="20577"/>
          <ac:spMkLst>
            <pc:docMk/>
            <pc:sldMk cId="1137433280" sldId="5270"/>
            <ac:spMk id="5" creationId="{1D608497-28DF-D191-6ED1-0E84AE32157F}"/>
          </ac:spMkLst>
        </pc:spChg>
        <pc:graphicFrameChg chg="mod modGraphic">
          <ac:chgData name="Georges, Lara" userId="f4a6850c-1e73-4765-bbbc-92e8ed7eeaa4" providerId="ADAL" clId="{4902A73E-CBEC-4FA5-B603-37166CB64F94}" dt="2025-12-10T15:17:17.846" v="6168" actId="108"/>
          <ac:graphicFrameMkLst>
            <pc:docMk/>
            <pc:sldMk cId="1137433280" sldId="5270"/>
            <ac:graphicFrameMk id="13" creationId="{DD7A6D77-79A2-A235-833A-B30DDA639F23}"/>
          </ac:graphicFrameMkLst>
        </pc:graphicFrameChg>
        <pc:graphicFrameChg chg="mod modGraphic">
          <ac:chgData name="Georges, Lara" userId="f4a6850c-1e73-4765-bbbc-92e8ed7eeaa4" providerId="ADAL" clId="{4902A73E-CBEC-4FA5-B603-37166CB64F94}" dt="2025-12-10T15:39:39.007" v="6535" actId="13926"/>
          <ac:graphicFrameMkLst>
            <pc:docMk/>
            <pc:sldMk cId="1137433280" sldId="5270"/>
            <ac:graphicFrameMk id="17" creationId="{A48FDEE5-B9A4-D316-7D63-202B11548E3D}"/>
          </ac:graphicFrameMkLst>
        </pc:graphicFrameChg>
        <pc:graphicFrameChg chg="mod modGraphic">
          <ac:chgData name="Georges, Lara" userId="f4a6850c-1e73-4765-bbbc-92e8ed7eeaa4" providerId="ADAL" clId="{4902A73E-CBEC-4FA5-B603-37166CB64F94}" dt="2025-12-12T21:16:00.294" v="6893" actId="6549"/>
          <ac:graphicFrameMkLst>
            <pc:docMk/>
            <pc:sldMk cId="1137433280" sldId="5270"/>
            <ac:graphicFrameMk id="26" creationId="{40A59231-B473-6B3A-AABD-37F83D4AB084}"/>
          </ac:graphicFrameMkLst>
        </pc:graphicFrameChg>
        <pc:cxnChg chg="mod">
          <ac:chgData name="Georges, Lara" userId="f4a6850c-1e73-4765-bbbc-92e8ed7eeaa4" providerId="ADAL" clId="{4902A73E-CBEC-4FA5-B603-37166CB64F94}" dt="2025-12-10T15:18:06.390" v="6171" actId="14100"/>
          <ac:cxnSpMkLst>
            <pc:docMk/>
            <pc:sldMk cId="1137433280" sldId="5270"/>
            <ac:cxnSpMk id="25" creationId="{8304246F-C41D-7F84-4D0B-5B370A681A3E}"/>
          </ac:cxnSpMkLst>
        </pc:cxnChg>
      </pc:sldChg>
      <pc:sldChg chg="addSp delSp modSp mod modCm modNotesTx">
        <pc:chgData name="Georges, Lara" userId="f4a6850c-1e73-4765-bbbc-92e8ed7eeaa4" providerId="ADAL" clId="{4902A73E-CBEC-4FA5-B603-37166CB64F94}" dt="2025-12-12T21:19:10.608" v="6894" actId="20577"/>
        <pc:sldMkLst>
          <pc:docMk/>
          <pc:sldMk cId="2719700002" sldId="5279"/>
        </pc:sldMkLst>
        <pc:spChg chg="mod">
          <ac:chgData name="Georges, Lara" userId="f4a6850c-1e73-4765-bbbc-92e8ed7eeaa4" providerId="ADAL" clId="{4902A73E-CBEC-4FA5-B603-37166CB64F94}" dt="2025-12-10T15:56:23.398" v="6743" actId="20577"/>
          <ac:spMkLst>
            <pc:docMk/>
            <pc:sldMk cId="2719700002" sldId="5279"/>
            <ac:spMk id="3" creationId="{8192F31A-DFE7-1281-F5A1-B913C2B58DFE}"/>
          </ac:spMkLst>
        </pc:spChg>
        <pc:spChg chg="mod">
          <ac:chgData name="Georges, Lara" userId="f4a6850c-1e73-4765-bbbc-92e8ed7eeaa4" providerId="ADAL" clId="{4902A73E-CBEC-4FA5-B603-37166CB64F94}" dt="2025-12-10T15:58:38.678" v="6800" actId="207"/>
          <ac:spMkLst>
            <pc:docMk/>
            <pc:sldMk cId="2719700002" sldId="5279"/>
            <ac:spMk id="15" creationId="{B54DEF6E-0F31-8967-D47F-BF8719937CB0}"/>
          </ac:spMkLst>
        </pc:spChg>
        <pc:extLst>
          <p:ext xmlns:p="http://schemas.openxmlformats.org/presentationml/2006/main" uri="{D6D511B9-2390-475A-947B-AFAB55BFBCF1}">
            <pc226:cmChg xmlns:pc226="http://schemas.microsoft.com/office/powerpoint/2022/06/main/command" chg="mod">
              <pc226:chgData name="Georges, Lara" userId="f4a6850c-1e73-4765-bbbc-92e8ed7eeaa4" providerId="ADAL" clId="{4902A73E-CBEC-4FA5-B603-37166CB64F94}" dt="2025-12-10T15:58:08.417" v="6799" actId="20577"/>
              <pc2:cmMkLst xmlns:pc2="http://schemas.microsoft.com/office/powerpoint/2019/9/main/command">
                <pc:docMk/>
                <pc:sldMk cId="2719700002" sldId="5279"/>
                <pc2:cmMk id="{98540978-4AFC-4180-A162-17909FFA5C06}"/>
              </pc2:cmMkLst>
            </pc226:cmChg>
            <pc226:cmChg xmlns:pc226="http://schemas.microsoft.com/office/powerpoint/2022/06/main/command" chg="mod">
              <pc226:chgData name="Georges, Lara" userId="f4a6850c-1e73-4765-bbbc-92e8ed7eeaa4" providerId="ADAL" clId="{4902A73E-CBEC-4FA5-B603-37166CB64F94}" dt="2025-12-08T17:36:11.904" v="3688" actId="20577"/>
              <pc2:cmMkLst xmlns:pc2="http://schemas.microsoft.com/office/powerpoint/2019/9/main/command">
                <pc:docMk/>
                <pc:sldMk cId="2719700002" sldId="5279"/>
                <pc2:cmMk id="{435E7BF1-935C-49BA-9F0A-2A56762ADEF1}"/>
              </pc2:cmMkLst>
            </pc226:cmChg>
          </p:ext>
        </pc:extLst>
      </pc:sldChg>
      <pc:sldChg chg="modSp mod modCm">
        <pc:chgData name="Georges, Lara" userId="f4a6850c-1e73-4765-bbbc-92e8ed7eeaa4" providerId="ADAL" clId="{4902A73E-CBEC-4FA5-B603-37166CB64F94}" dt="2025-12-12T18:41:40.764" v="6816" actId="20577"/>
        <pc:sldMkLst>
          <pc:docMk/>
          <pc:sldMk cId="1058529106" sldId="5280"/>
        </pc:sldMkLst>
        <pc:spChg chg="mod">
          <ac:chgData name="Georges, Lara" userId="f4a6850c-1e73-4765-bbbc-92e8ed7eeaa4" providerId="ADAL" clId="{4902A73E-CBEC-4FA5-B603-37166CB64F94}" dt="2025-12-08T14:27:24.551" v="200" actId="20577"/>
          <ac:spMkLst>
            <pc:docMk/>
            <pc:sldMk cId="1058529106" sldId="5280"/>
            <ac:spMk id="5" creationId="{D6A3D38F-A626-A342-F0DA-64331C76CC55}"/>
          </ac:spMkLst>
        </pc:spChg>
        <pc:spChg chg="mod">
          <ac:chgData name="Georges, Lara" userId="f4a6850c-1e73-4765-bbbc-92e8ed7eeaa4" providerId="ADAL" clId="{4902A73E-CBEC-4FA5-B603-37166CB64F94}" dt="2025-12-12T18:41:40.764" v="6816" actId="20577"/>
          <ac:spMkLst>
            <pc:docMk/>
            <pc:sldMk cId="1058529106" sldId="5280"/>
            <ac:spMk id="11" creationId="{89F367D0-0AAE-F7D5-F2F9-3D0EB2FABF15}"/>
          </ac:spMkLst>
        </pc:spChg>
        <pc:spChg chg="mod">
          <ac:chgData name="Georges, Lara" userId="f4a6850c-1e73-4765-bbbc-92e8ed7eeaa4" providerId="ADAL" clId="{4902A73E-CBEC-4FA5-B603-37166CB64F94}" dt="2025-12-08T18:23:25.921" v="5512" actId="207"/>
          <ac:spMkLst>
            <pc:docMk/>
            <pc:sldMk cId="1058529106" sldId="5280"/>
            <ac:spMk id="16" creationId="{DDB0809F-C645-F0A2-7FBD-BD8DB2BA0DBF}"/>
          </ac:spMkLst>
        </pc:spChg>
        <pc:extLst>
          <p:ext xmlns:p="http://schemas.openxmlformats.org/presentationml/2006/main" uri="{D6D511B9-2390-475A-947B-AFAB55BFBCF1}">
            <pc226:cmChg xmlns:pc226="http://schemas.microsoft.com/office/powerpoint/2022/06/main/command" chg="mod">
              <pc226:chgData name="Georges, Lara" userId="f4a6850c-1e73-4765-bbbc-92e8ed7eeaa4" providerId="ADAL" clId="{4902A73E-CBEC-4FA5-B603-37166CB64F94}" dt="2025-12-08T16:41:40.634" v="1741" actId="20577"/>
              <pc2:cmMkLst xmlns:pc2="http://schemas.microsoft.com/office/powerpoint/2019/9/main/command">
                <pc:docMk/>
                <pc:sldMk cId="1058529106" sldId="5280"/>
                <pc2:cmMk id="{1FF73610-9F42-4886-9D8E-F25224629480}"/>
              </pc2:cmMkLst>
            </pc226:cmChg>
            <pc226:cmChg xmlns:pc226="http://schemas.microsoft.com/office/powerpoint/2022/06/main/command" chg="mod">
              <pc226:chgData name="Georges, Lara" userId="f4a6850c-1e73-4765-bbbc-92e8ed7eeaa4" providerId="ADAL" clId="{4902A73E-CBEC-4FA5-B603-37166CB64F94}" dt="2025-12-10T14:30:05.758" v="6125" actId="20577"/>
              <pc2:cmMkLst xmlns:pc2="http://schemas.microsoft.com/office/powerpoint/2019/9/main/command">
                <pc:docMk/>
                <pc:sldMk cId="1058529106" sldId="5280"/>
                <pc2:cmMk id="{7E9BB66D-5B82-4C3A-BC34-0039944FC2D0}"/>
              </pc2:cmMkLst>
            </pc226:cmChg>
          </p:ext>
        </pc:extLst>
      </pc:sldChg>
      <pc:sldChg chg="modSp mod modCm">
        <pc:chgData name="Georges, Lara" userId="f4a6850c-1e73-4765-bbbc-92e8ed7eeaa4" providerId="ADAL" clId="{4902A73E-CBEC-4FA5-B603-37166CB64F94}" dt="2025-12-12T21:20:06.939" v="6896" actId="13926"/>
        <pc:sldMkLst>
          <pc:docMk/>
          <pc:sldMk cId="627827239" sldId="5282"/>
        </pc:sldMkLst>
        <pc:spChg chg="mod">
          <ac:chgData name="Georges, Lara" userId="f4a6850c-1e73-4765-bbbc-92e8ed7eeaa4" providerId="ADAL" clId="{4902A73E-CBEC-4FA5-B603-37166CB64F94}" dt="2025-12-12T21:20:06.939" v="6896" actId="13926"/>
          <ac:spMkLst>
            <pc:docMk/>
            <pc:sldMk cId="627827239" sldId="5282"/>
            <ac:spMk id="3" creationId="{6B6C41B5-A424-479D-1997-866E83165986}"/>
          </ac:spMkLst>
        </pc:spChg>
        <pc:spChg chg="mod">
          <ac:chgData name="Georges, Lara" userId="f4a6850c-1e73-4765-bbbc-92e8ed7eeaa4" providerId="ADAL" clId="{4902A73E-CBEC-4FA5-B603-37166CB64F94}" dt="2025-12-10T15:50:40.875" v="6627" actId="20577"/>
          <ac:spMkLst>
            <pc:docMk/>
            <pc:sldMk cId="627827239" sldId="5282"/>
            <ac:spMk id="5" creationId="{D0941170-C3F2-A408-8A56-D9B5ED7862AE}"/>
          </ac:spMkLst>
        </pc:spChg>
        <pc:extLst>
          <p:ext xmlns:p="http://schemas.openxmlformats.org/presentationml/2006/main" uri="{D6D511B9-2390-475A-947B-AFAB55BFBCF1}">
            <pc226:cmChg xmlns:pc226="http://schemas.microsoft.com/office/powerpoint/2022/06/main/command" chg="mod">
              <pc226:chgData name="Georges, Lara" userId="f4a6850c-1e73-4765-bbbc-92e8ed7eeaa4" providerId="ADAL" clId="{4902A73E-CBEC-4FA5-B603-37166CB64F94}" dt="2025-12-10T15:53:15.908" v="6721" actId="20577"/>
              <pc2:cmMkLst xmlns:pc2="http://schemas.microsoft.com/office/powerpoint/2019/9/main/command">
                <pc:docMk/>
                <pc:sldMk cId="627827239" sldId="5282"/>
                <pc2:cmMk id="{48137E0F-83BD-44C9-BCC7-29907E121A06}"/>
              </pc2:cmMkLst>
            </pc226:cmChg>
            <pc226:cmChg xmlns:pc226="http://schemas.microsoft.com/office/powerpoint/2022/06/main/command" chg="mod">
              <pc226:chgData name="Georges, Lara" userId="f4a6850c-1e73-4765-bbbc-92e8ed7eeaa4" providerId="ADAL" clId="{4902A73E-CBEC-4FA5-B603-37166CB64F94}" dt="2025-12-10T15:53:15.908" v="6721" actId="20577"/>
              <pc2:cmMkLst xmlns:pc2="http://schemas.microsoft.com/office/powerpoint/2019/9/main/command">
                <pc:docMk/>
                <pc:sldMk cId="627827239" sldId="5282"/>
                <pc2:cmMk id="{EBE5781E-C518-4C50-8D9B-C5B48ABD1E31}"/>
              </pc2:cmMkLst>
            </pc226:cmChg>
            <pc226:cmChg xmlns:pc226="http://schemas.microsoft.com/office/powerpoint/2022/06/main/command" chg="mod">
              <pc226:chgData name="Georges, Lara" userId="f4a6850c-1e73-4765-bbbc-92e8ed7eeaa4" providerId="ADAL" clId="{4902A73E-CBEC-4FA5-B603-37166CB64F94}" dt="2025-12-10T15:50:40.875" v="6627" actId="20577"/>
              <pc2:cmMkLst xmlns:pc2="http://schemas.microsoft.com/office/powerpoint/2019/9/main/command">
                <pc:docMk/>
                <pc:sldMk cId="627827239" sldId="5282"/>
                <pc2:cmMk id="{4529EFB6-E185-4911-BB8B-9B4EDC41EFF1}"/>
              </pc2:cmMkLst>
            </pc226:cmChg>
            <pc226:cmChg xmlns:pc226="http://schemas.microsoft.com/office/powerpoint/2022/06/main/command" chg="mod">
              <pc226:chgData name="Georges, Lara" userId="f4a6850c-1e73-4765-bbbc-92e8ed7eeaa4" providerId="ADAL" clId="{4902A73E-CBEC-4FA5-B603-37166CB64F94}" dt="2025-12-10T15:53:15.908" v="6721" actId="20577"/>
              <pc2:cmMkLst xmlns:pc2="http://schemas.microsoft.com/office/powerpoint/2019/9/main/command">
                <pc:docMk/>
                <pc:sldMk cId="627827239" sldId="5282"/>
                <pc2:cmMk id="{827C80BD-2DCC-47DE-8C0D-CB23840679B3}"/>
              </pc2:cmMkLst>
            </pc226:cmChg>
          </p:ext>
        </pc:extLst>
      </pc:sldChg>
      <pc:sldChg chg="modSp mod">
        <pc:chgData name="Georges, Lara" userId="f4a6850c-1e73-4765-bbbc-92e8ed7eeaa4" providerId="ADAL" clId="{4902A73E-CBEC-4FA5-B603-37166CB64F94}" dt="2025-12-12T21:24:14.627" v="6897" actId="20577"/>
        <pc:sldMkLst>
          <pc:docMk/>
          <pc:sldMk cId="1526753380" sldId="5283"/>
        </pc:sldMkLst>
        <pc:spChg chg="mod">
          <ac:chgData name="Georges, Lara" userId="f4a6850c-1e73-4765-bbbc-92e8ed7eeaa4" providerId="ADAL" clId="{4902A73E-CBEC-4FA5-B603-37166CB64F94}" dt="2025-12-12T21:24:14.627" v="6897" actId="20577"/>
          <ac:spMkLst>
            <pc:docMk/>
            <pc:sldMk cId="1526753380" sldId="5283"/>
            <ac:spMk id="37" creationId="{FFE2C989-DD5A-DD57-6CBA-14F044213BE7}"/>
          </ac:spMkLst>
        </pc:spChg>
      </pc:sldChg>
      <pc:sldChg chg="modSp mod modCm">
        <pc:chgData name="Georges, Lara" userId="f4a6850c-1e73-4765-bbbc-92e8ed7eeaa4" providerId="ADAL" clId="{4902A73E-CBEC-4FA5-B603-37166CB64F94}" dt="2025-12-12T20:49:38.216" v="6833" actId="20577"/>
        <pc:sldMkLst>
          <pc:docMk/>
          <pc:sldMk cId="2282535300" sldId="5284"/>
        </pc:sldMkLst>
        <pc:graphicFrameChg chg="modGraphic">
          <ac:chgData name="Georges, Lara" userId="f4a6850c-1e73-4765-bbbc-92e8ed7eeaa4" providerId="ADAL" clId="{4902A73E-CBEC-4FA5-B603-37166CB64F94}" dt="2025-12-12T20:49:38.216" v="6833" actId="20577"/>
          <ac:graphicFrameMkLst>
            <pc:docMk/>
            <pc:sldMk cId="2282535300" sldId="5284"/>
            <ac:graphicFrameMk id="3" creationId="{CACAE0A8-BEA3-D02B-2BA5-564910467B63}"/>
          </ac:graphicFrameMkLst>
        </pc:graphicFrameChg>
        <pc:extLst>
          <p:ext xmlns:p="http://schemas.openxmlformats.org/presentationml/2006/main" uri="{D6D511B9-2390-475A-947B-AFAB55BFBCF1}">
            <pc226:cmChg xmlns:pc226="http://schemas.microsoft.com/office/powerpoint/2022/06/main/command" chg="mod">
              <pc226:chgData name="Georges, Lara" userId="f4a6850c-1e73-4765-bbbc-92e8ed7eeaa4" providerId="ADAL" clId="{4902A73E-CBEC-4FA5-B603-37166CB64F94}" dt="2025-12-12T20:49:38.216" v="6833" actId="20577"/>
              <pc2:cmMkLst xmlns:pc2="http://schemas.microsoft.com/office/powerpoint/2019/9/main/command">
                <pc:docMk/>
                <pc:sldMk cId="2282535300" sldId="5284"/>
                <pc2:cmMk id="{36AA4967-B68F-4564-B8F5-CEDE9C9C238C}"/>
              </pc2:cmMkLst>
            </pc226:cmChg>
          </p:ext>
        </pc:extLst>
      </pc:sldChg>
    </pc:docChg>
  </pc:docChgLst>
  <pc:docChgLst>
    <pc:chgData name="Lafleche, Melanie (she/her, elle)" userId="S::mlaflech@tbs-sct.gc.ca::7cc6aa75-6fe5-4e54-9c8c-bb09e6244692" providerId="AD" clId="Web-{47611B13-90AF-C00D-E0E0-33B0FA77595D}"/>
    <pc:docChg chg="mod modSld">
      <pc:chgData name="Lafleche, Melanie (she/her, elle)" userId="S::mlaflech@tbs-sct.gc.ca::7cc6aa75-6fe5-4e54-9c8c-bb09e6244692" providerId="AD" clId="Web-{47611B13-90AF-C00D-E0E0-33B0FA77595D}" dt="2025-12-12T13:14:37.337" v="14"/>
      <pc:docMkLst>
        <pc:docMk/>
      </pc:docMkLst>
      <pc:sldChg chg="modSp modCm">
        <pc:chgData name="Lafleche, Melanie (she/her, elle)" userId="S::mlaflech@tbs-sct.gc.ca::7cc6aa75-6fe5-4e54-9c8c-bb09e6244692" providerId="AD" clId="Web-{47611B13-90AF-C00D-E0E0-33B0FA77595D}" dt="2025-12-12T13:14:37.337" v="14"/>
        <pc:sldMkLst>
          <pc:docMk/>
          <pc:sldMk cId="1137433280" sldId="5270"/>
        </pc:sldMkLst>
        <pc:graphicFrameChg chg="mod modGraphic">
          <ac:chgData name="Lafleche, Melanie (she/her, elle)" userId="S::mlaflech@tbs-sct.gc.ca::7cc6aa75-6fe5-4e54-9c8c-bb09e6244692" providerId="AD" clId="Web-{47611B13-90AF-C00D-E0E0-33B0FA77595D}" dt="2025-12-12T13:14:37.337" v="14"/>
          <ac:graphicFrameMkLst>
            <pc:docMk/>
            <pc:sldMk cId="1137433280" sldId="5270"/>
            <ac:graphicFrameMk id="17" creationId="{A48FDEE5-B9A4-D316-7D63-202B11548E3D}"/>
          </ac:graphicFrameMkLst>
        </pc:graphicFrameChg>
        <pc:extLst>
          <p:ext xmlns:p="http://schemas.openxmlformats.org/presentationml/2006/main" uri="{D6D511B9-2390-475A-947B-AFAB55BFBCF1}">
            <pc226:cmChg xmlns:pc226="http://schemas.microsoft.com/office/powerpoint/2022/06/main/command" chg="mod">
              <pc226:chgData name="Lafleche, Melanie (she/her, elle)" userId="S::mlaflech@tbs-sct.gc.ca::7cc6aa75-6fe5-4e54-9c8c-bb09e6244692" providerId="AD" clId="Web-{47611B13-90AF-C00D-E0E0-33B0FA77595D}" dt="2025-12-12T13:14:04.336" v="5"/>
              <pc2:cmMkLst xmlns:pc2="http://schemas.microsoft.com/office/powerpoint/2019/9/main/command">
                <pc:docMk/>
                <pc:sldMk cId="1137433280" sldId="5270"/>
                <pc2:cmMk id="{D7B32C83-65BE-4F4C-AFEE-B7CE473D4AF0}"/>
              </pc2:cmMkLst>
            </pc226:cmChg>
          </p:ext>
        </pc:extLst>
      </pc:sldChg>
      <pc:sldChg chg="modSp">
        <pc:chgData name="Lafleche, Melanie (she/her, elle)" userId="S::mlaflech@tbs-sct.gc.ca::7cc6aa75-6fe5-4e54-9c8c-bb09e6244692" providerId="AD" clId="Web-{47611B13-90AF-C00D-E0E0-33B0FA77595D}" dt="2025-12-12T13:13:07.086" v="3" actId="20577"/>
        <pc:sldMkLst>
          <pc:docMk/>
          <pc:sldMk cId="627827239" sldId="5282"/>
        </pc:sldMkLst>
        <pc:spChg chg="mod">
          <ac:chgData name="Lafleche, Melanie (she/her, elle)" userId="S::mlaflech@tbs-sct.gc.ca::7cc6aa75-6fe5-4e54-9c8c-bb09e6244692" providerId="AD" clId="Web-{47611B13-90AF-C00D-E0E0-33B0FA77595D}" dt="2025-12-12T13:13:07.086" v="3" actId="20577"/>
          <ac:spMkLst>
            <pc:docMk/>
            <pc:sldMk cId="627827239" sldId="5282"/>
            <ac:spMk id="3" creationId="{6B6C41B5-A424-479D-1997-866E83165986}"/>
          </ac:spMkLst>
        </pc:spChg>
        <pc:spChg chg="mod">
          <ac:chgData name="Lafleche, Melanie (she/her, elle)" userId="S::mlaflech@tbs-sct.gc.ca::7cc6aa75-6fe5-4e54-9c8c-bb09e6244692" providerId="AD" clId="Web-{47611B13-90AF-C00D-E0E0-33B0FA77595D}" dt="2025-12-12T13:13:02.383" v="1" actId="20577"/>
          <ac:spMkLst>
            <pc:docMk/>
            <pc:sldMk cId="627827239" sldId="5282"/>
            <ac:spMk id="5" creationId="{D0941170-C3F2-A408-8A56-D9B5ED7862AE}"/>
          </ac:spMkLst>
        </pc:spChg>
      </pc:sldChg>
    </pc:docChg>
  </pc:docChgLst>
  <pc:docChgLst>
    <pc:chgData name="Durocher, Taryn" userId="033e1f8b-c9e3-4ff9-8d56-9c8e4f624529" providerId="ADAL" clId="{97921476-BBDA-425D-87E5-708F94858D77}"/>
    <pc:docChg chg="undo redo custSel addSld delSld modSld sldOrd">
      <pc:chgData name="Durocher, Taryn" userId="033e1f8b-c9e3-4ff9-8d56-9c8e4f624529" providerId="ADAL" clId="{97921476-BBDA-425D-87E5-708F94858D77}" dt="2025-11-28T21:20:07.251" v="21393" actId="14100"/>
      <pc:docMkLst>
        <pc:docMk/>
      </pc:docMkLst>
      <pc:sldChg chg="addSp delSp modSp mod">
        <pc:chgData name="Durocher, Taryn" userId="033e1f8b-c9e3-4ff9-8d56-9c8e4f624529" providerId="ADAL" clId="{97921476-BBDA-425D-87E5-708F94858D77}" dt="2025-11-28T20:25:00.118" v="20527"/>
        <pc:sldMkLst>
          <pc:docMk/>
          <pc:sldMk cId="2361560046" sldId="5260"/>
        </pc:sldMkLst>
      </pc:sldChg>
      <pc:sldChg chg="addSp delSp modSp add mod modCm">
        <pc:chgData name="Durocher, Taryn" userId="033e1f8b-c9e3-4ff9-8d56-9c8e4f624529" providerId="ADAL" clId="{97921476-BBDA-425D-87E5-708F94858D77}" dt="2025-11-28T21:20:07.251" v="21393" actId="14100"/>
        <pc:sldMkLst>
          <pc:docMk/>
          <pc:sldMk cId="2719700002" sldId="5279"/>
        </pc:sldMkLst>
        <pc:spChg chg="mod">
          <ac:chgData name="Durocher, Taryn" userId="033e1f8b-c9e3-4ff9-8d56-9c8e4f624529" providerId="ADAL" clId="{97921476-BBDA-425D-87E5-708F94858D77}" dt="2025-11-28T21:20:07.251" v="21393" actId="14100"/>
          <ac:spMkLst>
            <pc:docMk/>
            <pc:sldMk cId="2719700002" sldId="5279"/>
            <ac:spMk id="3" creationId="{8192F31A-DFE7-1281-F5A1-B913C2B58DFE}"/>
          </ac:spMkLst>
        </pc:spChg>
        <pc:extLst>
          <p:ext xmlns:p="http://schemas.openxmlformats.org/presentationml/2006/main" uri="{D6D511B9-2390-475A-947B-AFAB55BFBCF1}">
            <pc226:cmChg xmlns:pc226="http://schemas.microsoft.com/office/powerpoint/2022/06/main/command" chg="mod">
              <pc226:chgData name="Durocher, Taryn" userId="033e1f8b-c9e3-4ff9-8d56-9c8e4f624529" providerId="ADAL" clId="{97921476-BBDA-425D-87E5-708F94858D77}" dt="2025-11-28T21:19:11.634" v="21381" actId="20577"/>
              <pc2:cmMkLst xmlns:pc2="http://schemas.microsoft.com/office/powerpoint/2019/9/main/command">
                <pc:docMk/>
                <pc:sldMk cId="2719700002" sldId="5279"/>
                <pc2:cmMk id="{435E7BF1-935C-49BA-9F0A-2A56762ADEF1}"/>
              </pc2:cmMkLst>
            </pc226:cmChg>
          </p:ext>
        </pc:extLst>
      </pc:sldChg>
      <pc:sldChg chg="addSp delSp modSp add mod ord modCm">
        <pc:chgData name="Durocher, Taryn" userId="033e1f8b-c9e3-4ff9-8d56-9c8e4f624529" providerId="ADAL" clId="{97921476-BBDA-425D-87E5-708F94858D77}" dt="2025-11-28T20:53:07.860" v="21093" actId="20577"/>
        <pc:sldMkLst>
          <pc:docMk/>
          <pc:sldMk cId="1058529106" sldId="5280"/>
        </pc:sldMkLst>
        <pc:spChg chg="mod">
          <ac:chgData name="Durocher, Taryn" userId="033e1f8b-c9e3-4ff9-8d56-9c8e4f624529" providerId="ADAL" clId="{97921476-BBDA-425D-87E5-708F94858D77}" dt="2025-11-28T19:27:01.106" v="20206" actId="1076"/>
          <ac:spMkLst>
            <pc:docMk/>
            <pc:sldMk cId="1058529106" sldId="5280"/>
            <ac:spMk id="5" creationId="{D6A3D38F-A626-A342-F0DA-64331C76CC55}"/>
          </ac:spMkLst>
        </pc:spChg>
        <pc:spChg chg="add mod">
          <ac:chgData name="Durocher, Taryn" userId="033e1f8b-c9e3-4ff9-8d56-9c8e4f624529" providerId="ADAL" clId="{97921476-BBDA-425D-87E5-708F94858D77}" dt="2025-11-28T20:53:07.860" v="21093" actId="20577"/>
          <ac:spMkLst>
            <pc:docMk/>
            <pc:sldMk cId="1058529106" sldId="5280"/>
            <ac:spMk id="11" creationId="{89F367D0-0AAE-F7D5-F2F9-3D0EB2FABF15}"/>
          </ac:spMkLst>
        </pc:spChg>
        <pc:spChg chg="add mod">
          <ac:chgData name="Durocher, Taryn" userId="033e1f8b-c9e3-4ff9-8d56-9c8e4f624529" providerId="ADAL" clId="{97921476-BBDA-425D-87E5-708F94858D77}" dt="2025-11-28T19:31:39.721" v="20383" actId="207"/>
          <ac:spMkLst>
            <pc:docMk/>
            <pc:sldMk cId="1058529106" sldId="5280"/>
            <ac:spMk id="16" creationId="{DDB0809F-C645-F0A2-7FBD-BD8DB2BA0DBF}"/>
          </ac:spMkLst>
        </pc:spChg>
        <pc:extLst>
          <p:ext xmlns:p="http://schemas.openxmlformats.org/presentationml/2006/main" uri="{D6D511B9-2390-475A-947B-AFAB55BFBCF1}">
            <pc226:cmChg xmlns:pc226="http://schemas.microsoft.com/office/powerpoint/2022/06/main/command" chg="mod">
              <pc226:chgData name="Durocher, Taryn" userId="033e1f8b-c9e3-4ff9-8d56-9c8e4f624529" providerId="ADAL" clId="{97921476-BBDA-425D-87E5-708F94858D77}" dt="2025-11-28T20:23:34.124" v="20522" actId="6549"/>
              <pc2:cmMkLst xmlns:pc2="http://schemas.microsoft.com/office/powerpoint/2019/9/main/command">
                <pc:docMk/>
                <pc:sldMk cId="1058529106" sldId="5280"/>
                <pc2:cmMk id="{1FF73610-9F42-4886-9D8E-F25224629480}"/>
              </pc2:cmMkLst>
            </pc226:cmChg>
          </p:ext>
        </pc:ext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CCB3AD-C9E0-4582-A8EC-F13999558C53}"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CA"/>
        </a:p>
      </dgm:t>
    </dgm:pt>
    <dgm:pt modelId="{FFFF2C26-59A8-400B-A9E1-2F6110FF044F}">
      <dgm:prSet phldrT="[Text]" phldr="0" custT="1"/>
      <dgm:spPr/>
      <dgm:t>
        <a:bodyPr/>
        <a:lstStyle/>
        <a:p>
          <a:r>
            <a:rPr lang="en-US" sz="2400">
              <a:latin typeface="Aptos" panose="020B0004020202020204" pitchFamily="34" charset="0"/>
            </a:rPr>
            <a:t>Deputy Heads</a:t>
          </a:r>
          <a:endParaRPr lang="en-CA" sz="2400">
            <a:latin typeface="Aptos" panose="020B0004020202020204" pitchFamily="34" charset="0"/>
          </a:endParaRPr>
        </a:p>
      </dgm:t>
    </dgm:pt>
    <dgm:pt modelId="{35DF31AD-C22D-4376-8F58-F87019061F40}" type="parTrans" cxnId="{D3C34556-00A0-457A-95E7-284CCE701295}">
      <dgm:prSet/>
      <dgm:spPr/>
      <dgm:t>
        <a:bodyPr/>
        <a:lstStyle/>
        <a:p>
          <a:endParaRPr lang="en-CA"/>
        </a:p>
      </dgm:t>
    </dgm:pt>
    <dgm:pt modelId="{835205D0-CE42-478E-A528-B91DD14D634C}" type="sibTrans" cxnId="{D3C34556-00A0-457A-95E7-284CCE701295}">
      <dgm:prSet/>
      <dgm:spPr/>
      <dgm:t>
        <a:bodyPr/>
        <a:lstStyle/>
        <a:p>
          <a:endParaRPr lang="en-CA"/>
        </a:p>
      </dgm:t>
    </dgm:pt>
    <dgm:pt modelId="{2464AB7A-4651-47E0-AB0B-CFEA907AA2F5}">
      <dgm:prSet phldrT="[Text]" phldr="0" custT="1"/>
      <dgm:spPr/>
      <dgm:t>
        <a:bodyPr/>
        <a:lstStyle/>
        <a:p>
          <a:pPr marL="114300" lvl="1" indent="-114300" algn="l" defTabSz="622300">
            <a:lnSpc>
              <a:spcPct val="90000"/>
            </a:lnSpc>
            <a:spcBef>
              <a:spcPct val="0"/>
            </a:spcBef>
            <a:spcAft>
              <a:spcPct val="15000"/>
            </a:spcAft>
            <a:buChar char="•"/>
          </a:pPr>
          <a:r>
            <a:rPr lang="en-US" sz="1400" kern="1200">
              <a:latin typeface="Aptos" panose="020B0004020202020204" pitchFamily="34" charset="0"/>
              <a:ea typeface="+mn-ea"/>
              <a:cs typeface="+mn-cs"/>
            </a:rPr>
            <a:t>Declare positions surplus</a:t>
          </a:r>
          <a:endParaRPr lang="en-CA" sz="1400" kern="1200">
            <a:latin typeface="Aptos" panose="020B0004020202020204" pitchFamily="34" charset="0"/>
            <a:ea typeface="+mn-ea"/>
            <a:cs typeface="+mn-cs"/>
          </a:endParaRPr>
        </a:p>
      </dgm:t>
    </dgm:pt>
    <dgm:pt modelId="{68BABD64-52E0-4503-8405-2065E6A2E15A}" type="parTrans" cxnId="{C5E4E4C7-E039-4B55-8814-5754FF6148FB}">
      <dgm:prSet/>
      <dgm:spPr/>
      <dgm:t>
        <a:bodyPr/>
        <a:lstStyle/>
        <a:p>
          <a:endParaRPr lang="en-CA"/>
        </a:p>
      </dgm:t>
    </dgm:pt>
    <dgm:pt modelId="{19E2464E-E84B-40A7-9DEF-6BA4DF170CA7}" type="sibTrans" cxnId="{C5E4E4C7-E039-4B55-8814-5754FF6148FB}">
      <dgm:prSet/>
      <dgm:spPr/>
      <dgm:t>
        <a:bodyPr/>
        <a:lstStyle/>
        <a:p>
          <a:endParaRPr lang="en-CA"/>
        </a:p>
      </dgm:t>
    </dgm:pt>
    <dgm:pt modelId="{EFEEB59E-CE9E-4980-9528-69D0D5D3BEE6}">
      <dgm:prSet phldrT="[Text]" phldr="0" custT="1"/>
      <dgm:spPr/>
      <dgm:t>
        <a:bodyPr/>
        <a:lstStyle/>
        <a:p>
          <a:r>
            <a:rPr lang="en-US" sz="2400">
              <a:latin typeface="Aptos" panose="020B0004020202020204" pitchFamily="34" charset="0"/>
            </a:rPr>
            <a:t>Executives</a:t>
          </a:r>
          <a:endParaRPr lang="en-CA" sz="2400">
            <a:latin typeface="Aptos" panose="020B0004020202020204" pitchFamily="34" charset="0"/>
          </a:endParaRPr>
        </a:p>
      </dgm:t>
    </dgm:pt>
    <dgm:pt modelId="{5D530489-2EF8-43F5-B6FE-CAC1D8ADB590}" type="parTrans" cxnId="{90A64852-624C-4843-8FE3-0A1D2ADCF6DB}">
      <dgm:prSet/>
      <dgm:spPr/>
      <dgm:t>
        <a:bodyPr/>
        <a:lstStyle/>
        <a:p>
          <a:endParaRPr lang="en-CA"/>
        </a:p>
      </dgm:t>
    </dgm:pt>
    <dgm:pt modelId="{E031E9EE-6813-4B1C-8E86-5DE3E0F55DDD}" type="sibTrans" cxnId="{90A64852-624C-4843-8FE3-0A1D2ADCF6DB}">
      <dgm:prSet/>
      <dgm:spPr/>
      <dgm:t>
        <a:bodyPr/>
        <a:lstStyle/>
        <a:p>
          <a:endParaRPr lang="en-CA"/>
        </a:p>
      </dgm:t>
    </dgm:pt>
    <dgm:pt modelId="{FE893D29-F13E-47CD-BB26-688EE4219F06}">
      <dgm:prSet phldrT="[Text]" phldr="0" custT="1"/>
      <dgm:spPr/>
      <dgm:t>
        <a:bodyPr/>
        <a:lstStyle/>
        <a:p>
          <a:r>
            <a:rPr lang="en-US" sz="1400">
              <a:solidFill>
                <a:schemeClr val="tx1"/>
              </a:solidFill>
              <a:latin typeface="Aptos" panose="020B0004020202020204" pitchFamily="34" charset="0"/>
            </a:rPr>
            <a:t>Review the possibilities and options available to them </a:t>
          </a:r>
          <a:endParaRPr lang="en-CA" sz="1400">
            <a:solidFill>
              <a:schemeClr val="tx1"/>
            </a:solidFill>
            <a:latin typeface="Aptos" panose="020B0004020202020204" pitchFamily="34" charset="0"/>
          </a:endParaRPr>
        </a:p>
      </dgm:t>
    </dgm:pt>
    <dgm:pt modelId="{F89A85E4-E80B-400C-B9CD-F036CA39486E}" type="parTrans" cxnId="{0A830344-702E-4547-AC09-7C5BABE0F791}">
      <dgm:prSet/>
      <dgm:spPr/>
      <dgm:t>
        <a:bodyPr/>
        <a:lstStyle/>
        <a:p>
          <a:endParaRPr lang="en-CA"/>
        </a:p>
      </dgm:t>
    </dgm:pt>
    <dgm:pt modelId="{7A0439EC-A8E1-47C2-8F92-CB9D752053C7}" type="sibTrans" cxnId="{0A830344-702E-4547-AC09-7C5BABE0F791}">
      <dgm:prSet/>
      <dgm:spPr/>
      <dgm:t>
        <a:bodyPr/>
        <a:lstStyle/>
        <a:p>
          <a:endParaRPr lang="en-CA"/>
        </a:p>
      </dgm:t>
    </dgm:pt>
    <dgm:pt modelId="{E7F2681C-4CD7-4A82-9CB1-62D2319B37B4}">
      <dgm:prSet phldrT="[Text]" phldr="0" custT="1"/>
      <dgm:spPr/>
      <dgm:t>
        <a:bodyPr/>
        <a:lstStyle/>
        <a:p>
          <a:r>
            <a:rPr lang="en-US" sz="2400">
              <a:latin typeface="Aptos" panose="020B0004020202020204" pitchFamily="34" charset="0"/>
            </a:rPr>
            <a:t>Managers</a:t>
          </a:r>
          <a:endParaRPr lang="en-CA" sz="2400">
            <a:latin typeface="Aptos" panose="020B0004020202020204" pitchFamily="34" charset="0"/>
          </a:endParaRPr>
        </a:p>
      </dgm:t>
    </dgm:pt>
    <dgm:pt modelId="{7FB17B82-E7AA-4FE9-ADD1-17CCE12E7508}" type="parTrans" cxnId="{EBFF5B1A-91C7-4FFF-B422-C7596AAD24E8}">
      <dgm:prSet/>
      <dgm:spPr/>
      <dgm:t>
        <a:bodyPr/>
        <a:lstStyle/>
        <a:p>
          <a:endParaRPr lang="en-CA"/>
        </a:p>
      </dgm:t>
    </dgm:pt>
    <dgm:pt modelId="{E6DF3805-30B8-4CC7-8247-804B87FD4E9D}" type="sibTrans" cxnId="{EBFF5B1A-91C7-4FFF-B422-C7596AAD24E8}">
      <dgm:prSet/>
      <dgm:spPr/>
      <dgm:t>
        <a:bodyPr/>
        <a:lstStyle/>
        <a:p>
          <a:endParaRPr lang="en-CA"/>
        </a:p>
      </dgm:t>
    </dgm:pt>
    <dgm:pt modelId="{87ED2F22-CAEC-4B2D-BEC9-02647C38FCA3}">
      <dgm:prSet phldrT="[Text]" custT="1"/>
      <dgm:spPr/>
      <dgm:t>
        <a:bodyPr/>
        <a:lstStyle/>
        <a:p>
          <a:pPr marL="114300" lvl="1" indent="-114300" algn="l" defTabSz="622300">
            <a:lnSpc>
              <a:spcPct val="90000"/>
            </a:lnSpc>
            <a:spcBef>
              <a:spcPct val="0"/>
            </a:spcBef>
            <a:spcAft>
              <a:spcPct val="15000"/>
            </a:spcAft>
            <a:buFont typeface="Arial" panose="020B0604020202020204" pitchFamily="34" charset="0"/>
            <a:buChar char="•"/>
          </a:pPr>
          <a:r>
            <a:rPr lang="en-CA" sz="1400" kern="1200">
              <a:solidFill>
                <a:schemeClr val="tx1"/>
              </a:solidFill>
              <a:latin typeface="Aptos" panose="020B0004020202020204" pitchFamily="34" charset="0"/>
              <a:ea typeface="+mn-ea"/>
              <a:cs typeface="+mn-cs"/>
            </a:rPr>
            <a:t>Discuss intentions and share information with executives</a:t>
          </a:r>
        </a:p>
      </dgm:t>
    </dgm:pt>
    <dgm:pt modelId="{6AE57D4B-410A-43D8-8111-86A1C173FFFE}" type="parTrans" cxnId="{96A54B2D-6273-47A1-9FC1-EC6211EE9929}">
      <dgm:prSet/>
      <dgm:spPr/>
      <dgm:t>
        <a:bodyPr/>
        <a:lstStyle/>
        <a:p>
          <a:endParaRPr lang="en-CA"/>
        </a:p>
      </dgm:t>
    </dgm:pt>
    <dgm:pt modelId="{A5D4A2CD-156A-41D6-80BC-22DD511BBA94}" type="sibTrans" cxnId="{96A54B2D-6273-47A1-9FC1-EC6211EE9929}">
      <dgm:prSet/>
      <dgm:spPr/>
      <dgm:t>
        <a:bodyPr/>
        <a:lstStyle/>
        <a:p>
          <a:endParaRPr lang="en-CA"/>
        </a:p>
      </dgm:t>
    </dgm:pt>
    <dgm:pt modelId="{6567C58F-C471-4B36-BC73-061CB3EA5575}">
      <dgm:prSet phldrT="[Text]" phldr="0" custT="1"/>
      <dgm:spPr/>
      <dgm:t>
        <a:bodyPr/>
        <a:lstStyle/>
        <a:p>
          <a:pPr marL="114300" lvl="1" indent="-114300" algn="l" defTabSz="622300">
            <a:lnSpc>
              <a:spcPct val="90000"/>
            </a:lnSpc>
            <a:spcBef>
              <a:spcPct val="0"/>
            </a:spcBef>
            <a:spcAft>
              <a:spcPct val="15000"/>
            </a:spcAft>
            <a:buChar char="•"/>
          </a:pPr>
          <a:r>
            <a:rPr lang="en-US" sz="1400" kern="1200">
              <a:latin typeface="Aptos" panose="020B0004020202020204" pitchFamily="34" charset="0"/>
              <a:ea typeface="+mn-ea"/>
              <a:cs typeface="+mn-cs"/>
            </a:rPr>
            <a:t>Notify executives of status</a:t>
          </a:r>
          <a:endParaRPr lang="en-CA" sz="1400" kern="1200">
            <a:latin typeface="Aptos" panose="020B0004020202020204" pitchFamily="34" charset="0"/>
            <a:ea typeface="+mn-ea"/>
            <a:cs typeface="+mn-cs"/>
          </a:endParaRPr>
        </a:p>
      </dgm:t>
    </dgm:pt>
    <dgm:pt modelId="{8CF16B6E-CEBB-4539-B242-1F31E4521454}" type="parTrans" cxnId="{C4418732-A6AC-4295-BF90-F52C78199D1B}">
      <dgm:prSet/>
      <dgm:spPr/>
      <dgm:t>
        <a:bodyPr/>
        <a:lstStyle/>
        <a:p>
          <a:endParaRPr lang="en-CA"/>
        </a:p>
      </dgm:t>
    </dgm:pt>
    <dgm:pt modelId="{FC1D6DD9-6D18-496C-90C3-E2FA8C7143F4}" type="sibTrans" cxnId="{C4418732-A6AC-4295-BF90-F52C78199D1B}">
      <dgm:prSet/>
      <dgm:spPr/>
      <dgm:t>
        <a:bodyPr/>
        <a:lstStyle/>
        <a:p>
          <a:endParaRPr lang="en-CA"/>
        </a:p>
      </dgm:t>
    </dgm:pt>
    <dgm:pt modelId="{793B91C7-7A39-450C-A500-30DA6F8F0311}">
      <dgm:prSet phldrT="[Text]" phldr="0" custT="1"/>
      <dgm:spPr/>
      <dgm:t>
        <a:bodyPr/>
        <a:lstStyle/>
        <a:p>
          <a:pPr marL="114300" lvl="1" indent="-114300" algn="l" defTabSz="622300">
            <a:lnSpc>
              <a:spcPct val="90000"/>
            </a:lnSpc>
            <a:spcBef>
              <a:spcPct val="0"/>
            </a:spcBef>
            <a:spcAft>
              <a:spcPct val="15000"/>
            </a:spcAft>
            <a:buChar char="•"/>
          </a:pPr>
          <a:r>
            <a:rPr lang="en-US" sz="1400" kern="1200">
              <a:latin typeface="Aptos" panose="020B0004020202020204" pitchFamily="34" charset="0"/>
              <a:ea typeface="+mn-ea"/>
              <a:cs typeface="+mn-cs"/>
            </a:rPr>
            <a:t>Authorize CT or Bridging agreements </a:t>
          </a:r>
          <a:endParaRPr lang="en-CA" sz="1400" kern="1200">
            <a:latin typeface="Aptos" panose="020B0004020202020204" pitchFamily="34" charset="0"/>
            <a:ea typeface="+mn-ea"/>
            <a:cs typeface="+mn-cs"/>
          </a:endParaRPr>
        </a:p>
      </dgm:t>
    </dgm:pt>
    <dgm:pt modelId="{A380722E-34D5-4155-B130-AB267EA8E257}" type="parTrans" cxnId="{8260DB94-C2A9-4A3C-9828-E07143EF388A}">
      <dgm:prSet/>
      <dgm:spPr/>
      <dgm:t>
        <a:bodyPr/>
        <a:lstStyle/>
        <a:p>
          <a:endParaRPr lang="en-CA"/>
        </a:p>
      </dgm:t>
    </dgm:pt>
    <dgm:pt modelId="{02A73E72-C6E5-47A5-9F6E-94381E3C231F}" type="sibTrans" cxnId="{8260DB94-C2A9-4A3C-9828-E07143EF388A}">
      <dgm:prSet/>
      <dgm:spPr/>
      <dgm:t>
        <a:bodyPr/>
        <a:lstStyle/>
        <a:p>
          <a:endParaRPr lang="en-CA"/>
        </a:p>
      </dgm:t>
    </dgm:pt>
    <dgm:pt modelId="{8685566F-821B-4FA5-8A0C-ED2FEF8F0878}">
      <dgm:prSet phldrT="[Text]" phldr="0" custT="1"/>
      <dgm:spPr/>
      <dgm:t>
        <a:bodyPr/>
        <a:lstStyle/>
        <a:p>
          <a:r>
            <a:rPr lang="en-US" sz="1400">
              <a:solidFill>
                <a:schemeClr val="tx1"/>
              </a:solidFill>
              <a:latin typeface="Aptos" panose="020B0004020202020204" pitchFamily="34" charset="0"/>
            </a:rPr>
            <a:t>Inform their manager of their intentions or their DH which option they are choosing</a:t>
          </a:r>
          <a:endParaRPr lang="en-CA" sz="1400">
            <a:solidFill>
              <a:schemeClr val="tx1"/>
            </a:solidFill>
            <a:latin typeface="Aptos" panose="020B0004020202020204" pitchFamily="34" charset="0"/>
          </a:endParaRPr>
        </a:p>
      </dgm:t>
    </dgm:pt>
    <dgm:pt modelId="{FDC4B332-D668-4FD3-90D2-E0AEB24523FE}" type="parTrans" cxnId="{E2124070-3954-433C-A4E5-F222A369BCBD}">
      <dgm:prSet/>
      <dgm:spPr/>
      <dgm:t>
        <a:bodyPr/>
        <a:lstStyle/>
        <a:p>
          <a:endParaRPr lang="en-CA"/>
        </a:p>
      </dgm:t>
    </dgm:pt>
    <dgm:pt modelId="{5A318E57-0F94-46D9-8479-2C95F1C86F40}" type="sibTrans" cxnId="{E2124070-3954-433C-A4E5-F222A369BCBD}">
      <dgm:prSet/>
      <dgm:spPr/>
      <dgm:t>
        <a:bodyPr/>
        <a:lstStyle/>
        <a:p>
          <a:endParaRPr lang="en-CA"/>
        </a:p>
      </dgm:t>
    </dgm:pt>
    <dgm:pt modelId="{6BB0661E-3479-4C42-BE4C-6D875A5F92B3}">
      <dgm:prSet phldrT="[Text]" phldr="0" custT="1"/>
      <dgm:spPr/>
      <dgm:t>
        <a:bodyPr/>
        <a:lstStyle/>
        <a:p>
          <a:r>
            <a:rPr lang="en-US" sz="1400">
              <a:solidFill>
                <a:schemeClr val="tx1"/>
              </a:solidFill>
              <a:latin typeface="Aptos" panose="020B0004020202020204" pitchFamily="34" charset="0"/>
            </a:rPr>
            <a:t>Sign CT agreements OR actively look for a new position </a:t>
          </a:r>
          <a:endParaRPr lang="en-CA" sz="1400">
            <a:solidFill>
              <a:schemeClr val="tx1"/>
            </a:solidFill>
            <a:latin typeface="Aptos" panose="020B0004020202020204" pitchFamily="34" charset="0"/>
          </a:endParaRPr>
        </a:p>
      </dgm:t>
    </dgm:pt>
    <dgm:pt modelId="{586C2FA1-E5DC-4BCD-82BB-C355FF316CD7}" type="parTrans" cxnId="{D41A93CC-B6AC-478B-B562-A6EEBFED6FE6}">
      <dgm:prSet/>
      <dgm:spPr/>
      <dgm:t>
        <a:bodyPr/>
        <a:lstStyle/>
        <a:p>
          <a:endParaRPr lang="en-CA"/>
        </a:p>
      </dgm:t>
    </dgm:pt>
    <dgm:pt modelId="{6A69D634-7CE5-402E-B7A4-C9935BB06494}" type="sibTrans" cxnId="{D41A93CC-B6AC-478B-B562-A6EEBFED6FE6}">
      <dgm:prSet/>
      <dgm:spPr/>
      <dgm:t>
        <a:bodyPr/>
        <a:lstStyle/>
        <a:p>
          <a:endParaRPr lang="en-CA"/>
        </a:p>
      </dgm:t>
    </dgm:pt>
    <dgm:pt modelId="{E924FB48-7B1C-4928-AA68-46DA1A85CF4D}">
      <dgm:prSet phldrT="[Text]" custT="1"/>
      <dgm:spPr/>
      <dgm: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kern="1200">
              <a:solidFill>
                <a:schemeClr val="tx1"/>
              </a:solidFill>
              <a:latin typeface="Aptos" panose="020B0004020202020204" pitchFamily="34" charset="0"/>
              <a:ea typeface="+mn-ea"/>
              <a:cs typeface="+mn-cs"/>
            </a:rPr>
            <a:t>Direct executives to HR for more information on the CT process, if needed</a:t>
          </a:r>
          <a:endParaRPr lang="en-CA" sz="1400" kern="1200">
            <a:solidFill>
              <a:schemeClr val="tx1"/>
            </a:solidFill>
            <a:latin typeface="Aptos" panose="020B0004020202020204" pitchFamily="34" charset="0"/>
            <a:ea typeface="+mn-ea"/>
            <a:cs typeface="+mn-cs"/>
          </a:endParaRPr>
        </a:p>
      </dgm:t>
    </dgm:pt>
    <dgm:pt modelId="{131AC99F-F40A-44B6-BF48-97623E0D76B5}" type="parTrans" cxnId="{60DF2FC6-7302-4228-B085-4F642EC2D0C9}">
      <dgm:prSet/>
      <dgm:spPr/>
      <dgm:t>
        <a:bodyPr/>
        <a:lstStyle/>
        <a:p>
          <a:endParaRPr lang="en-CA"/>
        </a:p>
      </dgm:t>
    </dgm:pt>
    <dgm:pt modelId="{4844F824-BAC3-4BC6-A5FF-7BC08E7E8A9B}" type="sibTrans" cxnId="{60DF2FC6-7302-4228-B085-4F642EC2D0C9}">
      <dgm:prSet/>
      <dgm:spPr/>
      <dgm:t>
        <a:bodyPr/>
        <a:lstStyle/>
        <a:p>
          <a:endParaRPr lang="en-CA"/>
        </a:p>
      </dgm:t>
    </dgm:pt>
    <dgm:pt modelId="{D86C66C4-7739-46EA-B8EC-D41DA9AC776B}">
      <dgm:prSet phldrT="[Text]" custT="1"/>
      <dgm:spPr/>
      <dgm: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kern="1200">
              <a:solidFill>
                <a:schemeClr val="tx1"/>
              </a:solidFill>
              <a:latin typeface="Aptos" panose="020B0004020202020204" pitchFamily="34" charset="0"/>
              <a:ea typeface="+mn-ea"/>
              <a:cs typeface="+mn-cs"/>
            </a:rPr>
            <a:t>Help with the alternation process, if applicable</a:t>
          </a:r>
          <a:endParaRPr lang="en-CA" sz="1400" kern="1200">
            <a:solidFill>
              <a:schemeClr val="tx1"/>
            </a:solidFill>
            <a:latin typeface="Aptos" panose="020B0004020202020204" pitchFamily="34" charset="0"/>
            <a:ea typeface="+mn-ea"/>
            <a:cs typeface="+mn-cs"/>
          </a:endParaRPr>
        </a:p>
      </dgm:t>
    </dgm:pt>
    <dgm:pt modelId="{4D7F287E-653B-47C9-BEBC-E818369335C5}" type="parTrans" cxnId="{E1F74D32-626C-422B-B21D-F0A3CFC2FDB7}">
      <dgm:prSet/>
      <dgm:spPr/>
      <dgm:t>
        <a:bodyPr/>
        <a:lstStyle/>
        <a:p>
          <a:endParaRPr lang="en-CA"/>
        </a:p>
      </dgm:t>
    </dgm:pt>
    <dgm:pt modelId="{2D2C38F6-F15A-4C69-B0F8-88CC8EEBA02B}" type="sibTrans" cxnId="{E1F74D32-626C-422B-B21D-F0A3CFC2FDB7}">
      <dgm:prSet/>
      <dgm:spPr/>
      <dgm:t>
        <a:bodyPr/>
        <a:lstStyle/>
        <a:p>
          <a:endParaRPr lang="en-CA"/>
        </a:p>
      </dgm:t>
    </dgm:pt>
    <dgm:pt modelId="{BDFA53B0-F492-4020-A52E-D675F462DD0A}">
      <dgm:prSet phldrT="[Text]" custT="1"/>
      <dgm:spPr/>
      <dgm: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kern="1200">
              <a:solidFill>
                <a:schemeClr val="tx1"/>
              </a:solidFill>
              <a:latin typeface="Aptos" panose="020B0004020202020204" pitchFamily="34" charset="0"/>
              <a:ea typeface="+mn-ea"/>
              <a:cs typeface="+mn-cs"/>
            </a:rPr>
            <a:t>Help to match executives with available positions</a:t>
          </a:r>
          <a:endParaRPr lang="en-CA" sz="1400" kern="1200">
            <a:solidFill>
              <a:schemeClr val="tx1"/>
            </a:solidFill>
            <a:latin typeface="Aptos" panose="020B0004020202020204" pitchFamily="34" charset="0"/>
            <a:ea typeface="+mn-ea"/>
            <a:cs typeface="+mn-cs"/>
          </a:endParaRPr>
        </a:p>
      </dgm:t>
    </dgm:pt>
    <dgm:pt modelId="{49A69996-627B-4364-BD64-AF0746D077DC}" type="parTrans" cxnId="{C0801624-9781-4C7F-B604-296760F58740}">
      <dgm:prSet/>
      <dgm:spPr/>
      <dgm:t>
        <a:bodyPr/>
        <a:lstStyle/>
        <a:p>
          <a:endParaRPr lang="en-CA"/>
        </a:p>
      </dgm:t>
    </dgm:pt>
    <dgm:pt modelId="{3048C8E4-42F5-4080-8095-90098C8C83B7}" type="sibTrans" cxnId="{C0801624-9781-4C7F-B604-296760F58740}">
      <dgm:prSet/>
      <dgm:spPr/>
      <dgm:t>
        <a:bodyPr/>
        <a:lstStyle/>
        <a:p>
          <a:endParaRPr lang="en-CA"/>
        </a:p>
      </dgm:t>
    </dgm:pt>
    <dgm:pt modelId="{3AE39275-89DF-4460-BFDF-CA3A150E4B4D}">
      <dgm:prSet phldrT="[Text]" phldr="0" custT="1"/>
      <dgm:spPr/>
      <dgm:t>
        <a:bodyPr/>
        <a:lstStyle/>
        <a:p>
          <a:r>
            <a:rPr lang="en-US" sz="1400">
              <a:solidFill>
                <a:schemeClr val="tx1"/>
              </a:solidFill>
              <a:latin typeface="Aptos" panose="020B0004020202020204" pitchFamily="34" charset="0"/>
            </a:rPr>
            <a:t>Seek alternates, if appliable </a:t>
          </a:r>
          <a:endParaRPr lang="en-CA" sz="1400">
            <a:solidFill>
              <a:schemeClr val="tx1"/>
            </a:solidFill>
            <a:latin typeface="Aptos" panose="020B0004020202020204" pitchFamily="34" charset="0"/>
          </a:endParaRPr>
        </a:p>
      </dgm:t>
    </dgm:pt>
    <dgm:pt modelId="{23CAD2A3-71B7-4E63-9255-3BA869625B1A}" type="parTrans" cxnId="{5A261C8B-A594-4AB4-9E70-A885BCD2E55D}">
      <dgm:prSet/>
      <dgm:spPr/>
      <dgm:t>
        <a:bodyPr/>
        <a:lstStyle/>
        <a:p>
          <a:endParaRPr lang="en-CA"/>
        </a:p>
      </dgm:t>
    </dgm:pt>
    <dgm:pt modelId="{7336439A-61CE-4CAF-A169-092113DFE8C7}" type="sibTrans" cxnId="{5A261C8B-A594-4AB4-9E70-A885BCD2E55D}">
      <dgm:prSet/>
      <dgm:spPr/>
      <dgm:t>
        <a:bodyPr/>
        <a:lstStyle/>
        <a:p>
          <a:endParaRPr lang="en-CA"/>
        </a:p>
      </dgm:t>
    </dgm:pt>
    <dgm:pt modelId="{22545AAF-1D4F-4DEA-A2C6-9C48D60E60C2}">
      <dgm:prSet phldrT="[Text]" custT="1"/>
      <dgm:spPr/>
      <dgm:t>
        <a:bodyPr/>
        <a:lstStyle/>
        <a:p>
          <a:pPr marL="114300" lvl="1" indent="-114300" algn="ctr" defTabSz="622300">
            <a:lnSpc>
              <a:spcPct val="90000"/>
            </a:lnSpc>
            <a:spcBef>
              <a:spcPct val="0"/>
            </a:spcBef>
            <a:spcAft>
              <a:spcPct val="15000"/>
            </a:spcAft>
            <a:buFont typeface="Arial" panose="020B0604020202020204" pitchFamily="34" charset="0"/>
            <a:buChar char="•"/>
          </a:pPr>
          <a:r>
            <a:rPr lang="en-US" sz="2400" kern="1200">
              <a:latin typeface="Aptos" panose="020B0004020202020204" pitchFamily="34" charset="0"/>
              <a:ea typeface="+mn-ea"/>
              <a:cs typeface="+mn-cs"/>
            </a:rPr>
            <a:t>Human Resources</a:t>
          </a:r>
          <a:endParaRPr lang="en-CA" sz="2400" kern="1200">
            <a:latin typeface="Aptos" panose="020B0004020202020204" pitchFamily="34" charset="0"/>
            <a:ea typeface="+mn-ea"/>
            <a:cs typeface="+mn-cs"/>
          </a:endParaRPr>
        </a:p>
      </dgm:t>
    </dgm:pt>
    <dgm:pt modelId="{3B6A24DC-3DD8-48BA-916D-E80BB893946E}" type="parTrans" cxnId="{AFDABBDC-880A-422F-BDC3-F106A50CEB23}">
      <dgm:prSet/>
      <dgm:spPr/>
      <dgm:t>
        <a:bodyPr/>
        <a:lstStyle/>
        <a:p>
          <a:endParaRPr lang="en-CA"/>
        </a:p>
      </dgm:t>
    </dgm:pt>
    <dgm:pt modelId="{27BCBF72-BE36-4CF2-89C3-465BFC4FC399}" type="sibTrans" cxnId="{AFDABBDC-880A-422F-BDC3-F106A50CEB23}">
      <dgm:prSet/>
      <dgm:spPr/>
      <dgm:t>
        <a:bodyPr/>
        <a:lstStyle/>
        <a:p>
          <a:endParaRPr lang="en-CA"/>
        </a:p>
      </dgm:t>
    </dgm:pt>
    <dgm:pt modelId="{750C74F8-D586-4382-BABD-CBBBCC0C7534}">
      <dgm:prSet custT="1"/>
      <dgm:spPr/>
      <dgm: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kern="1200">
              <a:latin typeface="Aptos" panose="020B0004020202020204" pitchFamily="34" charset="0"/>
              <a:ea typeface="+mn-ea"/>
              <a:cs typeface="+mn-cs"/>
            </a:rPr>
            <a:t>Provide information to executives and managers</a:t>
          </a:r>
          <a:endParaRPr lang="en-CA" sz="1400" kern="1200">
            <a:latin typeface="Aptos" panose="020B0004020202020204" pitchFamily="34" charset="0"/>
            <a:ea typeface="+mn-ea"/>
            <a:cs typeface="+mn-cs"/>
          </a:endParaRPr>
        </a:p>
      </dgm:t>
    </dgm:pt>
    <dgm:pt modelId="{076526BD-510B-4375-A567-B5C571941A4F}" type="parTrans" cxnId="{702FDDEE-1741-4EC7-976C-B127E1600F34}">
      <dgm:prSet/>
      <dgm:spPr/>
      <dgm:t>
        <a:bodyPr/>
        <a:lstStyle/>
        <a:p>
          <a:endParaRPr lang="en-CA"/>
        </a:p>
      </dgm:t>
    </dgm:pt>
    <dgm:pt modelId="{D4AF4683-F770-48D6-90D5-BD85E0D60BD6}" type="sibTrans" cxnId="{702FDDEE-1741-4EC7-976C-B127E1600F34}">
      <dgm:prSet/>
      <dgm:spPr/>
      <dgm:t>
        <a:bodyPr/>
        <a:lstStyle/>
        <a:p>
          <a:endParaRPr lang="en-CA"/>
        </a:p>
      </dgm:t>
    </dgm:pt>
    <dgm:pt modelId="{DC02BD11-E504-4C97-8836-DE12EFBA5971}">
      <dgm:prSet custT="1"/>
      <dgm:spPr/>
      <dgm: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kern="1200">
              <a:latin typeface="Aptos" panose="020B0004020202020204" pitchFamily="34" charset="0"/>
              <a:ea typeface="+mn-ea"/>
              <a:cs typeface="+mn-cs"/>
            </a:rPr>
            <a:t>Send notice letters and preparing CT agreements</a:t>
          </a:r>
          <a:endParaRPr lang="en-CA" sz="1400" kern="1200">
            <a:latin typeface="Aptos" panose="020B0004020202020204" pitchFamily="34" charset="0"/>
            <a:ea typeface="+mn-ea"/>
            <a:cs typeface="+mn-cs"/>
          </a:endParaRPr>
        </a:p>
      </dgm:t>
    </dgm:pt>
    <dgm:pt modelId="{DF8E22F5-478B-4F37-99E9-99CA864F7AFF}" type="parTrans" cxnId="{26CD2AFD-B993-4FB7-B3F9-CBB8534743D6}">
      <dgm:prSet/>
      <dgm:spPr/>
      <dgm:t>
        <a:bodyPr/>
        <a:lstStyle/>
        <a:p>
          <a:endParaRPr lang="en-CA"/>
        </a:p>
      </dgm:t>
    </dgm:pt>
    <dgm:pt modelId="{10C7ACF7-62AB-4F31-8508-AC024C799774}" type="sibTrans" cxnId="{26CD2AFD-B993-4FB7-B3F9-CBB8534743D6}">
      <dgm:prSet/>
      <dgm:spPr/>
      <dgm:t>
        <a:bodyPr/>
        <a:lstStyle/>
        <a:p>
          <a:endParaRPr lang="en-CA"/>
        </a:p>
      </dgm:t>
    </dgm:pt>
    <dgm:pt modelId="{CABB9E57-9AB0-4D28-8A69-87B753339DF3}">
      <dgm:prSet custT="1"/>
      <dgm:spPr/>
      <dgm: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kern="1200">
              <a:latin typeface="Aptos" panose="020B0004020202020204" pitchFamily="34" charset="0"/>
              <a:ea typeface="+mn-ea"/>
              <a:cs typeface="+mn-cs"/>
            </a:rPr>
            <a:t>Helping to match executives with available positions</a:t>
          </a:r>
          <a:endParaRPr lang="en-CA" sz="1400" kern="1200">
            <a:latin typeface="Aptos" panose="020B0004020202020204" pitchFamily="34" charset="0"/>
            <a:ea typeface="+mn-ea"/>
            <a:cs typeface="+mn-cs"/>
          </a:endParaRPr>
        </a:p>
      </dgm:t>
    </dgm:pt>
    <dgm:pt modelId="{F3B16B66-1581-4A01-B272-6FFABB59D018}" type="parTrans" cxnId="{31422D10-FF8B-4F05-9406-B08A00DF147F}">
      <dgm:prSet/>
      <dgm:spPr/>
      <dgm:t>
        <a:bodyPr/>
        <a:lstStyle/>
        <a:p>
          <a:endParaRPr lang="en-CA"/>
        </a:p>
      </dgm:t>
    </dgm:pt>
    <dgm:pt modelId="{8078BB09-48A2-43F8-95C8-E0877D9D2EF1}" type="sibTrans" cxnId="{31422D10-FF8B-4F05-9406-B08A00DF147F}">
      <dgm:prSet/>
      <dgm:spPr/>
      <dgm:t>
        <a:bodyPr/>
        <a:lstStyle/>
        <a:p>
          <a:endParaRPr lang="en-CA"/>
        </a:p>
      </dgm:t>
    </dgm:pt>
    <dgm:pt modelId="{88022AF6-D422-47EA-AAA0-CF4430BCC5AF}">
      <dgm:prSet phldrT="[Text]" phldr="0" custT="1"/>
      <dgm:spPr/>
      <dgm:t>
        <a:bodyPr/>
        <a:lstStyle/>
        <a:p>
          <a:r>
            <a:rPr lang="en-US" sz="1400">
              <a:solidFill>
                <a:schemeClr val="tx1"/>
              </a:solidFill>
              <a:latin typeface="Aptos" panose="020B0004020202020204" pitchFamily="34" charset="0"/>
            </a:rPr>
            <a:t>Consult services and supports available to them </a:t>
          </a:r>
          <a:endParaRPr lang="en-CA" sz="1400">
            <a:solidFill>
              <a:schemeClr val="tx1"/>
            </a:solidFill>
            <a:latin typeface="Aptos" panose="020B0004020202020204" pitchFamily="34" charset="0"/>
          </a:endParaRPr>
        </a:p>
      </dgm:t>
    </dgm:pt>
    <dgm:pt modelId="{372E9918-E6D3-4792-A663-22AFB6DF8AF3}" type="parTrans" cxnId="{60AFCB38-AE83-4593-B4CA-378C04A8736C}">
      <dgm:prSet/>
      <dgm:spPr/>
      <dgm:t>
        <a:bodyPr/>
        <a:lstStyle/>
        <a:p>
          <a:endParaRPr lang="en-CA"/>
        </a:p>
      </dgm:t>
    </dgm:pt>
    <dgm:pt modelId="{5A9EAE90-126F-42A0-B81E-7AF52A9900CF}" type="sibTrans" cxnId="{60AFCB38-AE83-4593-B4CA-378C04A8736C}">
      <dgm:prSet/>
      <dgm:spPr/>
      <dgm:t>
        <a:bodyPr/>
        <a:lstStyle/>
        <a:p>
          <a:endParaRPr lang="en-CA"/>
        </a:p>
      </dgm:t>
    </dgm:pt>
    <dgm:pt modelId="{8707D7D0-371B-4479-8601-9633AB819131}">
      <dgm:prSet phldrT="[Text]" phldr="0" custT="1"/>
      <dgm:spPr/>
      <dgm:t>
        <a:bodyPr/>
        <a:lstStyle/>
        <a:p>
          <a:pPr marL="114300" lvl="1" indent="-114300" algn="l" defTabSz="622300">
            <a:lnSpc>
              <a:spcPct val="90000"/>
            </a:lnSpc>
            <a:spcBef>
              <a:spcPct val="0"/>
            </a:spcBef>
            <a:spcAft>
              <a:spcPct val="15000"/>
            </a:spcAft>
            <a:buChar char="•"/>
          </a:pPr>
          <a:r>
            <a:rPr lang="en-US" sz="1400" kern="1200">
              <a:latin typeface="Aptos" panose="020B0004020202020204" pitchFamily="34" charset="0"/>
              <a:ea typeface="+mn-ea"/>
              <a:cs typeface="+mn-cs"/>
            </a:rPr>
            <a:t>Accept or decline volunteers and alternations </a:t>
          </a:r>
          <a:endParaRPr lang="en-CA" sz="1400" kern="1200">
            <a:latin typeface="Aptos" panose="020B0004020202020204" pitchFamily="34" charset="0"/>
            <a:ea typeface="+mn-ea"/>
            <a:cs typeface="+mn-cs"/>
          </a:endParaRPr>
        </a:p>
      </dgm:t>
    </dgm:pt>
    <dgm:pt modelId="{93A07421-8C41-4DA0-B9B7-44C7FC647464}" type="parTrans" cxnId="{86981121-1B1B-4705-B06D-F6ADB6570042}">
      <dgm:prSet/>
      <dgm:spPr/>
      <dgm:t>
        <a:bodyPr/>
        <a:lstStyle/>
        <a:p>
          <a:endParaRPr lang="en-CA"/>
        </a:p>
      </dgm:t>
    </dgm:pt>
    <dgm:pt modelId="{E9CCB926-32B2-419F-ABF8-BA995A27311C}" type="sibTrans" cxnId="{86981121-1B1B-4705-B06D-F6ADB6570042}">
      <dgm:prSet/>
      <dgm:spPr/>
      <dgm:t>
        <a:bodyPr/>
        <a:lstStyle/>
        <a:p>
          <a:endParaRPr lang="en-CA"/>
        </a:p>
      </dgm:t>
    </dgm:pt>
    <dgm:pt modelId="{C5A8B18C-FE11-42A3-8C6F-4285DF881EDA}">
      <dgm:prSet phldrT="[Text]" phldr="0" custT="1"/>
      <dgm:spPr/>
      <dgm:t>
        <a:bodyPr/>
        <a:lstStyle/>
        <a:p>
          <a:pPr marL="114300" lvl="1" indent="-114300" algn="l" defTabSz="622300">
            <a:lnSpc>
              <a:spcPct val="90000"/>
            </a:lnSpc>
            <a:spcBef>
              <a:spcPct val="0"/>
            </a:spcBef>
            <a:spcAft>
              <a:spcPct val="15000"/>
            </a:spcAft>
            <a:buChar char="•"/>
          </a:pPr>
          <a:r>
            <a:rPr lang="en-US" sz="1400" kern="1200">
              <a:latin typeface="Aptos" panose="020B0004020202020204" pitchFamily="34" charset="0"/>
              <a:ea typeface="+mn-ea"/>
              <a:cs typeface="+mn-cs"/>
            </a:rPr>
            <a:t>Determine CT timelines </a:t>
          </a:r>
          <a:endParaRPr lang="en-CA" sz="1400" kern="1200">
            <a:latin typeface="Aptos" panose="020B0004020202020204" pitchFamily="34" charset="0"/>
            <a:ea typeface="+mn-ea"/>
            <a:cs typeface="+mn-cs"/>
          </a:endParaRPr>
        </a:p>
      </dgm:t>
    </dgm:pt>
    <dgm:pt modelId="{FE9D13C2-2DF9-4729-A4DF-D9EA1584A117}" type="parTrans" cxnId="{76416A4D-312D-49F8-86B9-90041790ADCE}">
      <dgm:prSet/>
      <dgm:spPr/>
      <dgm:t>
        <a:bodyPr/>
        <a:lstStyle/>
        <a:p>
          <a:endParaRPr lang="en-CA"/>
        </a:p>
      </dgm:t>
    </dgm:pt>
    <dgm:pt modelId="{90B2FD72-B4C2-46F7-A315-841B5A6F9AFB}" type="sibTrans" cxnId="{76416A4D-312D-49F8-86B9-90041790ADCE}">
      <dgm:prSet/>
      <dgm:spPr/>
      <dgm:t>
        <a:bodyPr/>
        <a:lstStyle/>
        <a:p>
          <a:endParaRPr lang="en-CA"/>
        </a:p>
      </dgm:t>
    </dgm:pt>
    <dgm:pt modelId="{5C42DDBE-B540-4C22-942C-E4C5E49AA181}">
      <dgm:prSet phldrT="[Text]" custT="1"/>
      <dgm:spPr/>
      <dgm:t>
        <a:bodyPr/>
        <a:lstStyle/>
        <a:p>
          <a:pPr marL="114300" lvl="1" indent="-114300" algn="l" defTabSz="622300">
            <a:lnSpc>
              <a:spcPct val="90000"/>
            </a:lnSpc>
            <a:spcBef>
              <a:spcPct val="0"/>
            </a:spcBef>
            <a:spcAft>
              <a:spcPct val="15000"/>
            </a:spcAft>
            <a:buFont typeface="Arial" panose="020B0604020202020204" pitchFamily="34" charset="0"/>
            <a:buChar char="•"/>
          </a:pPr>
          <a:r>
            <a:rPr lang="en-CA" sz="1400" kern="1200">
              <a:solidFill>
                <a:schemeClr val="tx1"/>
              </a:solidFill>
              <a:latin typeface="Aptos" panose="020B0004020202020204" pitchFamily="34" charset="0"/>
              <a:ea typeface="+mn-ea"/>
              <a:cs typeface="+mn-cs"/>
            </a:rPr>
            <a:t>Support executives throughout the process </a:t>
          </a:r>
        </a:p>
      </dgm:t>
    </dgm:pt>
    <dgm:pt modelId="{BBC60C43-CD57-4E0F-879C-4E076546C3AE}" type="parTrans" cxnId="{270CAD35-7604-44C3-A91F-FF4B9013402D}">
      <dgm:prSet/>
      <dgm:spPr/>
      <dgm:t>
        <a:bodyPr/>
        <a:lstStyle/>
        <a:p>
          <a:endParaRPr lang="en-CA"/>
        </a:p>
      </dgm:t>
    </dgm:pt>
    <dgm:pt modelId="{BC716862-3B46-4CC1-8647-716E317907EB}" type="sibTrans" cxnId="{270CAD35-7604-44C3-A91F-FF4B9013402D}">
      <dgm:prSet/>
      <dgm:spPr/>
      <dgm:t>
        <a:bodyPr/>
        <a:lstStyle/>
        <a:p>
          <a:endParaRPr lang="en-CA"/>
        </a:p>
      </dgm:t>
    </dgm:pt>
    <dgm:pt modelId="{4FF14D4D-D91A-4EC4-B318-E69A32DD2A71}" type="pres">
      <dgm:prSet presAssocID="{10CCB3AD-C9E0-4582-A8EC-F13999558C53}" presName="Name0" presStyleCnt="0">
        <dgm:presLayoutVars>
          <dgm:dir/>
          <dgm:animLvl val="lvl"/>
          <dgm:resizeHandles val="exact"/>
        </dgm:presLayoutVars>
      </dgm:prSet>
      <dgm:spPr/>
    </dgm:pt>
    <dgm:pt modelId="{BD0B7342-D518-45C8-8DC0-13557769BC6F}" type="pres">
      <dgm:prSet presAssocID="{FFFF2C26-59A8-400B-A9E1-2F6110FF044F}" presName="composite" presStyleCnt="0"/>
      <dgm:spPr/>
    </dgm:pt>
    <dgm:pt modelId="{37E01DDA-4AA8-4585-B650-5E0DAA5EB4C7}" type="pres">
      <dgm:prSet presAssocID="{FFFF2C26-59A8-400B-A9E1-2F6110FF044F}" presName="parTx" presStyleLbl="alignNode1" presStyleIdx="0" presStyleCnt="4">
        <dgm:presLayoutVars>
          <dgm:chMax val="0"/>
          <dgm:chPref val="0"/>
          <dgm:bulletEnabled val="1"/>
        </dgm:presLayoutVars>
      </dgm:prSet>
      <dgm:spPr/>
    </dgm:pt>
    <dgm:pt modelId="{739E7398-C8EA-4414-9EC9-7BB4A8928F9F}" type="pres">
      <dgm:prSet presAssocID="{FFFF2C26-59A8-400B-A9E1-2F6110FF044F}" presName="desTx" presStyleLbl="alignAccFollowNode1" presStyleIdx="0" presStyleCnt="4">
        <dgm:presLayoutVars>
          <dgm:bulletEnabled val="1"/>
        </dgm:presLayoutVars>
      </dgm:prSet>
      <dgm:spPr/>
    </dgm:pt>
    <dgm:pt modelId="{F30C7673-FFA8-4A4A-8527-9F75868D7AEF}" type="pres">
      <dgm:prSet presAssocID="{835205D0-CE42-478E-A528-B91DD14D634C}" presName="space" presStyleCnt="0"/>
      <dgm:spPr/>
    </dgm:pt>
    <dgm:pt modelId="{A62885D0-8FC4-4E49-A2D3-B9CFD37366C0}" type="pres">
      <dgm:prSet presAssocID="{EFEEB59E-CE9E-4980-9528-69D0D5D3BEE6}" presName="composite" presStyleCnt="0"/>
      <dgm:spPr/>
    </dgm:pt>
    <dgm:pt modelId="{EFC294B5-0111-433D-840D-DF5B3557D59F}" type="pres">
      <dgm:prSet presAssocID="{EFEEB59E-CE9E-4980-9528-69D0D5D3BEE6}" presName="parTx" presStyleLbl="alignNode1" presStyleIdx="1" presStyleCnt="4" custScaleX="105155">
        <dgm:presLayoutVars>
          <dgm:chMax val="0"/>
          <dgm:chPref val="0"/>
          <dgm:bulletEnabled val="1"/>
        </dgm:presLayoutVars>
      </dgm:prSet>
      <dgm:spPr/>
    </dgm:pt>
    <dgm:pt modelId="{8465B83F-9ED6-41DA-94BF-8060A79E775C}" type="pres">
      <dgm:prSet presAssocID="{EFEEB59E-CE9E-4980-9528-69D0D5D3BEE6}" presName="desTx" presStyleLbl="alignAccFollowNode1" presStyleIdx="1" presStyleCnt="4" custScaleX="105080">
        <dgm:presLayoutVars>
          <dgm:bulletEnabled val="1"/>
        </dgm:presLayoutVars>
      </dgm:prSet>
      <dgm:spPr/>
    </dgm:pt>
    <dgm:pt modelId="{5D7A4B7C-1ED7-4071-8856-5CB3C5B898B4}" type="pres">
      <dgm:prSet presAssocID="{E031E9EE-6813-4B1C-8E86-5DE3E0F55DDD}" presName="space" presStyleCnt="0"/>
      <dgm:spPr/>
    </dgm:pt>
    <dgm:pt modelId="{0CC8AA55-6344-46C1-9AED-A305E9C9CB61}" type="pres">
      <dgm:prSet presAssocID="{E7F2681C-4CD7-4A82-9CB1-62D2319B37B4}" presName="composite" presStyleCnt="0"/>
      <dgm:spPr/>
    </dgm:pt>
    <dgm:pt modelId="{3CFE198B-622E-481A-B814-EF32C854E75C}" type="pres">
      <dgm:prSet presAssocID="{E7F2681C-4CD7-4A82-9CB1-62D2319B37B4}" presName="parTx" presStyleLbl="alignNode1" presStyleIdx="2" presStyleCnt="4">
        <dgm:presLayoutVars>
          <dgm:chMax val="0"/>
          <dgm:chPref val="0"/>
          <dgm:bulletEnabled val="1"/>
        </dgm:presLayoutVars>
      </dgm:prSet>
      <dgm:spPr/>
    </dgm:pt>
    <dgm:pt modelId="{35C92DF4-0C51-492C-9D0E-31CF9F36A78A}" type="pres">
      <dgm:prSet presAssocID="{E7F2681C-4CD7-4A82-9CB1-62D2319B37B4}" presName="desTx" presStyleLbl="alignAccFollowNode1" presStyleIdx="2" presStyleCnt="4">
        <dgm:presLayoutVars>
          <dgm:bulletEnabled val="1"/>
        </dgm:presLayoutVars>
      </dgm:prSet>
      <dgm:spPr/>
    </dgm:pt>
    <dgm:pt modelId="{88BA3347-DFBC-4D3E-B9AD-905CB540C07F}" type="pres">
      <dgm:prSet presAssocID="{E6DF3805-30B8-4CC7-8247-804B87FD4E9D}" presName="space" presStyleCnt="0"/>
      <dgm:spPr/>
    </dgm:pt>
    <dgm:pt modelId="{AE7C5949-2CD7-45B9-82CE-7BF865B00115}" type="pres">
      <dgm:prSet presAssocID="{22545AAF-1D4F-4DEA-A2C6-9C48D60E60C2}" presName="composite" presStyleCnt="0"/>
      <dgm:spPr/>
    </dgm:pt>
    <dgm:pt modelId="{680BF5C9-D768-4DB9-8617-1331DE31A1EA}" type="pres">
      <dgm:prSet presAssocID="{22545AAF-1D4F-4DEA-A2C6-9C48D60E60C2}" presName="parTx" presStyleLbl="alignNode1" presStyleIdx="3" presStyleCnt="4">
        <dgm:presLayoutVars>
          <dgm:chMax val="0"/>
          <dgm:chPref val="0"/>
          <dgm:bulletEnabled val="1"/>
        </dgm:presLayoutVars>
      </dgm:prSet>
      <dgm:spPr/>
    </dgm:pt>
    <dgm:pt modelId="{BA40B801-4E39-4F5C-869D-5B5249D02FA0}" type="pres">
      <dgm:prSet presAssocID="{22545AAF-1D4F-4DEA-A2C6-9C48D60E60C2}" presName="desTx" presStyleLbl="alignAccFollowNode1" presStyleIdx="3" presStyleCnt="4">
        <dgm:presLayoutVars>
          <dgm:bulletEnabled val="1"/>
        </dgm:presLayoutVars>
      </dgm:prSet>
      <dgm:spPr/>
    </dgm:pt>
  </dgm:ptLst>
  <dgm:cxnLst>
    <dgm:cxn modelId="{DB18E700-664A-43F0-B1E1-139A67A7BD73}" type="presOf" srcId="{C5A8B18C-FE11-42A3-8C6F-4285DF881EDA}" destId="{739E7398-C8EA-4414-9EC9-7BB4A8928F9F}" srcOrd="0" destOrd="2" presId="urn:microsoft.com/office/officeart/2005/8/layout/hList1"/>
    <dgm:cxn modelId="{31422D10-FF8B-4F05-9406-B08A00DF147F}" srcId="{22545AAF-1D4F-4DEA-A2C6-9C48D60E60C2}" destId="{CABB9E57-9AB0-4D28-8A69-87B753339DF3}" srcOrd="2" destOrd="0" parTransId="{F3B16B66-1581-4A01-B272-6FFABB59D018}" sibTransId="{8078BB09-48A2-43F8-95C8-E0877D9D2EF1}"/>
    <dgm:cxn modelId="{7E23F412-70E5-4647-ADC0-45DAB6AAE32E}" type="presOf" srcId="{87ED2F22-CAEC-4B2D-BEC9-02647C38FCA3}" destId="{35C92DF4-0C51-492C-9D0E-31CF9F36A78A}" srcOrd="0" destOrd="0" presId="urn:microsoft.com/office/officeart/2005/8/layout/hList1"/>
    <dgm:cxn modelId="{EBFF5B1A-91C7-4FFF-B422-C7596AAD24E8}" srcId="{10CCB3AD-C9E0-4582-A8EC-F13999558C53}" destId="{E7F2681C-4CD7-4A82-9CB1-62D2319B37B4}" srcOrd="2" destOrd="0" parTransId="{7FB17B82-E7AA-4FE9-ADD1-17CCE12E7508}" sibTransId="{E6DF3805-30B8-4CC7-8247-804B87FD4E9D}"/>
    <dgm:cxn modelId="{86981121-1B1B-4705-B06D-F6ADB6570042}" srcId="{FFFF2C26-59A8-400B-A9E1-2F6110FF044F}" destId="{8707D7D0-371B-4479-8601-9633AB819131}" srcOrd="3" destOrd="0" parTransId="{93A07421-8C41-4DA0-B9B7-44C7FC647464}" sibTransId="{E9CCB926-32B2-419F-ABF8-BA995A27311C}"/>
    <dgm:cxn modelId="{C0801624-9781-4C7F-B604-296760F58740}" srcId="{E7F2681C-4CD7-4A82-9CB1-62D2319B37B4}" destId="{BDFA53B0-F492-4020-A52E-D675F462DD0A}" srcOrd="3" destOrd="0" parTransId="{49A69996-627B-4364-BD64-AF0746D077DC}" sibTransId="{3048C8E4-42F5-4080-8095-90098C8C83B7}"/>
    <dgm:cxn modelId="{DEE1BD24-6AF4-4540-B818-83C5F7001BBC}" type="presOf" srcId="{6567C58F-C471-4B36-BC73-061CB3EA5575}" destId="{739E7398-C8EA-4414-9EC9-7BB4A8928F9F}" srcOrd="0" destOrd="1" presId="urn:microsoft.com/office/officeart/2005/8/layout/hList1"/>
    <dgm:cxn modelId="{96A54B2D-6273-47A1-9FC1-EC6211EE9929}" srcId="{E7F2681C-4CD7-4A82-9CB1-62D2319B37B4}" destId="{87ED2F22-CAEC-4B2D-BEC9-02647C38FCA3}" srcOrd="0" destOrd="0" parTransId="{6AE57D4B-410A-43D8-8111-86A1C173FFFE}" sibTransId="{A5D4A2CD-156A-41D6-80BC-22DD511BBA94}"/>
    <dgm:cxn modelId="{02FCA230-9D3F-48FB-9161-4DD29D1B4157}" type="presOf" srcId="{BDFA53B0-F492-4020-A52E-D675F462DD0A}" destId="{35C92DF4-0C51-492C-9D0E-31CF9F36A78A}" srcOrd="0" destOrd="3" presId="urn:microsoft.com/office/officeart/2005/8/layout/hList1"/>
    <dgm:cxn modelId="{E1F74D32-626C-422B-B21D-F0A3CFC2FDB7}" srcId="{E7F2681C-4CD7-4A82-9CB1-62D2319B37B4}" destId="{D86C66C4-7739-46EA-B8EC-D41DA9AC776B}" srcOrd="2" destOrd="0" parTransId="{4D7F287E-653B-47C9-BEBC-E818369335C5}" sibTransId="{2D2C38F6-F15A-4C69-B0F8-88CC8EEBA02B}"/>
    <dgm:cxn modelId="{C4418732-A6AC-4295-BF90-F52C78199D1B}" srcId="{FFFF2C26-59A8-400B-A9E1-2F6110FF044F}" destId="{6567C58F-C471-4B36-BC73-061CB3EA5575}" srcOrd="1" destOrd="0" parTransId="{8CF16B6E-CEBB-4539-B242-1F31E4521454}" sibTransId="{FC1D6DD9-6D18-496C-90C3-E2FA8C7143F4}"/>
    <dgm:cxn modelId="{270CAD35-7604-44C3-A91F-FF4B9013402D}" srcId="{E7F2681C-4CD7-4A82-9CB1-62D2319B37B4}" destId="{5C42DDBE-B540-4C22-942C-E4C5E49AA181}" srcOrd="4" destOrd="0" parTransId="{BBC60C43-CD57-4E0F-879C-4E076546C3AE}" sibTransId="{BC716862-3B46-4CC1-8647-716E317907EB}"/>
    <dgm:cxn modelId="{009F8B38-5885-49F6-AC6E-0E5210ABCF3F}" type="presOf" srcId="{FFFF2C26-59A8-400B-A9E1-2F6110FF044F}" destId="{37E01DDA-4AA8-4585-B650-5E0DAA5EB4C7}" srcOrd="0" destOrd="0" presId="urn:microsoft.com/office/officeart/2005/8/layout/hList1"/>
    <dgm:cxn modelId="{60AFCB38-AE83-4593-B4CA-378C04A8736C}" srcId="{EFEEB59E-CE9E-4980-9528-69D0D5D3BEE6}" destId="{88022AF6-D422-47EA-AAA0-CF4430BCC5AF}" srcOrd="2" destOrd="0" parTransId="{372E9918-E6D3-4792-A663-22AFB6DF8AF3}" sibTransId="{5A9EAE90-126F-42A0-B81E-7AF52A9900CF}"/>
    <dgm:cxn modelId="{452CA93A-F6D2-4F8A-9029-F8A0A9F0610A}" type="presOf" srcId="{8707D7D0-371B-4479-8601-9633AB819131}" destId="{739E7398-C8EA-4414-9EC9-7BB4A8928F9F}" srcOrd="0" destOrd="3" presId="urn:microsoft.com/office/officeart/2005/8/layout/hList1"/>
    <dgm:cxn modelId="{A8614240-27CC-4A9E-A577-E3B02E4629E6}" type="presOf" srcId="{D86C66C4-7739-46EA-B8EC-D41DA9AC776B}" destId="{35C92DF4-0C51-492C-9D0E-31CF9F36A78A}" srcOrd="0" destOrd="2" presId="urn:microsoft.com/office/officeart/2005/8/layout/hList1"/>
    <dgm:cxn modelId="{18A43F42-CA4E-4012-8DD2-FE606714711D}" type="presOf" srcId="{10CCB3AD-C9E0-4582-A8EC-F13999558C53}" destId="{4FF14D4D-D91A-4EC4-B318-E69A32DD2A71}" srcOrd="0" destOrd="0" presId="urn:microsoft.com/office/officeart/2005/8/layout/hList1"/>
    <dgm:cxn modelId="{0A830344-702E-4547-AC09-7C5BABE0F791}" srcId="{EFEEB59E-CE9E-4980-9528-69D0D5D3BEE6}" destId="{FE893D29-F13E-47CD-BB26-688EE4219F06}" srcOrd="0" destOrd="0" parTransId="{F89A85E4-E80B-400C-B9CD-F036CA39486E}" sibTransId="{7A0439EC-A8E1-47C2-8F92-CB9D752053C7}"/>
    <dgm:cxn modelId="{16B4336C-3DEA-47AA-AFAD-A675DCA77812}" type="presOf" srcId="{EFEEB59E-CE9E-4980-9528-69D0D5D3BEE6}" destId="{EFC294B5-0111-433D-840D-DF5B3557D59F}" srcOrd="0" destOrd="0" presId="urn:microsoft.com/office/officeart/2005/8/layout/hList1"/>
    <dgm:cxn modelId="{4E674F6C-7364-41FF-87E1-1E6FB63388FE}" type="presOf" srcId="{FE893D29-F13E-47CD-BB26-688EE4219F06}" destId="{8465B83F-9ED6-41DA-94BF-8060A79E775C}" srcOrd="0" destOrd="0" presId="urn:microsoft.com/office/officeart/2005/8/layout/hList1"/>
    <dgm:cxn modelId="{76C9336D-4BD7-4B04-AC3F-74C0F706038A}" type="presOf" srcId="{750C74F8-D586-4382-BABD-CBBBCC0C7534}" destId="{BA40B801-4E39-4F5C-869D-5B5249D02FA0}" srcOrd="0" destOrd="0" presId="urn:microsoft.com/office/officeart/2005/8/layout/hList1"/>
    <dgm:cxn modelId="{76416A4D-312D-49F8-86B9-90041790ADCE}" srcId="{FFFF2C26-59A8-400B-A9E1-2F6110FF044F}" destId="{C5A8B18C-FE11-42A3-8C6F-4285DF881EDA}" srcOrd="2" destOrd="0" parTransId="{FE9D13C2-2DF9-4729-A4DF-D9EA1584A117}" sibTransId="{90B2FD72-B4C2-46F7-A315-841B5A6F9AFB}"/>
    <dgm:cxn modelId="{E2124070-3954-433C-A4E5-F222A369BCBD}" srcId="{EFEEB59E-CE9E-4980-9528-69D0D5D3BEE6}" destId="{8685566F-821B-4FA5-8A0C-ED2FEF8F0878}" srcOrd="1" destOrd="0" parTransId="{FDC4B332-D668-4FD3-90D2-E0AEB24523FE}" sibTransId="{5A318E57-0F94-46D9-8479-2C95F1C86F40}"/>
    <dgm:cxn modelId="{0DEECA70-3AFB-42C1-96C2-C697D5840E0E}" type="presOf" srcId="{DC02BD11-E504-4C97-8836-DE12EFBA5971}" destId="{BA40B801-4E39-4F5C-869D-5B5249D02FA0}" srcOrd="0" destOrd="1" presId="urn:microsoft.com/office/officeart/2005/8/layout/hList1"/>
    <dgm:cxn modelId="{88A33D71-0398-41D5-A4AA-2BD99ECC08A0}" type="presOf" srcId="{793B91C7-7A39-450C-A500-30DA6F8F0311}" destId="{739E7398-C8EA-4414-9EC9-7BB4A8928F9F}" srcOrd="0" destOrd="4" presId="urn:microsoft.com/office/officeart/2005/8/layout/hList1"/>
    <dgm:cxn modelId="{90A64852-624C-4843-8FE3-0A1D2ADCF6DB}" srcId="{10CCB3AD-C9E0-4582-A8EC-F13999558C53}" destId="{EFEEB59E-CE9E-4980-9528-69D0D5D3BEE6}" srcOrd="1" destOrd="0" parTransId="{5D530489-2EF8-43F5-B6FE-CAC1D8ADB590}" sibTransId="{E031E9EE-6813-4B1C-8E86-5DE3E0F55DDD}"/>
    <dgm:cxn modelId="{7106D252-E6D9-4C72-98A0-B5A982E02479}" type="presOf" srcId="{88022AF6-D422-47EA-AAA0-CF4430BCC5AF}" destId="{8465B83F-9ED6-41DA-94BF-8060A79E775C}" srcOrd="0" destOrd="2" presId="urn:microsoft.com/office/officeart/2005/8/layout/hList1"/>
    <dgm:cxn modelId="{D3C34556-00A0-457A-95E7-284CCE701295}" srcId="{10CCB3AD-C9E0-4582-A8EC-F13999558C53}" destId="{FFFF2C26-59A8-400B-A9E1-2F6110FF044F}" srcOrd="0" destOrd="0" parTransId="{35DF31AD-C22D-4376-8F58-F87019061F40}" sibTransId="{835205D0-CE42-478E-A528-B91DD14D634C}"/>
    <dgm:cxn modelId="{5A261C8B-A594-4AB4-9E70-A885BCD2E55D}" srcId="{EFEEB59E-CE9E-4980-9528-69D0D5D3BEE6}" destId="{3AE39275-89DF-4460-BFDF-CA3A150E4B4D}" srcOrd="3" destOrd="0" parTransId="{23CAD2A3-71B7-4E63-9255-3BA869625B1A}" sibTransId="{7336439A-61CE-4CAF-A169-092113DFE8C7}"/>
    <dgm:cxn modelId="{4B621E8C-74CE-43A8-A68C-93D094782B02}" type="presOf" srcId="{5C42DDBE-B540-4C22-942C-E4C5E49AA181}" destId="{35C92DF4-0C51-492C-9D0E-31CF9F36A78A}" srcOrd="0" destOrd="4" presId="urn:microsoft.com/office/officeart/2005/8/layout/hList1"/>
    <dgm:cxn modelId="{DCDD238D-54F6-49AE-9121-8EA83CA88B8D}" type="presOf" srcId="{2464AB7A-4651-47E0-AB0B-CFEA907AA2F5}" destId="{739E7398-C8EA-4414-9EC9-7BB4A8928F9F}" srcOrd="0" destOrd="0" presId="urn:microsoft.com/office/officeart/2005/8/layout/hList1"/>
    <dgm:cxn modelId="{8260DB94-C2A9-4A3C-9828-E07143EF388A}" srcId="{FFFF2C26-59A8-400B-A9E1-2F6110FF044F}" destId="{793B91C7-7A39-450C-A500-30DA6F8F0311}" srcOrd="4" destOrd="0" parTransId="{A380722E-34D5-4155-B130-AB267EA8E257}" sibTransId="{02A73E72-C6E5-47A5-9F6E-94381E3C231F}"/>
    <dgm:cxn modelId="{C491FCB2-6F63-4004-959B-C724C787B2F8}" type="presOf" srcId="{E7F2681C-4CD7-4A82-9CB1-62D2319B37B4}" destId="{3CFE198B-622E-481A-B814-EF32C854E75C}" srcOrd="0" destOrd="0" presId="urn:microsoft.com/office/officeart/2005/8/layout/hList1"/>
    <dgm:cxn modelId="{60DF2FC6-7302-4228-B085-4F642EC2D0C9}" srcId="{E7F2681C-4CD7-4A82-9CB1-62D2319B37B4}" destId="{E924FB48-7B1C-4928-AA68-46DA1A85CF4D}" srcOrd="1" destOrd="0" parTransId="{131AC99F-F40A-44B6-BF48-97623E0D76B5}" sibTransId="{4844F824-BAC3-4BC6-A5FF-7BC08E7E8A9B}"/>
    <dgm:cxn modelId="{BBE850C6-F18A-406A-BD87-A498FDBE805D}" type="presOf" srcId="{22545AAF-1D4F-4DEA-A2C6-9C48D60E60C2}" destId="{680BF5C9-D768-4DB9-8617-1331DE31A1EA}" srcOrd="0" destOrd="0" presId="urn:microsoft.com/office/officeart/2005/8/layout/hList1"/>
    <dgm:cxn modelId="{C5E4E4C7-E039-4B55-8814-5754FF6148FB}" srcId="{FFFF2C26-59A8-400B-A9E1-2F6110FF044F}" destId="{2464AB7A-4651-47E0-AB0B-CFEA907AA2F5}" srcOrd="0" destOrd="0" parTransId="{68BABD64-52E0-4503-8405-2065E6A2E15A}" sibTransId="{19E2464E-E84B-40A7-9DEF-6BA4DF170CA7}"/>
    <dgm:cxn modelId="{E77C0FCA-1E6C-4CDD-A494-79F70E4A6F5E}" type="presOf" srcId="{E924FB48-7B1C-4928-AA68-46DA1A85CF4D}" destId="{35C92DF4-0C51-492C-9D0E-31CF9F36A78A}" srcOrd="0" destOrd="1" presId="urn:microsoft.com/office/officeart/2005/8/layout/hList1"/>
    <dgm:cxn modelId="{7CC828CC-9CB0-43F9-A06B-3CDE54C29357}" type="presOf" srcId="{8685566F-821B-4FA5-8A0C-ED2FEF8F0878}" destId="{8465B83F-9ED6-41DA-94BF-8060A79E775C}" srcOrd="0" destOrd="1" presId="urn:microsoft.com/office/officeart/2005/8/layout/hList1"/>
    <dgm:cxn modelId="{D41A93CC-B6AC-478B-B562-A6EEBFED6FE6}" srcId="{EFEEB59E-CE9E-4980-9528-69D0D5D3BEE6}" destId="{6BB0661E-3479-4C42-BE4C-6D875A5F92B3}" srcOrd="4" destOrd="0" parTransId="{586C2FA1-E5DC-4BCD-82BB-C355FF316CD7}" sibTransId="{6A69D634-7CE5-402E-B7A4-C9935BB06494}"/>
    <dgm:cxn modelId="{AFDABBDC-880A-422F-BDC3-F106A50CEB23}" srcId="{10CCB3AD-C9E0-4582-A8EC-F13999558C53}" destId="{22545AAF-1D4F-4DEA-A2C6-9C48D60E60C2}" srcOrd="3" destOrd="0" parTransId="{3B6A24DC-3DD8-48BA-916D-E80BB893946E}" sibTransId="{27BCBF72-BE36-4CF2-89C3-465BFC4FC399}"/>
    <dgm:cxn modelId="{A332A8E0-63E4-4950-B638-4E9BBFC863E4}" type="presOf" srcId="{CABB9E57-9AB0-4D28-8A69-87B753339DF3}" destId="{BA40B801-4E39-4F5C-869D-5B5249D02FA0}" srcOrd="0" destOrd="2" presId="urn:microsoft.com/office/officeart/2005/8/layout/hList1"/>
    <dgm:cxn modelId="{702FDDEE-1741-4EC7-976C-B127E1600F34}" srcId="{22545AAF-1D4F-4DEA-A2C6-9C48D60E60C2}" destId="{750C74F8-D586-4382-BABD-CBBBCC0C7534}" srcOrd="0" destOrd="0" parTransId="{076526BD-510B-4375-A567-B5C571941A4F}" sibTransId="{D4AF4683-F770-48D6-90D5-BD85E0D60BD6}"/>
    <dgm:cxn modelId="{2CAB79F9-BE34-4DE0-B72F-4968C6AF5C7E}" type="presOf" srcId="{3AE39275-89DF-4460-BFDF-CA3A150E4B4D}" destId="{8465B83F-9ED6-41DA-94BF-8060A79E775C}" srcOrd="0" destOrd="3" presId="urn:microsoft.com/office/officeart/2005/8/layout/hList1"/>
    <dgm:cxn modelId="{26CD2AFD-B993-4FB7-B3F9-CBB8534743D6}" srcId="{22545AAF-1D4F-4DEA-A2C6-9C48D60E60C2}" destId="{DC02BD11-E504-4C97-8836-DE12EFBA5971}" srcOrd="1" destOrd="0" parTransId="{DF8E22F5-478B-4F37-99E9-99CA864F7AFF}" sibTransId="{10C7ACF7-62AB-4F31-8508-AC024C799774}"/>
    <dgm:cxn modelId="{BB86AFFF-9214-458E-A1EC-AFF6953E3EAD}" type="presOf" srcId="{6BB0661E-3479-4C42-BE4C-6D875A5F92B3}" destId="{8465B83F-9ED6-41DA-94BF-8060A79E775C}" srcOrd="0" destOrd="4" presId="urn:microsoft.com/office/officeart/2005/8/layout/hList1"/>
    <dgm:cxn modelId="{EADCC09B-F517-4E1A-94B0-A6EA905B7B92}" type="presParOf" srcId="{4FF14D4D-D91A-4EC4-B318-E69A32DD2A71}" destId="{BD0B7342-D518-45C8-8DC0-13557769BC6F}" srcOrd="0" destOrd="0" presId="urn:microsoft.com/office/officeart/2005/8/layout/hList1"/>
    <dgm:cxn modelId="{131CF84B-B1BC-43D6-A549-656B3D4C4F50}" type="presParOf" srcId="{BD0B7342-D518-45C8-8DC0-13557769BC6F}" destId="{37E01DDA-4AA8-4585-B650-5E0DAA5EB4C7}" srcOrd="0" destOrd="0" presId="urn:microsoft.com/office/officeart/2005/8/layout/hList1"/>
    <dgm:cxn modelId="{10922570-C480-4046-BF3F-0DFC1AA5A51E}" type="presParOf" srcId="{BD0B7342-D518-45C8-8DC0-13557769BC6F}" destId="{739E7398-C8EA-4414-9EC9-7BB4A8928F9F}" srcOrd="1" destOrd="0" presId="urn:microsoft.com/office/officeart/2005/8/layout/hList1"/>
    <dgm:cxn modelId="{43B462D9-26FC-412F-8209-B13BC39FEC26}" type="presParOf" srcId="{4FF14D4D-D91A-4EC4-B318-E69A32DD2A71}" destId="{F30C7673-FFA8-4A4A-8527-9F75868D7AEF}" srcOrd="1" destOrd="0" presId="urn:microsoft.com/office/officeart/2005/8/layout/hList1"/>
    <dgm:cxn modelId="{AD619723-E001-4818-8100-635C27CD66AC}" type="presParOf" srcId="{4FF14D4D-D91A-4EC4-B318-E69A32DD2A71}" destId="{A62885D0-8FC4-4E49-A2D3-B9CFD37366C0}" srcOrd="2" destOrd="0" presId="urn:microsoft.com/office/officeart/2005/8/layout/hList1"/>
    <dgm:cxn modelId="{C37D83A0-E64D-4F5C-B8AF-96C17A0E3E6E}" type="presParOf" srcId="{A62885D0-8FC4-4E49-A2D3-B9CFD37366C0}" destId="{EFC294B5-0111-433D-840D-DF5B3557D59F}" srcOrd="0" destOrd="0" presId="urn:microsoft.com/office/officeart/2005/8/layout/hList1"/>
    <dgm:cxn modelId="{14A6D565-2167-4C31-893C-BF7A7647E56D}" type="presParOf" srcId="{A62885D0-8FC4-4E49-A2D3-B9CFD37366C0}" destId="{8465B83F-9ED6-41DA-94BF-8060A79E775C}" srcOrd="1" destOrd="0" presId="urn:microsoft.com/office/officeart/2005/8/layout/hList1"/>
    <dgm:cxn modelId="{AC66B8CC-29C5-41E7-A9C7-4A077F1BF607}" type="presParOf" srcId="{4FF14D4D-D91A-4EC4-B318-E69A32DD2A71}" destId="{5D7A4B7C-1ED7-4071-8856-5CB3C5B898B4}" srcOrd="3" destOrd="0" presId="urn:microsoft.com/office/officeart/2005/8/layout/hList1"/>
    <dgm:cxn modelId="{B23A56D3-1149-4A22-9AC9-94A2EE9E7B4C}" type="presParOf" srcId="{4FF14D4D-D91A-4EC4-B318-E69A32DD2A71}" destId="{0CC8AA55-6344-46C1-9AED-A305E9C9CB61}" srcOrd="4" destOrd="0" presId="urn:microsoft.com/office/officeart/2005/8/layout/hList1"/>
    <dgm:cxn modelId="{C2AE817E-8860-4603-BB3F-5B4C5D5DC78A}" type="presParOf" srcId="{0CC8AA55-6344-46C1-9AED-A305E9C9CB61}" destId="{3CFE198B-622E-481A-B814-EF32C854E75C}" srcOrd="0" destOrd="0" presId="urn:microsoft.com/office/officeart/2005/8/layout/hList1"/>
    <dgm:cxn modelId="{2F14A0DC-54C1-4C3C-8520-A54944219AE7}" type="presParOf" srcId="{0CC8AA55-6344-46C1-9AED-A305E9C9CB61}" destId="{35C92DF4-0C51-492C-9D0E-31CF9F36A78A}" srcOrd="1" destOrd="0" presId="urn:microsoft.com/office/officeart/2005/8/layout/hList1"/>
    <dgm:cxn modelId="{0E6C8E8C-85ED-41A8-96B0-8520602074B7}" type="presParOf" srcId="{4FF14D4D-D91A-4EC4-B318-E69A32DD2A71}" destId="{88BA3347-DFBC-4D3E-B9AD-905CB540C07F}" srcOrd="5" destOrd="0" presId="urn:microsoft.com/office/officeart/2005/8/layout/hList1"/>
    <dgm:cxn modelId="{3C212D29-94A4-4A98-8D35-0337D8887531}" type="presParOf" srcId="{4FF14D4D-D91A-4EC4-B318-E69A32DD2A71}" destId="{AE7C5949-2CD7-45B9-82CE-7BF865B00115}" srcOrd="6" destOrd="0" presId="urn:microsoft.com/office/officeart/2005/8/layout/hList1"/>
    <dgm:cxn modelId="{4B7593D8-0380-486F-8CE4-E76DF62F6F24}" type="presParOf" srcId="{AE7C5949-2CD7-45B9-82CE-7BF865B00115}" destId="{680BF5C9-D768-4DB9-8617-1331DE31A1EA}" srcOrd="0" destOrd="0" presId="urn:microsoft.com/office/officeart/2005/8/layout/hList1"/>
    <dgm:cxn modelId="{81BE61AB-72ED-4D12-AB01-221350B23F0F}" type="presParOf" srcId="{AE7C5949-2CD7-45B9-82CE-7BF865B00115}" destId="{BA40B801-4E39-4F5C-869D-5B5249D02FA0}"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E01DDA-4AA8-4585-B650-5E0DAA5EB4C7}">
      <dsp:nvSpPr>
        <dsp:cNvPr id="0" name=""/>
        <dsp:cNvSpPr/>
      </dsp:nvSpPr>
      <dsp:spPr>
        <a:xfrm>
          <a:off x="84" y="5606"/>
          <a:ext cx="2582621" cy="8064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a:latin typeface="Aptos" panose="020B0004020202020204" pitchFamily="34" charset="0"/>
            </a:rPr>
            <a:t>Deputy Heads</a:t>
          </a:r>
          <a:endParaRPr lang="en-CA" sz="2400" kern="1200">
            <a:latin typeface="Aptos" panose="020B0004020202020204" pitchFamily="34" charset="0"/>
          </a:endParaRPr>
        </a:p>
      </dsp:txBody>
      <dsp:txXfrm>
        <a:off x="84" y="5606"/>
        <a:ext cx="2582621" cy="806400"/>
      </dsp:txXfrm>
    </dsp:sp>
    <dsp:sp modelId="{739E7398-C8EA-4414-9EC9-7BB4A8928F9F}">
      <dsp:nvSpPr>
        <dsp:cNvPr id="0" name=""/>
        <dsp:cNvSpPr/>
      </dsp:nvSpPr>
      <dsp:spPr>
        <a:xfrm>
          <a:off x="84" y="812006"/>
          <a:ext cx="2582621" cy="2485190"/>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latin typeface="Aptos" panose="020B0004020202020204" pitchFamily="34" charset="0"/>
              <a:ea typeface="+mn-ea"/>
              <a:cs typeface="+mn-cs"/>
            </a:rPr>
            <a:t>Declare positions surplus</a:t>
          </a:r>
          <a:endParaRPr lang="en-CA" sz="1400" kern="1200">
            <a:latin typeface="Aptos" panose="020B0004020202020204" pitchFamily="34" charset="0"/>
            <a:ea typeface="+mn-ea"/>
            <a:cs typeface="+mn-cs"/>
          </a:endParaRPr>
        </a:p>
        <a:p>
          <a:pPr marL="114300" lvl="1" indent="-114300" algn="l" defTabSz="622300">
            <a:lnSpc>
              <a:spcPct val="90000"/>
            </a:lnSpc>
            <a:spcBef>
              <a:spcPct val="0"/>
            </a:spcBef>
            <a:spcAft>
              <a:spcPct val="15000"/>
            </a:spcAft>
            <a:buChar char="•"/>
          </a:pPr>
          <a:r>
            <a:rPr lang="en-US" sz="1400" kern="1200">
              <a:latin typeface="Aptos" panose="020B0004020202020204" pitchFamily="34" charset="0"/>
              <a:ea typeface="+mn-ea"/>
              <a:cs typeface="+mn-cs"/>
            </a:rPr>
            <a:t>Notify executives of status</a:t>
          </a:r>
          <a:endParaRPr lang="en-CA" sz="1400" kern="1200">
            <a:latin typeface="Aptos" panose="020B0004020202020204" pitchFamily="34" charset="0"/>
            <a:ea typeface="+mn-ea"/>
            <a:cs typeface="+mn-cs"/>
          </a:endParaRPr>
        </a:p>
        <a:p>
          <a:pPr marL="114300" lvl="1" indent="-114300" algn="l" defTabSz="622300">
            <a:lnSpc>
              <a:spcPct val="90000"/>
            </a:lnSpc>
            <a:spcBef>
              <a:spcPct val="0"/>
            </a:spcBef>
            <a:spcAft>
              <a:spcPct val="15000"/>
            </a:spcAft>
            <a:buChar char="•"/>
          </a:pPr>
          <a:r>
            <a:rPr lang="en-US" sz="1400" kern="1200">
              <a:latin typeface="Aptos" panose="020B0004020202020204" pitchFamily="34" charset="0"/>
              <a:ea typeface="+mn-ea"/>
              <a:cs typeface="+mn-cs"/>
            </a:rPr>
            <a:t>Determine CT timelines </a:t>
          </a:r>
          <a:endParaRPr lang="en-CA" sz="1400" kern="1200">
            <a:latin typeface="Aptos" panose="020B0004020202020204" pitchFamily="34" charset="0"/>
            <a:ea typeface="+mn-ea"/>
            <a:cs typeface="+mn-cs"/>
          </a:endParaRPr>
        </a:p>
        <a:p>
          <a:pPr marL="114300" lvl="1" indent="-114300" algn="l" defTabSz="622300">
            <a:lnSpc>
              <a:spcPct val="90000"/>
            </a:lnSpc>
            <a:spcBef>
              <a:spcPct val="0"/>
            </a:spcBef>
            <a:spcAft>
              <a:spcPct val="15000"/>
            </a:spcAft>
            <a:buChar char="•"/>
          </a:pPr>
          <a:r>
            <a:rPr lang="en-US" sz="1400" kern="1200">
              <a:latin typeface="Aptos" panose="020B0004020202020204" pitchFamily="34" charset="0"/>
              <a:ea typeface="+mn-ea"/>
              <a:cs typeface="+mn-cs"/>
            </a:rPr>
            <a:t>Accept or decline volunteers and alternations </a:t>
          </a:r>
          <a:endParaRPr lang="en-CA" sz="1400" kern="1200">
            <a:latin typeface="Aptos" panose="020B0004020202020204" pitchFamily="34" charset="0"/>
            <a:ea typeface="+mn-ea"/>
            <a:cs typeface="+mn-cs"/>
          </a:endParaRPr>
        </a:p>
        <a:p>
          <a:pPr marL="114300" lvl="1" indent="-114300" algn="l" defTabSz="622300">
            <a:lnSpc>
              <a:spcPct val="90000"/>
            </a:lnSpc>
            <a:spcBef>
              <a:spcPct val="0"/>
            </a:spcBef>
            <a:spcAft>
              <a:spcPct val="15000"/>
            </a:spcAft>
            <a:buChar char="•"/>
          </a:pPr>
          <a:r>
            <a:rPr lang="en-US" sz="1400" kern="1200">
              <a:latin typeface="Aptos" panose="020B0004020202020204" pitchFamily="34" charset="0"/>
              <a:ea typeface="+mn-ea"/>
              <a:cs typeface="+mn-cs"/>
            </a:rPr>
            <a:t>Authorize CT or Bridging agreements </a:t>
          </a:r>
          <a:endParaRPr lang="en-CA" sz="1400" kern="1200">
            <a:latin typeface="Aptos" panose="020B0004020202020204" pitchFamily="34" charset="0"/>
            <a:ea typeface="+mn-ea"/>
            <a:cs typeface="+mn-cs"/>
          </a:endParaRPr>
        </a:p>
      </dsp:txBody>
      <dsp:txXfrm>
        <a:off x="84" y="812006"/>
        <a:ext cx="2582621" cy="2485190"/>
      </dsp:txXfrm>
    </dsp:sp>
    <dsp:sp modelId="{EFC294B5-0111-433D-840D-DF5B3557D59F}">
      <dsp:nvSpPr>
        <dsp:cNvPr id="0" name=""/>
        <dsp:cNvSpPr/>
      </dsp:nvSpPr>
      <dsp:spPr>
        <a:xfrm>
          <a:off x="2944273" y="5606"/>
          <a:ext cx="2715755" cy="806400"/>
        </a:xfrm>
        <a:prstGeom prst="rect">
          <a:avLst/>
        </a:prstGeom>
        <a:solidFill>
          <a:schemeClr val="accent3">
            <a:hueOff val="-616200"/>
            <a:satOff val="11707"/>
            <a:lumOff val="11896"/>
            <a:alphaOff val="0"/>
          </a:schemeClr>
        </a:solidFill>
        <a:ln w="25400" cap="flat" cmpd="sng" algn="ctr">
          <a:solidFill>
            <a:schemeClr val="accent3">
              <a:hueOff val="-616200"/>
              <a:satOff val="11707"/>
              <a:lumOff val="1189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a:latin typeface="Aptos" panose="020B0004020202020204" pitchFamily="34" charset="0"/>
            </a:rPr>
            <a:t>Executives</a:t>
          </a:r>
          <a:endParaRPr lang="en-CA" sz="2400" kern="1200">
            <a:latin typeface="Aptos" panose="020B0004020202020204" pitchFamily="34" charset="0"/>
          </a:endParaRPr>
        </a:p>
      </dsp:txBody>
      <dsp:txXfrm>
        <a:off x="2944273" y="5606"/>
        <a:ext cx="2715755" cy="806400"/>
      </dsp:txXfrm>
    </dsp:sp>
    <dsp:sp modelId="{8465B83F-9ED6-41DA-94BF-8060A79E775C}">
      <dsp:nvSpPr>
        <dsp:cNvPr id="0" name=""/>
        <dsp:cNvSpPr/>
      </dsp:nvSpPr>
      <dsp:spPr>
        <a:xfrm>
          <a:off x="2945241" y="812006"/>
          <a:ext cx="2713818" cy="2485190"/>
        </a:xfrm>
        <a:prstGeom prst="rect">
          <a:avLst/>
        </a:prstGeom>
        <a:solidFill>
          <a:schemeClr val="accent3">
            <a:tint val="40000"/>
            <a:alpha val="90000"/>
            <a:hueOff val="-687860"/>
            <a:satOff val="13402"/>
            <a:lumOff val="2293"/>
            <a:alphaOff val="0"/>
          </a:schemeClr>
        </a:solidFill>
        <a:ln w="25400" cap="flat" cmpd="sng" algn="ctr">
          <a:solidFill>
            <a:schemeClr val="accent3">
              <a:tint val="40000"/>
              <a:alpha val="90000"/>
              <a:hueOff val="-687860"/>
              <a:satOff val="13402"/>
              <a:lumOff val="229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solidFill>
                <a:schemeClr val="tx1"/>
              </a:solidFill>
              <a:latin typeface="Aptos" panose="020B0004020202020204" pitchFamily="34" charset="0"/>
            </a:rPr>
            <a:t>Review the possibilities and options available to them </a:t>
          </a:r>
          <a:endParaRPr lang="en-CA" sz="1400" kern="1200">
            <a:solidFill>
              <a:schemeClr val="tx1"/>
            </a:solidFill>
            <a:latin typeface="Aptos" panose="020B0004020202020204" pitchFamily="34" charset="0"/>
          </a:endParaRPr>
        </a:p>
        <a:p>
          <a:pPr marL="114300" lvl="1" indent="-114300" algn="l" defTabSz="622300">
            <a:lnSpc>
              <a:spcPct val="90000"/>
            </a:lnSpc>
            <a:spcBef>
              <a:spcPct val="0"/>
            </a:spcBef>
            <a:spcAft>
              <a:spcPct val="15000"/>
            </a:spcAft>
            <a:buChar char="•"/>
          </a:pPr>
          <a:r>
            <a:rPr lang="en-US" sz="1400" kern="1200">
              <a:solidFill>
                <a:schemeClr val="tx1"/>
              </a:solidFill>
              <a:latin typeface="Aptos" panose="020B0004020202020204" pitchFamily="34" charset="0"/>
            </a:rPr>
            <a:t>Inform their manager of their intentions or their DH which option they are choosing</a:t>
          </a:r>
          <a:endParaRPr lang="en-CA" sz="1400" kern="1200">
            <a:solidFill>
              <a:schemeClr val="tx1"/>
            </a:solidFill>
            <a:latin typeface="Aptos" panose="020B0004020202020204" pitchFamily="34" charset="0"/>
          </a:endParaRPr>
        </a:p>
        <a:p>
          <a:pPr marL="114300" lvl="1" indent="-114300" algn="l" defTabSz="622300">
            <a:lnSpc>
              <a:spcPct val="90000"/>
            </a:lnSpc>
            <a:spcBef>
              <a:spcPct val="0"/>
            </a:spcBef>
            <a:spcAft>
              <a:spcPct val="15000"/>
            </a:spcAft>
            <a:buChar char="•"/>
          </a:pPr>
          <a:r>
            <a:rPr lang="en-US" sz="1400" kern="1200">
              <a:solidFill>
                <a:schemeClr val="tx1"/>
              </a:solidFill>
              <a:latin typeface="Aptos" panose="020B0004020202020204" pitchFamily="34" charset="0"/>
            </a:rPr>
            <a:t>Consult services and supports available to them </a:t>
          </a:r>
          <a:endParaRPr lang="en-CA" sz="1400" kern="1200">
            <a:solidFill>
              <a:schemeClr val="tx1"/>
            </a:solidFill>
            <a:latin typeface="Aptos" panose="020B0004020202020204" pitchFamily="34" charset="0"/>
          </a:endParaRPr>
        </a:p>
        <a:p>
          <a:pPr marL="114300" lvl="1" indent="-114300" algn="l" defTabSz="622300">
            <a:lnSpc>
              <a:spcPct val="90000"/>
            </a:lnSpc>
            <a:spcBef>
              <a:spcPct val="0"/>
            </a:spcBef>
            <a:spcAft>
              <a:spcPct val="15000"/>
            </a:spcAft>
            <a:buChar char="•"/>
          </a:pPr>
          <a:r>
            <a:rPr lang="en-US" sz="1400" kern="1200">
              <a:solidFill>
                <a:schemeClr val="tx1"/>
              </a:solidFill>
              <a:latin typeface="Aptos" panose="020B0004020202020204" pitchFamily="34" charset="0"/>
            </a:rPr>
            <a:t>Seek alternates, if appliable </a:t>
          </a:r>
          <a:endParaRPr lang="en-CA" sz="1400" kern="1200">
            <a:solidFill>
              <a:schemeClr val="tx1"/>
            </a:solidFill>
            <a:latin typeface="Aptos" panose="020B0004020202020204" pitchFamily="34" charset="0"/>
          </a:endParaRPr>
        </a:p>
        <a:p>
          <a:pPr marL="114300" lvl="1" indent="-114300" algn="l" defTabSz="622300">
            <a:lnSpc>
              <a:spcPct val="90000"/>
            </a:lnSpc>
            <a:spcBef>
              <a:spcPct val="0"/>
            </a:spcBef>
            <a:spcAft>
              <a:spcPct val="15000"/>
            </a:spcAft>
            <a:buChar char="•"/>
          </a:pPr>
          <a:r>
            <a:rPr lang="en-US" sz="1400" kern="1200">
              <a:solidFill>
                <a:schemeClr val="tx1"/>
              </a:solidFill>
              <a:latin typeface="Aptos" panose="020B0004020202020204" pitchFamily="34" charset="0"/>
            </a:rPr>
            <a:t>Sign CT agreements OR actively look for a new position </a:t>
          </a:r>
          <a:endParaRPr lang="en-CA" sz="1400" kern="1200">
            <a:solidFill>
              <a:schemeClr val="tx1"/>
            </a:solidFill>
            <a:latin typeface="Aptos" panose="020B0004020202020204" pitchFamily="34" charset="0"/>
          </a:endParaRPr>
        </a:p>
      </dsp:txBody>
      <dsp:txXfrm>
        <a:off x="2945241" y="812006"/>
        <a:ext cx="2713818" cy="2485190"/>
      </dsp:txXfrm>
    </dsp:sp>
    <dsp:sp modelId="{3CFE198B-622E-481A-B814-EF32C854E75C}">
      <dsp:nvSpPr>
        <dsp:cNvPr id="0" name=""/>
        <dsp:cNvSpPr/>
      </dsp:nvSpPr>
      <dsp:spPr>
        <a:xfrm>
          <a:off x="6021595" y="5606"/>
          <a:ext cx="2582621" cy="806400"/>
        </a:xfrm>
        <a:prstGeom prst="rect">
          <a:avLst/>
        </a:prstGeom>
        <a:solidFill>
          <a:schemeClr val="accent3">
            <a:hueOff val="-1232401"/>
            <a:satOff val="23413"/>
            <a:lumOff val="23791"/>
            <a:alphaOff val="0"/>
          </a:schemeClr>
        </a:solidFill>
        <a:ln w="25400" cap="flat" cmpd="sng" algn="ctr">
          <a:solidFill>
            <a:schemeClr val="accent3">
              <a:hueOff val="-1232401"/>
              <a:satOff val="23413"/>
              <a:lumOff val="2379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a:latin typeface="Aptos" panose="020B0004020202020204" pitchFamily="34" charset="0"/>
            </a:rPr>
            <a:t>Managers</a:t>
          </a:r>
          <a:endParaRPr lang="en-CA" sz="2400" kern="1200">
            <a:latin typeface="Aptos" panose="020B0004020202020204" pitchFamily="34" charset="0"/>
          </a:endParaRPr>
        </a:p>
      </dsp:txBody>
      <dsp:txXfrm>
        <a:off x="6021595" y="5606"/>
        <a:ext cx="2582621" cy="806400"/>
      </dsp:txXfrm>
    </dsp:sp>
    <dsp:sp modelId="{35C92DF4-0C51-492C-9D0E-31CF9F36A78A}">
      <dsp:nvSpPr>
        <dsp:cNvPr id="0" name=""/>
        <dsp:cNvSpPr/>
      </dsp:nvSpPr>
      <dsp:spPr>
        <a:xfrm>
          <a:off x="6021595" y="812006"/>
          <a:ext cx="2582621" cy="2485190"/>
        </a:xfrm>
        <a:prstGeom prst="rect">
          <a:avLst/>
        </a:prstGeom>
        <a:solidFill>
          <a:schemeClr val="accent3">
            <a:tint val="40000"/>
            <a:alpha val="90000"/>
            <a:hueOff val="-1375720"/>
            <a:satOff val="26805"/>
            <a:lumOff val="4587"/>
            <a:alphaOff val="0"/>
          </a:schemeClr>
        </a:solidFill>
        <a:ln w="25400" cap="flat" cmpd="sng" algn="ctr">
          <a:solidFill>
            <a:schemeClr val="accent3">
              <a:tint val="40000"/>
              <a:alpha val="90000"/>
              <a:hueOff val="-1375720"/>
              <a:satOff val="26805"/>
              <a:lumOff val="458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Font typeface="Arial" panose="020B0604020202020204" pitchFamily="34" charset="0"/>
            <a:buChar char="•"/>
          </a:pPr>
          <a:r>
            <a:rPr lang="en-CA" sz="1400" kern="1200">
              <a:solidFill>
                <a:schemeClr val="tx1"/>
              </a:solidFill>
              <a:latin typeface="Aptos" panose="020B0004020202020204" pitchFamily="34" charset="0"/>
              <a:ea typeface="+mn-ea"/>
              <a:cs typeface="+mn-cs"/>
            </a:rPr>
            <a:t>Discuss intentions and share information with executives</a:t>
          </a:r>
        </a:p>
        <a:p>
          <a:pPr marL="114300" lvl="1" indent="-114300" algn="l" defTabSz="622300">
            <a:lnSpc>
              <a:spcPct val="90000"/>
            </a:lnSpc>
            <a:spcBef>
              <a:spcPct val="0"/>
            </a:spcBef>
            <a:spcAft>
              <a:spcPct val="15000"/>
            </a:spcAft>
            <a:buFont typeface="Arial" panose="020B0604020202020204" pitchFamily="34" charset="0"/>
            <a:buChar char="•"/>
          </a:pPr>
          <a:r>
            <a:rPr lang="en-US" sz="1400" kern="1200">
              <a:solidFill>
                <a:schemeClr val="tx1"/>
              </a:solidFill>
              <a:latin typeface="Aptos" panose="020B0004020202020204" pitchFamily="34" charset="0"/>
              <a:ea typeface="+mn-ea"/>
              <a:cs typeface="+mn-cs"/>
            </a:rPr>
            <a:t>Direct executives to HR for more information on the CT process, if needed</a:t>
          </a:r>
          <a:endParaRPr lang="en-CA" sz="1400" kern="1200">
            <a:solidFill>
              <a:schemeClr val="tx1"/>
            </a:solidFill>
            <a:latin typeface="Aptos" panose="020B0004020202020204" pitchFamily="34" charset="0"/>
            <a:ea typeface="+mn-ea"/>
            <a:cs typeface="+mn-cs"/>
          </a:endParaRPr>
        </a:p>
        <a:p>
          <a:pPr marL="114300" lvl="1" indent="-114300" algn="l" defTabSz="622300">
            <a:lnSpc>
              <a:spcPct val="90000"/>
            </a:lnSpc>
            <a:spcBef>
              <a:spcPct val="0"/>
            </a:spcBef>
            <a:spcAft>
              <a:spcPct val="15000"/>
            </a:spcAft>
            <a:buFont typeface="Arial" panose="020B0604020202020204" pitchFamily="34" charset="0"/>
            <a:buChar char="•"/>
          </a:pPr>
          <a:r>
            <a:rPr lang="en-US" sz="1400" kern="1200">
              <a:solidFill>
                <a:schemeClr val="tx1"/>
              </a:solidFill>
              <a:latin typeface="Aptos" panose="020B0004020202020204" pitchFamily="34" charset="0"/>
              <a:ea typeface="+mn-ea"/>
              <a:cs typeface="+mn-cs"/>
            </a:rPr>
            <a:t>Help with the alternation process, if applicable</a:t>
          </a:r>
          <a:endParaRPr lang="en-CA" sz="1400" kern="1200">
            <a:solidFill>
              <a:schemeClr val="tx1"/>
            </a:solidFill>
            <a:latin typeface="Aptos" panose="020B0004020202020204" pitchFamily="34" charset="0"/>
            <a:ea typeface="+mn-ea"/>
            <a:cs typeface="+mn-cs"/>
          </a:endParaRPr>
        </a:p>
        <a:p>
          <a:pPr marL="114300" lvl="1" indent="-114300" algn="l" defTabSz="622300">
            <a:lnSpc>
              <a:spcPct val="90000"/>
            </a:lnSpc>
            <a:spcBef>
              <a:spcPct val="0"/>
            </a:spcBef>
            <a:spcAft>
              <a:spcPct val="15000"/>
            </a:spcAft>
            <a:buFont typeface="Arial" panose="020B0604020202020204" pitchFamily="34" charset="0"/>
            <a:buChar char="•"/>
          </a:pPr>
          <a:r>
            <a:rPr lang="en-US" sz="1400" kern="1200">
              <a:solidFill>
                <a:schemeClr val="tx1"/>
              </a:solidFill>
              <a:latin typeface="Aptos" panose="020B0004020202020204" pitchFamily="34" charset="0"/>
              <a:ea typeface="+mn-ea"/>
              <a:cs typeface="+mn-cs"/>
            </a:rPr>
            <a:t>Help to match executives with available positions</a:t>
          </a:r>
          <a:endParaRPr lang="en-CA" sz="1400" kern="1200">
            <a:solidFill>
              <a:schemeClr val="tx1"/>
            </a:solidFill>
            <a:latin typeface="Aptos" panose="020B0004020202020204" pitchFamily="34" charset="0"/>
            <a:ea typeface="+mn-ea"/>
            <a:cs typeface="+mn-cs"/>
          </a:endParaRPr>
        </a:p>
        <a:p>
          <a:pPr marL="114300" lvl="1" indent="-114300" algn="l" defTabSz="622300">
            <a:lnSpc>
              <a:spcPct val="90000"/>
            </a:lnSpc>
            <a:spcBef>
              <a:spcPct val="0"/>
            </a:spcBef>
            <a:spcAft>
              <a:spcPct val="15000"/>
            </a:spcAft>
            <a:buFont typeface="Arial" panose="020B0604020202020204" pitchFamily="34" charset="0"/>
            <a:buChar char="•"/>
          </a:pPr>
          <a:r>
            <a:rPr lang="en-CA" sz="1400" kern="1200">
              <a:solidFill>
                <a:schemeClr val="tx1"/>
              </a:solidFill>
              <a:latin typeface="Aptos" panose="020B0004020202020204" pitchFamily="34" charset="0"/>
              <a:ea typeface="+mn-ea"/>
              <a:cs typeface="+mn-cs"/>
            </a:rPr>
            <a:t>Support executives throughout the process </a:t>
          </a:r>
        </a:p>
      </dsp:txBody>
      <dsp:txXfrm>
        <a:off x="6021595" y="812006"/>
        <a:ext cx="2582621" cy="2485190"/>
      </dsp:txXfrm>
    </dsp:sp>
    <dsp:sp modelId="{680BF5C9-D768-4DB9-8617-1331DE31A1EA}">
      <dsp:nvSpPr>
        <dsp:cNvPr id="0" name=""/>
        <dsp:cNvSpPr/>
      </dsp:nvSpPr>
      <dsp:spPr>
        <a:xfrm>
          <a:off x="8965783" y="5606"/>
          <a:ext cx="2582621" cy="806400"/>
        </a:xfrm>
        <a:prstGeom prst="rect">
          <a:avLst/>
        </a:prstGeom>
        <a:solidFill>
          <a:schemeClr val="accent3">
            <a:hueOff val="-1848601"/>
            <a:satOff val="35120"/>
            <a:lumOff val="35687"/>
            <a:alphaOff val="0"/>
          </a:schemeClr>
        </a:solidFill>
        <a:ln w="25400" cap="flat" cmpd="sng" algn="ctr">
          <a:solidFill>
            <a:schemeClr val="accent3">
              <a:hueOff val="-1848601"/>
              <a:satOff val="35120"/>
              <a:lumOff val="3568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114300" lvl="1" indent="-114300" algn="ctr" defTabSz="622300">
            <a:lnSpc>
              <a:spcPct val="90000"/>
            </a:lnSpc>
            <a:spcBef>
              <a:spcPct val="0"/>
            </a:spcBef>
            <a:spcAft>
              <a:spcPct val="15000"/>
            </a:spcAft>
            <a:buFont typeface="Arial" panose="020B0604020202020204" pitchFamily="34" charset="0"/>
            <a:buNone/>
          </a:pPr>
          <a:r>
            <a:rPr lang="en-US" sz="2400" kern="1200">
              <a:latin typeface="Aptos" panose="020B0004020202020204" pitchFamily="34" charset="0"/>
              <a:ea typeface="+mn-ea"/>
              <a:cs typeface="+mn-cs"/>
            </a:rPr>
            <a:t>Human Resources</a:t>
          </a:r>
          <a:endParaRPr lang="en-CA" sz="2400" kern="1200">
            <a:latin typeface="Aptos" panose="020B0004020202020204" pitchFamily="34" charset="0"/>
            <a:ea typeface="+mn-ea"/>
            <a:cs typeface="+mn-cs"/>
          </a:endParaRPr>
        </a:p>
      </dsp:txBody>
      <dsp:txXfrm>
        <a:off x="8965783" y="5606"/>
        <a:ext cx="2582621" cy="806400"/>
      </dsp:txXfrm>
    </dsp:sp>
    <dsp:sp modelId="{BA40B801-4E39-4F5C-869D-5B5249D02FA0}">
      <dsp:nvSpPr>
        <dsp:cNvPr id="0" name=""/>
        <dsp:cNvSpPr/>
      </dsp:nvSpPr>
      <dsp:spPr>
        <a:xfrm>
          <a:off x="8965783" y="812006"/>
          <a:ext cx="2582621" cy="2485190"/>
        </a:xfrm>
        <a:prstGeom prst="rect">
          <a:avLst/>
        </a:prstGeom>
        <a:solidFill>
          <a:schemeClr val="accent3">
            <a:tint val="40000"/>
            <a:alpha val="90000"/>
            <a:hueOff val="-2063579"/>
            <a:satOff val="40207"/>
            <a:lumOff val="6880"/>
            <a:alphaOff val="0"/>
          </a:schemeClr>
        </a:solidFill>
        <a:ln w="25400" cap="flat" cmpd="sng" algn="ctr">
          <a:solidFill>
            <a:schemeClr val="accent3">
              <a:tint val="40000"/>
              <a:alpha val="90000"/>
              <a:hueOff val="-2063579"/>
              <a:satOff val="40207"/>
              <a:lumOff val="688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kern="1200">
              <a:latin typeface="Aptos" panose="020B0004020202020204" pitchFamily="34" charset="0"/>
              <a:ea typeface="+mn-ea"/>
              <a:cs typeface="+mn-cs"/>
            </a:rPr>
            <a:t>Provide information to executives and managers</a:t>
          </a:r>
          <a:endParaRPr lang="en-CA" sz="1400" kern="1200">
            <a:latin typeface="Aptos" panose="020B0004020202020204" pitchFamily="34" charset="0"/>
            <a:ea typeface="+mn-ea"/>
            <a:cs typeface="+mn-cs"/>
          </a:endParaRPr>
        </a:p>
        <a:p>
          <a:pPr marL="114300" lvl="1" indent="-114300" algn="l" defTabSz="622300">
            <a:lnSpc>
              <a:spcPct val="90000"/>
            </a:lnSpc>
            <a:spcBef>
              <a:spcPct val="0"/>
            </a:spcBef>
            <a:spcAft>
              <a:spcPct val="15000"/>
            </a:spcAft>
            <a:buFont typeface="Arial" panose="020B0604020202020204" pitchFamily="34" charset="0"/>
            <a:buChar char="•"/>
          </a:pPr>
          <a:r>
            <a:rPr lang="en-US" sz="1400" kern="1200">
              <a:latin typeface="Aptos" panose="020B0004020202020204" pitchFamily="34" charset="0"/>
              <a:ea typeface="+mn-ea"/>
              <a:cs typeface="+mn-cs"/>
            </a:rPr>
            <a:t>Send notice letters and preparing CT agreements</a:t>
          </a:r>
          <a:endParaRPr lang="en-CA" sz="1400" kern="1200">
            <a:latin typeface="Aptos" panose="020B0004020202020204" pitchFamily="34" charset="0"/>
            <a:ea typeface="+mn-ea"/>
            <a:cs typeface="+mn-cs"/>
          </a:endParaRPr>
        </a:p>
        <a:p>
          <a:pPr marL="114300" lvl="1" indent="-114300" algn="l" defTabSz="622300">
            <a:lnSpc>
              <a:spcPct val="90000"/>
            </a:lnSpc>
            <a:spcBef>
              <a:spcPct val="0"/>
            </a:spcBef>
            <a:spcAft>
              <a:spcPct val="15000"/>
            </a:spcAft>
            <a:buFont typeface="Arial" panose="020B0604020202020204" pitchFamily="34" charset="0"/>
            <a:buChar char="•"/>
          </a:pPr>
          <a:r>
            <a:rPr lang="en-US" sz="1400" kern="1200">
              <a:latin typeface="Aptos" panose="020B0004020202020204" pitchFamily="34" charset="0"/>
              <a:ea typeface="+mn-ea"/>
              <a:cs typeface="+mn-cs"/>
            </a:rPr>
            <a:t>Helping to match executives with available positions</a:t>
          </a:r>
          <a:endParaRPr lang="en-CA" sz="1400" kern="1200">
            <a:latin typeface="Aptos" panose="020B0004020202020204" pitchFamily="34" charset="0"/>
            <a:ea typeface="+mn-ea"/>
            <a:cs typeface="+mn-cs"/>
          </a:endParaRPr>
        </a:p>
      </dsp:txBody>
      <dsp:txXfrm>
        <a:off x="8965783" y="812006"/>
        <a:ext cx="2582621" cy="248519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8C125156-8CB5-4F94-B1DD-9DEF660CA43A}" type="datetimeFigureOut">
              <a:rPr lang="en-CA" smtClean="0"/>
              <a:t>2025-12-12</a:t>
            </a:fld>
            <a:endParaRPr lang="en-CA"/>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C297B32-12A3-46AB-84D3-B62C0D6D9FAB}" type="slidenum">
              <a:rPr lang="en-CA" smtClean="0"/>
              <a:t>‹#›</a:t>
            </a:fld>
            <a:endParaRPr lang="en-CA"/>
          </a:p>
        </p:txBody>
      </p:sp>
    </p:spTree>
    <p:extLst>
      <p:ext uri="{BB962C8B-B14F-4D97-AF65-F5344CB8AC3E}">
        <p14:creationId xmlns:p14="http://schemas.microsoft.com/office/powerpoint/2010/main" val="11937173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5BE00D6-E049-4381-83C8-29CB14B5448F}" type="datetimeFigureOut">
              <a:rPr lang="en-CA" smtClean="0"/>
              <a:t>2025-12-12</a:t>
            </a:fld>
            <a:endParaRPr lang="en-CA"/>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3A5D88-BC26-4EFA-A680-927F6A4ACCF4}" type="slidenum">
              <a:rPr lang="en-CA" smtClean="0"/>
              <a:t>‹#›</a:t>
            </a:fld>
            <a:endParaRPr lang="en-CA"/>
          </a:p>
        </p:txBody>
      </p:sp>
    </p:spTree>
    <p:extLst>
      <p:ext uri="{BB962C8B-B14F-4D97-AF65-F5344CB8AC3E}">
        <p14:creationId xmlns:p14="http://schemas.microsoft.com/office/powerpoint/2010/main" val="2744622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CA"/>
          </a:p>
        </p:txBody>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B3A5D88-BC26-4EFA-A680-927F6A4ACCF4}" type="slidenum">
              <a:rPr lang="en-CA" smtClean="0"/>
              <a:t>3</a:t>
            </a:fld>
            <a:endParaRPr lang="en-CA"/>
          </a:p>
        </p:txBody>
      </p:sp>
    </p:spTree>
    <p:extLst>
      <p:ext uri="{BB962C8B-B14F-4D97-AF65-F5344CB8AC3E}">
        <p14:creationId xmlns:p14="http://schemas.microsoft.com/office/powerpoint/2010/main" val="2046185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B3A5D88-BC26-4EFA-A680-927F6A4ACCF4}" type="slidenum">
              <a:rPr lang="en-CA" smtClean="0"/>
              <a:t>4</a:t>
            </a:fld>
            <a:endParaRPr lang="en-CA"/>
          </a:p>
        </p:txBody>
      </p:sp>
    </p:spTree>
    <p:extLst>
      <p:ext uri="{BB962C8B-B14F-4D97-AF65-F5344CB8AC3E}">
        <p14:creationId xmlns:p14="http://schemas.microsoft.com/office/powerpoint/2010/main" val="3755131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63D1C-114A-5AB8-D039-1E3ECE4826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29170D-9F5C-F350-CC27-A8B75BAD3800}"/>
              </a:ext>
            </a:extLst>
          </p:cNvPr>
          <p:cNvSpPr>
            <a:spLocks noGrp="1" noRot="1" noChangeAspect="1"/>
          </p:cNvSpPr>
          <p:nvPr>
            <p:ph type="sldImg"/>
          </p:nvPr>
        </p:nvSpPr>
        <p:spPr/>
        <p:txBody>
          <a:bodyPr/>
          <a:lstStyle/>
          <a:p>
            <a:endParaRPr lang="en-CA"/>
          </a:p>
        </p:txBody>
      </p:sp>
      <p:sp>
        <p:nvSpPr>
          <p:cNvPr id="3" name="Notes Placeholder 2">
            <a:extLst>
              <a:ext uri="{FF2B5EF4-FFF2-40B4-BE49-F238E27FC236}">
                <a16:creationId xmlns:a16="http://schemas.microsoft.com/office/drawing/2014/main" id="{93BF97CC-9457-4C5F-F5CA-F9E7D5043036}"/>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19D771B5-424E-627A-4E0A-004D208EBA11}"/>
              </a:ext>
            </a:extLst>
          </p:cNvPr>
          <p:cNvSpPr>
            <a:spLocks noGrp="1"/>
          </p:cNvSpPr>
          <p:nvPr>
            <p:ph type="sldNum" sz="quarter" idx="5"/>
          </p:nvPr>
        </p:nvSpPr>
        <p:spPr/>
        <p:txBody>
          <a:bodyPr/>
          <a:lstStyle/>
          <a:p>
            <a:fld id="{EB3A5D88-BC26-4EFA-A680-927F6A4ACCF4}" type="slidenum">
              <a:rPr lang="en-CA" smtClean="0"/>
              <a:t>6</a:t>
            </a:fld>
            <a:endParaRPr lang="en-CA"/>
          </a:p>
        </p:txBody>
      </p:sp>
    </p:spTree>
    <p:extLst>
      <p:ext uri="{BB962C8B-B14F-4D97-AF65-F5344CB8AC3E}">
        <p14:creationId xmlns:p14="http://schemas.microsoft.com/office/powerpoint/2010/main" val="3874834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CA7AF-B4AA-BBC1-D09C-9484C714ED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583C59-285B-959A-25B3-94AA00CAC1FD}"/>
              </a:ext>
            </a:extLst>
          </p:cNvPr>
          <p:cNvSpPr>
            <a:spLocks noGrp="1" noRot="1" noChangeAspect="1"/>
          </p:cNvSpPr>
          <p:nvPr>
            <p:ph type="sldImg"/>
          </p:nvPr>
        </p:nvSpPr>
        <p:spPr/>
        <p:txBody>
          <a:bodyPr/>
          <a:lstStyle/>
          <a:p>
            <a:endParaRPr lang="en-CA"/>
          </a:p>
        </p:txBody>
      </p:sp>
      <p:sp>
        <p:nvSpPr>
          <p:cNvPr id="3" name="Notes Placeholder 2">
            <a:extLst>
              <a:ext uri="{FF2B5EF4-FFF2-40B4-BE49-F238E27FC236}">
                <a16:creationId xmlns:a16="http://schemas.microsoft.com/office/drawing/2014/main" id="{35E3516E-DA3C-ADB6-1341-1A234C7AC455}"/>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73243CA9-B832-2C45-0176-D9649FCC1187}"/>
              </a:ext>
            </a:extLst>
          </p:cNvPr>
          <p:cNvSpPr>
            <a:spLocks noGrp="1"/>
          </p:cNvSpPr>
          <p:nvPr>
            <p:ph type="sldNum" sz="quarter" idx="5"/>
          </p:nvPr>
        </p:nvSpPr>
        <p:spPr/>
        <p:txBody>
          <a:bodyPr/>
          <a:lstStyle/>
          <a:p>
            <a:fld id="{EB3A5D88-BC26-4EFA-A680-927F6A4ACCF4}" type="slidenum">
              <a:rPr lang="en-CA" smtClean="0"/>
              <a:t>7</a:t>
            </a:fld>
            <a:endParaRPr lang="en-CA"/>
          </a:p>
        </p:txBody>
      </p:sp>
    </p:spTree>
    <p:extLst>
      <p:ext uri="{BB962C8B-B14F-4D97-AF65-F5344CB8AC3E}">
        <p14:creationId xmlns:p14="http://schemas.microsoft.com/office/powerpoint/2010/main" val="29548032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8" name="Title 1" descr="A text box for the title of the presentation is included in the middle of the slide."/>
          <p:cNvSpPr>
            <a:spLocks noGrp="1"/>
          </p:cNvSpPr>
          <p:nvPr>
            <p:ph type="title" hasCustomPrompt="1"/>
          </p:nvPr>
        </p:nvSpPr>
        <p:spPr>
          <a:xfrm>
            <a:off x="1295468" y="2127980"/>
            <a:ext cx="9585011" cy="987095"/>
          </a:xfrm>
          <a:prstGeom prst="rect">
            <a:avLst/>
          </a:prstGeom>
        </p:spPr>
        <p:txBody>
          <a:bodyPr anchor="t"/>
          <a:lstStyle>
            <a:lvl1pPr algn="ctr">
              <a:defRPr sz="6600" b="0" cap="none" baseline="0">
                <a:solidFill>
                  <a:schemeClr val="tx2"/>
                </a:solidFill>
              </a:defRPr>
            </a:lvl1pPr>
          </a:lstStyle>
          <a:p>
            <a:r>
              <a:rPr lang="en-US"/>
              <a:t>Section title</a:t>
            </a:r>
            <a:endParaRPr lang="en-CA"/>
          </a:p>
        </p:txBody>
      </p:sp>
      <p:pic>
        <p:nvPicPr>
          <p:cNvPr id="10" name="Picture 9"/>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flipH="1" flipV="1">
            <a:off x="-240704" y="2889262"/>
            <a:ext cx="5528733" cy="4248150"/>
          </a:xfrm>
          <a:prstGeom prst="rect">
            <a:avLst/>
          </a:prstGeom>
        </p:spPr>
      </p:pic>
      <p:pic>
        <p:nvPicPr>
          <p:cNvPr id="11" name="Picture 10" descr="There is a visual accent of a large triangle within the bottom left-hand corner of the slide. The first triangle is blue. There is a turquoise accent added to the longest side of the triangle. A lime green accent is included beside the turquoise one."/>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flipH="1" flipV="1">
            <a:off x="-336715" y="3176972"/>
            <a:ext cx="5512513" cy="4235688"/>
          </a:xfrm>
          <a:prstGeom prst="rect">
            <a:avLst/>
          </a:prstGeom>
        </p:spPr>
      </p:pic>
      <p:pic>
        <p:nvPicPr>
          <p:cNvPr id="12" name="Picture 11"/>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flipH="1" flipV="1">
            <a:off x="-336715" y="4155924"/>
            <a:ext cx="4148667" cy="2931033"/>
          </a:xfrm>
          <a:prstGeom prst="rect">
            <a:avLst/>
          </a:prstGeom>
        </p:spPr>
      </p:pic>
      <p:sp>
        <p:nvSpPr>
          <p:cNvPr id="13" name="Slide Number Placeholder 5" descr="A text box for a page number is included in the bottom right corner of the slide. "/>
          <p:cNvSpPr>
            <a:spLocks noGrp="1"/>
          </p:cNvSpPr>
          <p:nvPr>
            <p:ph type="sldNum" sz="quarter" idx="12"/>
          </p:nvPr>
        </p:nvSpPr>
        <p:spPr>
          <a:xfrm>
            <a:off x="8737600" y="6356353"/>
            <a:ext cx="2844800" cy="365125"/>
          </a:xfrm>
        </p:spPr>
        <p:txBody>
          <a:bodyPr/>
          <a:lstStyle/>
          <a:p>
            <a:fld id="{32D4B517-E49B-41B6-9DBC-23634E0F1CDC}" type="slidenum">
              <a:rPr lang="en-CA" smtClean="0"/>
              <a:t>‹#›</a:t>
            </a:fld>
            <a:endParaRPr lang="en-CA"/>
          </a:p>
        </p:txBody>
      </p:sp>
    </p:spTree>
    <p:extLst>
      <p:ext uri="{BB962C8B-B14F-4D97-AF65-F5344CB8AC3E}">
        <p14:creationId xmlns:p14="http://schemas.microsoft.com/office/powerpoint/2010/main" val="3745035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100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par>
                                <p:cTn id="9" presetID="2" presetClass="entr" presetSubtype="2" accel="50000" decel="50000" fill="hold" nodeType="withEffect">
                                  <p:stCondLst>
                                    <p:cond delay="50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1+#ppt_w/2"/>
                                          </p:val>
                                        </p:tav>
                                        <p:tav tm="100000">
                                          <p:val>
                                            <p:strVal val="#ppt_x"/>
                                          </p:val>
                                        </p:tav>
                                      </p:tavLst>
                                    </p:anim>
                                    <p:anim calcmode="lin" valueType="num">
                                      <p:cBhvr additive="base">
                                        <p:cTn id="12" dur="500" fill="hold"/>
                                        <p:tgtEl>
                                          <p:spTgt spid="12"/>
                                        </p:tgtEl>
                                        <p:attrNameLst>
                                          <p:attrName>ppt_y</p:attrName>
                                        </p:attrNameLst>
                                      </p:cBhvr>
                                      <p:tavLst>
                                        <p:tav tm="0">
                                          <p:val>
                                            <p:strVal val="#ppt_y"/>
                                          </p:val>
                                        </p:tav>
                                        <p:tav tm="100000">
                                          <p:val>
                                            <p:strVal val="#ppt_y"/>
                                          </p:val>
                                        </p:tav>
                                      </p:tavLst>
                                    </p:anim>
                                  </p:childTnLst>
                                </p:cTn>
                              </p:par>
                              <p:par>
                                <p:cTn id="13" presetID="2" presetClass="entr" presetSubtype="2" accel="50000" decel="50000" fill="hold" nodeType="withEffect">
                                  <p:stCondLst>
                                    <p:cond delay="75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1+#ppt_w/2"/>
                                          </p:val>
                                        </p:tav>
                                        <p:tav tm="100000">
                                          <p:val>
                                            <p:strVal val="#ppt_x"/>
                                          </p:val>
                                        </p:tav>
                                      </p:tavLst>
                                    </p:anim>
                                    <p:anim calcmode="lin" valueType="num">
                                      <p:cBhvr additive="base">
                                        <p:cTn id="16"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English">
    <p:spTree>
      <p:nvGrpSpPr>
        <p:cNvPr id="1" name=""/>
        <p:cNvGrpSpPr/>
        <p:nvPr/>
      </p:nvGrpSpPr>
      <p:grpSpPr>
        <a:xfrm>
          <a:off x="0" y="0"/>
          <a:ext cx="0" cy="0"/>
          <a:chOff x="0" y="0"/>
          <a:chExt cx="0" cy="0"/>
        </a:xfrm>
      </p:grpSpPr>
      <p:sp>
        <p:nvSpPr>
          <p:cNvPr id="17" name="Title 1" descr="A text box for a title is included underneath of the FIP and Canada Wordmark."/>
          <p:cNvSpPr>
            <a:spLocks noGrp="1"/>
          </p:cNvSpPr>
          <p:nvPr>
            <p:ph type="ctrTitle" hasCustomPrompt="1"/>
          </p:nvPr>
        </p:nvSpPr>
        <p:spPr>
          <a:xfrm>
            <a:off x="1103445" y="2060851"/>
            <a:ext cx="10270067" cy="613891"/>
          </a:xfrm>
          <a:prstGeom prst="rect">
            <a:avLst/>
          </a:prstGeom>
        </p:spPr>
        <p:txBody>
          <a:bodyPr/>
          <a:lstStyle>
            <a:lvl1pPr algn="l">
              <a:defRPr sz="3600">
                <a:solidFill>
                  <a:schemeClr val="tx2"/>
                </a:solidFill>
              </a:defRPr>
            </a:lvl1pPr>
          </a:lstStyle>
          <a:p>
            <a:r>
              <a:rPr lang="en-US"/>
              <a:t>Title</a:t>
            </a:r>
            <a:endParaRPr lang="en-CA"/>
          </a:p>
        </p:txBody>
      </p:sp>
      <p:sp>
        <p:nvSpPr>
          <p:cNvPr id="18" name="Text Placeholder 14" descr="A text box for a sub-title is included under the title textbox."/>
          <p:cNvSpPr>
            <a:spLocks noGrp="1"/>
          </p:cNvSpPr>
          <p:nvPr>
            <p:ph type="body" sz="quarter" idx="13" hasCustomPrompt="1"/>
          </p:nvPr>
        </p:nvSpPr>
        <p:spPr>
          <a:xfrm>
            <a:off x="1103447" y="2708920"/>
            <a:ext cx="10273141" cy="720080"/>
          </a:xfrm>
          <a:prstGeom prst="rect">
            <a:avLst/>
          </a:prstGeom>
        </p:spPr>
        <p:txBody>
          <a:bodyPr/>
          <a:lstStyle>
            <a:lvl1pPr marL="0" indent="0">
              <a:buNone/>
              <a:defRPr sz="2400">
                <a:solidFill>
                  <a:schemeClr val="accent3"/>
                </a:solidFill>
              </a:defRPr>
            </a:lvl1pPr>
          </a:lstStyle>
          <a:p>
            <a:pPr lvl="0"/>
            <a:r>
              <a:rPr lang="en-US"/>
              <a:t>Sub-title</a:t>
            </a:r>
          </a:p>
        </p:txBody>
      </p:sp>
      <p:sp>
        <p:nvSpPr>
          <p:cNvPr id="21" name="Slide Number Placeholder 5" descr="A text box for a page number is included in the bottom right corner of the slide. "/>
          <p:cNvSpPr>
            <a:spLocks noGrp="1"/>
          </p:cNvSpPr>
          <p:nvPr>
            <p:ph type="sldNum" sz="quarter" idx="12"/>
          </p:nvPr>
        </p:nvSpPr>
        <p:spPr>
          <a:xfrm>
            <a:off x="8737600" y="6356353"/>
            <a:ext cx="2844800" cy="365125"/>
          </a:xfrm>
        </p:spPr>
        <p:txBody>
          <a:bodyPr/>
          <a:lstStyle/>
          <a:p>
            <a:fld id="{32D4B517-E49B-41B6-9DBC-23634E0F1CDC}" type="slidenum">
              <a:rPr lang="en-CA" smtClean="0"/>
              <a:t>‹#›</a:t>
            </a:fld>
            <a:endParaRPr lang="en-CA"/>
          </a:p>
        </p:txBody>
      </p:sp>
      <p:pic>
        <p:nvPicPr>
          <p:cNvPr id="27" name="Picture 26" descr="The Canada wordmark is shown in blue font on the righthand side of the slide underneath the blue and black bar. The word Canada has a small Canadian flag over the last letter &quot;a&quot;. ">
            <a:extLst>
              <a:ext uri="{FF2B5EF4-FFF2-40B4-BE49-F238E27FC236}">
                <a16:creationId xmlns:a16="http://schemas.microsoft.com/office/drawing/2014/main" id="{B6A1E8E2-E238-4AD1-A32C-471991AF8E5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7932" y="800708"/>
            <a:ext cx="1570676" cy="484291"/>
          </a:xfrm>
          <a:prstGeom prst="rect">
            <a:avLst/>
          </a:prstGeom>
        </p:spPr>
      </p:pic>
      <p:pic>
        <p:nvPicPr>
          <p:cNvPr id="11" name="Picture 10" descr="The FIP is shown in blue font underneath of the blue and black bar. This includes a small blue Canadian flag, with the text Treasury Board of Canada Secretariat located to its right. Beside the English text is the French: Secrétariat du Conseil du Trésor du Canada. ">
            <a:extLst>
              <a:ext uri="{FF2B5EF4-FFF2-40B4-BE49-F238E27FC236}">
                <a16:creationId xmlns:a16="http://schemas.microsoft.com/office/drawing/2014/main" id="{263DDDF0-8A1C-4662-9A4D-00956DA62F6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5360" y="947009"/>
            <a:ext cx="4288932" cy="393759"/>
          </a:xfrm>
          <a:prstGeom prst="rect">
            <a:avLst/>
          </a:prstGeom>
        </p:spPr>
      </p:pic>
      <p:grpSp>
        <p:nvGrpSpPr>
          <p:cNvPr id="2" name="Group 1" descr="A thin blue bar runs along the width of the upper section of the slide. A small green parallelogram separates the blue bar from another thin black bar. To the right of the green parallelogram, a thin black bar runs along the width of the upper section of the slide until it reaches the righthand side of the slide. ">
            <a:extLst>
              <a:ext uri="{FF2B5EF4-FFF2-40B4-BE49-F238E27FC236}">
                <a16:creationId xmlns:a16="http://schemas.microsoft.com/office/drawing/2014/main" id="{08B071FD-DE56-4F84-B7F0-1C44057F4DA5}"/>
              </a:ext>
            </a:extLst>
          </p:cNvPr>
          <p:cNvGrpSpPr/>
          <p:nvPr userDrawn="1"/>
        </p:nvGrpSpPr>
        <p:grpSpPr>
          <a:xfrm>
            <a:off x="-8156" y="612224"/>
            <a:ext cx="12205664" cy="152480"/>
            <a:chOff x="-8156" y="612224"/>
            <a:chExt cx="12205664" cy="152480"/>
          </a:xfrm>
        </p:grpSpPr>
        <p:sp>
          <p:nvSpPr>
            <p:cNvPr id="23" name="Freeform 15">
              <a:extLst>
                <a:ext uri="{FF2B5EF4-FFF2-40B4-BE49-F238E27FC236}">
                  <a16:creationId xmlns:a16="http://schemas.microsoft.com/office/drawing/2014/main" id="{9B266A96-48D0-4C48-AF2E-F09234B891BC}"/>
                </a:ext>
              </a:extLst>
            </p:cNvPr>
            <p:cNvSpPr>
              <a:spLocks/>
            </p:cNvSpPr>
            <p:nvPr userDrawn="1"/>
          </p:nvSpPr>
          <p:spPr bwMode="auto">
            <a:xfrm>
              <a:off x="8997108" y="613891"/>
              <a:ext cx="3200400" cy="150813"/>
            </a:xfrm>
            <a:custGeom>
              <a:avLst/>
              <a:gdLst>
                <a:gd name="T0" fmla="*/ 96 w 1374"/>
                <a:gd name="T1" fmla="*/ 0 h 95"/>
                <a:gd name="T2" fmla="*/ 90 w 1374"/>
                <a:gd name="T3" fmla="*/ 0 h 95"/>
                <a:gd name="T4" fmla="*/ 0 w 1374"/>
                <a:gd name="T5" fmla="*/ 95 h 95"/>
                <a:gd name="T6" fmla="*/ 6 w 1374"/>
                <a:gd name="T7" fmla="*/ 95 h 95"/>
                <a:gd name="T8" fmla="*/ 1374 w 1374"/>
                <a:gd name="T9" fmla="*/ 95 h 95"/>
                <a:gd name="T10" fmla="*/ 1374 w 1374"/>
                <a:gd name="T11" fmla="*/ 0 h 95"/>
                <a:gd name="T12" fmla="*/ 96 w 13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374" h="95">
                  <a:moveTo>
                    <a:pt x="96" y="0"/>
                  </a:moveTo>
                  <a:lnTo>
                    <a:pt x="90" y="0"/>
                  </a:lnTo>
                  <a:lnTo>
                    <a:pt x="0" y="95"/>
                  </a:lnTo>
                  <a:lnTo>
                    <a:pt x="6" y="95"/>
                  </a:lnTo>
                  <a:lnTo>
                    <a:pt x="1374" y="95"/>
                  </a:lnTo>
                  <a:lnTo>
                    <a:pt x="1374" y="0"/>
                  </a:lnTo>
                  <a:lnTo>
                    <a:pt x="96" y="0"/>
                  </a:lnTo>
                  <a:close/>
                </a:path>
              </a:pathLst>
            </a:custGeom>
            <a:solidFill>
              <a:srgbClr val="333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10" name="Freeform 13">
              <a:extLst>
                <a:ext uri="{FF2B5EF4-FFF2-40B4-BE49-F238E27FC236}">
                  <a16:creationId xmlns:a16="http://schemas.microsoft.com/office/drawing/2014/main" id="{441DAEEE-4163-485D-BF45-A5857124FE6C}"/>
                </a:ext>
              </a:extLst>
            </p:cNvPr>
            <p:cNvSpPr>
              <a:spLocks/>
            </p:cNvSpPr>
            <p:nvPr userDrawn="1"/>
          </p:nvSpPr>
          <p:spPr bwMode="auto">
            <a:xfrm>
              <a:off x="-8156" y="613891"/>
              <a:ext cx="9418320" cy="150813"/>
            </a:xfrm>
            <a:custGeom>
              <a:avLst/>
              <a:gdLst>
                <a:gd name="T0" fmla="*/ 4398 w 4398"/>
                <a:gd name="T1" fmla="*/ 0 h 95"/>
                <a:gd name="T2" fmla="*/ 0 w 4398"/>
                <a:gd name="T3" fmla="*/ 0 h 95"/>
                <a:gd name="T4" fmla="*/ 0 w 4398"/>
                <a:gd name="T5" fmla="*/ 95 h 95"/>
                <a:gd name="T6" fmla="*/ 4302 w 4398"/>
                <a:gd name="T7" fmla="*/ 95 h 95"/>
                <a:gd name="T8" fmla="*/ 4398 w 4398"/>
                <a:gd name="T9" fmla="*/ 0 h 95"/>
              </a:gdLst>
              <a:ahLst/>
              <a:cxnLst>
                <a:cxn ang="0">
                  <a:pos x="T0" y="T1"/>
                </a:cxn>
                <a:cxn ang="0">
                  <a:pos x="T2" y="T3"/>
                </a:cxn>
                <a:cxn ang="0">
                  <a:pos x="T4" y="T5"/>
                </a:cxn>
                <a:cxn ang="0">
                  <a:pos x="T6" y="T7"/>
                </a:cxn>
                <a:cxn ang="0">
                  <a:pos x="T8" y="T9"/>
                </a:cxn>
              </a:cxnLst>
              <a:rect l="0" t="0" r="r" b="b"/>
              <a:pathLst>
                <a:path w="4398" h="95">
                  <a:moveTo>
                    <a:pt x="4398" y="0"/>
                  </a:moveTo>
                  <a:lnTo>
                    <a:pt x="0" y="0"/>
                  </a:lnTo>
                  <a:lnTo>
                    <a:pt x="0" y="95"/>
                  </a:lnTo>
                  <a:lnTo>
                    <a:pt x="4302" y="95"/>
                  </a:lnTo>
                  <a:lnTo>
                    <a:pt x="439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24" name="Freeform 14">
              <a:extLst>
                <a:ext uri="{FF2B5EF4-FFF2-40B4-BE49-F238E27FC236}">
                  <a16:creationId xmlns:a16="http://schemas.microsoft.com/office/drawing/2014/main" id="{7CCA438D-B9F8-441D-9261-988B9701B508}"/>
                </a:ext>
              </a:extLst>
            </p:cNvPr>
            <p:cNvSpPr>
              <a:spLocks/>
            </p:cNvSpPr>
            <p:nvPr userDrawn="1"/>
          </p:nvSpPr>
          <p:spPr bwMode="auto">
            <a:xfrm>
              <a:off x="9039950" y="612224"/>
              <a:ext cx="404422" cy="150813"/>
            </a:xfrm>
            <a:custGeom>
              <a:avLst/>
              <a:gdLst>
                <a:gd name="T0" fmla="*/ 96 w 174"/>
                <a:gd name="T1" fmla="*/ 0 h 95"/>
                <a:gd name="T2" fmla="*/ 96 w 174"/>
                <a:gd name="T3" fmla="*/ 0 h 95"/>
                <a:gd name="T4" fmla="*/ 0 w 174"/>
                <a:gd name="T5" fmla="*/ 95 h 95"/>
                <a:gd name="T6" fmla="*/ 6 w 174"/>
                <a:gd name="T7" fmla="*/ 95 h 95"/>
                <a:gd name="T8" fmla="*/ 84 w 174"/>
                <a:gd name="T9" fmla="*/ 95 h 95"/>
                <a:gd name="T10" fmla="*/ 174 w 174"/>
                <a:gd name="T11" fmla="*/ 0 h 95"/>
                <a:gd name="T12" fmla="*/ 96 w 1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74" h="95">
                  <a:moveTo>
                    <a:pt x="96" y="0"/>
                  </a:moveTo>
                  <a:lnTo>
                    <a:pt x="96" y="0"/>
                  </a:lnTo>
                  <a:lnTo>
                    <a:pt x="0" y="95"/>
                  </a:lnTo>
                  <a:lnTo>
                    <a:pt x="6" y="95"/>
                  </a:lnTo>
                  <a:lnTo>
                    <a:pt x="84" y="95"/>
                  </a:lnTo>
                  <a:lnTo>
                    <a:pt x="174" y="0"/>
                  </a:lnTo>
                  <a:lnTo>
                    <a:pt x="96" y="0"/>
                  </a:lnTo>
                  <a:close/>
                </a:path>
              </a:pathLst>
            </a:custGeom>
            <a:solidFill>
              <a:srgbClr val="CFD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grpSp>
    </p:spTree>
    <p:extLst>
      <p:ext uri="{BB962C8B-B14F-4D97-AF65-F5344CB8AC3E}">
        <p14:creationId xmlns:p14="http://schemas.microsoft.com/office/powerpoint/2010/main" val="351661691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25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10" presetClass="entr" presetSubtype="0" fill="hold" nodeType="withEffect">
                                  <p:stCondLst>
                                    <p:cond delay="125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12"/>
          </p:nvPr>
        </p:nvSpPr>
        <p:spPr>
          <a:xfrm>
            <a:off x="8652284" y="6235327"/>
            <a:ext cx="2844800" cy="365125"/>
          </a:xfrm>
        </p:spPr>
        <p:txBody>
          <a:bodyPr/>
          <a:lstStyle/>
          <a:p>
            <a:fld id="{32D4B517-E49B-41B6-9DBC-23634E0F1CDC}" type="slidenum">
              <a:rPr lang="en-CA" smtClean="0"/>
              <a:t>‹#›</a:t>
            </a:fld>
            <a:endParaRPr lang="en-CA"/>
          </a:p>
        </p:txBody>
      </p:sp>
      <p:sp>
        <p:nvSpPr>
          <p:cNvPr id="11" name="Content Placeholder 2" descr="A large text box is included underneath the title."/>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2" name="Title 1" descr="A text box for the slide title is included at the top of the slide."/>
          <p:cNvSpPr>
            <a:spLocks noGrp="1"/>
          </p:cNvSpPr>
          <p:nvPr>
            <p:ph type="title"/>
          </p:nvPr>
        </p:nvSpPr>
        <p:spPr>
          <a:xfrm>
            <a:off x="1012265" y="138062"/>
            <a:ext cx="7243976"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a:p>
        </p:txBody>
      </p:sp>
    </p:spTree>
    <p:extLst>
      <p:ext uri="{BB962C8B-B14F-4D97-AF65-F5344CB8AC3E}">
        <p14:creationId xmlns:p14="http://schemas.microsoft.com/office/powerpoint/2010/main" val="2077113458"/>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sic Page With Picture and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12"/>
          </p:nvPr>
        </p:nvSpPr>
        <p:spPr>
          <a:xfrm>
            <a:off x="8737600" y="6356353"/>
            <a:ext cx="2844800" cy="365125"/>
          </a:xfrm>
        </p:spPr>
        <p:txBody>
          <a:bodyPr/>
          <a:lstStyle/>
          <a:p>
            <a:fld id="{32D4B517-E49B-41B6-9DBC-23634E0F1CDC}" type="slidenum">
              <a:rPr lang="en-CA" smtClean="0"/>
              <a:t>‹#›</a:t>
            </a:fld>
            <a:endParaRPr lang="en-CA"/>
          </a:p>
        </p:txBody>
      </p:sp>
      <p:sp>
        <p:nvSpPr>
          <p:cNvPr id="16" name="Title 1" descr="A text box where you can add a photo caption is included below the picture box."/>
          <p:cNvSpPr>
            <a:spLocks noGrp="1"/>
          </p:cNvSpPr>
          <p:nvPr>
            <p:ph type="title" hasCustomPrompt="1"/>
          </p:nvPr>
        </p:nvSpPr>
        <p:spPr>
          <a:xfrm>
            <a:off x="2449156" y="4951455"/>
            <a:ext cx="7309764" cy="467559"/>
          </a:xfrm>
          <a:prstGeom prst="rect">
            <a:avLst/>
          </a:prstGeom>
        </p:spPr>
        <p:txBody>
          <a:bodyPr anchor="t"/>
          <a:lstStyle>
            <a:lvl1pPr algn="l">
              <a:defRPr sz="1800" b="1" baseline="0">
                <a:solidFill>
                  <a:schemeClr val="tx2"/>
                </a:solidFill>
              </a:defRPr>
            </a:lvl1pPr>
          </a:lstStyle>
          <a:p>
            <a:r>
              <a:rPr lang="en-US"/>
              <a:t>Photo Caption</a:t>
            </a:r>
            <a:endParaRPr lang="en-CA"/>
          </a:p>
        </p:txBody>
      </p:sp>
      <p:sp>
        <p:nvSpPr>
          <p:cNvPr id="17" name="Picture Placeholder 2" descr="A large box is located in the middle of the slide for an image."/>
          <p:cNvSpPr>
            <a:spLocks noGrp="1"/>
          </p:cNvSpPr>
          <p:nvPr>
            <p:ph type="pic" idx="1" hasCustomPrompt="1"/>
          </p:nvPr>
        </p:nvSpPr>
        <p:spPr>
          <a:xfrm>
            <a:off x="2443719" y="1530579"/>
            <a:ext cx="7315200" cy="339471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Click to insert a picture</a:t>
            </a:r>
          </a:p>
        </p:txBody>
      </p:sp>
      <p:sp>
        <p:nvSpPr>
          <p:cNvPr id="19" name="Rectangle 18" descr="As a visual effect, there is a small red bar on the left side of the photo caption text box."/>
          <p:cNvSpPr/>
          <p:nvPr userDrawn="1"/>
        </p:nvSpPr>
        <p:spPr>
          <a:xfrm>
            <a:off x="2443721" y="4950962"/>
            <a:ext cx="60959" cy="46756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spTree>
    <p:extLst>
      <p:ext uri="{BB962C8B-B14F-4D97-AF65-F5344CB8AC3E}">
        <p14:creationId xmlns:p14="http://schemas.microsoft.com/office/powerpoint/2010/main" val="841984464"/>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Page Image">
    <p:bg>
      <p:bgPr>
        <a:solidFill>
          <a:schemeClr val="bg2"/>
        </a:solidFill>
        <a:effectLst/>
      </p:bgPr>
    </p:bg>
    <p:spTree>
      <p:nvGrpSpPr>
        <p:cNvPr id="1" name=""/>
        <p:cNvGrpSpPr/>
        <p:nvPr/>
      </p:nvGrpSpPr>
      <p:grpSpPr>
        <a:xfrm>
          <a:off x="0" y="0"/>
          <a:ext cx="0" cy="0"/>
          <a:chOff x="0" y="0"/>
          <a:chExt cx="0" cy="0"/>
        </a:xfrm>
      </p:grpSpPr>
      <p:sp>
        <p:nvSpPr>
          <p:cNvPr id="12" name="Picture Placeholder 2" descr="A large box that takes up most of the slide is included for an image."/>
          <p:cNvSpPr>
            <a:spLocks noGrp="1"/>
          </p:cNvSpPr>
          <p:nvPr>
            <p:ph type="pic" idx="1" hasCustomPrompt="1"/>
          </p:nvPr>
        </p:nvSpPr>
        <p:spPr>
          <a:xfrm>
            <a:off x="0" y="548680"/>
            <a:ext cx="12192000" cy="6309320"/>
          </a:xfrm>
          <a:prstGeom prst="rect">
            <a:avLst/>
          </a:prstGeom>
        </p:spPr>
        <p:txBody>
          <a:bodyPr/>
          <a:lstStyle>
            <a:lvl1pPr marL="0" indent="0">
              <a:buNone/>
              <a:defRPr sz="14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Click to insert a picture</a:t>
            </a:r>
          </a:p>
        </p:txBody>
      </p:sp>
    </p:spTree>
    <p:extLst>
      <p:ext uri="{BB962C8B-B14F-4D97-AF65-F5344CB8AC3E}">
        <p14:creationId xmlns:p14="http://schemas.microsoft.com/office/powerpoint/2010/main" val="1313740679"/>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With Photo Collage">
    <p:bg>
      <p:bgPr>
        <a:solidFill>
          <a:schemeClr val="bg2"/>
        </a:solidFill>
        <a:effectLst/>
      </p:bgPr>
    </p:bg>
    <p:spTree>
      <p:nvGrpSpPr>
        <p:cNvPr id="1" name=""/>
        <p:cNvGrpSpPr/>
        <p:nvPr/>
      </p:nvGrpSpPr>
      <p:grpSpPr>
        <a:xfrm>
          <a:off x="0" y="0"/>
          <a:ext cx="0" cy="0"/>
          <a:chOff x="0" y="0"/>
          <a:chExt cx="0" cy="0"/>
        </a:xfrm>
      </p:grpSpPr>
      <p:sp>
        <p:nvSpPr>
          <p:cNvPr id="3" name="Picture Placeholder 2" descr="A large box where you can upload an image is located on the right side of the slide."/>
          <p:cNvSpPr>
            <a:spLocks noGrp="1"/>
          </p:cNvSpPr>
          <p:nvPr>
            <p:ph type="pic" idx="10" hasCustomPrompt="1"/>
          </p:nvPr>
        </p:nvSpPr>
        <p:spPr>
          <a:xfrm>
            <a:off x="6223592" y="841787"/>
            <a:ext cx="5968409" cy="3795823"/>
          </a:xfrm>
          <a:prstGeom prst="rect">
            <a:avLst/>
          </a:prstGeom>
        </p:spPr>
        <p:txBody>
          <a:bodyPr/>
          <a:lstStyle>
            <a:lvl1pPr marL="0" indent="0">
              <a:buNone/>
              <a:defRPr sz="18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Click to insert a picture</a:t>
            </a:r>
          </a:p>
        </p:txBody>
      </p:sp>
      <p:sp>
        <p:nvSpPr>
          <p:cNvPr id="4" name="Text Placeholder 5" descr="A text box is included in the upper left-hand side of the slide."/>
          <p:cNvSpPr>
            <a:spLocks noGrp="1"/>
          </p:cNvSpPr>
          <p:nvPr>
            <p:ph type="body" sz="quarter" idx="11" hasCustomPrompt="1"/>
          </p:nvPr>
        </p:nvSpPr>
        <p:spPr>
          <a:xfrm>
            <a:off x="1" y="841784"/>
            <a:ext cx="5982587" cy="2571750"/>
          </a:xfrm>
          <a:prstGeom prst="rect">
            <a:avLst/>
          </a:prstGeom>
        </p:spPr>
        <p:txBody>
          <a:bodyPr lIns="180000" tIns="108000" rIns="180000" bIns="108000"/>
          <a:lstStyle>
            <a:lvl1pPr marL="0" indent="0">
              <a:buNone/>
              <a:defRPr sz="1800" baseline="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add text</a:t>
            </a:r>
            <a:endParaRPr lang="en-CA"/>
          </a:p>
        </p:txBody>
      </p:sp>
      <p:sp>
        <p:nvSpPr>
          <p:cNvPr id="5" name="Picture Placeholder 3" descr="On the left-hand side of the slide underneath the text box, there is a box where you can upload an image. "/>
          <p:cNvSpPr>
            <a:spLocks noGrp="1"/>
          </p:cNvSpPr>
          <p:nvPr>
            <p:ph type="pic" sz="quarter" idx="12" hasCustomPrompt="1"/>
          </p:nvPr>
        </p:nvSpPr>
        <p:spPr>
          <a:xfrm>
            <a:off x="245731" y="3413534"/>
            <a:ext cx="5736856" cy="2571750"/>
          </a:xfrm>
          <a:prstGeom prst="rect">
            <a:avLst/>
          </a:prstGeom>
        </p:spPr>
        <p:txBody>
          <a:bodyPr/>
          <a:lstStyle>
            <a:lvl1pPr marL="0" indent="0">
              <a:buNone/>
              <a:defRPr sz="1800">
                <a:solidFill>
                  <a:schemeClr val="tx2"/>
                </a:solidFill>
              </a:defRPr>
            </a:lvl1pPr>
          </a:lstStyle>
          <a:p>
            <a:r>
              <a:rPr lang="en-CA"/>
              <a:t>Click to insert a picture</a:t>
            </a:r>
          </a:p>
        </p:txBody>
      </p:sp>
      <p:sp>
        <p:nvSpPr>
          <p:cNvPr id="6" name="Picture Placeholder 7" descr="A smaller box where you can upload an image."/>
          <p:cNvSpPr>
            <a:spLocks noGrp="1"/>
          </p:cNvSpPr>
          <p:nvPr>
            <p:ph type="pic" sz="quarter" idx="13" hasCustomPrompt="1"/>
          </p:nvPr>
        </p:nvSpPr>
        <p:spPr>
          <a:xfrm>
            <a:off x="6223592" y="4637500"/>
            <a:ext cx="2895445" cy="1347787"/>
          </a:xfrm>
          <a:prstGeom prst="rect">
            <a:avLst/>
          </a:prstGeom>
        </p:spPr>
        <p:txBody>
          <a:bodyPr/>
          <a:lstStyle>
            <a:lvl1pPr marL="0" indent="0">
              <a:buNone/>
              <a:defRPr sz="1800">
                <a:solidFill>
                  <a:schemeClr val="tx2"/>
                </a:solidFill>
              </a:defRPr>
            </a:lvl1pPr>
          </a:lstStyle>
          <a:p>
            <a:r>
              <a:rPr lang="en-CA"/>
              <a:t>Click to insert a picture</a:t>
            </a:r>
          </a:p>
        </p:txBody>
      </p:sp>
      <p:sp>
        <p:nvSpPr>
          <p:cNvPr id="7" name="Picture Placeholder 7" descr="In the bottom right corner, there is a smaller box where you can upload an image."/>
          <p:cNvSpPr>
            <a:spLocks noGrp="1"/>
          </p:cNvSpPr>
          <p:nvPr>
            <p:ph type="pic" sz="quarter" idx="14" hasCustomPrompt="1"/>
          </p:nvPr>
        </p:nvSpPr>
        <p:spPr>
          <a:xfrm>
            <a:off x="9360041" y="4637500"/>
            <a:ext cx="2831961" cy="1347787"/>
          </a:xfrm>
          <a:prstGeom prst="rect">
            <a:avLst/>
          </a:prstGeom>
        </p:spPr>
        <p:txBody>
          <a:bodyPr/>
          <a:lstStyle>
            <a:lvl1pPr marL="0" indent="0">
              <a:buNone/>
              <a:defRPr sz="1800">
                <a:solidFill>
                  <a:schemeClr val="tx2"/>
                </a:solidFill>
              </a:defRPr>
            </a:lvl1pPr>
          </a:lstStyle>
          <a:p>
            <a:r>
              <a:rPr lang="en-CA"/>
              <a:t>Click to insert a picture</a:t>
            </a:r>
          </a:p>
        </p:txBody>
      </p:sp>
      <p:sp>
        <p:nvSpPr>
          <p:cNvPr id="9" name="Rectangle 8" descr="A shorter navy blue bar is included on the left side of the box where you can upload a smaller image."/>
          <p:cNvSpPr/>
          <p:nvPr userDrawn="1"/>
        </p:nvSpPr>
        <p:spPr>
          <a:xfrm>
            <a:off x="5982587" y="4637500"/>
            <a:ext cx="241004" cy="13477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sp>
        <p:nvSpPr>
          <p:cNvPr id="10" name="Rectangle 9" descr="A longer red bar is included on the left side of the box where you can upload an image."/>
          <p:cNvSpPr/>
          <p:nvPr userDrawn="1"/>
        </p:nvSpPr>
        <p:spPr>
          <a:xfrm>
            <a:off x="5982587" y="841787"/>
            <a:ext cx="241004" cy="37958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sp>
        <p:nvSpPr>
          <p:cNvPr id="11" name="Rectangle 10" descr="There is a small turquoise bar on the left side of the slide that connects to a box for a picture. "/>
          <p:cNvSpPr/>
          <p:nvPr userDrawn="1"/>
        </p:nvSpPr>
        <p:spPr>
          <a:xfrm>
            <a:off x="4727" y="3413534"/>
            <a:ext cx="241004" cy="2571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sp>
        <p:nvSpPr>
          <p:cNvPr id="13" name="Slide Number Placeholder 5" descr="A text box for a page number is included in the bottom right corner of the slide."/>
          <p:cNvSpPr>
            <a:spLocks noGrp="1"/>
          </p:cNvSpPr>
          <p:nvPr>
            <p:ph type="sldNum" sz="quarter" idx="15"/>
          </p:nvPr>
        </p:nvSpPr>
        <p:spPr>
          <a:xfrm>
            <a:off x="8737600" y="6356353"/>
            <a:ext cx="2844800" cy="365125"/>
          </a:xfrm>
        </p:spPr>
        <p:txBody>
          <a:bodyPr/>
          <a:lstStyle/>
          <a:p>
            <a:fld id="{32D4B517-E49B-41B6-9DBC-23634E0F1CDC}" type="slidenum">
              <a:rPr lang="en-CA" smtClean="0"/>
              <a:t>‹#›</a:t>
            </a:fld>
            <a:endParaRPr lang="en-CA"/>
          </a:p>
        </p:txBody>
      </p:sp>
      <p:sp>
        <p:nvSpPr>
          <p:cNvPr id="8" name="Rectangle 7" descr="A shorter lime green bar separates one small picture box from another. "/>
          <p:cNvSpPr/>
          <p:nvPr userDrawn="1"/>
        </p:nvSpPr>
        <p:spPr>
          <a:xfrm>
            <a:off x="9119038" y="4637496"/>
            <a:ext cx="241004" cy="13477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spTree>
    <p:extLst>
      <p:ext uri="{BB962C8B-B14F-4D97-AF65-F5344CB8AC3E}">
        <p14:creationId xmlns:p14="http://schemas.microsoft.com/office/powerpoint/2010/main" val="739582759"/>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12"/>
          </p:nvPr>
        </p:nvSpPr>
        <p:spPr/>
        <p:txBody>
          <a:bodyPr/>
          <a:lstStyle/>
          <a:p>
            <a:fld id="{32D4B517-E49B-41B6-9DBC-23634E0F1CDC}" type="slidenum">
              <a:rPr lang="en-CA" smtClean="0"/>
              <a:t>‹#›</a:t>
            </a:fld>
            <a:endParaRPr lang="en-CA"/>
          </a:p>
        </p:txBody>
      </p:sp>
    </p:spTree>
    <p:extLst>
      <p:ext uri="{BB962C8B-B14F-4D97-AF65-F5344CB8AC3E}">
        <p14:creationId xmlns:p14="http://schemas.microsoft.com/office/powerpoint/2010/main" val="1983473791"/>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cons">
    <p:bg>
      <p:bgPr>
        <a:solidFill>
          <a:schemeClr val="bg2"/>
        </a:solidFill>
        <a:effectLst/>
      </p:bgPr>
    </p:bg>
    <p:spTree>
      <p:nvGrpSpPr>
        <p:cNvPr id="1" name=""/>
        <p:cNvGrpSpPr/>
        <p:nvPr/>
      </p:nvGrpSpPr>
      <p:grpSpPr>
        <a:xfrm>
          <a:off x="0" y="0"/>
          <a:ext cx="0" cy="0"/>
          <a:chOff x="0" y="0"/>
          <a:chExt cx="0" cy="0"/>
        </a:xfrm>
      </p:grpSpPr>
      <p:sp>
        <p:nvSpPr>
          <p:cNvPr id="303" name="TextBox 302">
            <a:extLst>
              <a:ext uri="{FF2B5EF4-FFF2-40B4-BE49-F238E27FC236}">
                <a16:creationId xmlns:a16="http://schemas.microsoft.com/office/drawing/2014/main" id="{3E5294DF-23DD-4896-B9F4-FBF14B44DBA3}"/>
              </a:ext>
            </a:extLst>
          </p:cNvPr>
          <p:cNvSpPr txBox="1"/>
          <p:nvPr userDrawn="1"/>
        </p:nvSpPr>
        <p:spPr>
          <a:xfrm>
            <a:off x="564320" y="877888"/>
            <a:ext cx="2228780" cy="3231654"/>
          </a:xfrm>
          <a:prstGeom prst="rect">
            <a:avLst/>
          </a:prstGeom>
          <a:noFill/>
        </p:spPr>
        <p:txBody>
          <a:bodyPr wrap="square" rtlCol="0">
            <a:spAutoFit/>
          </a:bodyPr>
          <a:lstStyle/>
          <a:p>
            <a:r>
              <a:rPr lang="en-CA" sz="1200"/>
              <a:t>This is</a:t>
            </a:r>
            <a:r>
              <a:rPr lang="en-CA" sz="1200" baseline="0"/>
              <a:t> the sample</a:t>
            </a:r>
            <a:br>
              <a:rPr lang="en-CA" sz="1200" baseline="0"/>
            </a:br>
            <a:r>
              <a:rPr lang="en-CA" sz="1200" baseline="0"/>
              <a:t>icon page.</a:t>
            </a:r>
          </a:p>
          <a:p>
            <a:endParaRPr lang="en-CA" sz="1200"/>
          </a:p>
          <a:p>
            <a:r>
              <a:rPr lang="en-CA" sz="1200"/>
              <a:t>It features a </a:t>
            </a:r>
            <a:br>
              <a:rPr lang="en-CA" sz="1200" baseline="0"/>
            </a:br>
            <a:r>
              <a:rPr lang="en-CA" sz="1200" baseline="0"/>
              <a:t>selection of symbols</a:t>
            </a:r>
            <a:br>
              <a:rPr lang="en-CA" sz="1200" baseline="0"/>
            </a:br>
            <a:r>
              <a:rPr lang="en-CA" sz="1200" baseline="0"/>
              <a:t>for use in your presentation.</a:t>
            </a:r>
          </a:p>
          <a:p>
            <a:endParaRPr lang="en-CA" sz="1200" baseline="0"/>
          </a:p>
          <a:p>
            <a:r>
              <a:rPr lang="en-CA" sz="1200" baseline="0"/>
              <a:t>To use a particular symbol, simply go to the </a:t>
            </a:r>
            <a:r>
              <a:rPr lang="en-CA" sz="1200" b="1" baseline="0"/>
              <a:t>(1) View </a:t>
            </a:r>
            <a:r>
              <a:rPr lang="en-CA" sz="1200" baseline="0"/>
              <a:t>Tab and select </a:t>
            </a:r>
            <a:r>
              <a:rPr lang="en-CA" sz="1200" b="1" baseline="0"/>
              <a:t>Slide Master (2)</a:t>
            </a:r>
            <a:r>
              <a:rPr lang="en-CA" sz="1200" baseline="0"/>
              <a:t>. Navigate to the last layout and select the icon(s) you would like to use. Copy them, return to </a:t>
            </a:r>
            <a:r>
              <a:rPr lang="en-CA" sz="1200" b="1" baseline="0"/>
              <a:t>(3) Normal</a:t>
            </a:r>
            <a:r>
              <a:rPr lang="en-CA" sz="1200" baseline="0"/>
              <a:t> view and paste them on the correct slide. Change the colour by choosing a new shape fill if you wish.</a:t>
            </a:r>
            <a:endParaRPr lang="en-CA" sz="1200"/>
          </a:p>
        </p:txBody>
      </p:sp>
      <p:grpSp>
        <p:nvGrpSpPr>
          <p:cNvPr id="3" name="Group 2" descr="A diagram of the PowerPoint toolbar on the &quot;View&quot; tab. Next to the &quot;View&quot; tab, there is a red circle with a 1 inside of it. Next to the &quot;Slide Master&quot; button, there is a red circle with a 2 inside it. Next to the &quot;Normal View&quot; button, there is a red circle with a 3 inside it. ">
            <a:extLst>
              <a:ext uri="{FF2B5EF4-FFF2-40B4-BE49-F238E27FC236}">
                <a16:creationId xmlns:a16="http://schemas.microsoft.com/office/drawing/2014/main" id="{190B4B52-3144-4D21-A881-158132A5A2FC}"/>
              </a:ext>
            </a:extLst>
          </p:cNvPr>
          <p:cNvGrpSpPr/>
          <p:nvPr userDrawn="1"/>
        </p:nvGrpSpPr>
        <p:grpSpPr>
          <a:xfrm>
            <a:off x="166571" y="4933950"/>
            <a:ext cx="11442451" cy="1644665"/>
            <a:chOff x="-132692" y="-1551550"/>
            <a:chExt cx="11442451" cy="1644665"/>
          </a:xfrm>
        </p:grpSpPr>
        <p:pic>
          <p:nvPicPr>
            <p:cNvPr id="2" name="Picture 1">
              <a:extLst>
                <a:ext uri="{FF2B5EF4-FFF2-40B4-BE49-F238E27FC236}">
                  <a16:creationId xmlns:a16="http://schemas.microsoft.com/office/drawing/2014/main" id="{EB55DDA6-441C-4424-8392-84DE17BE3DE5}"/>
                </a:ext>
              </a:extLst>
            </p:cNvPr>
            <p:cNvPicPr>
              <a:picLocks noChangeAspect="1"/>
            </p:cNvPicPr>
            <p:nvPr userDrawn="1"/>
          </p:nvPicPr>
          <p:blipFill>
            <a:blip r:embed="rId2"/>
            <a:stretch>
              <a:fillRect/>
            </a:stretch>
          </p:blipFill>
          <p:spPr>
            <a:xfrm>
              <a:off x="226123" y="-1203646"/>
              <a:ext cx="11083636" cy="1296761"/>
            </a:xfrm>
            <a:prstGeom prst="rect">
              <a:avLst/>
            </a:prstGeom>
          </p:spPr>
        </p:pic>
        <p:grpSp>
          <p:nvGrpSpPr>
            <p:cNvPr id="604" name="Group 603">
              <a:extLst>
                <a:ext uri="{FF2B5EF4-FFF2-40B4-BE49-F238E27FC236}">
                  <a16:creationId xmlns:a16="http://schemas.microsoft.com/office/drawing/2014/main" id="{181F348D-5E58-473D-90EE-B4EDE73EC243}"/>
                </a:ext>
              </a:extLst>
            </p:cNvPr>
            <p:cNvGrpSpPr/>
            <p:nvPr userDrawn="1"/>
          </p:nvGrpSpPr>
          <p:grpSpPr>
            <a:xfrm>
              <a:off x="7760278" y="-1551550"/>
              <a:ext cx="407963" cy="407963"/>
              <a:chOff x="5159011" y="3985346"/>
              <a:chExt cx="407963" cy="407963"/>
            </a:xfrm>
          </p:grpSpPr>
          <p:sp>
            <p:nvSpPr>
              <p:cNvPr id="605" name="Oval 604">
                <a:extLst>
                  <a:ext uri="{FF2B5EF4-FFF2-40B4-BE49-F238E27FC236}">
                    <a16:creationId xmlns:a16="http://schemas.microsoft.com/office/drawing/2014/main" id="{32A382DE-84F6-4EFD-A4B4-29A21F0F0CC0}"/>
                  </a:ext>
                </a:extLst>
              </p:cNvPr>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06" name="TextBox 605">
                <a:extLst>
                  <a:ext uri="{FF2B5EF4-FFF2-40B4-BE49-F238E27FC236}">
                    <a16:creationId xmlns:a16="http://schemas.microsoft.com/office/drawing/2014/main" id="{48B97669-26EE-4533-874D-A4DC44DD3B44}"/>
                  </a:ext>
                </a:extLst>
              </p:cNvPr>
              <p:cNvSpPr txBox="1"/>
              <p:nvPr userDrawn="1"/>
            </p:nvSpPr>
            <p:spPr>
              <a:xfrm>
                <a:off x="5209534" y="4012788"/>
                <a:ext cx="243441" cy="369332"/>
              </a:xfrm>
              <a:prstGeom prst="rect">
                <a:avLst/>
              </a:prstGeom>
              <a:noFill/>
            </p:spPr>
            <p:txBody>
              <a:bodyPr wrap="square" rtlCol="0">
                <a:spAutoFit/>
              </a:bodyPr>
              <a:lstStyle/>
              <a:p>
                <a:r>
                  <a:rPr lang="en-CA" b="1">
                    <a:solidFill>
                      <a:schemeClr val="bg2"/>
                    </a:solidFill>
                  </a:rPr>
                  <a:t>1</a:t>
                </a:r>
              </a:p>
            </p:txBody>
          </p:sp>
        </p:grpSp>
        <p:grpSp>
          <p:nvGrpSpPr>
            <p:cNvPr id="607" name="Group 606">
              <a:extLst>
                <a:ext uri="{FF2B5EF4-FFF2-40B4-BE49-F238E27FC236}">
                  <a16:creationId xmlns:a16="http://schemas.microsoft.com/office/drawing/2014/main" id="{DE9173C6-F822-402E-8174-BF25305FAF2B}"/>
                </a:ext>
              </a:extLst>
            </p:cNvPr>
            <p:cNvGrpSpPr/>
            <p:nvPr userDrawn="1"/>
          </p:nvGrpSpPr>
          <p:grpSpPr>
            <a:xfrm>
              <a:off x="2603612" y="-1233697"/>
              <a:ext cx="407963" cy="407963"/>
              <a:chOff x="5159011" y="3985346"/>
              <a:chExt cx="407963" cy="407963"/>
            </a:xfrm>
          </p:grpSpPr>
          <p:sp>
            <p:nvSpPr>
              <p:cNvPr id="608" name="Oval 607">
                <a:extLst>
                  <a:ext uri="{FF2B5EF4-FFF2-40B4-BE49-F238E27FC236}">
                    <a16:creationId xmlns:a16="http://schemas.microsoft.com/office/drawing/2014/main" id="{07C5A1F8-6B1F-4CD6-AD0E-12E04039061F}"/>
                  </a:ext>
                </a:extLst>
              </p:cNvPr>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09" name="TextBox 608">
                <a:extLst>
                  <a:ext uri="{FF2B5EF4-FFF2-40B4-BE49-F238E27FC236}">
                    <a16:creationId xmlns:a16="http://schemas.microsoft.com/office/drawing/2014/main" id="{12EFEDC2-B313-4759-92AD-C798DEDC5C72}"/>
                  </a:ext>
                </a:extLst>
              </p:cNvPr>
              <p:cNvSpPr txBox="1"/>
              <p:nvPr userDrawn="1"/>
            </p:nvSpPr>
            <p:spPr>
              <a:xfrm>
                <a:off x="5209534" y="4012788"/>
                <a:ext cx="243441" cy="369332"/>
              </a:xfrm>
              <a:prstGeom prst="rect">
                <a:avLst/>
              </a:prstGeom>
              <a:noFill/>
            </p:spPr>
            <p:txBody>
              <a:bodyPr wrap="square" rtlCol="0">
                <a:spAutoFit/>
              </a:bodyPr>
              <a:lstStyle/>
              <a:p>
                <a:r>
                  <a:rPr lang="en-CA" b="1">
                    <a:solidFill>
                      <a:schemeClr val="bg2"/>
                    </a:solidFill>
                  </a:rPr>
                  <a:t>2</a:t>
                </a:r>
              </a:p>
            </p:txBody>
          </p:sp>
        </p:grpSp>
        <p:grpSp>
          <p:nvGrpSpPr>
            <p:cNvPr id="610" name="Group 609">
              <a:extLst>
                <a:ext uri="{FF2B5EF4-FFF2-40B4-BE49-F238E27FC236}">
                  <a16:creationId xmlns:a16="http://schemas.microsoft.com/office/drawing/2014/main" id="{F6CFA0E2-6252-4D6A-B4B1-00BAD19056B2}"/>
                </a:ext>
              </a:extLst>
            </p:cNvPr>
            <p:cNvGrpSpPr/>
            <p:nvPr userDrawn="1"/>
          </p:nvGrpSpPr>
          <p:grpSpPr>
            <a:xfrm>
              <a:off x="-132692" y="-555266"/>
              <a:ext cx="407963" cy="407963"/>
              <a:chOff x="5159011" y="3985346"/>
              <a:chExt cx="407963" cy="407963"/>
            </a:xfrm>
          </p:grpSpPr>
          <p:sp>
            <p:nvSpPr>
              <p:cNvPr id="611" name="Oval 610">
                <a:extLst>
                  <a:ext uri="{FF2B5EF4-FFF2-40B4-BE49-F238E27FC236}">
                    <a16:creationId xmlns:a16="http://schemas.microsoft.com/office/drawing/2014/main" id="{2D80FF3F-2AF7-475E-A0DB-66798629483F}"/>
                  </a:ext>
                </a:extLst>
              </p:cNvPr>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12" name="TextBox 611">
                <a:extLst>
                  <a:ext uri="{FF2B5EF4-FFF2-40B4-BE49-F238E27FC236}">
                    <a16:creationId xmlns:a16="http://schemas.microsoft.com/office/drawing/2014/main" id="{672C1111-59AF-405B-994E-BF8E732FF826}"/>
                  </a:ext>
                </a:extLst>
              </p:cNvPr>
              <p:cNvSpPr txBox="1"/>
              <p:nvPr userDrawn="1"/>
            </p:nvSpPr>
            <p:spPr>
              <a:xfrm>
                <a:off x="5209534" y="4012788"/>
                <a:ext cx="243441" cy="369332"/>
              </a:xfrm>
              <a:prstGeom prst="rect">
                <a:avLst/>
              </a:prstGeom>
              <a:noFill/>
            </p:spPr>
            <p:txBody>
              <a:bodyPr wrap="square" rtlCol="0">
                <a:spAutoFit/>
              </a:bodyPr>
              <a:lstStyle/>
              <a:p>
                <a:r>
                  <a:rPr lang="en-CA" b="1">
                    <a:solidFill>
                      <a:schemeClr val="bg2"/>
                    </a:solidFill>
                  </a:rPr>
                  <a:t>3</a:t>
                </a:r>
              </a:p>
            </p:txBody>
          </p:sp>
        </p:grpSp>
      </p:grpSp>
      <p:sp>
        <p:nvSpPr>
          <p:cNvPr id="891" name="Freeform 5" descr="An icon of a heart">
            <a:extLst>
              <a:ext uri="{FF2B5EF4-FFF2-40B4-BE49-F238E27FC236}">
                <a16:creationId xmlns:a16="http://schemas.microsoft.com/office/drawing/2014/main" id="{B647E20C-6880-4BA8-A81C-C50A347372BF}"/>
              </a:ext>
            </a:extLst>
          </p:cNvPr>
          <p:cNvSpPr>
            <a:spLocks/>
          </p:cNvSpPr>
          <p:nvPr userDrawn="1"/>
        </p:nvSpPr>
        <p:spPr bwMode="auto">
          <a:xfrm>
            <a:off x="6906049" y="654050"/>
            <a:ext cx="331788" cy="296863"/>
          </a:xfrm>
          <a:custGeom>
            <a:avLst/>
            <a:gdLst>
              <a:gd name="T0" fmla="*/ 43 w 86"/>
              <a:gd name="T1" fmla="*/ 77 h 77"/>
              <a:gd name="T2" fmla="*/ 0 w 86"/>
              <a:gd name="T3" fmla="*/ 24 h 77"/>
              <a:gd name="T4" fmla="*/ 24 w 86"/>
              <a:gd name="T5" fmla="*/ 0 h 77"/>
              <a:gd name="T6" fmla="*/ 43 w 86"/>
              <a:gd name="T7" fmla="*/ 11 h 77"/>
              <a:gd name="T8" fmla="*/ 62 w 86"/>
              <a:gd name="T9" fmla="*/ 0 h 77"/>
              <a:gd name="T10" fmla="*/ 86 w 86"/>
              <a:gd name="T11" fmla="*/ 24 h 77"/>
              <a:gd name="T12" fmla="*/ 43 w 86"/>
              <a:gd name="T13" fmla="*/ 77 h 77"/>
            </a:gdLst>
            <a:ahLst/>
            <a:cxnLst>
              <a:cxn ang="0">
                <a:pos x="T0" y="T1"/>
              </a:cxn>
              <a:cxn ang="0">
                <a:pos x="T2" y="T3"/>
              </a:cxn>
              <a:cxn ang="0">
                <a:pos x="T4" y="T5"/>
              </a:cxn>
              <a:cxn ang="0">
                <a:pos x="T6" y="T7"/>
              </a:cxn>
              <a:cxn ang="0">
                <a:pos x="T8" y="T9"/>
              </a:cxn>
              <a:cxn ang="0">
                <a:pos x="T10" y="T11"/>
              </a:cxn>
              <a:cxn ang="0">
                <a:pos x="T12" y="T13"/>
              </a:cxn>
            </a:cxnLst>
            <a:rect l="0" t="0" r="r" b="b"/>
            <a:pathLst>
              <a:path w="86" h="77">
                <a:moveTo>
                  <a:pt x="43" y="77"/>
                </a:moveTo>
                <a:cubicBezTo>
                  <a:pt x="33" y="57"/>
                  <a:pt x="0" y="50"/>
                  <a:pt x="0" y="24"/>
                </a:cubicBezTo>
                <a:cubicBezTo>
                  <a:pt x="0" y="11"/>
                  <a:pt x="11" y="0"/>
                  <a:pt x="24" y="0"/>
                </a:cubicBezTo>
                <a:cubicBezTo>
                  <a:pt x="32" y="0"/>
                  <a:pt x="39" y="5"/>
                  <a:pt x="43" y="11"/>
                </a:cubicBezTo>
                <a:cubicBezTo>
                  <a:pt x="47" y="5"/>
                  <a:pt x="54" y="0"/>
                  <a:pt x="62" y="0"/>
                </a:cubicBezTo>
                <a:cubicBezTo>
                  <a:pt x="75" y="0"/>
                  <a:pt x="86" y="11"/>
                  <a:pt x="86" y="24"/>
                </a:cubicBezTo>
                <a:cubicBezTo>
                  <a:pt x="86" y="50"/>
                  <a:pt x="53" y="57"/>
                  <a:pt x="4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892" name="Group 891" descr="An icon of a bag of money">
            <a:extLst>
              <a:ext uri="{FF2B5EF4-FFF2-40B4-BE49-F238E27FC236}">
                <a16:creationId xmlns:a16="http://schemas.microsoft.com/office/drawing/2014/main" id="{EB42DEDE-70AC-4806-84F7-BA7E7DE7233C}"/>
              </a:ext>
            </a:extLst>
          </p:cNvPr>
          <p:cNvGrpSpPr/>
          <p:nvPr userDrawn="1"/>
        </p:nvGrpSpPr>
        <p:grpSpPr>
          <a:xfrm>
            <a:off x="8400679" y="2487613"/>
            <a:ext cx="277813" cy="361950"/>
            <a:chOff x="6303963" y="2513013"/>
            <a:chExt cx="277813" cy="361950"/>
          </a:xfrm>
        </p:grpSpPr>
        <p:sp>
          <p:nvSpPr>
            <p:cNvPr id="893" name="Freeform 6">
              <a:extLst>
                <a:ext uri="{FF2B5EF4-FFF2-40B4-BE49-F238E27FC236}">
                  <a16:creationId xmlns:a16="http://schemas.microsoft.com/office/drawing/2014/main" id="{70EBCA56-EBED-46C4-82E7-2FEE81EF908C}"/>
                </a:ext>
              </a:extLst>
            </p:cNvPr>
            <p:cNvSpPr>
              <a:spLocks noEditPoints="1"/>
            </p:cNvSpPr>
            <p:nvPr userDrawn="1"/>
          </p:nvSpPr>
          <p:spPr bwMode="auto">
            <a:xfrm>
              <a:off x="6303963" y="2620963"/>
              <a:ext cx="277813" cy="254000"/>
            </a:xfrm>
            <a:custGeom>
              <a:avLst/>
              <a:gdLst>
                <a:gd name="T0" fmla="*/ 71 w 72"/>
                <a:gd name="T1" fmla="*/ 43 h 66"/>
                <a:gd name="T2" fmla="*/ 57 w 72"/>
                <a:gd name="T3" fmla="*/ 15 h 66"/>
                <a:gd name="T4" fmla="*/ 44 w 72"/>
                <a:gd name="T5" fmla="*/ 3 h 66"/>
                <a:gd name="T6" fmla="*/ 40 w 72"/>
                <a:gd name="T7" fmla="*/ 1 h 66"/>
                <a:gd name="T8" fmla="*/ 36 w 72"/>
                <a:gd name="T9" fmla="*/ 1 h 66"/>
                <a:gd name="T10" fmla="*/ 32 w 72"/>
                <a:gd name="T11" fmla="*/ 1 h 66"/>
                <a:gd name="T12" fmla="*/ 27 w 72"/>
                <a:gd name="T13" fmla="*/ 4 h 66"/>
                <a:gd name="T14" fmla="*/ 4 w 72"/>
                <a:gd name="T15" fmla="*/ 33 h 66"/>
                <a:gd name="T16" fmla="*/ 1 w 72"/>
                <a:gd name="T17" fmla="*/ 50 h 66"/>
                <a:gd name="T18" fmla="*/ 13 w 72"/>
                <a:gd name="T19" fmla="*/ 63 h 66"/>
                <a:gd name="T20" fmla="*/ 59 w 72"/>
                <a:gd name="T21" fmla="*/ 63 h 66"/>
                <a:gd name="T22" fmla="*/ 71 w 72"/>
                <a:gd name="T23" fmla="*/ 51 h 66"/>
                <a:gd name="T24" fmla="*/ 71 w 72"/>
                <a:gd name="T25" fmla="*/ 43 h 66"/>
                <a:gd name="T26" fmla="*/ 38 w 72"/>
                <a:gd name="T27" fmla="*/ 48 h 66"/>
                <a:gd name="T28" fmla="*/ 38 w 72"/>
                <a:gd name="T29" fmla="*/ 53 h 66"/>
                <a:gd name="T30" fmla="*/ 34 w 72"/>
                <a:gd name="T31" fmla="*/ 53 h 66"/>
                <a:gd name="T32" fmla="*/ 34 w 72"/>
                <a:gd name="T33" fmla="*/ 48 h 66"/>
                <a:gd name="T34" fmla="*/ 25 w 72"/>
                <a:gd name="T35" fmla="*/ 46 h 66"/>
                <a:gd name="T36" fmla="*/ 27 w 72"/>
                <a:gd name="T37" fmla="*/ 41 h 66"/>
                <a:gd name="T38" fmla="*/ 35 w 72"/>
                <a:gd name="T39" fmla="*/ 43 h 66"/>
                <a:gd name="T40" fmla="*/ 40 w 72"/>
                <a:gd name="T41" fmla="*/ 40 h 66"/>
                <a:gd name="T42" fmla="*/ 34 w 72"/>
                <a:gd name="T43" fmla="*/ 35 h 66"/>
                <a:gd name="T44" fmla="*/ 26 w 72"/>
                <a:gd name="T45" fmla="*/ 27 h 66"/>
                <a:gd name="T46" fmla="*/ 34 w 72"/>
                <a:gd name="T47" fmla="*/ 18 h 66"/>
                <a:gd name="T48" fmla="*/ 34 w 72"/>
                <a:gd name="T49" fmla="*/ 13 h 66"/>
                <a:gd name="T50" fmla="*/ 39 w 72"/>
                <a:gd name="T51" fmla="*/ 13 h 66"/>
                <a:gd name="T52" fmla="*/ 39 w 72"/>
                <a:gd name="T53" fmla="*/ 18 h 66"/>
                <a:gd name="T54" fmla="*/ 46 w 72"/>
                <a:gd name="T55" fmla="*/ 19 h 66"/>
                <a:gd name="T56" fmla="*/ 44 w 72"/>
                <a:gd name="T57" fmla="*/ 25 h 66"/>
                <a:gd name="T58" fmla="*/ 37 w 72"/>
                <a:gd name="T59" fmla="*/ 23 h 66"/>
                <a:gd name="T60" fmla="*/ 33 w 72"/>
                <a:gd name="T61" fmla="*/ 26 h 66"/>
                <a:gd name="T62" fmla="*/ 39 w 72"/>
                <a:gd name="T63" fmla="*/ 30 h 66"/>
                <a:gd name="T64" fmla="*/ 47 w 72"/>
                <a:gd name="T65" fmla="*/ 39 h 66"/>
                <a:gd name="T66" fmla="*/ 38 w 72"/>
                <a:gd name="T67" fmla="*/ 4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2" h="66">
                  <a:moveTo>
                    <a:pt x="71" y="43"/>
                  </a:moveTo>
                  <a:cubicBezTo>
                    <a:pt x="70" y="32"/>
                    <a:pt x="64" y="23"/>
                    <a:pt x="57" y="15"/>
                  </a:cubicBezTo>
                  <a:cubicBezTo>
                    <a:pt x="53" y="11"/>
                    <a:pt x="49" y="7"/>
                    <a:pt x="44" y="3"/>
                  </a:cubicBezTo>
                  <a:cubicBezTo>
                    <a:pt x="43" y="2"/>
                    <a:pt x="42" y="2"/>
                    <a:pt x="40" y="1"/>
                  </a:cubicBezTo>
                  <a:cubicBezTo>
                    <a:pt x="36" y="1"/>
                    <a:pt x="36" y="1"/>
                    <a:pt x="36" y="1"/>
                  </a:cubicBezTo>
                  <a:cubicBezTo>
                    <a:pt x="36" y="0"/>
                    <a:pt x="32" y="1"/>
                    <a:pt x="32" y="1"/>
                  </a:cubicBezTo>
                  <a:cubicBezTo>
                    <a:pt x="30" y="2"/>
                    <a:pt x="28" y="3"/>
                    <a:pt x="27" y="4"/>
                  </a:cubicBezTo>
                  <a:cubicBezTo>
                    <a:pt x="17" y="12"/>
                    <a:pt x="9" y="22"/>
                    <a:pt x="4" y="33"/>
                  </a:cubicBezTo>
                  <a:cubicBezTo>
                    <a:pt x="1" y="39"/>
                    <a:pt x="0" y="44"/>
                    <a:pt x="1" y="50"/>
                  </a:cubicBezTo>
                  <a:cubicBezTo>
                    <a:pt x="2" y="56"/>
                    <a:pt x="6" y="62"/>
                    <a:pt x="13" y="63"/>
                  </a:cubicBezTo>
                  <a:cubicBezTo>
                    <a:pt x="28" y="66"/>
                    <a:pt x="44" y="66"/>
                    <a:pt x="59" y="63"/>
                  </a:cubicBezTo>
                  <a:cubicBezTo>
                    <a:pt x="66" y="62"/>
                    <a:pt x="70" y="58"/>
                    <a:pt x="71" y="51"/>
                  </a:cubicBezTo>
                  <a:cubicBezTo>
                    <a:pt x="72" y="48"/>
                    <a:pt x="72" y="46"/>
                    <a:pt x="71" y="43"/>
                  </a:cubicBezTo>
                  <a:close/>
                  <a:moveTo>
                    <a:pt x="38" y="48"/>
                  </a:moveTo>
                  <a:cubicBezTo>
                    <a:pt x="38" y="53"/>
                    <a:pt x="38" y="53"/>
                    <a:pt x="38" y="53"/>
                  </a:cubicBezTo>
                  <a:cubicBezTo>
                    <a:pt x="34" y="53"/>
                    <a:pt x="34" y="53"/>
                    <a:pt x="34" y="53"/>
                  </a:cubicBezTo>
                  <a:cubicBezTo>
                    <a:pt x="34" y="48"/>
                    <a:pt x="34" y="48"/>
                    <a:pt x="34" y="48"/>
                  </a:cubicBezTo>
                  <a:cubicBezTo>
                    <a:pt x="30" y="48"/>
                    <a:pt x="27" y="47"/>
                    <a:pt x="25" y="46"/>
                  </a:cubicBezTo>
                  <a:cubicBezTo>
                    <a:pt x="27" y="41"/>
                    <a:pt x="27" y="41"/>
                    <a:pt x="27" y="41"/>
                  </a:cubicBezTo>
                  <a:cubicBezTo>
                    <a:pt x="29" y="42"/>
                    <a:pt x="32" y="43"/>
                    <a:pt x="35" y="43"/>
                  </a:cubicBezTo>
                  <a:cubicBezTo>
                    <a:pt x="38" y="43"/>
                    <a:pt x="40" y="42"/>
                    <a:pt x="40" y="40"/>
                  </a:cubicBezTo>
                  <a:cubicBezTo>
                    <a:pt x="40" y="38"/>
                    <a:pt x="38" y="37"/>
                    <a:pt x="34" y="35"/>
                  </a:cubicBezTo>
                  <a:cubicBezTo>
                    <a:pt x="29" y="34"/>
                    <a:pt x="26" y="31"/>
                    <a:pt x="26" y="27"/>
                  </a:cubicBezTo>
                  <a:cubicBezTo>
                    <a:pt x="26" y="22"/>
                    <a:pt x="29" y="19"/>
                    <a:pt x="34" y="18"/>
                  </a:cubicBezTo>
                  <a:cubicBezTo>
                    <a:pt x="34" y="13"/>
                    <a:pt x="34" y="13"/>
                    <a:pt x="34" y="13"/>
                  </a:cubicBezTo>
                  <a:cubicBezTo>
                    <a:pt x="39" y="13"/>
                    <a:pt x="39" y="13"/>
                    <a:pt x="39" y="13"/>
                  </a:cubicBezTo>
                  <a:cubicBezTo>
                    <a:pt x="39" y="18"/>
                    <a:pt x="39" y="18"/>
                    <a:pt x="39" y="18"/>
                  </a:cubicBezTo>
                  <a:cubicBezTo>
                    <a:pt x="42" y="18"/>
                    <a:pt x="44" y="18"/>
                    <a:pt x="46" y="19"/>
                  </a:cubicBezTo>
                  <a:cubicBezTo>
                    <a:pt x="44" y="25"/>
                    <a:pt x="44" y="25"/>
                    <a:pt x="44" y="25"/>
                  </a:cubicBezTo>
                  <a:cubicBezTo>
                    <a:pt x="43" y="24"/>
                    <a:pt x="41" y="23"/>
                    <a:pt x="37" y="23"/>
                  </a:cubicBezTo>
                  <a:cubicBezTo>
                    <a:pt x="34" y="23"/>
                    <a:pt x="33" y="24"/>
                    <a:pt x="33" y="26"/>
                  </a:cubicBezTo>
                  <a:cubicBezTo>
                    <a:pt x="33" y="27"/>
                    <a:pt x="35" y="28"/>
                    <a:pt x="39" y="30"/>
                  </a:cubicBezTo>
                  <a:cubicBezTo>
                    <a:pt x="45" y="32"/>
                    <a:pt x="47" y="35"/>
                    <a:pt x="47" y="39"/>
                  </a:cubicBezTo>
                  <a:cubicBezTo>
                    <a:pt x="47" y="43"/>
                    <a:pt x="44" y="47"/>
                    <a:pt x="38" y="4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94" name="Freeform 7">
              <a:extLst>
                <a:ext uri="{FF2B5EF4-FFF2-40B4-BE49-F238E27FC236}">
                  <a16:creationId xmlns:a16="http://schemas.microsoft.com/office/drawing/2014/main" id="{B3545E0B-FD52-4314-993D-45B3E784F4F2}"/>
                </a:ext>
              </a:extLst>
            </p:cNvPr>
            <p:cNvSpPr>
              <a:spLocks/>
            </p:cNvSpPr>
            <p:nvPr userDrawn="1"/>
          </p:nvSpPr>
          <p:spPr bwMode="auto">
            <a:xfrm>
              <a:off x="6372225" y="2513013"/>
              <a:ext cx="142875" cy="107950"/>
            </a:xfrm>
            <a:custGeom>
              <a:avLst/>
              <a:gdLst>
                <a:gd name="T0" fmla="*/ 11 w 37"/>
                <a:gd name="T1" fmla="*/ 27 h 28"/>
                <a:gd name="T2" fmla="*/ 15 w 37"/>
                <a:gd name="T3" fmla="*/ 26 h 28"/>
                <a:gd name="T4" fmla="*/ 23 w 37"/>
                <a:gd name="T5" fmla="*/ 22 h 28"/>
                <a:gd name="T6" fmla="*/ 22 w 37"/>
                <a:gd name="T7" fmla="*/ 26 h 28"/>
                <a:gd name="T8" fmla="*/ 27 w 37"/>
                <a:gd name="T9" fmla="*/ 25 h 28"/>
                <a:gd name="T10" fmla="*/ 34 w 37"/>
                <a:gd name="T11" fmla="*/ 18 h 28"/>
                <a:gd name="T12" fmla="*/ 32 w 37"/>
                <a:gd name="T13" fmla="*/ 8 h 28"/>
                <a:gd name="T14" fmla="*/ 29 w 37"/>
                <a:gd name="T15" fmla="*/ 12 h 28"/>
                <a:gd name="T16" fmla="*/ 31 w 37"/>
                <a:gd name="T17" fmla="*/ 5 h 28"/>
                <a:gd name="T18" fmla="*/ 30 w 37"/>
                <a:gd name="T19" fmla="*/ 3 h 28"/>
                <a:gd name="T20" fmla="*/ 9 w 37"/>
                <a:gd name="T21" fmla="*/ 3 h 28"/>
                <a:gd name="T22" fmla="*/ 8 w 37"/>
                <a:gd name="T23" fmla="*/ 6 h 28"/>
                <a:gd name="T24" fmla="*/ 11 w 37"/>
                <a:gd name="T25" fmla="*/ 14 h 28"/>
                <a:gd name="T26" fmla="*/ 10 w 37"/>
                <a:gd name="T27" fmla="*/ 14 h 28"/>
                <a:gd name="T28" fmla="*/ 7 w 37"/>
                <a:gd name="T29" fmla="*/ 7 h 28"/>
                <a:gd name="T30" fmla="*/ 1 w 37"/>
                <a:gd name="T31" fmla="*/ 12 h 28"/>
                <a:gd name="T32" fmla="*/ 1 w 37"/>
                <a:gd name="T33" fmla="*/ 16 h 28"/>
                <a:gd name="T34" fmla="*/ 11 w 37"/>
                <a:gd name="T35" fmla="*/ 2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7" h="28">
                  <a:moveTo>
                    <a:pt x="11" y="27"/>
                  </a:moveTo>
                  <a:cubicBezTo>
                    <a:pt x="12" y="27"/>
                    <a:pt x="14" y="26"/>
                    <a:pt x="15" y="26"/>
                  </a:cubicBezTo>
                  <a:cubicBezTo>
                    <a:pt x="18" y="26"/>
                    <a:pt x="22" y="26"/>
                    <a:pt x="23" y="22"/>
                  </a:cubicBezTo>
                  <a:cubicBezTo>
                    <a:pt x="23" y="24"/>
                    <a:pt x="23" y="25"/>
                    <a:pt x="22" y="26"/>
                  </a:cubicBezTo>
                  <a:cubicBezTo>
                    <a:pt x="24" y="28"/>
                    <a:pt x="26" y="27"/>
                    <a:pt x="27" y="25"/>
                  </a:cubicBezTo>
                  <a:cubicBezTo>
                    <a:pt x="29" y="23"/>
                    <a:pt x="32" y="20"/>
                    <a:pt x="34" y="18"/>
                  </a:cubicBezTo>
                  <a:cubicBezTo>
                    <a:pt x="37" y="14"/>
                    <a:pt x="36" y="11"/>
                    <a:pt x="32" y="8"/>
                  </a:cubicBezTo>
                  <a:cubicBezTo>
                    <a:pt x="31" y="9"/>
                    <a:pt x="30" y="11"/>
                    <a:pt x="29" y="12"/>
                  </a:cubicBezTo>
                  <a:cubicBezTo>
                    <a:pt x="29" y="9"/>
                    <a:pt x="30" y="7"/>
                    <a:pt x="31" y="5"/>
                  </a:cubicBezTo>
                  <a:cubicBezTo>
                    <a:pt x="31" y="5"/>
                    <a:pt x="31" y="3"/>
                    <a:pt x="30" y="3"/>
                  </a:cubicBezTo>
                  <a:cubicBezTo>
                    <a:pt x="23" y="0"/>
                    <a:pt x="16" y="0"/>
                    <a:pt x="9" y="3"/>
                  </a:cubicBezTo>
                  <a:cubicBezTo>
                    <a:pt x="9" y="3"/>
                    <a:pt x="8" y="5"/>
                    <a:pt x="8" y="6"/>
                  </a:cubicBezTo>
                  <a:cubicBezTo>
                    <a:pt x="9" y="9"/>
                    <a:pt x="10" y="11"/>
                    <a:pt x="11" y="14"/>
                  </a:cubicBezTo>
                  <a:cubicBezTo>
                    <a:pt x="10" y="14"/>
                    <a:pt x="10" y="14"/>
                    <a:pt x="10" y="14"/>
                  </a:cubicBezTo>
                  <a:cubicBezTo>
                    <a:pt x="9" y="12"/>
                    <a:pt x="8" y="10"/>
                    <a:pt x="7" y="7"/>
                  </a:cubicBezTo>
                  <a:cubicBezTo>
                    <a:pt x="5" y="9"/>
                    <a:pt x="3" y="10"/>
                    <a:pt x="1" y="12"/>
                  </a:cubicBezTo>
                  <a:cubicBezTo>
                    <a:pt x="0" y="13"/>
                    <a:pt x="0" y="15"/>
                    <a:pt x="1" y="16"/>
                  </a:cubicBezTo>
                  <a:cubicBezTo>
                    <a:pt x="4" y="20"/>
                    <a:pt x="8" y="24"/>
                    <a:pt x="11"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895" name="Freeform 8">
            <a:extLst>
              <a:ext uri="{FF2B5EF4-FFF2-40B4-BE49-F238E27FC236}">
                <a16:creationId xmlns:a16="http://schemas.microsoft.com/office/drawing/2014/main" id="{72C90CC7-B0E8-47A0-A8DB-485B78B007E2}"/>
              </a:ext>
            </a:extLst>
          </p:cNvPr>
          <p:cNvSpPr>
            <a:spLocks/>
          </p:cNvSpPr>
          <p:nvPr userDrawn="1"/>
        </p:nvSpPr>
        <p:spPr bwMode="auto">
          <a:xfrm>
            <a:off x="7439449" y="2949575"/>
            <a:ext cx="146050" cy="41275"/>
          </a:xfrm>
          <a:custGeom>
            <a:avLst/>
            <a:gdLst>
              <a:gd name="T0" fmla="*/ 2 w 38"/>
              <a:gd name="T1" fmla="*/ 6 h 11"/>
              <a:gd name="T2" fmla="*/ 18 w 38"/>
              <a:gd name="T3" fmla="*/ 0 h 11"/>
              <a:gd name="T4" fmla="*/ 35 w 38"/>
              <a:gd name="T5" fmla="*/ 5 h 11"/>
              <a:gd name="T6" fmla="*/ 38 w 38"/>
              <a:gd name="T7" fmla="*/ 8 h 11"/>
              <a:gd name="T8" fmla="*/ 36 w 38"/>
              <a:gd name="T9" fmla="*/ 11 h 11"/>
              <a:gd name="T10" fmla="*/ 31 w 38"/>
              <a:gd name="T11" fmla="*/ 11 h 11"/>
              <a:gd name="T12" fmla="*/ 18 w 38"/>
              <a:gd name="T13" fmla="*/ 7 h 11"/>
              <a:gd name="T14" fmla="*/ 8 w 38"/>
              <a:gd name="T15" fmla="*/ 11 h 11"/>
              <a:gd name="T16" fmla="*/ 3 w 38"/>
              <a:gd name="T17" fmla="*/ 11 h 11"/>
              <a:gd name="T18" fmla="*/ 0 w 38"/>
              <a:gd name="T19" fmla="*/ 9 h 11"/>
              <a:gd name="T20" fmla="*/ 2 w 38"/>
              <a:gd name="T21"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 h="11">
                <a:moveTo>
                  <a:pt x="2" y="6"/>
                </a:moveTo>
                <a:cubicBezTo>
                  <a:pt x="6" y="3"/>
                  <a:pt x="12" y="0"/>
                  <a:pt x="18" y="0"/>
                </a:cubicBezTo>
                <a:cubicBezTo>
                  <a:pt x="24" y="0"/>
                  <a:pt x="30" y="1"/>
                  <a:pt x="35" y="5"/>
                </a:cubicBezTo>
                <a:cubicBezTo>
                  <a:pt x="36" y="6"/>
                  <a:pt x="37" y="7"/>
                  <a:pt x="38" y="8"/>
                </a:cubicBezTo>
                <a:cubicBezTo>
                  <a:pt x="36" y="11"/>
                  <a:pt x="36" y="11"/>
                  <a:pt x="36" y="11"/>
                </a:cubicBezTo>
                <a:cubicBezTo>
                  <a:pt x="31" y="11"/>
                  <a:pt x="31" y="11"/>
                  <a:pt x="31" y="11"/>
                </a:cubicBezTo>
                <a:cubicBezTo>
                  <a:pt x="27" y="8"/>
                  <a:pt x="23" y="7"/>
                  <a:pt x="18" y="7"/>
                </a:cubicBezTo>
                <a:cubicBezTo>
                  <a:pt x="14" y="7"/>
                  <a:pt x="10" y="9"/>
                  <a:pt x="8" y="11"/>
                </a:cubicBezTo>
                <a:cubicBezTo>
                  <a:pt x="3" y="11"/>
                  <a:pt x="3" y="11"/>
                  <a:pt x="3" y="11"/>
                </a:cubicBezTo>
                <a:cubicBezTo>
                  <a:pt x="0" y="9"/>
                  <a:pt x="0" y="9"/>
                  <a:pt x="0" y="9"/>
                </a:cubicBezTo>
                <a:cubicBezTo>
                  <a:pt x="1" y="8"/>
                  <a:pt x="2" y="7"/>
                  <a:pt x="2"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96" name="Freeform 9">
            <a:extLst>
              <a:ext uri="{FF2B5EF4-FFF2-40B4-BE49-F238E27FC236}">
                <a16:creationId xmlns:a16="http://schemas.microsoft.com/office/drawing/2014/main" id="{C0D07C6F-E415-4C57-8B47-A039534D1DF9}"/>
              </a:ext>
            </a:extLst>
          </p:cNvPr>
          <p:cNvSpPr>
            <a:spLocks/>
          </p:cNvSpPr>
          <p:nvPr userDrawn="1"/>
        </p:nvSpPr>
        <p:spPr bwMode="auto">
          <a:xfrm>
            <a:off x="7380711" y="3125788"/>
            <a:ext cx="266700" cy="115888"/>
          </a:xfrm>
          <a:custGeom>
            <a:avLst/>
            <a:gdLst>
              <a:gd name="T0" fmla="*/ 69 w 69"/>
              <a:gd name="T1" fmla="*/ 24 h 30"/>
              <a:gd name="T2" fmla="*/ 64 w 69"/>
              <a:gd name="T3" fmla="*/ 30 h 30"/>
              <a:gd name="T4" fmla="*/ 5 w 69"/>
              <a:gd name="T5" fmla="*/ 30 h 30"/>
              <a:gd name="T6" fmla="*/ 0 w 69"/>
              <a:gd name="T7" fmla="*/ 24 h 30"/>
              <a:gd name="T8" fmla="*/ 0 w 69"/>
              <a:gd name="T9" fmla="*/ 0 h 30"/>
              <a:gd name="T10" fmla="*/ 26 w 69"/>
              <a:gd name="T11" fmla="*/ 0 h 30"/>
              <a:gd name="T12" fmla="*/ 26 w 69"/>
              <a:gd name="T13" fmla="*/ 3 h 30"/>
              <a:gd name="T14" fmla="*/ 31 w 69"/>
              <a:gd name="T15" fmla="*/ 3 h 30"/>
              <a:gd name="T16" fmla="*/ 31 w 69"/>
              <a:gd name="T17" fmla="*/ 10 h 30"/>
              <a:gd name="T18" fmla="*/ 38 w 69"/>
              <a:gd name="T19" fmla="*/ 10 h 30"/>
              <a:gd name="T20" fmla="*/ 38 w 69"/>
              <a:gd name="T21" fmla="*/ 3 h 30"/>
              <a:gd name="T22" fmla="*/ 43 w 69"/>
              <a:gd name="T23" fmla="*/ 3 h 30"/>
              <a:gd name="T24" fmla="*/ 43 w 69"/>
              <a:gd name="T25" fmla="*/ 0 h 30"/>
              <a:gd name="T26" fmla="*/ 69 w 69"/>
              <a:gd name="T27" fmla="*/ 0 h 30"/>
              <a:gd name="T28" fmla="*/ 69 w 69"/>
              <a:gd name="T29" fmla="*/ 0 h 30"/>
              <a:gd name="T30" fmla="*/ 69 w 69"/>
              <a:gd name="T31"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9" h="30">
                <a:moveTo>
                  <a:pt x="69" y="24"/>
                </a:moveTo>
                <a:cubicBezTo>
                  <a:pt x="69" y="27"/>
                  <a:pt x="67" y="30"/>
                  <a:pt x="64" y="30"/>
                </a:cubicBezTo>
                <a:cubicBezTo>
                  <a:pt x="5" y="30"/>
                  <a:pt x="5" y="30"/>
                  <a:pt x="5" y="30"/>
                </a:cubicBezTo>
                <a:cubicBezTo>
                  <a:pt x="2" y="30"/>
                  <a:pt x="0" y="27"/>
                  <a:pt x="0" y="24"/>
                </a:cubicBezTo>
                <a:cubicBezTo>
                  <a:pt x="0" y="0"/>
                  <a:pt x="0" y="0"/>
                  <a:pt x="0" y="0"/>
                </a:cubicBezTo>
                <a:cubicBezTo>
                  <a:pt x="26" y="0"/>
                  <a:pt x="26" y="0"/>
                  <a:pt x="26" y="0"/>
                </a:cubicBezTo>
                <a:cubicBezTo>
                  <a:pt x="26" y="3"/>
                  <a:pt x="26" y="3"/>
                  <a:pt x="26" y="3"/>
                </a:cubicBezTo>
                <a:cubicBezTo>
                  <a:pt x="31" y="3"/>
                  <a:pt x="31" y="3"/>
                  <a:pt x="31" y="3"/>
                </a:cubicBezTo>
                <a:cubicBezTo>
                  <a:pt x="31" y="10"/>
                  <a:pt x="31" y="10"/>
                  <a:pt x="31" y="10"/>
                </a:cubicBezTo>
                <a:cubicBezTo>
                  <a:pt x="38" y="10"/>
                  <a:pt x="38" y="10"/>
                  <a:pt x="38" y="10"/>
                </a:cubicBezTo>
                <a:cubicBezTo>
                  <a:pt x="38" y="3"/>
                  <a:pt x="38" y="3"/>
                  <a:pt x="38" y="3"/>
                </a:cubicBezTo>
                <a:cubicBezTo>
                  <a:pt x="43" y="3"/>
                  <a:pt x="43" y="3"/>
                  <a:pt x="43" y="3"/>
                </a:cubicBezTo>
                <a:cubicBezTo>
                  <a:pt x="43" y="0"/>
                  <a:pt x="43" y="0"/>
                  <a:pt x="43" y="0"/>
                </a:cubicBezTo>
                <a:cubicBezTo>
                  <a:pt x="69" y="0"/>
                  <a:pt x="69" y="0"/>
                  <a:pt x="69" y="0"/>
                </a:cubicBezTo>
                <a:cubicBezTo>
                  <a:pt x="69" y="0"/>
                  <a:pt x="69" y="0"/>
                  <a:pt x="69" y="0"/>
                </a:cubicBezTo>
                <a:lnTo>
                  <a:pt x="69" y="2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97" name="Freeform 10" descr="An icon of a briefcase ">
            <a:extLst>
              <a:ext uri="{FF2B5EF4-FFF2-40B4-BE49-F238E27FC236}">
                <a16:creationId xmlns:a16="http://schemas.microsoft.com/office/drawing/2014/main" id="{A10887DB-9340-4F5B-BF45-064315EA2EE4}"/>
              </a:ext>
            </a:extLst>
          </p:cNvPr>
          <p:cNvSpPr>
            <a:spLocks/>
          </p:cNvSpPr>
          <p:nvPr userDrawn="1"/>
        </p:nvSpPr>
        <p:spPr bwMode="auto">
          <a:xfrm>
            <a:off x="7353724" y="2998788"/>
            <a:ext cx="317500" cy="104775"/>
          </a:xfrm>
          <a:custGeom>
            <a:avLst/>
            <a:gdLst>
              <a:gd name="T0" fmla="*/ 76 w 82"/>
              <a:gd name="T1" fmla="*/ 27 h 27"/>
              <a:gd name="T2" fmla="*/ 6 w 82"/>
              <a:gd name="T3" fmla="*/ 27 h 27"/>
              <a:gd name="T4" fmla="*/ 0 w 82"/>
              <a:gd name="T5" fmla="*/ 21 h 27"/>
              <a:gd name="T6" fmla="*/ 0 w 82"/>
              <a:gd name="T7" fmla="*/ 6 h 27"/>
              <a:gd name="T8" fmla="*/ 6 w 82"/>
              <a:gd name="T9" fmla="*/ 0 h 27"/>
              <a:gd name="T10" fmla="*/ 76 w 82"/>
              <a:gd name="T11" fmla="*/ 0 h 27"/>
              <a:gd name="T12" fmla="*/ 82 w 82"/>
              <a:gd name="T13" fmla="*/ 6 h 27"/>
              <a:gd name="T14" fmla="*/ 82 w 82"/>
              <a:gd name="T15" fmla="*/ 21 h 27"/>
              <a:gd name="T16" fmla="*/ 76 w 82"/>
              <a:gd name="T1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27">
                <a:moveTo>
                  <a:pt x="76" y="27"/>
                </a:moveTo>
                <a:cubicBezTo>
                  <a:pt x="6" y="27"/>
                  <a:pt x="6" y="27"/>
                  <a:pt x="6" y="27"/>
                </a:cubicBezTo>
                <a:cubicBezTo>
                  <a:pt x="3" y="27"/>
                  <a:pt x="0" y="24"/>
                  <a:pt x="0" y="21"/>
                </a:cubicBezTo>
                <a:cubicBezTo>
                  <a:pt x="0" y="6"/>
                  <a:pt x="0" y="6"/>
                  <a:pt x="0" y="6"/>
                </a:cubicBezTo>
                <a:cubicBezTo>
                  <a:pt x="0" y="3"/>
                  <a:pt x="3" y="0"/>
                  <a:pt x="6" y="0"/>
                </a:cubicBezTo>
                <a:cubicBezTo>
                  <a:pt x="76" y="0"/>
                  <a:pt x="76" y="0"/>
                  <a:pt x="76" y="0"/>
                </a:cubicBezTo>
                <a:cubicBezTo>
                  <a:pt x="79" y="0"/>
                  <a:pt x="82" y="3"/>
                  <a:pt x="82" y="6"/>
                </a:cubicBezTo>
                <a:cubicBezTo>
                  <a:pt x="82" y="21"/>
                  <a:pt x="82" y="21"/>
                  <a:pt x="82" y="21"/>
                </a:cubicBezTo>
                <a:cubicBezTo>
                  <a:pt x="82" y="24"/>
                  <a:pt x="79" y="27"/>
                  <a:pt x="76"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98" name="Freeform 11" descr="An icon of a gear">
            <a:extLst>
              <a:ext uri="{FF2B5EF4-FFF2-40B4-BE49-F238E27FC236}">
                <a16:creationId xmlns:a16="http://schemas.microsoft.com/office/drawing/2014/main" id="{FC9D9C99-794E-411C-B2AE-C85D033F2498}"/>
              </a:ext>
            </a:extLst>
          </p:cNvPr>
          <p:cNvSpPr>
            <a:spLocks noEditPoints="1"/>
          </p:cNvSpPr>
          <p:nvPr userDrawn="1"/>
        </p:nvSpPr>
        <p:spPr bwMode="auto">
          <a:xfrm>
            <a:off x="7323561" y="739775"/>
            <a:ext cx="323850" cy="323850"/>
          </a:xfrm>
          <a:custGeom>
            <a:avLst/>
            <a:gdLst>
              <a:gd name="T0" fmla="*/ 84 w 84"/>
              <a:gd name="T1" fmla="*/ 43 h 84"/>
              <a:gd name="T2" fmla="*/ 82 w 84"/>
              <a:gd name="T3" fmla="*/ 38 h 84"/>
              <a:gd name="T4" fmla="*/ 82 w 84"/>
              <a:gd name="T5" fmla="*/ 34 h 84"/>
              <a:gd name="T6" fmla="*/ 81 w 84"/>
              <a:gd name="T7" fmla="*/ 29 h 84"/>
              <a:gd name="T8" fmla="*/ 74 w 84"/>
              <a:gd name="T9" fmla="*/ 28 h 84"/>
              <a:gd name="T10" fmla="*/ 78 w 84"/>
              <a:gd name="T11" fmla="*/ 20 h 84"/>
              <a:gd name="T12" fmla="*/ 69 w 84"/>
              <a:gd name="T13" fmla="*/ 19 h 84"/>
              <a:gd name="T14" fmla="*/ 71 w 84"/>
              <a:gd name="T15" fmla="*/ 12 h 84"/>
              <a:gd name="T16" fmla="*/ 66 w 84"/>
              <a:gd name="T17" fmla="*/ 9 h 84"/>
              <a:gd name="T18" fmla="*/ 63 w 84"/>
              <a:gd name="T19" fmla="*/ 7 h 84"/>
              <a:gd name="T20" fmla="*/ 59 w 84"/>
              <a:gd name="T21" fmla="*/ 4 h 84"/>
              <a:gd name="T22" fmla="*/ 53 w 84"/>
              <a:gd name="T23" fmla="*/ 9 h 84"/>
              <a:gd name="T24" fmla="*/ 50 w 84"/>
              <a:gd name="T25" fmla="*/ 1 h 84"/>
              <a:gd name="T26" fmla="*/ 46 w 84"/>
              <a:gd name="T27" fmla="*/ 7 h 84"/>
              <a:gd name="T28" fmla="*/ 40 w 84"/>
              <a:gd name="T29" fmla="*/ 0 h 84"/>
              <a:gd name="T30" fmla="*/ 36 w 84"/>
              <a:gd name="T31" fmla="*/ 8 h 84"/>
              <a:gd name="T32" fmla="*/ 31 w 84"/>
              <a:gd name="T33" fmla="*/ 2 h 84"/>
              <a:gd name="T34" fmla="*/ 26 w 84"/>
              <a:gd name="T35" fmla="*/ 5 h 84"/>
              <a:gd name="T36" fmla="*/ 23 w 84"/>
              <a:gd name="T37" fmla="*/ 7 h 84"/>
              <a:gd name="T38" fmla="*/ 17 w 84"/>
              <a:gd name="T39" fmla="*/ 9 h 84"/>
              <a:gd name="T40" fmla="*/ 19 w 84"/>
              <a:gd name="T41" fmla="*/ 16 h 84"/>
              <a:gd name="T42" fmla="*/ 10 w 84"/>
              <a:gd name="T43" fmla="*/ 15 h 84"/>
              <a:gd name="T44" fmla="*/ 12 w 84"/>
              <a:gd name="T45" fmla="*/ 24 h 84"/>
              <a:gd name="T46" fmla="*/ 5 w 84"/>
              <a:gd name="T47" fmla="*/ 24 h 84"/>
              <a:gd name="T48" fmla="*/ 4 w 84"/>
              <a:gd name="T49" fmla="*/ 29 h 84"/>
              <a:gd name="T50" fmla="*/ 3 w 84"/>
              <a:gd name="T51" fmla="*/ 33 h 84"/>
              <a:gd name="T52" fmla="*/ 1 w 84"/>
              <a:gd name="T53" fmla="*/ 38 h 84"/>
              <a:gd name="T54" fmla="*/ 7 w 84"/>
              <a:gd name="T55" fmla="*/ 42 h 84"/>
              <a:gd name="T56" fmla="*/ 1 w 84"/>
              <a:gd name="T57" fmla="*/ 48 h 84"/>
              <a:gd name="T58" fmla="*/ 9 w 84"/>
              <a:gd name="T59" fmla="*/ 52 h 84"/>
              <a:gd name="T60" fmla="*/ 4 w 84"/>
              <a:gd name="T61" fmla="*/ 58 h 84"/>
              <a:gd name="T62" fmla="*/ 7 w 84"/>
              <a:gd name="T63" fmla="*/ 62 h 84"/>
              <a:gd name="T64" fmla="*/ 9 w 84"/>
              <a:gd name="T65" fmla="*/ 65 h 84"/>
              <a:gd name="T66" fmla="*/ 11 w 84"/>
              <a:gd name="T67" fmla="*/ 70 h 84"/>
              <a:gd name="T68" fmla="*/ 19 w 84"/>
              <a:gd name="T69" fmla="*/ 68 h 84"/>
              <a:gd name="T70" fmla="*/ 19 w 84"/>
              <a:gd name="T71" fmla="*/ 77 h 84"/>
              <a:gd name="T72" fmla="*/ 27 w 84"/>
              <a:gd name="T73" fmla="*/ 73 h 84"/>
              <a:gd name="T74" fmla="*/ 28 w 84"/>
              <a:gd name="T75" fmla="*/ 81 h 84"/>
              <a:gd name="T76" fmla="*/ 34 w 84"/>
              <a:gd name="T77" fmla="*/ 76 h 84"/>
              <a:gd name="T78" fmla="*/ 36 w 84"/>
              <a:gd name="T79" fmla="*/ 83 h 84"/>
              <a:gd name="T80" fmla="*/ 42 w 84"/>
              <a:gd name="T81" fmla="*/ 82 h 84"/>
              <a:gd name="T82" fmla="*/ 46 w 84"/>
              <a:gd name="T83" fmla="*/ 82 h 84"/>
              <a:gd name="T84" fmla="*/ 51 w 84"/>
              <a:gd name="T85" fmla="*/ 83 h 84"/>
              <a:gd name="T86" fmla="*/ 53 w 84"/>
              <a:gd name="T87" fmla="*/ 75 h 84"/>
              <a:gd name="T88" fmla="*/ 61 w 84"/>
              <a:gd name="T89" fmla="*/ 80 h 84"/>
              <a:gd name="T90" fmla="*/ 62 w 84"/>
              <a:gd name="T91" fmla="*/ 71 h 84"/>
              <a:gd name="T92" fmla="*/ 69 w 84"/>
              <a:gd name="T93" fmla="*/ 74 h 84"/>
              <a:gd name="T94" fmla="*/ 72 w 84"/>
              <a:gd name="T95" fmla="*/ 69 h 84"/>
              <a:gd name="T96" fmla="*/ 74 w 84"/>
              <a:gd name="T97" fmla="*/ 66 h 84"/>
              <a:gd name="T98" fmla="*/ 78 w 84"/>
              <a:gd name="T99" fmla="*/ 62 h 84"/>
              <a:gd name="T100" fmla="*/ 74 w 84"/>
              <a:gd name="T101" fmla="*/ 56 h 84"/>
              <a:gd name="T102" fmla="*/ 82 w 84"/>
              <a:gd name="T103" fmla="*/ 53 h 84"/>
              <a:gd name="T104" fmla="*/ 77 w 84"/>
              <a:gd name="T105" fmla="*/ 47 h 84"/>
              <a:gd name="T106" fmla="*/ 35 w 84"/>
              <a:gd name="T107" fmla="*/ 40 h 84"/>
              <a:gd name="T108" fmla="*/ 15 w 84"/>
              <a:gd name="T109" fmla="*/ 34 h 84"/>
              <a:gd name="T110" fmla="*/ 19 w 84"/>
              <a:gd name="T111" fmla="*/ 44 h 84"/>
              <a:gd name="T112" fmla="*/ 21 w 84"/>
              <a:gd name="T113" fmla="*/ 51 h 84"/>
              <a:gd name="T114" fmla="*/ 35 w 84"/>
              <a:gd name="T115" fmla="*/ 69 h 84"/>
              <a:gd name="T116" fmla="*/ 64 w 84"/>
              <a:gd name="T117" fmla="*/ 4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4" h="84">
                <a:moveTo>
                  <a:pt x="82" y="46"/>
                </a:moveTo>
                <a:cubicBezTo>
                  <a:pt x="83" y="46"/>
                  <a:pt x="83" y="46"/>
                  <a:pt x="83" y="46"/>
                </a:cubicBezTo>
                <a:cubicBezTo>
                  <a:pt x="84" y="46"/>
                  <a:pt x="84" y="45"/>
                  <a:pt x="84" y="45"/>
                </a:cubicBezTo>
                <a:cubicBezTo>
                  <a:pt x="84" y="44"/>
                  <a:pt x="84" y="44"/>
                  <a:pt x="84" y="43"/>
                </a:cubicBezTo>
                <a:cubicBezTo>
                  <a:pt x="83" y="43"/>
                  <a:pt x="83" y="43"/>
                  <a:pt x="82" y="43"/>
                </a:cubicBezTo>
                <a:cubicBezTo>
                  <a:pt x="82" y="43"/>
                  <a:pt x="79" y="42"/>
                  <a:pt x="77" y="42"/>
                </a:cubicBezTo>
                <a:cubicBezTo>
                  <a:pt x="77" y="41"/>
                  <a:pt x="77" y="40"/>
                  <a:pt x="77" y="39"/>
                </a:cubicBezTo>
                <a:cubicBezTo>
                  <a:pt x="79" y="39"/>
                  <a:pt x="82" y="38"/>
                  <a:pt x="82" y="38"/>
                </a:cubicBezTo>
                <a:cubicBezTo>
                  <a:pt x="83" y="38"/>
                  <a:pt x="83" y="38"/>
                  <a:pt x="83" y="37"/>
                </a:cubicBezTo>
                <a:cubicBezTo>
                  <a:pt x="84" y="37"/>
                  <a:pt x="84" y="36"/>
                  <a:pt x="84" y="36"/>
                </a:cubicBezTo>
                <a:cubicBezTo>
                  <a:pt x="84" y="35"/>
                  <a:pt x="83" y="35"/>
                  <a:pt x="83" y="35"/>
                </a:cubicBezTo>
                <a:cubicBezTo>
                  <a:pt x="83" y="34"/>
                  <a:pt x="82" y="34"/>
                  <a:pt x="82" y="34"/>
                </a:cubicBezTo>
                <a:cubicBezTo>
                  <a:pt x="81" y="34"/>
                  <a:pt x="78" y="34"/>
                  <a:pt x="76" y="35"/>
                </a:cubicBezTo>
                <a:cubicBezTo>
                  <a:pt x="76" y="34"/>
                  <a:pt x="76" y="33"/>
                  <a:pt x="75" y="32"/>
                </a:cubicBezTo>
                <a:cubicBezTo>
                  <a:pt x="78" y="31"/>
                  <a:pt x="80" y="30"/>
                  <a:pt x="81" y="30"/>
                </a:cubicBezTo>
                <a:cubicBezTo>
                  <a:pt x="81" y="30"/>
                  <a:pt x="81" y="29"/>
                  <a:pt x="81" y="29"/>
                </a:cubicBezTo>
                <a:cubicBezTo>
                  <a:pt x="82" y="28"/>
                  <a:pt x="82" y="28"/>
                  <a:pt x="81" y="27"/>
                </a:cubicBezTo>
                <a:cubicBezTo>
                  <a:pt x="81" y="27"/>
                  <a:pt x="81" y="27"/>
                  <a:pt x="81" y="26"/>
                </a:cubicBezTo>
                <a:cubicBezTo>
                  <a:pt x="80" y="26"/>
                  <a:pt x="80" y="26"/>
                  <a:pt x="79" y="26"/>
                </a:cubicBezTo>
                <a:cubicBezTo>
                  <a:pt x="79" y="26"/>
                  <a:pt x="76" y="27"/>
                  <a:pt x="74" y="28"/>
                </a:cubicBezTo>
                <a:cubicBezTo>
                  <a:pt x="73" y="27"/>
                  <a:pt x="73" y="26"/>
                  <a:pt x="73" y="25"/>
                </a:cubicBezTo>
                <a:cubicBezTo>
                  <a:pt x="75" y="24"/>
                  <a:pt x="77" y="22"/>
                  <a:pt x="77" y="22"/>
                </a:cubicBezTo>
                <a:cubicBezTo>
                  <a:pt x="78" y="22"/>
                  <a:pt x="78" y="21"/>
                  <a:pt x="78" y="21"/>
                </a:cubicBezTo>
                <a:cubicBezTo>
                  <a:pt x="78" y="20"/>
                  <a:pt x="78" y="20"/>
                  <a:pt x="78" y="20"/>
                </a:cubicBezTo>
                <a:cubicBezTo>
                  <a:pt x="77" y="19"/>
                  <a:pt x="77" y="19"/>
                  <a:pt x="76" y="19"/>
                </a:cubicBezTo>
                <a:cubicBezTo>
                  <a:pt x="76" y="19"/>
                  <a:pt x="76" y="19"/>
                  <a:pt x="75" y="19"/>
                </a:cubicBezTo>
                <a:cubicBezTo>
                  <a:pt x="75" y="19"/>
                  <a:pt x="72" y="20"/>
                  <a:pt x="70" y="21"/>
                </a:cubicBezTo>
                <a:cubicBezTo>
                  <a:pt x="70" y="21"/>
                  <a:pt x="69" y="20"/>
                  <a:pt x="69" y="19"/>
                </a:cubicBezTo>
                <a:cubicBezTo>
                  <a:pt x="70" y="18"/>
                  <a:pt x="72" y="16"/>
                  <a:pt x="72" y="15"/>
                </a:cubicBezTo>
                <a:cubicBezTo>
                  <a:pt x="73" y="15"/>
                  <a:pt x="73" y="14"/>
                  <a:pt x="73" y="14"/>
                </a:cubicBezTo>
                <a:cubicBezTo>
                  <a:pt x="73" y="13"/>
                  <a:pt x="72" y="13"/>
                  <a:pt x="72" y="13"/>
                </a:cubicBezTo>
                <a:cubicBezTo>
                  <a:pt x="72" y="12"/>
                  <a:pt x="71" y="12"/>
                  <a:pt x="71" y="12"/>
                </a:cubicBezTo>
                <a:cubicBezTo>
                  <a:pt x="70" y="12"/>
                  <a:pt x="70" y="12"/>
                  <a:pt x="70" y="12"/>
                </a:cubicBezTo>
                <a:cubicBezTo>
                  <a:pt x="69" y="13"/>
                  <a:pt x="67" y="14"/>
                  <a:pt x="65" y="16"/>
                </a:cubicBezTo>
                <a:cubicBezTo>
                  <a:pt x="65" y="15"/>
                  <a:pt x="64" y="15"/>
                  <a:pt x="63" y="14"/>
                </a:cubicBezTo>
                <a:cubicBezTo>
                  <a:pt x="65" y="12"/>
                  <a:pt x="66" y="10"/>
                  <a:pt x="66" y="9"/>
                </a:cubicBezTo>
                <a:cubicBezTo>
                  <a:pt x="66" y="9"/>
                  <a:pt x="66" y="9"/>
                  <a:pt x="66" y="8"/>
                </a:cubicBezTo>
                <a:cubicBezTo>
                  <a:pt x="66" y="8"/>
                  <a:pt x="66" y="7"/>
                  <a:pt x="65" y="7"/>
                </a:cubicBezTo>
                <a:cubicBezTo>
                  <a:pt x="65" y="7"/>
                  <a:pt x="65" y="7"/>
                  <a:pt x="64" y="7"/>
                </a:cubicBezTo>
                <a:cubicBezTo>
                  <a:pt x="64" y="7"/>
                  <a:pt x="63" y="7"/>
                  <a:pt x="63" y="7"/>
                </a:cubicBezTo>
                <a:cubicBezTo>
                  <a:pt x="63" y="8"/>
                  <a:pt x="61" y="10"/>
                  <a:pt x="59" y="12"/>
                </a:cubicBezTo>
                <a:cubicBezTo>
                  <a:pt x="59" y="11"/>
                  <a:pt x="58" y="11"/>
                  <a:pt x="57" y="11"/>
                </a:cubicBezTo>
                <a:cubicBezTo>
                  <a:pt x="58" y="8"/>
                  <a:pt x="59" y="6"/>
                  <a:pt x="59" y="5"/>
                </a:cubicBezTo>
                <a:cubicBezTo>
                  <a:pt x="59" y="5"/>
                  <a:pt x="59" y="4"/>
                  <a:pt x="59" y="4"/>
                </a:cubicBezTo>
                <a:cubicBezTo>
                  <a:pt x="58" y="3"/>
                  <a:pt x="58" y="3"/>
                  <a:pt x="58" y="3"/>
                </a:cubicBezTo>
                <a:cubicBezTo>
                  <a:pt x="57" y="3"/>
                  <a:pt x="57" y="3"/>
                  <a:pt x="56" y="3"/>
                </a:cubicBezTo>
                <a:cubicBezTo>
                  <a:pt x="56" y="3"/>
                  <a:pt x="55" y="3"/>
                  <a:pt x="55" y="4"/>
                </a:cubicBezTo>
                <a:cubicBezTo>
                  <a:pt x="55" y="4"/>
                  <a:pt x="54" y="7"/>
                  <a:pt x="53" y="9"/>
                </a:cubicBezTo>
                <a:cubicBezTo>
                  <a:pt x="52" y="9"/>
                  <a:pt x="52" y="9"/>
                  <a:pt x="52" y="8"/>
                </a:cubicBezTo>
                <a:cubicBezTo>
                  <a:pt x="51" y="8"/>
                  <a:pt x="51" y="8"/>
                  <a:pt x="50" y="8"/>
                </a:cubicBezTo>
                <a:cubicBezTo>
                  <a:pt x="51" y="6"/>
                  <a:pt x="51" y="3"/>
                  <a:pt x="51" y="2"/>
                </a:cubicBezTo>
                <a:cubicBezTo>
                  <a:pt x="51" y="2"/>
                  <a:pt x="51" y="2"/>
                  <a:pt x="50" y="1"/>
                </a:cubicBezTo>
                <a:cubicBezTo>
                  <a:pt x="50" y="1"/>
                  <a:pt x="50" y="1"/>
                  <a:pt x="49" y="1"/>
                </a:cubicBezTo>
                <a:cubicBezTo>
                  <a:pt x="49" y="0"/>
                  <a:pt x="48" y="1"/>
                  <a:pt x="48" y="1"/>
                </a:cubicBezTo>
                <a:cubicBezTo>
                  <a:pt x="47" y="1"/>
                  <a:pt x="47" y="1"/>
                  <a:pt x="47" y="2"/>
                </a:cubicBezTo>
                <a:cubicBezTo>
                  <a:pt x="47" y="2"/>
                  <a:pt x="46" y="5"/>
                  <a:pt x="46" y="7"/>
                </a:cubicBezTo>
                <a:cubicBezTo>
                  <a:pt x="45" y="7"/>
                  <a:pt x="44" y="7"/>
                  <a:pt x="43" y="7"/>
                </a:cubicBezTo>
                <a:cubicBezTo>
                  <a:pt x="43" y="5"/>
                  <a:pt x="42" y="2"/>
                  <a:pt x="42" y="2"/>
                </a:cubicBezTo>
                <a:cubicBezTo>
                  <a:pt x="42" y="1"/>
                  <a:pt x="42" y="1"/>
                  <a:pt x="42" y="0"/>
                </a:cubicBezTo>
                <a:cubicBezTo>
                  <a:pt x="41" y="0"/>
                  <a:pt x="41" y="0"/>
                  <a:pt x="40" y="0"/>
                </a:cubicBezTo>
                <a:cubicBezTo>
                  <a:pt x="40" y="0"/>
                  <a:pt x="40" y="0"/>
                  <a:pt x="39" y="0"/>
                </a:cubicBezTo>
                <a:cubicBezTo>
                  <a:pt x="39" y="1"/>
                  <a:pt x="39" y="1"/>
                  <a:pt x="39" y="2"/>
                </a:cubicBezTo>
                <a:cubicBezTo>
                  <a:pt x="39" y="2"/>
                  <a:pt x="38" y="5"/>
                  <a:pt x="38" y="7"/>
                </a:cubicBezTo>
                <a:cubicBezTo>
                  <a:pt x="37" y="7"/>
                  <a:pt x="37" y="7"/>
                  <a:pt x="36" y="8"/>
                </a:cubicBezTo>
                <a:cubicBezTo>
                  <a:pt x="35" y="5"/>
                  <a:pt x="34" y="3"/>
                  <a:pt x="34" y="2"/>
                </a:cubicBezTo>
                <a:cubicBezTo>
                  <a:pt x="34" y="2"/>
                  <a:pt x="34" y="2"/>
                  <a:pt x="33" y="1"/>
                </a:cubicBezTo>
                <a:cubicBezTo>
                  <a:pt x="33" y="1"/>
                  <a:pt x="32" y="1"/>
                  <a:pt x="32" y="1"/>
                </a:cubicBezTo>
                <a:cubicBezTo>
                  <a:pt x="31" y="1"/>
                  <a:pt x="31" y="2"/>
                  <a:pt x="31" y="2"/>
                </a:cubicBezTo>
                <a:cubicBezTo>
                  <a:pt x="30" y="2"/>
                  <a:pt x="30" y="3"/>
                  <a:pt x="30" y="3"/>
                </a:cubicBezTo>
                <a:cubicBezTo>
                  <a:pt x="30" y="4"/>
                  <a:pt x="31" y="6"/>
                  <a:pt x="31" y="9"/>
                </a:cubicBezTo>
                <a:cubicBezTo>
                  <a:pt x="30" y="9"/>
                  <a:pt x="30" y="9"/>
                  <a:pt x="29" y="10"/>
                </a:cubicBezTo>
                <a:cubicBezTo>
                  <a:pt x="28" y="8"/>
                  <a:pt x="26" y="5"/>
                  <a:pt x="26" y="5"/>
                </a:cubicBezTo>
                <a:cubicBezTo>
                  <a:pt x="26" y="4"/>
                  <a:pt x="25" y="4"/>
                  <a:pt x="25" y="4"/>
                </a:cubicBezTo>
                <a:cubicBezTo>
                  <a:pt x="24" y="4"/>
                  <a:pt x="24" y="4"/>
                  <a:pt x="24" y="4"/>
                </a:cubicBezTo>
                <a:cubicBezTo>
                  <a:pt x="23" y="4"/>
                  <a:pt x="23" y="5"/>
                  <a:pt x="23" y="5"/>
                </a:cubicBezTo>
                <a:cubicBezTo>
                  <a:pt x="22" y="6"/>
                  <a:pt x="22" y="6"/>
                  <a:pt x="23" y="7"/>
                </a:cubicBezTo>
                <a:cubicBezTo>
                  <a:pt x="23" y="7"/>
                  <a:pt x="24" y="10"/>
                  <a:pt x="25" y="12"/>
                </a:cubicBezTo>
                <a:cubicBezTo>
                  <a:pt x="24" y="12"/>
                  <a:pt x="23" y="13"/>
                  <a:pt x="23" y="13"/>
                </a:cubicBezTo>
                <a:cubicBezTo>
                  <a:pt x="21" y="11"/>
                  <a:pt x="19" y="9"/>
                  <a:pt x="19" y="9"/>
                </a:cubicBezTo>
                <a:cubicBezTo>
                  <a:pt x="18" y="9"/>
                  <a:pt x="18" y="9"/>
                  <a:pt x="17" y="9"/>
                </a:cubicBezTo>
                <a:cubicBezTo>
                  <a:pt x="17" y="9"/>
                  <a:pt x="16" y="9"/>
                  <a:pt x="16" y="9"/>
                </a:cubicBezTo>
                <a:cubicBezTo>
                  <a:pt x="16" y="9"/>
                  <a:pt x="15" y="10"/>
                  <a:pt x="15" y="10"/>
                </a:cubicBezTo>
                <a:cubicBezTo>
                  <a:pt x="15" y="11"/>
                  <a:pt x="15" y="11"/>
                  <a:pt x="16" y="11"/>
                </a:cubicBezTo>
                <a:cubicBezTo>
                  <a:pt x="16" y="12"/>
                  <a:pt x="17" y="14"/>
                  <a:pt x="19" y="16"/>
                </a:cubicBezTo>
                <a:cubicBezTo>
                  <a:pt x="18" y="17"/>
                  <a:pt x="18" y="17"/>
                  <a:pt x="17" y="18"/>
                </a:cubicBezTo>
                <a:cubicBezTo>
                  <a:pt x="15" y="16"/>
                  <a:pt x="13" y="15"/>
                  <a:pt x="12" y="15"/>
                </a:cubicBezTo>
                <a:cubicBezTo>
                  <a:pt x="12" y="14"/>
                  <a:pt x="11" y="14"/>
                  <a:pt x="11" y="14"/>
                </a:cubicBezTo>
                <a:cubicBezTo>
                  <a:pt x="11" y="14"/>
                  <a:pt x="10" y="15"/>
                  <a:pt x="10" y="15"/>
                </a:cubicBezTo>
                <a:cubicBezTo>
                  <a:pt x="10" y="15"/>
                  <a:pt x="9" y="16"/>
                  <a:pt x="9" y="16"/>
                </a:cubicBezTo>
                <a:cubicBezTo>
                  <a:pt x="9" y="17"/>
                  <a:pt x="10" y="17"/>
                  <a:pt x="10" y="18"/>
                </a:cubicBezTo>
                <a:cubicBezTo>
                  <a:pt x="10" y="18"/>
                  <a:pt x="12" y="20"/>
                  <a:pt x="14" y="22"/>
                </a:cubicBezTo>
                <a:cubicBezTo>
                  <a:pt x="13" y="22"/>
                  <a:pt x="13" y="23"/>
                  <a:pt x="12" y="24"/>
                </a:cubicBezTo>
                <a:cubicBezTo>
                  <a:pt x="10" y="23"/>
                  <a:pt x="8" y="22"/>
                  <a:pt x="7" y="21"/>
                </a:cubicBezTo>
                <a:cubicBezTo>
                  <a:pt x="7" y="21"/>
                  <a:pt x="6" y="21"/>
                  <a:pt x="6" y="21"/>
                </a:cubicBezTo>
                <a:cubicBezTo>
                  <a:pt x="6" y="22"/>
                  <a:pt x="5" y="22"/>
                  <a:pt x="5" y="22"/>
                </a:cubicBezTo>
                <a:cubicBezTo>
                  <a:pt x="5" y="23"/>
                  <a:pt x="5" y="23"/>
                  <a:pt x="5" y="24"/>
                </a:cubicBezTo>
                <a:cubicBezTo>
                  <a:pt x="5" y="24"/>
                  <a:pt x="5" y="25"/>
                  <a:pt x="6" y="25"/>
                </a:cubicBezTo>
                <a:cubicBezTo>
                  <a:pt x="6" y="25"/>
                  <a:pt x="8" y="27"/>
                  <a:pt x="10" y="28"/>
                </a:cubicBezTo>
                <a:cubicBezTo>
                  <a:pt x="10" y="29"/>
                  <a:pt x="10" y="29"/>
                  <a:pt x="9" y="30"/>
                </a:cubicBezTo>
                <a:cubicBezTo>
                  <a:pt x="7" y="30"/>
                  <a:pt x="4" y="29"/>
                  <a:pt x="4" y="29"/>
                </a:cubicBezTo>
                <a:cubicBezTo>
                  <a:pt x="3" y="29"/>
                  <a:pt x="3" y="29"/>
                  <a:pt x="2" y="29"/>
                </a:cubicBezTo>
                <a:cubicBezTo>
                  <a:pt x="2" y="30"/>
                  <a:pt x="2" y="30"/>
                  <a:pt x="2" y="31"/>
                </a:cubicBezTo>
                <a:cubicBezTo>
                  <a:pt x="2" y="31"/>
                  <a:pt x="2" y="31"/>
                  <a:pt x="2" y="32"/>
                </a:cubicBezTo>
                <a:cubicBezTo>
                  <a:pt x="2" y="32"/>
                  <a:pt x="2" y="33"/>
                  <a:pt x="3" y="33"/>
                </a:cubicBezTo>
                <a:cubicBezTo>
                  <a:pt x="3" y="33"/>
                  <a:pt x="6" y="34"/>
                  <a:pt x="8" y="35"/>
                </a:cubicBezTo>
                <a:cubicBezTo>
                  <a:pt x="8" y="36"/>
                  <a:pt x="8" y="36"/>
                  <a:pt x="8" y="37"/>
                </a:cubicBezTo>
                <a:cubicBezTo>
                  <a:pt x="5" y="37"/>
                  <a:pt x="3" y="37"/>
                  <a:pt x="2" y="37"/>
                </a:cubicBezTo>
                <a:cubicBezTo>
                  <a:pt x="1" y="37"/>
                  <a:pt x="1" y="38"/>
                  <a:pt x="1" y="38"/>
                </a:cubicBezTo>
                <a:cubicBezTo>
                  <a:pt x="0" y="38"/>
                  <a:pt x="0" y="39"/>
                  <a:pt x="0" y="39"/>
                </a:cubicBezTo>
                <a:cubicBezTo>
                  <a:pt x="0" y="40"/>
                  <a:pt x="0" y="40"/>
                  <a:pt x="1" y="40"/>
                </a:cubicBezTo>
                <a:cubicBezTo>
                  <a:pt x="1" y="41"/>
                  <a:pt x="1" y="41"/>
                  <a:pt x="2" y="41"/>
                </a:cubicBezTo>
                <a:cubicBezTo>
                  <a:pt x="2" y="41"/>
                  <a:pt x="5" y="42"/>
                  <a:pt x="7" y="42"/>
                </a:cubicBezTo>
                <a:cubicBezTo>
                  <a:pt x="7" y="43"/>
                  <a:pt x="7" y="44"/>
                  <a:pt x="7" y="45"/>
                </a:cubicBezTo>
                <a:cubicBezTo>
                  <a:pt x="5" y="45"/>
                  <a:pt x="2" y="46"/>
                  <a:pt x="2" y="46"/>
                </a:cubicBezTo>
                <a:cubicBezTo>
                  <a:pt x="1" y="46"/>
                  <a:pt x="1" y="46"/>
                  <a:pt x="1" y="47"/>
                </a:cubicBezTo>
                <a:cubicBezTo>
                  <a:pt x="1" y="47"/>
                  <a:pt x="0" y="48"/>
                  <a:pt x="1" y="48"/>
                </a:cubicBezTo>
                <a:cubicBezTo>
                  <a:pt x="1" y="48"/>
                  <a:pt x="1" y="49"/>
                  <a:pt x="1" y="49"/>
                </a:cubicBezTo>
                <a:cubicBezTo>
                  <a:pt x="2" y="49"/>
                  <a:pt x="2" y="50"/>
                  <a:pt x="2" y="50"/>
                </a:cubicBezTo>
                <a:cubicBezTo>
                  <a:pt x="3" y="50"/>
                  <a:pt x="6" y="49"/>
                  <a:pt x="8" y="49"/>
                </a:cubicBezTo>
                <a:cubicBezTo>
                  <a:pt x="8" y="50"/>
                  <a:pt x="8" y="51"/>
                  <a:pt x="9" y="52"/>
                </a:cubicBezTo>
                <a:cubicBezTo>
                  <a:pt x="6" y="53"/>
                  <a:pt x="4" y="54"/>
                  <a:pt x="4" y="54"/>
                </a:cubicBezTo>
                <a:cubicBezTo>
                  <a:pt x="3" y="54"/>
                  <a:pt x="3" y="55"/>
                  <a:pt x="3" y="55"/>
                </a:cubicBezTo>
                <a:cubicBezTo>
                  <a:pt x="3" y="56"/>
                  <a:pt x="3" y="56"/>
                  <a:pt x="3" y="56"/>
                </a:cubicBezTo>
                <a:cubicBezTo>
                  <a:pt x="3" y="57"/>
                  <a:pt x="3" y="57"/>
                  <a:pt x="4" y="58"/>
                </a:cubicBezTo>
                <a:cubicBezTo>
                  <a:pt x="4" y="58"/>
                  <a:pt x="4" y="58"/>
                  <a:pt x="5" y="58"/>
                </a:cubicBezTo>
                <a:cubicBezTo>
                  <a:pt x="5" y="58"/>
                  <a:pt x="8" y="57"/>
                  <a:pt x="10" y="56"/>
                </a:cubicBezTo>
                <a:cubicBezTo>
                  <a:pt x="11" y="57"/>
                  <a:pt x="11" y="58"/>
                  <a:pt x="11" y="58"/>
                </a:cubicBezTo>
                <a:cubicBezTo>
                  <a:pt x="9" y="60"/>
                  <a:pt x="7" y="62"/>
                  <a:pt x="7" y="62"/>
                </a:cubicBezTo>
                <a:cubicBezTo>
                  <a:pt x="7" y="62"/>
                  <a:pt x="6" y="63"/>
                  <a:pt x="6" y="63"/>
                </a:cubicBezTo>
                <a:cubicBezTo>
                  <a:pt x="6" y="63"/>
                  <a:pt x="6" y="64"/>
                  <a:pt x="7" y="64"/>
                </a:cubicBezTo>
                <a:cubicBezTo>
                  <a:pt x="7" y="65"/>
                  <a:pt x="7" y="65"/>
                  <a:pt x="8" y="65"/>
                </a:cubicBezTo>
                <a:cubicBezTo>
                  <a:pt x="8" y="65"/>
                  <a:pt x="9" y="65"/>
                  <a:pt x="9" y="65"/>
                </a:cubicBezTo>
                <a:cubicBezTo>
                  <a:pt x="9" y="65"/>
                  <a:pt x="12" y="64"/>
                  <a:pt x="14" y="63"/>
                </a:cubicBezTo>
                <a:cubicBezTo>
                  <a:pt x="14" y="63"/>
                  <a:pt x="15" y="64"/>
                  <a:pt x="15" y="64"/>
                </a:cubicBezTo>
                <a:cubicBezTo>
                  <a:pt x="14" y="66"/>
                  <a:pt x="12" y="68"/>
                  <a:pt x="12" y="69"/>
                </a:cubicBezTo>
                <a:cubicBezTo>
                  <a:pt x="12" y="69"/>
                  <a:pt x="11" y="70"/>
                  <a:pt x="11" y="70"/>
                </a:cubicBezTo>
                <a:cubicBezTo>
                  <a:pt x="11" y="70"/>
                  <a:pt x="12" y="71"/>
                  <a:pt x="12" y="71"/>
                </a:cubicBezTo>
                <a:cubicBezTo>
                  <a:pt x="12" y="72"/>
                  <a:pt x="13" y="72"/>
                  <a:pt x="13" y="72"/>
                </a:cubicBezTo>
                <a:cubicBezTo>
                  <a:pt x="14" y="72"/>
                  <a:pt x="14" y="72"/>
                  <a:pt x="14" y="71"/>
                </a:cubicBezTo>
                <a:cubicBezTo>
                  <a:pt x="15" y="71"/>
                  <a:pt x="17" y="69"/>
                  <a:pt x="19" y="68"/>
                </a:cubicBezTo>
                <a:cubicBezTo>
                  <a:pt x="19" y="68"/>
                  <a:pt x="20" y="69"/>
                  <a:pt x="21" y="70"/>
                </a:cubicBezTo>
                <a:cubicBezTo>
                  <a:pt x="20" y="72"/>
                  <a:pt x="18" y="74"/>
                  <a:pt x="18" y="74"/>
                </a:cubicBezTo>
                <a:cubicBezTo>
                  <a:pt x="18" y="75"/>
                  <a:pt x="18" y="75"/>
                  <a:pt x="18" y="76"/>
                </a:cubicBezTo>
                <a:cubicBezTo>
                  <a:pt x="18" y="76"/>
                  <a:pt x="18" y="77"/>
                  <a:pt x="19" y="77"/>
                </a:cubicBezTo>
                <a:cubicBezTo>
                  <a:pt x="19" y="77"/>
                  <a:pt x="20" y="77"/>
                  <a:pt x="20" y="77"/>
                </a:cubicBezTo>
                <a:cubicBezTo>
                  <a:pt x="20" y="77"/>
                  <a:pt x="21" y="77"/>
                  <a:pt x="21" y="77"/>
                </a:cubicBezTo>
                <a:cubicBezTo>
                  <a:pt x="22" y="76"/>
                  <a:pt x="23" y="74"/>
                  <a:pt x="25" y="72"/>
                </a:cubicBezTo>
                <a:cubicBezTo>
                  <a:pt x="25" y="73"/>
                  <a:pt x="26" y="73"/>
                  <a:pt x="27" y="73"/>
                </a:cubicBezTo>
                <a:cubicBezTo>
                  <a:pt x="26" y="76"/>
                  <a:pt x="25" y="78"/>
                  <a:pt x="25" y="79"/>
                </a:cubicBezTo>
                <a:cubicBezTo>
                  <a:pt x="25" y="79"/>
                  <a:pt x="25" y="80"/>
                  <a:pt x="25" y="80"/>
                </a:cubicBezTo>
                <a:cubicBezTo>
                  <a:pt x="26" y="80"/>
                  <a:pt x="26" y="81"/>
                  <a:pt x="26" y="81"/>
                </a:cubicBezTo>
                <a:cubicBezTo>
                  <a:pt x="27" y="81"/>
                  <a:pt x="27" y="81"/>
                  <a:pt x="28" y="81"/>
                </a:cubicBezTo>
                <a:cubicBezTo>
                  <a:pt x="28" y="81"/>
                  <a:pt x="29" y="81"/>
                  <a:pt x="29" y="80"/>
                </a:cubicBezTo>
                <a:cubicBezTo>
                  <a:pt x="29" y="80"/>
                  <a:pt x="30" y="77"/>
                  <a:pt x="31" y="75"/>
                </a:cubicBezTo>
                <a:cubicBezTo>
                  <a:pt x="32" y="75"/>
                  <a:pt x="32" y="75"/>
                  <a:pt x="33" y="75"/>
                </a:cubicBezTo>
                <a:cubicBezTo>
                  <a:pt x="33" y="76"/>
                  <a:pt x="33" y="76"/>
                  <a:pt x="34" y="76"/>
                </a:cubicBezTo>
                <a:cubicBezTo>
                  <a:pt x="34" y="78"/>
                  <a:pt x="33" y="81"/>
                  <a:pt x="33" y="81"/>
                </a:cubicBezTo>
                <a:cubicBezTo>
                  <a:pt x="33" y="82"/>
                  <a:pt x="33" y="82"/>
                  <a:pt x="34" y="83"/>
                </a:cubicBezTo>
                <a:cubicBezTo>
                  <a:pt x="34" y="83"/>
                  <a:pt x="34" y="83"/>
                  <a:pt x="35" y="83"/>
                </a:cubicBezTo>
                <a:cubicBezTo>
                  <a:pt x="35" y="83"/>
                  <a:pt x="36" y="83"/>
                  <a:pt x="36" y="83"/>
                </a:cubicBezTo>
                <a:cubicBezTo>
                  <a:pt x="37" y="83"/>
                  <a:pt x="37" y="83"/>
                  <a:pt x="37" y="82"/>
                </a:cubicBezTo>
                <a:cubicBezTo>
                  <a:pt x="37" y="82"/>
                  <a:pt x="38" y="79"/>
                  <a:pt x="39" y="77"/>
                </a:cubicBezTo>
                <a:cubicBezTo>
                  <a:pt x="39" y="77"/>
                  <a:pt x="40" y="77"/>
                  <a:pt x="41" y="77"/>
                </a:cubicBezTo>
                <a:cubicBezTo>
                  <a:pt x="41" y="79"/>
                  <a:pt x="42" y="82"/>
                  <a:pt x="42" y="82"/>
                </a:cubicBezTo>
                <a:cubicBezTo>
                  <a:pt x="42" y="83"/>
                  <a:pt x="42" y="83"/>
                  <a:pt x="42" y="84"/>
                </a:cubicBezTo>
                <a:cubicBezTo>
                  <a:pt x="43" y="84"/>
                  <a:pt x="43" y="84"/>
                  <a:pt x="44" y="84"/>
                </a:cubicBezTo>
                <a:cubicBezTo>
                  <a:pt x="44" y="84"/>
                  <a:pt x="45" y="84"/>
                  <a:pt x="45" y="83"/>
                </a:cubicBezTo>
                <a:cubicBezTo>
                  <a:pt x="45" y="83"/>
                  <a:pt x="45" y="83"/>
                  <a:pt x="46" y="82"/>
                </a:cubicBezTo>
                <a:cubicBezTo>
                  <a:pt x="46" y="82"/>
                  <a:pt x="46" y="79"/>
                  <a:pt x="46" y="77"/>
                </a:cubicBezTo>
                <a:cubicBezTo>
                  <a:pt x="47" y="76"/>
                  <a:pt x="47" y="76"/>
                  <a:pt x="48" y="76"/>
                </a:cubicBezTo>
                <a:cubicBezTo>
                  <a:pt x="49" y="79"/>
                  <a:pt x="50" y="81"/>
                  <a:pt x="50" y="82"/>
                </a:cubicBezTo>
                <a:cubicBezTo>
                  <a:pt x="50" y="82"/>
                  <a:pt x="51" y="82"/>
                  <a:pt x="51" y="83"/>
                </a:cubicBezTo>
                <a:cubicBezTo>
                  <a:pt x="51" y="83"/>
                  <a:pt x="52" y="83"/>
                  <a:pt x="52" y="83"/>
                </a:cubicBezTo>
                <a:cubicBezTo>
                  <a:pt x="53" y="83"/>
                  <a:pt x="53" y="82"/>
                  <a:pt x="53" y="82"/>
                </a:cubicBezTo>
                <a:cubicBezTo>
                  <a:pt x="54" y="82"/>
                  <a:pt x="54" y="81"/>
                  <a:pt x="54" y="81"/>
                </a:cubicBezTo>
                <a:cubicBezTo>
                  <a:pt x="54" y="80"/>
                  <a:pt x="53" y="77"/>
                  <a:pt x="53" y="75"/>
                </a:cubicBezTo>
                <a:cubicBezTo>
                  <a:pt x="54" y="75"/>
                  <a:pt x="54" y="74"/>
                  <a:pt x="55" y="74"/>
                </a:cubicBezTo>
                <a:cubicBezTo>
                  <a:pt x="56" y="76"/>
                  <a:pt x="58" y="79"/>
                  <a:pt x="58" y="79"/>
                </a:cubicBezTo>
                <a:cubicBezTo>
                  <a:pt x="58" y="79"/>
                  <a:pt x="59" y="80"/>
                  <a:pt x="59" y="80"/>
                </a:cubicBezTo>
                <a:cubicBezTo>
                  <a:pt x="60" y="80"/>
                  <a:pt x="60" y="80"/>
                  <a:pt x="61" y="80"/>
                </a:cubicBezTo>
                <a:cubicBezTo>
                  <a:pt x="61" y="79"/>
                  <a:pt x="61" y="79"/>
                  <a:pt x="62" y="79"/>
                </a:cubicBezTo>
                <a:cubicBezTo>
                  <a:pt x="62" y="78"/>
                  <a:pt x="62" y="78"/>
                  <a:pt x="62" y="77"/>
                </a:cubicBezTo>
                <a:cubicBezTo>
                  <a:pt x="61" y="77"/>
                  <a:pt x="60" y="74"/>
                  <a:pt x="60" y="72"/>
                </a:cubicBezTo>
                <a:cubicBezTo>
                  <a:pt x="60" y="72"/>
                  <a:pt x="61" y="71"/>
                  <a:pt x="62" y="71"/>
                </a:cubicBezTo>
                <a:cubicBezTo>
                  <a:pt x="63" y="72"/>
                  <a:pt x="65" y="74"/>
                  <a:pt x="66" y="75"/>
                </a:cubicBezTo>
                <a:cubicBezTo>
                  <a:pt x="66" y="75"/>
                  <a:pt x="66" y="75"/>
                  <a:pt x="67" y="75"/>
                </a:cubicBezTo>
                <a:cubicBezTo>
                  <a:pt x="67" y="75"/>
                  <a:pt x="68" y="75"/>
                  <a:pt x="68" y="75"/>
                </a:cubicBezTo>
                <a:cubicBezTo>
                  <a:pt x="68" y="75"/>
                  <a:pt x="69" y="74"/>
                  <a:pt x="69" y="74"/>
                </a:cubicBezTo>
                <a:cubicBezTo>
                  <a:pt x="69" y="73"/>
                  <a:pt x="69" y="73"/>
                  <a:pt x="68" y="72"/>
                </a:cubicBezTo>
                <a:cubicBezTo>
                  <a:pt x="68" y="72"/>
                  <a:pt x="67" y="70"/>
                  <a:pt x="65" y="68"/>
                </a:cubicBezTo>
                <a:cubicBezTo>
                  <a:pt x="66" y="67"/>
                  <a:pt x="67" y="67"/>
                  <a:pt x="67" y="66"/>
                </a:cubicBezTo>
                <a:cubicBezTo>
                  <a:pt x="69" y="67"/>
                  <a:pt x="71" y="69"/>
                  <a:pt x="72" y="69"/>
                </a:cubicBezTo>
                <a:cubicBezTo>
                  <a:pt x="72" y="69"/>
                  <a:pt x="73" y="70"/>
                  <a:pt x="73" y="69"/>
                </a:cubicBezTo>
                <a:cubicBezTo>
                  <a:pt x="74" y="69"/>
                  <a:pt x="74" y="69"/>
                  <a:pt x="74" y="69"/>
                </a:cubicBezTo>
                <a:cubicBezTo>
                  <a:pt x="75" y="68"/>
                  <a:pt x="75" y="68"/>
                  <a:pt x="75" y="68"/>
                </a:cubicBezTo>
                <a:cubicBezTo>
                  <a:pt x="75" y="67"/>
                  <a:pt x="75" y="67"/>
                  <a:pt x="74" y="66"/>
                </a:cubicBezTo>
                <a:cubicBezTo>
                  <a:pt x="74" y="66"/>
                  <a:pt x="72" y="64"/>
                  <a:pt x="70" y="62"/>
                </a:cubicBezTo>
                <a:cubicBezTo>
                  <a:pt x="71" y="62"/>
                  <a:pt x="71" y="61"/>
                  <a:pt x="72" y="60"/>
                </a:cubicBezTo>
                <a:cubicBezTo>
                  <a:pt x="74" y="61"/>
                  <a:pt x="76" y="62"/>
                  <a:pt x="77" y="62"/>
                </a:cubicBezTo>
                <a:cubicBezTo>
                  <a:pt x="77" y="63"/>
                  <a:pt x="78" y="63"/>
                  <a:pt x="78" y="62"/>
                </a:cubicBezTo>
                <a:cubicBezTo>
                  <a:pt x="79" y="62"/>
                  <a:pt x="79" y="62"/>
                  <a:pt x="79" y="61"/>
                </a:cubicBezTo>
                <a:cubicBezTo>
                  <a:pt x="79" y="61"/>
                  <a:pt x="79" y="61"/>
                  <a:pt x="79" y="60"/>
                </a:cubicBezTo>
                <a:cubicBezTo>
                  <a:pt x="79" y="60"/>
                  <a:pt x="79" y="59"/>
                  <a:pt x="79" y="59"/>
                </a:cubicBezTo>
                <a:cubicBezTo>
                  <a:pt x="78" y="59"/>
                  <a:pt x="76" y="57"/>
                  <a:pt x="74" y="56"/>
                </a:cubicBezTo>
                <a:cubicBezTo>
                  <a:pt x="74" y="55"/>
                  <a:pt x="75" y="54"/>
                  <a:pt x="75" y="54"/>
                </a:cubicBezTo>
                <a:cubicBezTo>
                  <a:pt x="77" y="54"/>
                  <a:pt x="80" y="55"/>
                  <a:pt x="80" y="55"/>
                </a:cubicBezTo>
                <a:cubicBezTo>
                  <a:pt x="81" y="55"/>
                  <a:pt x="81" y="55"/>
                  <a:pt x="82" y="54"/>
                </a:cubicBezTo>
                <a:cubicBezTo>
                  <a:pt x="82" y="54"/>
                  <a:pt x="82" y="54"/>
                  <a:pt x="82" y="53"/>
                </a:cubicBezTo>
                <a:cubicBezTo>
                  <a:pt x="83" y="53"/>
                  <a:pt x="83" y="52"/>
                  <a:pt x="82" y="52"/>
                </a:cubicBezTo>
                <a:cubicBezTo>
                  <a:pt x="82" y="52"/>
                  <a:pt x="82" y="51"/>
                  <a:pt x="81" y="51"/>
                </a:cubicBezTo>
                <a:cubicBezTo>
                  <a:pt x="81" y="51"/>
                  <a:pt x="78" y="50"/>
                  <a:pt x="76" y="49"/>
                </a:cubicBezTo>
                <a:cubicBezTo>
                  <a:pt x="76" y="48"/>
                  <a:pt x="76" y="47"/>
                  <a:pt x="77" y="47"/>
                </a:cubicBezTo>
                <a:cubicBezTo>
                  <a:pt x="79" y="47"/>
                  <a:pt x="82" y="46"/>
                  <a:pt x="82" y="46"/>
                </a:cubicBezTo>
                <a:close/>
                <a:moveTo>
                  <a:pt x="49" y="44"/>
                </a:moveTo>
                <a:cubicBezTo>
                  <a:pt x="48" y="47"/>
                  <a:pt x="44" y="50"/>
                  <a:pt x="40" y="49"/>
                </a:cubicBezTo>
                <a:cubicBezTo>
                  <a:pt x="37" y="47"/>
                  <a:pt x="34" y="44"/>
                  <a:pt x="35" y="40"/>
                </a:cubicBezTo>
                <a:cubicBezTo>
                  <a:pt x="37" y="36"/>
                  <a:pt x="40" y="34"/>
                  <a:pt x="44" y="35"/>
                </a:cubicBezTo>
                <a:cubicBezTo>
                  <a:pt x="48" y="36"/>
                  <a:pt x="50" y="40"/>
                  <a:pt x="49" y="44"/>
                </a:cubicBezTo>
                <a:close/>
                <a:moveTo>
                  <a:pt x="15" y="45"/>
                </a:moveTo>
                <a:cubicBezTo>
                  <a:pt x="14" y="42"/>
                  <a:pt x="14" y="38"/>
                  <a:pt x="15" y="34"/>
                </a:cubicBezTo>
                <a:cubicBezTo>
                  <a:pt x="19" y="21"/>
                  <a:pt x="33" y="12"/>
                  <a:pt x="46" y="15"/>
                </a:cubicBezTo>
                <a:cubicBezTo>
                  <a:pt x="45" y="19"/>
                  <a:pt x="45" y="19"/>
                  <a:pt x="45" y="19"/>
                </a:cubicBezTo>
                <a:cubicBezTo>
                  <a:pt x="34" y="17"/>
                  <a:pt x="23" y="24"/>
                  <a:pt x="20" y="36"/>
                </a:cubicBezTo>
                <a:cubicBezTo>
                  <a:pt x="19" y="39"/>
                  <a:pt x="19" y="42"/>
                  <a:pt x="19" y="44"/>
                </a:cubicBezTo>
                <a:lnTo>
                  <a:pt x="15" y="45"/>
                </a:lnTo>
                <a:close/>
                <a:moveTo>
                  <a:pt x="35" y="69"/>
                </a:moveTo>
                <a:cubicBezTo>
                  <a:pt x="26" y="66"/>
                  <a:pt x="19" y="60"/>
                  <a:pt x="16" y="52"/>
                </a:cubicBezTo>
                <a:cubicBezTo>
                  <a:pt x="21" y="51"/>
                  <a:pt x="21" y="51"/>
                  <a:pt x="21" y="51"/>
                </a:cubicBezTo>
                <a:cubicBezTo>
                  <a:pt x="23" y="57"/>
                  <a:pt x="29" y="62"/>
                  <a:pt x="36" y="64"/>
                </a:cubicBezTo>
                <a:cubicBezTo>
                  <a:pt x="43" y="66"/>
                  <a:pt x="50" y="65"/>
                  <a:pt x="56" y="61"/>
                </a:cubicBezTo>
                <a:cubicBezTo>
                  <a:pt x="59" y="64"/>
                  <a:pt x="59" y="64"/>
                  <a:pt x="59" y="64"/>
                </a:cubicBezTo>
                <a:cubicBezTo>
                  <a:pt x="52" y="69"/>
                  <a:pt x="43" y="71"/>
                  <a:pt x="35" y="69"/>
                </a:cubicBezTo>
                <a:close/>
                <a:moveTo>
                  <a:pt x="69" y="49"/>
                </a:moveTo>
                <a:cubicBezTo>
                  <a:pt x="68" y="53"/>
                  <a:pt x="66" y="57"/>
                  <a:pt x="64" y="59"/>
                </a:cubicBezTo>
                <a:cubicBezTo>
                  <a:pt x="60" y="56"/>
                  <a:pt x="60" y="56"/>
                  <a:pt x="60" y="56"/>
                </a:cubicBezTo>
                <a:cubicBezTo>
                  <a:pt x="62" y="54"/>
                  <a:pt x="64" y="51"/>
                  <a:pt x="64" y="48"/>
                </a:cubicBezTo>
                <a:cubicBezTo>
                  <a:pt x="68" y="37"/>
                  <a:pt x="62" y="25"/>
                  <a:pt x="51" y="21"/>
                </a:cubicBezTo>
                <a:cubicBezTo>
                  <a:pt x="53" y="16"/>
                  <a:pt x="53" y="16"/>
                  <a:pt x="53" y="16"/>
                </a:cubicBezTo>
                <a:cubicBezTo>
                  <a:pt x="66" y="22"/>
                  <a:pt x="73" y="36"/>
                  <a:pt x="69"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99" name="Freeform 12" descr="An icon of a flag">
            <a:extLst>
              <a:ext uri="{FF2B5EF4-FFF2-40B4-BE49-F238E27FC236}">
                <a16:creationId xmlns:a16="http://schemas.microsoft.com/office/drawing/2014/main" id="{8921D2E9-7DA1-4429-AA07-636BCF24D1F0}"/>
              </a:ext>
            </a:extLst>
          </p:cNvPr>
          <p:cNvSpPr>
            <a:spLocks/>
          </p:cNvSpPr>
          <p:nvPr userDrawn="1"/>
        </p:nvSpPr>
        <p:spPr bwMode="auto">
          <a:xfrm>
            <a:off x="6326611" y="758825"/>
            <a:ext cx="431800" cy="385763"/>
          </a:xfrm>
          <a:custGeom>
            <a:avLst/>
            <a:gdLst>
              <a:gd name="T0" fmla="*/ 112 w 112"/>
              <a:gd name="T1" fmla="*/ 3 h 100"/>
              <a:gd name="T2" fmla="*/ 5 w 112"/>
              <a:gd name="T3" fmla="*/ 8 h 100"/>
              <a:gd name="T4" fmla="*/ 5 w 112"/>
              <a:gd name="T5" fmla="*/ 6 h 100"/>
              <a:gd name="T6" fmla="*/ 5 w 112"/>
              <a:gd name="T7" fmla="*/ 3 h 100"/>
              <a:gd name="T8" fmla="*/ 2 w 112"/>
              <a:gd name="T9" fmla="*/ 1 h 100"/>
              <a:gd name="T10" fmla="*/ 0 w 112"/>
              <a:gd name="T11" fmla="*/ 4 h 100"/>
              <a:gd name="T12" fmla="*/ 3 w 112"/>
              <a:gd name="T13" fmla="*/ 6 h 100"/>
              <a:gd name="T14" fmla="*/ 31 w 112"/>
              <a:gd name="T15" fmla="*/ 100 h 100"/>
              <a:gd name="T16" fmla="*/ 33 w 112"/>
              <a:gd name="T17" fmla="*/ 99 h 100"/>
              <a:gd name="T18" fmla="*/ 21 w 112"/>
              <a:gd name="T19" fmla="*/ 58 h 100"/>
              <a:gd name="T20" fmla="*/ 112 w 112"/>
              <a:gd name="T21" fmla="*/ 3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2" h="100">
                <a:moveTo>
                  <a:pt x="112" y="3"/>
                </a:moveTo>
                <a:cubicBezTo>
                  <a:pt x="5" y="8"/>
                  <a:pt x="5" y="8"/>
                  <a:pt x="5" y="8"/>
                </a:cubicBezTo>
                <a:cubicBezTo>
                  <a:pt x="5" y="6"/>
                  <a:pt x="5" y="6"/>
                  <a:pt x="5" y="6"/>
                </a:cubicBezTo>
                <a:cubicBezTo>
                  <a:pt x="5" y="5"/>
                  <a:pt x="6" y="4"/>
                  <a:pt x="5" y="3"/>
                </a:cubicBezTo>
                <a:cubicBezTo>
                  <a:pt x="5" y="1"/>
                  <a:pt x="3" y="0"/>
                  <a:pt x="2" y="1"/>
                </a:cubicBezTo>
                <a:cubicBezTo>
                  <a:pt x="0" y="1"/>
                  <a:pt x="0" y="3"/>
                  <a:pt x="0" y="4"/>
                </a:cubicBezTo>
                <a:cubicBezTo>
                  <a:pt x="0" y="5"/>
                  <a:pt x="1" y="6"/>
                  <a:pt x="3" y="6"/>
                </a:cubicBezTo>
                <a:cubicBezTo>
                  <a:pt x="31" y="100"/>
                  <a:pt x="31" y="100"/>
                  <a:pt x="31" y="100"/>
                </a:cubicBezTo>
                <a:cubicBezTo>
                  <a:pt x="33" y="99"/>
                  <a:pt x="33" y="99"/>
                  <a:pt x="33" y="99"/>
                </a:cubicBezTo>
                <a:cubicBezTo>
                  <a:pt x="21" y="58"/>
                  <a:pt x="21" y="58"/>
                  <a:pt x="21" y="58"/>
                </a:cubicBezTo>
                <a:lnTo>
                  <a:pt x="112" y="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0" name="Freeform 13" descr="An icon of a megaphone">
            <a:extLst>
              <a:ext uri="{FF2B5EF4-FFF2-40B4-BE49-F238E27FC236}">
                <a16:creationId xmlns:a16="http://schemas.microsoft.com/office/drawing/2014/main" id="{76E2BA65-FE35-41DF-905E-BB66105648AA}"/>
              </a:ext>
            </a:extLst>
          </p:cNvPr>
          <p:cNvSpPr>
            <a:spLocks noEditPoints="1"/>
          </p:cNvSpPr>
          <p:nvPr userDrawn="1"/>
        </p:nvSpPr>
        <p:spPr bwMode="auto">
          <a:xfrm>
            <a:off x="5005811" y="1303338"/>
            <a:ext cx="293688" cy="247650"/>
          </a:xfrm>
          <a:custGeom>
            <a:avLst/>
            <a:gdLst>
              <a:gd name="T0" fmla="*/ 73 w 76"/>
              <a:gd name="T1" fmla="*/ 0 h 64"/>
              <a:gd name="T2" fmla="*/ 65 w 76"/>
              <a:gd name="T3" fmla="*/ 0 h 64"/>
              <a:gd name="T4" fmla="*/ 62 w 76"/>
              <a:gd name="T5" fmla="*/ 3 h 64"/>
              <a:gd name="T6" fmla="*/ 62 w 76"/>
              <a:gd name="T7" fmla="*/ 5 h 64"/>
              <a:gd name="T8" fmla="*/ 10 w 76"/>
              <a:gd name="T9" fmla="*/ 23 h 64"/>
              <a:gd name="T10" fmla="*/ 8 w 76"/>
              <a:gd name="T11" fmla="*/ 21 h 64"/>
              <a:gd name="T12" fmla="*/ 2 w 76"/>
              <a:gd name="T13" fmla="*/ 21 h 64"/>
              <a:gd name="T14" fmla="*/ 0 w 76"/>
              <a:gd name="T15" fmla="*/ 23 h 64"/>
              <a:gd name="T16" fmla="*/ 0 w 76"/>
              <a:gd name="T17" fmla="*/ 41 h 64"/>
              <a:gd name="T18" fmla="*/ 2 w 76"/>
              <a:gd name="T19" fmla="*/ 43 h 64"/>
              <a:gd name="T20" fmla="*/ 8 w 76"/>
              <a:gd name="T21" fmla="*/ 43 h 64"/>
              <a:gd name="T22" fmla="*/ 10 w 76"/>
              <a:gd name="T23" fmla="*/ 41 h 64"/>
              <a:gd name="T24" fmla="*/ 24 w 76"/>
              <a:gd name="T25" fmla="*/ 46 h 64"/>
              <a:gd name="T26" fmla="*/ 23 w 76"/>
              <a:gd name="T27" fmla="*/ 49 h 64"/>
              <a:gd name="T28" fmla="*/ 23 w 76"/>
              <a:gd name="T29" fmla="*/ 51 h 64"/>
              <a:gd name="T30" fmla="*/ 24 w 76"/>
              <a:gd name="T31" fmla="*/ 52 h 64"/>
              <a:gd name="T32" fmla="*/ 38 w 76"/>
              <a:gd name="T33" fmla="*/ 57 h 64"/>
              <a:gd name="T34" fmla="*/ 39 w 76"/>
              <a:gd name="T35" fmla="*/ 57 h 64"/>
              <a:gd name="T36" fmla="*/ 42 w 76"/>
              <a:gd name="T37" fmla="*/ 55 h 64"/>
              <a:gd name="T38" fmla="*/ 43 w 76"/>
              <a:gd name="T39" fmla="*/ 52 h 64"/>
              <a:gd name="T40" fmla="*/ 62 w 76"/>
              <a:gd name="T41" fmla="*/ 59 h 64"/>
              <a:gd name="T42" fmla="*/ 62 w 76"/>
              <a:gd name="T43" fmla="*/ 61 h 64"/>
              <a:gd name="T44" fmla="*/ 65 w 76"/>
              <a:gd name="T45" fmla="*/ 64 h 64"/>
              <a:gd name="T46" fmla="*/ 73 w 76"/>
              <a:gd name="T47" fmla="*/ 64 h 64"/>
              <a:gd name="T48" fmla="*/ 76 w 76"/>
              <a:gd name="T49" fmla="*/ 61 h 64"/>
              <a:gd name="T50" fmla="*/ 76 w 76"/>
              <a:gd name="T51" fmla="*/ 3 h 64"/>
              <a:gd name="T52" fmla="*/ 73 w 76"/>
              <a:gd name="T53" fmla="*/ 0 h 64"/>
              <a:gd name="T54" fmla="*/ 40 w 76"/>
              <a:gd name="T55" fmla="*/ 54 h 64"/>
              <a:gd name="T56" fmla="*/ 38 w 76"/>
              <a:gd name="T57" fmla="*/ 55 h 64"/>
              <a:gd name="T58" fmla="*/ 25 w 76"/>
              <a:gd name="T59" fmla="*/ 50 h 64"/>
              <a:gd name="T60" fmla="*/ 25 w 76"/>
              <a:gd name="T61" fmla="*/ 50 h 64"/>
              <a:gd name="T62" fmla="*/ 25 w 76"/>
              <a:gd name="T63" fmla="*/ 49 h 64"/>
              <a:gd name="T64" fmla="*/ 26 w 76"/>
              <a:gd name="T65" fmla="*/ 46 h 64"/>
              <a:gd name="T66" fmla="*/ 41 w 76"/>
              <a:gd name="T67" fmla="*/ 51 h 64"/>
              <a:gd name="T68" fmla="*/ 40 w 76"/>
              <a:gd name="T6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6" h="64">
                <a:moveTo>
                  <a:pt x="73" y="0"/>
                </a:moveTo>
                <a:cubicBezTo>
                  <a:pt x="65" y="0"/>
                  <a:pt x="65" y="0"/>
                  <a:pt x="65" y="0"/>
                </a:cubicBezTo>
                <a:cubicBezTo>
                  <a:pt x="64" y="0"/>
                  <a:pt x="62" y="1"/>
                  <a:pt x="62" y="3"/>
                </a:cubicBezTo>
                <a:cubicBezTo>
                  <a:pt x="62" y="5"/>
                  <a:pt x="62" y="5"/>
                  <a:pt x="62" y="5"/>
                </a:cubicBezTo>
                <a:cubicBezTo>
                  <a:pt x="10" y="23"/>
                  <a:pt x="10" y="23"/>
                  <a:pt x="10" y="23"/>
                </a:cubicBezTo>
                <a:cubicBezTo>
                  <a:pt x="10" y="22"/>
                  <a:pt x="9" y="21"/>
                  <a:pt x="8" y="21"/>
                </a:cubicBezTo>
                <a:cubicBezTo>
                  <a:pt x="2" y="21"/>
                  <a:pt x="2" y="21"/>
                  <a:pt x="2" y="21"/>
                </a:cubicBezTo>
                <a:cubicBezTo>
                  <a:pt x="1" y="21"/>
                  <a:pt x="0" y="22"/>
                  <a:pt x="0" y="23"/>
                </a:cubicBezTo>
                <a:cubicBezTo>
                  <a:pt x="0" y="41"/>
                  <a:pt x="0" y="41"/>
                  <a:pt x="0" y="41"/>
                </a:cubicBezTo>
                <a:cubicBezTo>
                  <a:pt x="0" y="42"/>
                  <a:pt x="1" y="43"/>
                  <a:pt x="2" y="43"/>
                </a:cubicBezTo>
                <a:cubicBezTo>
                  <a:pt x="8" y="43"/>
                  <a:pt x="8" y="43"/>
                  <a:pt x="8" y="43"/>
                </a:cubicBezTo>
                <a:cubicBezTo>
                  <a:pt x="9" y="43"/>
                  <a:pt x="10" y="42"/>
                  <a:pt x="10" y="41"/>
                </a:cubicBezTo>
                <a:cubicBezTo>
                  <a:pt x="24" y="46"/>
                  <a:pt x="24" y="46"/>
                  <a:pt x="24" y="46"/>
                </a:cubicBezTo>
                <a:cubicBezTo>
                  <a:pt x="23" y="49"/>
                  <a:pt x="23" y="49"/>
                  <a:pt x="23" y="49"/>
                </a:cubicBezTo>
                <a:cubicBezTo>
                  <a:pt x="22" y="49"/>
                  <a:pt x="22" y="50"/>
                  <a:pt x="23" y="51"/>
                </a:cubicBezTo>
                <a:cubicBezTo>
                  <a:pt x="23" y="52"/>
                  <a:pt x="24" y="52"/>
                  <a:pt x="24" y="52"/>
                </a:cubicBezTo>
                <a:cubicBezTo>
                  <a:pt x="38" y="57"/>
                  <a:pt x="38" y="57"/>
                  <a:pt x="38" y="57"/>
                </a:cubicBezTo>
                <a:cubicBezTo>
                  <a:pt x="38" y="57"/>
                  <a:pt x="38" y="57"/>
                  <a:pt x="39" y="57"/>
                </a:cubicBezTo>
                <a:cubicBezTo>
                  <a:pt x="40" y="57"/>
                  <a:pt x="41" y="56"/>
                  <a:pt x="42" y="55"/>
                </a:cubicBezTo>
                <a:cubicBezTo>
                  <a:pt x="43" y="52"/>
                  <a:pt x="43" y="52"/>
                  <a:pt x="43" y="52"/>
                </a:cubicBezTo>
                <a:cubicBezTo>
                  <a:pt x="62" y="59"/>
                  <a:pt x="62" y="59"/>
                  <a:pt x="62" y="59"/>
                </a:cubicBezTo>
                <a:cubicBezTo>
                  <a:pt x="62" y="61"/>
                  <a:pt x="62" y="61"/>
                  <a:pt x="62" y="61"/>
                </a:cubicBezTo>
                <a:cubicBezTo>
                  <a:pt x="62" y="63"/>
                  <a:pt x="64" y="64"/>
                  <a:pt x="65" y="64"/>
                </a:cubicBezTo>
                <a:cubicBezTo>
                  <a:pt x="73" y="64"/>
                  <a:pt x="73" y="64"/>
                  <a:pt x="73" y="64"/>
                </a:cubicBezTo>
                <a:cubicBezTo>
                  <a:pt x="75" y="64"/>
                  <a:pt x="76" y="63"/>
                  <a:pt x="76" y="61"/>
                </a:cubicBezTo>
                <a:cubicBezTo>
                  <a:pt x="76" y="3"/>
                  <a:pt x="76" y="3"/>
                  <a:pt x="76" y="3"/>
                </a:cubicBezTo>
                <a:cubicBezTo>
                  <a:pt x="76" y="1"/>
                  <a:pt x="75" y="0"/>
                  <a:pt x="73" y="0"/>
                </a:cubicBezTo>
                <a:close/>
                <a:moveTo>
                  <a:pt x="40" y="54"/>
                </a:moveTo>
                <a:cubicBezTo>
                  <a:pt x="39" y="55"/>
                  <a:pt x="39" y="55"/>
                  <a:pt x="38" y="55"/>
                </a:cubicBezTo>
                <a:cubicBezTo>
                  <a:pt x="25" y="50"/>
                  <a:pt x="25" y="50"/>
                  <a:pt x="25" y="50"/>
                </a:cubicBezTo>
                <a:cubicBezTo>
                  <a:pt x="25" y="50"/>
                  <a:pt x="25" y="50"/>
                  <a:pt x="25" y="50"/>
                </a:cubicBezTo>
                <a:cubicBezTo>
                  <a:pt x="24" y="50"/>
                  <a:pt x="24" y="50"/>
                  <a:pt x="25" y="49"/>
                </a:cubicBezTo>
                <a:cubicBezTo>
                  <a:pt x="26" y="46"/>
                  <a:pt x="26" y="46"/>
                  <a:pt x="26" y="46"/>
                </a:cubicBezTo>
                <a:cubicBezTo>
                  <a:pt x="41" y="51"/>
                  <a:pt x="41" y="51"/>
                  <a:pt x="41" y="51"/>
                </a:cubicBezTo>
                <a:lnTo>
                  <a:pt x="4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01" name="Group 900" descr="An icon of 6 people sitting around a boardroom table">
            <a:extLst>
              <a:ext uri="{FF2B5EF4-FFF2-40B4-BE49-F238E27FC236}">
                <a16:creationId xmlns:a16="http://schemas.microsoft.com/office/drawing/2014/main" id="{C1B22766-FE4C-4378-BB0C-66D3E9C6EDBE}"/>
              </a:ext>
            </a:extLst>
          </p:cNvPr>
          <p:cNvGrpSpPr/>
          <p:nvPr userDrawn="1"/>
        </p:nvGrpSpPr>
        <p:grpSpPr>
          <a:xfrm>
            <a:off x="5531274" y="692150"/>
            <a:ext cx="663575" cy="371476"/>
            <a:chOff x="3449638" y="692150"/>
            <a:chExt cx="663575" cy="371476"/>
          </a:xfrm>
        </p:grpSpPr>
        <p:sp>
          <p:nvSpPr>
            <p:cNvPr id="902" name="Oval 14">
              <a:extLst>
                <a:ext uri="{FF2B5EF4-FFF2-40B4-BE49-F238E27FC236}">
                  <a16:creationId xmlns:a16="http://schemas.microsoft.com/office/drawing/2014/main" id="{80AAE334-A04E-4244-A870-C096A1984F2C}"/>
                </a:ext>
              </a:extLst>
            </p:cNvPr>
            <p:cNvSpPr>
              <a:spLocks noChangeArrowheads="1"/>
            </p:cNvSpPr>
            <p:nvPr userDrawn="1"/>
          </p:nvSpPr>
          <p:spPr bwMode="auto">
            <a:xfrm>
              <a:off x="3554413"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3" name="Freeform 15">
              <a:extLst>
                <a:ext uri="{FF2B5EF4-FFF2-40B4-BE49-F238E27FC236}">
                  <a16:creationId xmlns:a16="http://schemas.microsoft.com/office/drawing/2014/main" id="{1D686AFF-BEA8-461D-9C08-B58A52F1448C}"/>
                </a:ext>
              </a:extLst>
            </p:cNvPr>
            <p:cNvSpPr>
              <a:spLocks/>
            </p:cNvSpPr>
            <p:nvPr userDrawn="1"/>
          </p:nvSpPr>
          <p:spPr bwMode="auto">
            <a:xfrm>
              <a:off x="3514725" y="777875"/>
              <a:ext cx="158750" cy="50800"/>
            </a:xfrm>
            <a:custGeom>
              <a:avLst/>
              <a:gdLst>
                <a:gd name="T0" fmla="*/ 27 w 41"/>
                <a:gd name="T1" fmla="*/ 0 h 13"/>
                <a:gd name="T2" fmla="*/ 20 w 41"/>
                <a:gd name="T3" fmla="*/ 0 h 13"/>
                <a:gd name="T4" fmla="*/ 13 w 41"/>
                <a:gd name="T5" fmla="*/ 0 h 13"/>
                <a:gd name="T6" fmla="*/ 1 w 41"/>
                <a:gd name="T7" fmla="*/ 9 h 13"/>
                <a:gd name="T8" fmla="*/ 0 w 41"/>
                <a:gd name="T9" fmla="*/ 13 h 13"/>
                <a:gd name="T10" fmla="*/ 41 w 41"/>
                <a:gd name="T11" fmla="*/ 13 h 13"/>
                <a:gd name="T12" fmla="*/ 40 w 41"/>
                <a:gd name="T13" fmla="*/ 9 h 13"/>
                <a:gd name="T14" fmla="*/ 27 w 41"/>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13">
                  <a:moveTo>
                    <a:pt x="27" y="0"/>
                  </a:moveTo>
                  <a:cubicBezTo>
                    <a:pt x="20" y="0"/>
                    <a:pt x="20" y="0"/>
                    <a:pt x="20" y="0"/>
                  </a:cubicBezTo>
                  <a:cubicBezTo>
                    <a:pt x="13" y="0"/>
                    <a:pt x="13" y="0"/>
                    <a:pt x="13" y="0"/>
                  </a:cubicBezTo>
                  <a:cubicBezTo>
                    <a:pt x="6" y="0"/>
                    <a:pt x="2" y="6"/>
                    <a:pt x="1" y="9"/>
                  </a:cubicBezTo>
                  <a:cubicBezTo>
                    <a:pt x="0" y="13"/>
                    <a:pt x="0" y="13"/>
                    <a:pt x="0" y="13"/>
                  </a:cubicBezTo>
                  <a:cubicBezTo>
                    <a:pt x="41" y="13"/>
                    <a:pt x="41" y="13"/>
                    <a:pt x="41" y="13"/>
                  </a:cubicBezTo>
                  <a:cubicBezTo>
                    <a:pt x="40" y="9"/>
                    <a:pt x="40" y="9"/>
                    <a:pt x="40" y="9"/>
                  </a:cubicBezTo>
                  <a:cubicBezTo>
                    <a:pt x="38" y="6"/>
                    <a:pt x="34" y="0"/>
                    <a:pt x="2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4" name="Freeform 16">
              <a:extLst>
                <a:ext uri="{FF2B5EF4-FFF2-40B4-BE49-F238E27FC236}">
                  <a16:creationId xmlns:a16="http://schemas.microsoft.com/office/drawing/2014/main" id="{45CAA50F-0596-4498-AB4B-95A22FCD41FE}"/>
                </a:ext>
              </a:extLst>
            </p:cNvPr>
            <p:cNvSpPr>
              <a:spLocks/>
            </p:cNvSpPr>
            <p:nvPr userDrawn="1"/>
          </p:nvSpPr>
          <p:spPr bwMode="auto">
            <a:xfrm>
              <a:off x="3681413" y="777875"/>
              <a:ext cx="180975" cy="50800"/>
            </a:xfrm>
            <a:custGeom>
              <a:avLst/>
              <a:gdLst>
                <a:gd name="T0" fmla="*/ 34 w 47"/>
                <a:gd name="T1" fmla="*/ 0 h 13"/>
                <a:gd name="T2" fmla="*/ 13 w 47"/>
                <a:gd name="T3" fmla="*/ 0 h 13"/>
                <a:gd name="T4" fmla="*/ 0 w 47"/>
                <a:gd name="T5" fmla="*/ 13 h 13"/>
                <a:gd name="T6" fmla="*/ 47 w 47"/>
                <a:gd name="T7" fmla="*/ 13 h 13"/>
                <a:gd name="T8" fmla="*/ 34 w 47"/>
                <a:gd name="T9" fmla="*/ 0 h 13"/>
              </a:gdLst>
              <a:ahLst/>
              <a:cxnLst>
                <a:cxn ang="0">
                  <a:pos x="T0" y="T1"/>
                </a:cxn>
                <a:cxn ang="0">
                  <a:pos x="T2" y="T3"/>
                </a:cxn>
                <a:cxn ang="0">
                  <a:pos x="T4" y="T5"/>
                </a:cxn>
                <a:cxn ang="0">
                  <a:pos x="T6" y="T7"/>
                </a:cxn>
                <a:cxn ang="0">
                  <a:pos x="T8" y="T9"/>
                </a:cxn>
              </a:cxnLst>
              <a:rect l="0" t="0" r="r" b="b"/>
              <a:pathLst>
                <a:path w="47" h="13">
                  <a:moveTo>
                    <a:pt x="34" y="0"/>
                  </a:moveTo>
                  <a:cubicBezTo>
                    <a:pt x="13" y="0"/>
                    <a:pt x="13" y="0"/>
                    <a:pt x="13" y="0"/>
                  </a:cubicBezTo>
                  <a:cubicBezTo>
                    <a:pt x="6" y="0"/>
                    <a:pt x="0" y="6"/>
                    <a:pt x="0" y="13"/>
                  </a:cubicBezTo>
                  <a:cubicBezTo>
                    <a:pt x="47" y="13"/>
                    <a:pt x="47" y="13"/>
                    <a:pt x="47" y="13"/>
                  </a:cubicBezTo>
                  <a:cubicBezTo>
                    <a:pt x="46" y="7"/>
                    <a:pt x="41" y="0"/>
                    <a:pt x="34"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5" name="Oval 17">
              <a:extLst>
                <a:ext uri="{FF2B5EF4-FFF2-40B4-BE49-F238E27FC236}">
                  <a16:creationId xmlns:a16="http://schemas.microsoft.com/office/drawing/2014/main" id="{27191331-B01A-4285-9C95-64A73232ABB2}"/>
                </a:ext>
              </a:extLst>
            </p:cNvPr>
            <p:cNvSpPr>
              <a:spLocks noChangeArrowheads="1"/>
            </p:cNvSpPr>
            <p:nvPr userDrawn="1"/>
          </p:nvSpPr>
          <p:spPr bwMode="auto">
            <a:xfrm>
              <a:off x="3730625" y="692150"/>
              <a:ext cx="77788"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6" name="Freeform 18">
              <a:extLst>
                <a:ext uri="{FF2B5EF4-FFF2-40B4-BE49-F238E27FC236}">
                  <a16:creationId xmlns:a16="http://schemas.microsoft.com/office/drawing/2014/main" id="{B863DF29-1078-4BB6-8B95-3E07CD4A79B3}"/>
                </a:ext>
              </a:extLst>
            </p:cNvPr>
            <p:cNvSpPr>
              <a:spLocks/>
            </p:cNvSpPr>
            <p:nvPr userDrawn="1"/>
          </p:nvSpPr>
          <p:spPr bwMode="auto">
            <a:xfrm>
              <a:off x="3870325" y="777875"/>
              <a:ext cx="177800" cy="50800"/>
            </a:xfrm>
            <a:custGeom>
              <a:avLst/>
              <a:gdLst>
                <a:gd name="T0" fmla="*/ 33 w 46"/>
                <a:gd name="T1" fmla="*/ 0 h 13"/>
                <a:gd name="T2" fmla="*/ 12 w 46"/>
                <a:gd name="T3" fmla="*/ 0 h 13"/>
                <a:gd name="T4" fmla="*/ 0 w 46"/>
                <a:gd name="T5" fmla="*/ 13 h 13"/>
                <a:gd name="T6" fmla="*/ 46 w 46"/>
                <a:gd name="T7" fmla="*/ 13 h 13"/>
                <a:gd name="T8" fmla="*/ 33 w 46"/>
                <a:gd name="T9" fmla="*/ 0 h 13"/>
              </a:gdLst>
              <a:ahLst/>
              <a:cxnLst>
                <a:cxn ang="0">
                  <a:pos x="T0" y="T1"/>
                </a:cxn>
                <a:cxn ang="0">
                  <a:pos x="T2" y="T3"/>
                </a:cxn>
                <a:cxn ang="0">
                  <a:pos x="T4" y="T5"/>
                </a:cxn>
                <a:cxn ang="0">
                  <a:pos x="T6" y="T7"/>
                </a:cxn>
                <a:cxn ang="0">
                  <a:pos x="T8" y="T9"/>
                </a:cxn>
              </a:cxnLst>
              <a:rect l="0" t="0" r="r" b="b"/>
              <a:pathLst>
                <a:path w="46" h="13">
                  <a:moveTo>
                    <a:pt x="33" y="0"/>
                  </a:moveTo>
                  <a:cubicBezTo>
                    <a:pt x="12" y="0"/>
                    <a:pt x="12" y="0"/>
                    <a:pt x="12" y="0"/>
                  </a:cubicBezTo>
                  <a:cubicBezTo>
                    <a:pt x="5" y="0"/>
                    <a:pt x="0" y="6"/>
                    <a:pt x="0" y="13"/>
                  </a:cubicBezTo>
                  <a:cubicBezTo>
                    <a:pt x="46" y="13"/>
                    <a:pt x="46" y="13"/>
                    <a:pt x="46" y="13"/>
                  </a:cubicBezTo>
                  <a:cubicBezTo>
                    <a:pt x="46" y="7"/>
                    <a:pt x="41"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7" name="Oval 19">
              <a:extLst>
                <a:ext uri="{FF2B5EF4-FFF2-40B4-BE49-F238E27FC236}">
                  <a16:creationId xmlns:a16="http://schemas.microsoft.com/office/drawing/2014/main" id="{D64CBAD6-C333-4006-B301-B927BC78E7E8}"/>
                </a:ext>
              </a:extLst>
            </p:cNvPr>
            <p:cNvSpPr>
              <a:spLocks noChangeArrowheads="1"/>
            </p:cNvSpPr>
            <p:nvPr userDrawn="1"/>
          </p:nvSpPr>
          <p:spPr bwMode="auto">
            <a:xfrm>
              <a:off x="3921125"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8" name="Freeform 20">
              <a:extLst>
                <a:ext uri="{FF2B5EF4-FFF2-40B4-BE49-F238E27FC236}">
                  <a16:creationId xmlns:a16="http://schemas.microsoft.com/office/drawing/2014/main" id="{568B4904-5508-4EC5-B155-86E278F0EEA9}"/>
                </a:ext>
              </a:extLst>
            </p:cNvPr>
            <p:cNvSpPr>
              <a:spLocks noEditPoints="1"/>
            </p:cNvSpPr>
            <p:nvPr userDrawn="1"/>
          </p:nvSpPr>
          <p:spPr bwMode="auto">
            <a:xfrm>
              <a:off x="3449638" y="839788"/>
              <a:ext cx="663575" cy="223838"/>
            </a:xfrm>
            <a:custGeom>
              <a:avLst/>
              <a:gdLst>
                <a:gd name="T0" fmla="*/ 167 w 172"/>
                <a:gd name="T1" fmla="*/ 14 h 58"/>
                <a:gd name="T2" fmla="*/ 153 w 172"/>
                <a:gd name="T3" fmla="*/ 0 h 58"/>
                <a:gd name="T4" fmla="*/ 19 w 172"/>
                <a:gd name="T5" fmla="*/ 0 h 58"/>
                <a:gd name="T6" fmla="*/ 5 w 172"/>
                <a:gd name="T7" fmla="*/ 14 h 58"/>
                <a:gd name="T8" fmla="*/ 5 w 172"/>
                <a:gd name="T9" fmla="*/ 14 h 58"/>
                <a:gd name="T10" fmla="*/ 0 w 172"/>
                <a:gd name="T11" fmla="*/ 45 h 58"/>
                <a:gd name="T12" fmla="*/ 14 w 172"/>
                <a:gd name="T13" fmla="*/ 58 h 58"/>
                <a:gd name="T14" fmla="*/ 17 w 172"/>
                <a:gd name="T15" fmla="*/ 58 h 58"/>
                <a:gd name="T16" fmla="*/ 18 w 172"/>
                <a:gd name="T17" fmla="*/ 55 h 58"/>
                <a:gd name="T18" fmla="*/ 30 w 172"/>
                <a:gd name="T19" fmla="*/ 46 h 58"/>
                <a:gd name="T20" fmla="*/ 37 w 172"/>
                <a:gd name="T21" fmla="*/ 46 h 58"/>
                <a:gd name="T22" fmla="*/ 44 w 172"/>
                <a:gd name="T23" fmla="*/ 46 h 58"/>
                <a:gd name="T24" fmla="*/ 57 w 172"/>
                <a:gd name="T25" fmla="*/ 55 h 58"/>
                <a:gd name="T26" fmla="*/ 57 w 172"/>
                <a:gd name="T27" fmla="*/ 58 h 58"/>
                <a:gd name="T28" fmla="*/ 60 w 172"/>
                <a:gd name="T29" fmla="*/ 58 h 58"/>
                <a:gd name="T30" fmla="*/ 73 w 172"/>
                <a:gd name="T31" fmla="*/ 46 h 58"/>
                <a:gd name="T32" fmla="*/ 94 w 172"/>
                <a:gd name="T33" fmla="*/ 46 h 58"/>
                <a:gd name="T34" fmla="*/ 106 w 172"/>
                <a:gd name="T35" fmla="*/ 58 h 58"/>
                <a:gd name="T36" fmla="*/ 109 w 172"/>
                <a:gd name="T37" fmla="*/ 58 h 58"/>
                <a:gd name="T38" fmla="*/ 121 w 172"/>
                <a:gd name="T39" fmla="*/ 46 h 58"/>
                <a:gd name="T40" fmla="*/ 142 w 172"/>
                <a:gd name="T41" fmla="*/ 46 h 58"/>
                <a:gd name="T42" fmla="*/ 155 w 172"/>
                <a:gd name="T43" fmla="*/ 58 h 58"/>
                <a:gd name="T44" fmla="*/ 159 w 172"/>
                <a:gd name="T45" fmla="*/ 58 h 58"/>
                <a:gd name="T46" fmla="*/ 172 w 172"/>
                <a:gd name="T47" fmla="*/ 45 h 58"/>
                <a:gd name="T48" fmla="*/ 167 w 172"/>
                <a:gd name="T49" fmla="*/ 14 h 58"/>
                <a:gd name="T50" fmla="*/ 37 w 172"/>
                <a:gd name="T51" fmla="*/ 43 h 58"/>
                <a:gd name="T52" fmla="*/ 27 w 172"/>
                <a:gd name="T53" fmla="*/ 33 h 58"/>
                <a:gd name="T54" fmla="*/ 37 w 172"/>
                <a:gd name="T55" fmla="*/ 23 h 58"/>
                <a:gd name="T56" fmla="*/ 47 w 172"/>
                <a:gd name="T57" fmla="*/ 33 h 58"/>
                <a:gd name="T58" fmla="*/ 37 w 172"/>
                <a:gd name="T59" fmla="*/ 43 h 58"/>
                <a:gd name="T60" fmla="*/ 83 w 172"/>
                <a:gd name="T61" fmla="*/ 43 h 58"/>
                <a:gd name="T62" fmla="*/ 73 w 172"/>
                <a:gd name="T63" fmla="*/ 33 h 58"/>
                <a:gd name="T64" fmla="*/ 83 w 172"/>
                <a:gd name="T65" fmla="*/ 23 h 58"/>
                <a:gd name="T66" fmla="*/ 93 w 172"/>
                <a:gd name="T67" fmla="*/ 33 h 58"/>
                <a:gd name="T68" fmla="*/ 83 w 172"/>
                <a:gd name="T69" fmla="*/ 43 h 58"/>
                <a:gd name="T70" fmla="*/ 132 w 172"/>
                <a:gd name="T71" fmla="*/ 43 h 58"/>
                <a:gd name="T72" fmla="*/ 122 w 172"/>
                <a:gd name="T73" fmla="*/ 33 h 58"/>
                <a:gd name="T74" fmla="*/ 132 w 172"/>
                <a:gd name="T75" fmla="*/ 23 h 58"/>
                <a:gd name="T76" fmla="*/ 142 w 172"/>
                <a:gd name="T77" fmla="*/ 33 h 58"/>
                <a:gd name="T78" fmla="*/ 132 w 172"/>
                <a:gd name="T79" fmla="*/ 43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72" h="58">
                  <a:moveTo>
                    <a:pt x="167" y="14"/>
                  </a:moveTo>
                  <a:cubicBezTo>
                    <a:pt x="167" y="6"/>
                    <a:pt x="161" y="0"/>
                    <a:pt x="153" y="0"/>
                  </a:cubicBezTo>
                  <a:cubicBezTo>
                    <a:pt x="19" y="0"/>
                    <a:pt x="19" y="0"/>
                    <a:pt x="19" y="0"/>
                  </a:cubicBezTo>
                  <a:cubicBezTo>
                    <a:pt x="12" y="0"/>
                    <a:pt x="5" y="6"/>
                    <a:pt x="5" y="14"/>
                  </a:cubicBezTo>
                  <a:cubicBezTo>
                    <a:pt x="5" y="14"/>
                    <a:pt x="5" y="14"/>
                    <a:pt x="5" y="14"/>
                  </a:cubicBezTo>
                  <a:cubicBezTo>
                    <a:pt x="0" y="45"/>
                    <a:pt x="0" y="45"/>
                    <a:pt x="0" y="45"/>
                  </a:cubicBezTo>
                  <a:cubicBezTo>
                    <a:pt x="0" y="52"/>
                    <a:pt x="6" y="58"/>
                    <a:pt x="14" y="58"/>
                  </a:cubicBezTo>
                  <a:cubicBezTo>
                    <a:pt x="17" y="58"/>
                    <a:pt x="17" y="58"/>
                    <a:pt x="17" y="58"/>
                  </a:cubicBezTo>
                  <a:cubicBezTo>
                    <a:pt x="18" y="55"/>
                    <a:pt x="18" y="55"/>
                    <a:pt x="18" y="55"/>
                  </a:cubicBezTo>
                  <a:cubicBezTo>
                    <a:pt x="19" y="52"/>
                    <a:pt x="23" y="46"/>
                    <a:pt x="30" y="46"/>
                  </a:cubicBezTo>
                  <a:cubicBezTo>
                    <a:pt x="37" y="46"/>
                    <a:pt x="37" y="46"/>
                    <a:pt x="37" y="46"/>
                  </a:cubicBezTo>
                  <a:cubicBezTo>
                    <a:pt x="44" y="46"/>
                    <a:pt x="44" y="46"/>
                    <a:pt x="44" y="46"/>
                  </a:cubicBezTo>
                  <a:cubicBezTo>
                    <a:pt x="51" y="46"/>
                    <a:pt x="55" y="52"/>
                    <a:pt x="57" y="55"/>
                  </a:cubicBezTo>
                  <a:cubicBezTo>
                    <a:pt x="57" y="58"/>
                    <a:pt x="57" y="58"/>
                    <a:pt x="57" y="58"/>
                  </a:cubicBezTo>
                  <a:cubicBezTo>
                    <a:pt x="60" y="58"/>
                    <a:pt x="60" y="58"/>
                    <a:pt x="60" y="58"/>
                  </a:cubicBezTo>
                  <a:cubicBezTo>
                    <a:pt x="61" y="52"/>
                    <a:pt x="66" y="46"/>
                    <a:pt x="73" y="46"/>
                  </a:cubicBezTo>
                  <a:cubicBezTo>
                    <a:pt x="94" y="46"/>
                    <a:pt x="94" y="46"/>
                    <a:pt x="94" y="46"/>
                  </a:cubicBezTo>
                  <a:cubicBezTo>
                    <a:pt x="101" y="46"/>
                    <a:pt x="106" y="52"/>
                    <a:pt x="106" y="58"/>
                  </a:cubicBezTo>
                  <a:cubicBezTo>
                    <a:pt x="109" y="58"/>
                    <a:pt x="109" y="58"/>
                    <a:pt x="109" y="58"/>
                  </a:cubicBezTo>
                  <a:cubicBezTo>
                    <a:pt x="109" y="52"/>
                    <a:pt x="115" y="46"/>
                    <a:pt x="121" y="46"/>
                  </a:cubicBezTo>
                  <a:cubicBezTo>
                    <a:pt x="142" y="46"/>
                    <a:pt x="142" y="46"/>
                    <a:pt x="142" y="46"/>
                  </a:cubicBezTo>
                  <a:cubicBezTo>
                    <a:pt x="150" y="46"/>
                    <a:pt x="155" y="52"/>
                    <a:pt x="155" y="58"/>
                  </a:cubicBezTo>
                  <a:cubicBezTo>
                    <a:pt x="159" y="58"/>
                    <a:pt x="159" y="58"/>
                    <a:pt x="159" y="58"/>
                  </a:cubicBezTo>
                  <a:cubicBezTo>
                    <a:pt x="166" y="58"/>
                    <a:pt x="172" y="52"/>
                    <a:pt x="172" y="45"/>
                  </a:cubicBezTo>
                  <a:lnTo>
                    <a:pt x="167" y="14"/>
                  </a:lnTo>
                  <a:close/>
                  <a:moveTo>
                    <a:pt x="37" y="43"/>
                  </a:moveTo>
                  <a:cubicBezTo>
                    <a:pt x="32" y="43"/>
                    <a:pt x="27" y="39"/>
                    <a:pt x="27" y="33"/>
                  </a:cubicBezTo>
                  <a:cubicBezTo>
                    <a:pt x="27" y="28"/>
                    <a:pt x="32" y="23"/>
                    <a:pt x="37" y="23"/>
                  </a:cubicBezTo>
                  <a:cubicBezTo>
                    <a:pt x="43" y="23"/>
                    <a:pt x="47" y="28"/>
                    <a:pt x="47" y="33"/>
                  </a:cubicBezTo>
                  <a:cubicBezTo>
                    <a:pt x="47" y="39"/>
                    <a:pt x="43" y="43"/>
                    <a:pt x="37" y="43"/>
                  </a:cubicBezTo>
                  <a:close/>
                  <a:moveTo>
                    <a:pt x="83" y="43"/>
                  </a:moveTo>
                  <a:cubicBezTo>
                    <a:pt x="78" y="43"/>
                    <a:pt x="73" y="39"/>
                    <a:pt x="73" y="33"/>
                  </a:cubicBezTo>
                  <a:cubicBezTo>
                    <a:pt x="73" y="28"/>
                    <a:pt x="78" y="23"/>
                    <a:pt x="83" y="23"/>
                  </a:cubicBezTo>
                  <a:cubicBezTo>
                    <a:pt x="89" y="23"/>
                    <a:pt x="93" y="28"/>
                    <a:pt x="93" y="33"/>
                  </a:cubicBezTo>
                  <a:cubicBezTo>
                    <a:pt x="93" y="39"/>
                    <a:pt x="89" y="43"/>
                    <a:pt x="83" y="43"/>
                  </a:cubicBezTo>
                  <a:close/>
                  <a:moveTo>
                    <a:pt x="132" y="43"/>
                  </a:moveTo>
                  <a:cubicBezTo>
                    <a:pt x="126" y="43"/>
                    <a:pt x="122" y="39"/>
                    <a:pt x="122" y="33"/>
                  </a:cubicBezTo>
                  <a:cubicBezTo>
                    <a:pt x="122" y="28"/>
                    <a:pt x="126" y="23"/>
                    <a:pt x="132" y="23"/>
                  </a:cubicBezTo>
                  <a:cubicBezTo>
                    <a:pt x="137" y="23"/>
                    <a:pt x="142" y="28"/>
                    <a:pt x="142" y="33"/>
                  </a:cubicBezTo>
                  <a:cubicBezTo>
                    <a:pt x="142" y="39"/>
                    <a:pt x="137" y="43"/>
                    <a:pt x="132"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909" name="Freeform 21" descr="An icon of a laptop">
            <a:extLst>
              <a:ext uri="{FF2B5EF4-FFF2-40B4-BE49-F238E27FC236}">
                <a16:creationId xmlns:a16="http://schemas.microsoft.com/office/drawing/2014/main" id="{23AAEC14-0B80-497D-AD1E-D10896313B51}"/>
              </a:ext>
            </a:extLst>
          </p:cNvPr>
          <p:cNvSpPr>
            <a:spLocks noEditPoints="1"/>
          </p:cNvSpPr>
          <p:nvPr userDrawn="1"/>
        </p:nvSpPr>
        <p:spPr bwMode="auto">
          <a:xfrm>
            <a:off x="7739486" y="2987675"/>
            <a:ext cx="352425" cy="312738"/>
          </a:xfrm>
          <a:custGeom>
            <a:avLst/>
            <a:gdLst>
              <a:gd name="T0" fmla="*/ 91 w 91"/>
              <a:gd name="T1" fmla="*/ 76 h 81"/>
              <a:gd name="T2" fmla="*/ 82 w 91"/>
              <a:gd name="T3" fmla="*/ 57 h 81"/>
              <a:gd name="T4" fmla="*/ 77 w 91"/>
              <a:gd name="T5" fmla="*/ 53 h 81"/>
              <a:gd name="T6" fmla="*/ 67 w 91"/>
              <a:gd name="T7" fmla="*/ 53 h 81"/>
              <a:gd name="T8" fmla="*/ 67 w 91"/>
              <a:gd name="T9" fmla="*/ 51 h 81"/>
              <a:gd name="T10" fmla="*/ 75 w 91"/>
              <a:gd name="T11" fmla="*/ 51 h 81"/>
              <a:gd name="T12" fmla="*/ 81 w 91"/>
              <a:gd name="T13" fmla="*/ 44 h 81"/>
              <a:gd name="T14" fmla="*/ 81 w 91"/>
              <a:gd name="T15" fmla="*/ 6 h 81"/>
              <a:gd name="T16" fmla="*/ 75 w 91"/>
              <a:gd name="T17" fmla="*/ 0 h 81"/>
              <a:gd name="T18" fmla="*/ 16 w 91"/>
              <a:gd name="T19" fmla="*/ 0 h 81"/>
              <a:gd name="T20" fmla="*/ 10 w 91"/>
              <a:gd name="T21" fmla="*/ 6 h 81"/>
              <a:gd name="T22" fmla="*/ 10 w 91"/>
              <a:gd name="T23" fmla="*/ 44 h 81"/>
              <a:gd name="T24" fmla="*/ 16 w 91"/>
              <a:gd name="T25" fmla="*/ 51 h 81"/>
              <a:gd name="T26" fmla="*/ 24 w 91"/>
              <a:gd name="T27" fmla="*/ 51 h 81"/>
              <a:gd name="T28" fmla="*/ 24 w 91"/>
              <a:gd name="T29" fmla="*/ 53 h 81"/>
              <a:gd name="T30" fmla="*/ 14 w 91"/>
              <a:gd name="T31" fmla="*/ 53 h 81"/>
              <a:gd name="T32" fmla="*/ 9 w 91"/>
              <a:gd name="T33" fmla="*/ 57 h 81"/>
              <a:gd name="T34" fmla="*/ 1 w 91"/>
              <a:gd name="T35" fmla="*/ 76 h 81"/>
              <a:gd name="T36" fmla="*/ 1 w 91"/>
              <a:gd name="T37" fmla="*/ 80 h 81"/>
              <a:gd name="T38" fmla="*/ 4 w 91"/>
              <a:gd name="T39" fmla="*/ 81 h 81"/>
              <a:gd name="T40" fmla="*/ 27 w 91"/>
              <a:gd name="T41" fmla="*/ 81 h 81"/>
              <a:gd name="T42" fmla="*/ 28 w 91"/>
              <a:gd name="T43" fmla="*/ 81 h 81"/>
              <a:gd name="T44" fmla="*/ 46 w 91"/>
              <a:gd name="T45" fmla="*/ 81 h 81"/>
              <a:gd name="T46" fmla="*/ 64 w 91"/>
              <a:gd name="T47" fmla="*/ 81 h 81"/>
              <a:gd name="T48" fmla="*/ 64 w 91"/>
              <a:gd name="T49" fmla="*/ 81 h 81"/>
              <a:gd name="T50" fmla="*/ 87 w 91"/>
              <a:gd name="T51" fmla="*/ 81 h 81"/>
              <a:gd name="T52" fmla="*/ 91 w 91"/>
              <a:gd name="T53" fmla="*/ 80 h 81"/>
              <a:gd name="T54" fmla="*/ 91 w 91"/>
              <a:gd name="T55" fmla="*/ 76 h 81"/>
              <a:gd name="T56" fmla="*/ 15 w 91"/>
              <a:gd name="T57" fmla="*/ 44 h 81"/>
              <a:gd name="T58" fmla="*/ 15 w 91"/>
              <a:gd name="T59" fmla="*/ 6 h 81"/>
              <a:gd name="T60" fmla="*/ 16 w 91"/>
              <a:gd name="T61" fmla="*/ 5 h 81"/>
              <a:gd name="T62" fmla="*/ 75 w 91"/>
              <a:gd name="T63" fmla="*/ 5 h 81"/>
              <a:gd name="T64" fmla="*/ 76 w 91"/>
              <a:gd name="T65" fmla="*/ 6 h 81"/>
              <a:gd name="T66" fmla="*/ 76 w 91"/>
              <a:gd name="T67" fmla="*/ 44 h 81"/>
              <a:gd name="T68" fmla="*/ 75 w 91"/>
              <a:gd name="T69" fmla="*/ 45 h 81"/>
              <a:gd name="T70" fmla="*/ 16 w 91"/>
              <a:gd name="T71" fmla="*/ 45 h 81"/>
              <a:gd name="T72" fmla="*/ 15 w 91"/>
              <a:gd name="T73" fmla="*/ 44 h 81"/>
              <a:gd name="T74" fmla="*/ 61 w 91"/>
              <a:gd name="T75" fmla="*/ 75 h 81"/>
              <a:gd name="T76" fmla="*/ 60 w 91"/>
              <a:gd name="T77" fmla="*/ 75 h 81"/>
              <a:gd name="T78" fmla="*/ 53 w 91"/>
              <a:gd name="T79" fmla="*/ 75 h 81"/>
              <a:gd name="T80" fmla="*/ 50 w 91"/>
              <a:gd name="T81" fmla="*/ 75 h 81"/>
              <a:gd name="T82" fmla="*/ 42 w 91"/>
              <a:gd name="T83" fmla="*/ 75 h 81"/>
              <a:gd name="T84" fmla="*/ 39 w 91"/>
              <a:gd name="T85" fmla="*/ 75 h 81"/>
              <a:gd name="T86" fmla="*/ 32 w 91"/>
              <a:gd name="T87" fmla="*/ 75 h 81"/>
              <a:gd name="T88" fmla="*/ 31 w 91"/>
              <a:gd name="T89" fmla="*/ 75 h 81"/>
              <a:gd name="T90" fmla="*/ 31 w 91"/>
              <a:gd name="T91" fmla="*/ 73 h 81"/>
              <a:gd name="T92" fmla="*/ 32 w 91"/>
              <a:gd name="T93" fmla="*/ 68 h 81"/>
              <a:gd name="T94" fmla="*/ 33 w 91"/>
              <a:gd name="T95" fmla="*/ 67 h 81"/>
              <a:gd name="T96" fmla="*/ 40 w 91"/>
              <a:gd name="T97" fmla="*/ 67 h 81"/>
              <a:gd name="T98" fmla="*/ 52 w 91"/>
              <a:gd name="T99" fmla="*/ 67 h 81"/>
              <a:gd name="T100" fmla="*/ 58 w 91"/>
              <a:gd name="T101" fmla="*/ 67 h 81"/>
              <a:gd name="T102" fmla="*/ 60 w 91"/>
              <a:gd name="T103" fmla="*/ 68 h 81"/>
              <a:gd name="T104" fmla="*/ 61 w 91"/>
              <a:gd name="T105" fmla="*/ 73 h 81"/>
              <a:gd name="T106" fmla="*/ 61 w 91"/>
              <a:gd name="T107"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 h="81">
                <a:moveTo>
                  <a:pt x="91" y="76"/>
                </a:moveTo>
                <a:cubicBezTo>
                  <a:pt x="82" y="57"/>
                  <a:pt x="82" y="57"/>
                  <a:pt x="82" y="57"/>
                </a:cubicBezTo>
                <a:cubicBezTo>
                  <a:pt x="81" y="55"/>
                  <a:pt x="79" y="53"/>
                  <a:pt x="77" y="53"/>
                </a:cubicBezTo>
                <a:cubicBezTo>
                  <a:pt x="67" y="53"/>
                  <a:pt x="67" y="53"/>
                  <a:pt x="67" y="53"/>
                </a:cubicBezTo>
                <a:cubicBezTo>
                  <a:pt x="67" y="51"/>
                  <a:pt x="67" y="51"/>
                  <a:pt x="67" y="51"/>
                </a:cubicBezTo>
                <a:cubicBezTo>
                  <a:pt x="75" y="51"/>
                  <a:pt x="75" y="51"/>
                  <a:pt x="75" y="51"/>
                </a:cubicBezTo>
                <a:cubicBezTo>
                  <a:pt x="79" y="51"/>
                  <a:pt x="81" y="48"/>
                  <a:pt x="81" y="44"/>
                </a:cubicBezTo>
                <a:cubicBezTo>
                  <a:pt x="81" y="6"/>
                  <a:pt x="81" y="6"/>
                  <a:pt x="81" y="6"/>
                </a:cubicBezTo>
                <a:cubicBezTo>
                  <a:pt x="81" y="3"/>
                  <a:pt x="79" y="0"/>
                  <a:pt x="75" y="0"/>
                </a:cubicBezTo>
                <a:cubicBezTo>
                  <a:pt x="16" y="0"/>
                  <a:pt x="16" y="0"/>
                  <a:pt x="16" y="0"/>
                </a:cubicBezTo>
                <a:cubicBezTo>
                  <a:pt x="13" y="0"/>
                  <a:pt x="10" y="3"/>
                  <a:pt x="10" y="6"/>
                </a:cubicBezTo>
                <a:cubicBezTo>
                  <a:pt x="10" y="44"/>
                  <a:pt x="10" y="44"/>
                  <a:pt x="10" y="44"/>
                </a:cubicBezTo>
                <a:cubicBezTo>
                  <a:pt x="10" y="48"/>
                  <a:pt x="13" y="51"/>
                  <a:pt x="16" y="51"/>
                </a:cubicBezTo>
                <a:cubicBezTo>
                  <a:pt x="24" y="51"/>
                  <a:pt x="24" y="51"/>
                  <a:pt x="24" y="51"/>
                </a:cubicBezTo>
                <a:cubicBezTo>
                  <a:pt x="24" y="53"/>
                  <a:pt x="24" y="53"/>
                  <a:pt x="24" y="53"/>
                </a:cubicBezTo>
                <a:cubicBezTo>
                  <a:pt x="14" y="53"/>
                  <a:pt x="14" y="53"/>
                  <a:pt x="14" y="53"/>
                </a:cubicBezTo>
                <a:cubicBezTo>
                  <a:pt x="12" y="53"/>
                  <a:pt x="10" y="55"/>
                  <a:pt x="9" y="57"/>
                </a:cubicBezTo>
                <a:cubicBezTo>
                  <a:pt x="1" y="76"/>
                  <a:pt x="1" y="76"/>
                  <a:pt x="1" y="76"/>
                </a:cubicBezTo>
                <a:cubicBezTo>
                  <a:pt x="0" y="77"/>
                  <a:pt x="0" y="78"/>
                  <a:pt x="1" y="80"/>
                </a:cubicBezTo>
                <a:cubicBezTo>
                  <a:pt x="1" y="81"/>
                  <a:pt x="3" y="81"/>
                  <a:pt x="4" y="81"/>
                </a:cubicBezTo>
                <a:cubicBezTo>
                  <a:pt x="27" y="81"/>
                  <a:pt x="27" y="81"/>
                  <a:pt x="27" y="81"/>
                </a:cubicBezTo>
                <a:cubicBezTo>
                  <a:pt x="27" y="81"/>
                  <a:pt x="28" y="81"/>
                  <a:pt x="28" y="81"/>
                </a:cubicBezTo>
                <a:cubicBezTo>
                  <a:pt x="46" y="81"/>
                  <a:pt x="46" y="81"/>
                  <a:pt x="46" y="81"/>
                </a:cubicBezTo>
                <a:cubicBezTo>
                  <a:pt x="64" y="81"/>
                  <a:pt x="64" y="81"/>
                  <a:pt x="64" y="81"/>
                </a:cubicBezTo>
                <a:cubicBezTo>
                  <a:pt x="64" y="81"/>
                  <a:pt x="64" y="81"/>
                  <a:pt x="64" y="81"/>
                </a:cubicBezTo>
                <a:cubicBezTo>
                  <a:pt x="87" y="81"/>
                  <a:pt x="87" y="81"/>
                  <a:pt x="87" y="81"/>
                </a:cubicBezTo>
                <a:cubicBezTo>
                  <a:pt x="89" y="81"/>
                  <a:pt x="90" y="81"/>
                  <a:pt x="91" y="80"/>
                </a:cubicBezTo>
                <a:cubicBezTo>
                  <a:pt x="91" y="78"/>
                  <a:pt x="91" y="77"/>
                  <a:pt x="91" y="76"/>
                </a:cubicBezTo>
                <a:close/>
                <a:moveTo>
                  <a:pt x="15" y="44"/>
                </a:moveTo>
                <a:cubicBezTo>
                  <a:pt x="15" y="6"/>
                  <a:pt x="15" y="6"/>
                  <a:pt x="15" y="6"/>
                </a:cubicBezTo>
                <a:cubicBezTo>
                  <a:pt x="15" y="6"/>
                  <a:pt x="16" y="5"/>
                  <a:pt x="16" y="5"/>
                </a:cubicBezTo>
                <a:cubicBezTo>
                  <a:pt x="75" y="5"/>
                  <a:pt x="75" y="5"/>
                  <a:pt x="75" y="5"/>
                </a:cubicBezTo>
                <a:cubicBezTo>
                  <a:pt x="76" y="5"/>
                  <a:pt x="76" y="6"/>
                  <a:pt x="76" y="6"/>
                </a:cubicBezTo>
                <a:cubicBezTo>
                  <a:pt x="76" y="44"/>
                  <a:pt x="76" y="44"/>
                  <a:pt x="76" y="44"/>
                </a:cubicBezTo>
                <a:cubicBezTo>
                  <a:pt x="76" y="45"/>
                  <a:pt x="76" y="45"/>
                  <a:pt x="75" y="45"/>
                </a:cubicBezTo>
                <a:cubicBezTo>
                  <a:pt x="16" y="45"/>
                  <a:pt x="16" y="45"/>
                  <a:pt x="16" y="45"/>
                </a:cubicBezTo>
                <a:cubicBezTo>
                  <a:pt x="16" y="45"/>
                  <a:pt x="15" y="45"/>
                  <a:pt x="15" y="44"/>
                </a:cubicBezTo>
                <a:close/>
                <a:moveTo>
                  <a:pt x="61" y="75"/>
                </a:moveTo>
                <a:cubicBezTo>
                  <a:pt x="60" y="75"/>
                  <a:pt x="60" y="75"/>
                  <a:pt x="60" y="75"/>
                </a:cubicBezTo>
                <a:cubicBezTo>
                  <a:pt x="53" y="75"/>
                  <a:pt x="53" y="75"/>
                  <a:pt x="53" y="75"/>
                </a:cubicBezTo>
                <a:cubicBezTo>
                  <a:pt x="50" y="75"/>
                  <a:pt x="50" y="75"/>
                  <a:pt x="50" y="75"/>
                </a:cubicBezTo>
                <a:cubicBezTo>
                  <a:pt x="42" y="75"/>
                  <a:pt x="42" y="75"/>
                  <a:pt x="42" y="75"/>
                </a:cubicBezTo>
                <a:cubicBezTo>
                  <a:pt x="39" y="75"/>
                  <a:pt x="39" y="75"/>
                  <a:pt x="39" y="75"/>
                </a:cubicBezTo>
                <a:cubicBezTo>
                  <a:pt x="32" y="75"/>
                  <a:pt x="32" y="75"/>
                  <a:pt x="32" y="75"/>
                </a:cubicBezTo>
                <a:cubicBezTo>
                  <a:pt x="32" y="75"/>
                  <a:pt x="31" y="75"/>
                  <a:pt x="31" y="75"/>
                </a:cubicBezTo>
                <a:cubicBezTo>
                  <a:pt x="31" y="74"/>
                  <a:pt x="30" y="74"/>
                  <a:pt x="31" y="73"/>
                </a:cubicBezTo>
                <a:cubicBezTo>
                  <a:pt x="32" y="68"/>
                  <a:pt x="32" y="68"/>
                  <a:pt x="32" y="68"/>
                </a:cubicBezTo>
                <a:cubicBezTo>
                  <a:pt x="32" y="67"/>
                  <a:pt x="33" y="67"/>
                  <a:pt x="33" y="67"/>
                </a:cubicBezTo>
                <a:cubicBezTo>
                  <a:pt x="40" y="67"/>
                  <a:pt x="40" y="67"/>
                  <a:pt x="40" y="67"/>
                </a:cubicBezTo>
                <a:cubicBezTo>
                  <a:pt x="52" y="67"/>
                  <a:pt x="52" y="67"/>
                  <a:pt x="52" y="67"/>
                </a:cubicBezTo>
                <a:cubicBezTo>
                  <a:pt x="58" y="67"/>
                  <a:pt x="58" y="67"/>
                  <a:pt x="58" y="67"/>
                </a:cubicBezTo>
                <a:cubicBezTo>
                  <a:pt x="59" y="67"/>
                  <a:pt x="59" y="67"/>
                  <a:pt x="60" y="68"/>
                </a:cubicBezTo>
                <a:cubicBezTo>
                  <a:pt x="61" y="73"/>
                  <a:pt x="61" y="73"/>
                  <a:pt x="61" y="73"/>
                </a:cubicBezTo>
                <a:cubicBezTo>
                  <a:pt x="61" y="74"/>
                  <a:pt x="61" y="74"/>
                  <a:pt x="61" y="7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0" name="Freeform 22" descr="An icon of white envelope ">
            <a:extLst>
              <a:ext uri="{FF2B5EF4-FFF2-40B4-BE49-F238E27FC236}">
                <a16:creationId xmlns:a16="http://schemas.microsoft.com/office/drawing/2014/main" id="{95B45E4D-38AF-488C-80CE-E4AFFAB66B62}"/>
              </a:ext>
            </a:extLst>
          </p:cNvPr>
          <p:cNvSpPr>
            <a:spLocks noEditPoints="1"/>
          </p:cNvSpPr>
          <p:nvPr userDrawn="1"/>
        </p:nvSpPr>
        <p:spPr bwMode="auto">
          <a:xfrm>
            <a:off x="6380586" y="2392363"/>
            <a:ext cx="447675" cy="347663"/>
          </a:xfrm>
          <a:custGeom>
            <a:avLst/>
            <a:gdLst>
              <a:gd name="T0" fmla="*/ 0 w 116"/>
              <a:gd name="T1" fmla="*/ 82 h 90"/>
              <a:gd name="T2" fmla="*/ 1 w 116"/>
              <a:gd name="T3" fmla="*/ 86 h 90"/>
              <a:gd name="T4" fmla="*/ 7 w 116"/>
              <a:gd name="T5" fmla="*/ 90 h 90"/>
              <a:gd name="T6" fmla="*/ 58 w 116"/>
              <a:gd name="T7" fmla="*/ 90 h 90"/>
              <a:gd name="T8" fmla="*/ 110 w 116"/>
              <a:gd name="T9" fmla="*/ 90 h 90"/>
              <a:gd name="T10" fmla="*/ 116 w 116"/>
              <a:gd name="T11" fmla="*/ 86 h 90"/>
              <a:gd name="T12" fmla="*/ 116 w 116"/>
              <a:gd name="T13" fmla="*/ 82 h 90"/>
              <a:gd name="T14" fmla="*/ 116 w 116"/>
              <a:gd name="T15" fmla="*/ 6 h 90"/>
              <a:gd name="T16" fmla="*/ 116 w 116"/>
              <a:gd name="T17" fmla="*/ 6 h 90"/>
              <a:gd name="T18" fmla="*/ 116 w 116"/>
              <a:gd name="T19" fmla="*/ 4 h 90"/>
              <a:gd name="T20" fmla="*/ 109 w 116"/>
              <a:gd name="T21" fmla="*/ 0 h 90"/>
              <a:gd name="T22" fmla="*/ 58 w 116"/>
              <a:gd name="T23" fmla="*/ 0 h 90"/>
              <a:gd name="T24" fmla="*/ 7 w 116"/>
              <a:gd name="T25" fmla="*/ 0 h 90"/>
              <a:gd name="T26" fmla="*/ 1 w 116"/>
              <a:gd name="T27" fmla="*/ 4 h 90"/>
              <a:gd name="T28" fmla="*/ 1 w 116"/>
              <a:gd name="T29" fmla="*/ 4 h 90"/>
              <a:gd name="T30" fmla="*/ 0 w 116"/>
              <a:gd name="T31" fmla="*/ 6 h 90"/>
              <a:gd name="T32" fmla="*/ 0 w 116"/>
              <a:gd name="T33" fmla="*/ 82 h 90"/>
              <a:gd name="T34" fmla="*/ 7 w 116"/>
              <a:gd name="T35" fmla="*/ 15 h 90"/>
              <a:gd name="T36" fmla="*/ 28 w 116"/>
              <a:gd name="T37" fmla="*/ 33 h 90"/>
              <a:gd name="T38" fmla="*/ 43 w 116"/>
              <a:gd name="T39" fmla="*/ 45 h 90"/>
              <a:gd name="T40" fmla="*/ 28 w 116"/>
              <a:gd name="T41" fmla="*/ 57 h 90"/>
              <a:gd name="T42" fmla="*/ 7 w 116"/>
              <a:gd name="T43" fmla="*/ 75 h 90"/>
              <a:gd name="T44" fmla="*/ 7 w 116"/>
              <a:gd name="T45" fmla="*/ 15 h 90"/>
              <a:gd name="T46" fmla="*/ 7 w 116"/>
              <a:gd name="T47" fmla="*/ 84 h 90"/>
              <a:gd name="T48" fmla="*/ 7 w 116"/>
              <a:gd name="T49" fmla="*/ 84 h 90"/>
              <a:gd name="T50" fmla="*/ 7 w 116"/>
              <a:gd name="T51" fmla="*/ 84 h 90"/>
              <a:gd name="T52" fmla="*/ 32 w 116"/>
              <a:gd name="T53" fmla="*/ 62 h 90"/>
              <a:gd name="T54" fmla="*/ 49 w 116"/>
              <a:gd name="T55" fmla="*/ 49 h 90"/>
              <a:gd name="T56" fmla="*/ 58 w 116"/>
              <a:gd name="T57" fmla="*/ 52 h 90"/>
              <a:gd name="T58" fmla="*/ 68 w 116"/>
              <a:gd name="T59" fmla="*/ 49 h 90"/>
              <a:gd name="T60" fmla="*/ 84 w 116"/>
              <a:gd name="T61" fmla="*/ 62 h 90"/>
              <a:gd name="T62" fmla="*/ 109 w 116"/>
              <a:gd name="T63" fmla="*/ 84 h 90"/>
              <a:gd name="T64" fmla="*/ 109 w 116"/>
              <a:gd name="T65" fmla="*/ 84 h 90"/>
              <a:gd name="T66" fmla="*/ 109 w 116"/>
              <a:gd name="T67" fmla="*/ 84 h 90"/>
              <a:gd name="T68" fmla="*/ 58 w 116"/>
              <a:gd name="T69" fmla="*/ 84 h 90"/>
              <a:gd name="T70" fmla="*/ 7 w 116"/>
              <a:gd name="T71" fmla="*/ 84 h 90"/>
              <a:gd name="T72" fmla="*/ 109 w 116"/>
              <a:gd name="T73" fmla="*/ 75 h 90"/>
              <a:gd name="T74" fmla="*/ 88 w 116"/>
              <a:gd name="T75" fmla="*/ 57 h 90"/>
              <a:gd name="T76" fmla="*/ 73 w 116"/>
              <a:gd name="T77" fmla="*/ 45 h 90"/>
              <a:gd name="T78" fmla="*/ 88 w 116"/>
              <a:gd name="T79" fmla="*/ 33 h 90"/>
              <a:gd name="T80" fmla="*/ 109 w 116"/>
              <a:gd name="T81" fmla="*/ 15 h 90"/>
              <a:gd name="T82" fmla="*/ 109 w 116"/>
              <a:gd name="T83" fmla="*/ 75 h 90"/>
              <a:gd name="T84" fmla="*/ 58 w 116"/>
              <a:gd name="T85" fmla="*/ 6 h 90"/>
              <a:gd name="T86" fmla="*/ 109 w 116"/>
              <a:gd name="T87" fmla="*/ 6 h 90"/>
              <a:gd name="T88" fmla="*/ 109 w 116"/>
              <a:gd name="T89" fmla="*/ 6 h 90"/>
              <a:gd name="T90" fmla="*/ 84 w 116"/>
              <a:gd name="T91" fmla="*/ 28 h 90"/>
              <a:gd name="T92" fmla="*/ 67 w 116"/>
              <a:gd name="T93" fmla="*/ 41 h 90"/>
              <a:gd name="T94" fmla="*/ 58 w 116"/>
              <a:gd name="T95" fmla="*/ 45 h 90"/>
              <a:gd name="T96" fmla="*/ 49 w 116"/>
              <a:gd name="T97" fmla="*/ 41 h 90"/>
              <a:gd name="T98" fmla="*/ 33 w 116"/>
              <a:gd name="T99" fmla="*/ 28 h 90"/>
              <a:gd name="T100" fmla="*/ 7 w 116"/>
              <a:gd name="T101" fmla="*/ 6 h 90"/>
              <a:gd name="T102" fmla="*/ 58 w 116"/>
              <a:gd name="T103" fmla="*/ 6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6" h="90">
                <a:moveTo>
                  <a:pt x="0" y="82"/>
                </a:moveTo>
                <a:cubicBezTo>
                  <a:pt x="0" y="84"/>
                  <a:pt x="0" y="85"/>
                  <a:pt x="1" y="86"/>
                </a:cubicBezTo>
                <a:cubicBezTo>
                  <a:pt x="2" y="89"/>
                  <a:pt x="4" y="90"/>
                  <a:pt x="7" y="90"/>
                </a:cubicBezTo>
                <a:cubicBezTo>
                  <a:pt x="58" y="90"/>
                  <a:pt x="58" y="90"/>
                  <a:pt x="58" y="90"/>
                </a:cubicBezTo>
                <a:cubicBezTo>
                  <a:pt x="110" y="90"/>
                  <a:pt x="110" y="90"/>
                  <a:pt x="110" y="90"/>
                </a:cubicBezTo>
                <a:cubicBezTo>
                  <a:pt x="112" y="90"/>
                  <a:pt x="115" y="89"/>
                  <a:pt x="116" y="86"/>
                </a:cubicBezTo>
                <a:cubicBezTo>
                  <a:pt x="116" y="85"/>
                  <a:pt x="116" y="83"/>
                  <a:pt x="116" y="82"/>
                </a:cubicBezTo>
                <a:cubicBezTo>
                  <a:pt x="116" y="6"/>
                  <a:pt x="116" y="6"/>
                  <a:pt x="116" y="6"/>
                </a:cubicBezTo>
                <a:cubicBezTo>
                  <a:pt x="116" y="6"/>
                  <a:pt x="116" y="6"/>
                  <a:pt x="116" y="6"/>
                </a:cubicBezTo>
                <a:cubicBezTo>
                  <a:pt x="116" y="5"/>
                  <a:pt x="116" y="5"/>
                  <a:pt x="116" y="4"/>
                </a:cubicBezTo>
                <a:cubicBezTo>
                  <a:pt x="115" y="2"/>
                  <a:pt x="112" y="0"/>
                  <a:pt x="109" y="0"/>
                </a:cubicBezTo>
                <a:cubicBezTo>
                  <a:pt x="58" y="0"/>
                  <a:pt x="58" y="0"/>
                  <a:pt x="58" y="0"/>
                </a:cubicBezTo>
                <a:cubicBezTo>
                  <a:pt x="7" y="0"/>
                  <a:pt x="7" y="0"/>
                  <a:pt x="7" y="0"/>
                </a:cubicBezTo>
                <a:cubicBezTo>
                  <a:pt x="4" y="0"/>
                  <a:pt x="2" y="2"/>
                  <a:pt x="1" y="4"/>
                </a:cubicBezTo>
                <a:cubicBezTo>
                  <a:pt x="1" y="4"/>
                  <a:pt x="1" y="4"/>
                  <a:pt x="1" y="4"/>
                </a:cubicBezTo>
                <a:cubicBezTo>
                  <a:pt x="1" y="5"/>
                  <a:pt x="0" y="6"/>
                  <a:pt x="0" y="6"/>
                </a:cubicBezTo>
                <a:lnTo>
                  <a:pt x="0" y="82"/>
                </a:lnTo>
                <a:close/>
                <a:moveTo>
                  <a:pt x="7" y="15"/>
                </a:moveTo>
                <a:cubicBezTo>
                  <a:pt x="28" y="33"/>
                  <a:pt x="28" y="33"/>
                  <a:pt x="28" y="33"/>
                </a:cubicBezTo>
                <a:cubicBezTo>
                  <a:pt x="43" y="45"/>
                  <a:pt x="43" y="45"/>
                  <a:pt x="43" y="45"/>
                </a:cubicBezTo>
                <a:cubicBezTo>
                  <a:pt x="28" y="57"/>
                  <a:pt x="28" y="57"/>
                  <a:pt x="28" y="57"/>
                </a:cubicBezTo>
                <a:cubicBezTo>
                  <a:pt x="7" y="75"/>
                  <a:pt x="7" y="75"/>
                  <a:pt x="7" y="75"/>
                </a:cubicBezTo>
                <a:lnTo>
                  <a:pt x="7" y="15"/>
                </a:lnTo>
                <a:close/>
                <a:moveTo>
                  <a:pt x="7" y="84"/>
                </a:moveTo>
                <a:cubicBezTo>
                  <a:pt x="7" y="84"/>
                  <a:pt x="7" y="84"/>
                  <a:pt x="7" y="84"/>
                </a:cubicBezTo>
                <a:cubicBezTo>
                  <a:pt x="7" y="84"/>
                  <a:pt x="7" y="84"/>
                  <a:pt x="7" y="84"/>
                </a:cubicBezTo>
                <a:cubicBezTo>
                  <a:pt x="32" y="62"/>
                  <a:pt x="32" y="62"/>
                  <a:pt x="32" y="62"/>
                </a:cubicBezTo>
                <a:cubicBezTo>
                  <a:pt x="49" y="49"/>
                  <a:pt x="49" y="49"/>
                  <a:pt x="49" y="49"/>
                </a:cubicBezTo>
                <a:cubicBezTo>
                  <a:pt x="52" y="51"/>
                  <a:pt x="55" y="52"/>
                  <a:pt x="58" y="52"/>
                </a:cubicBezTo>
                <a:cubicBezTo>
                  <a:pt x="62" y="52"/>
                  <a:pt x="65" y="51"/>
                  <a:pt x="68" y="49"/>
                </a:cubicBezTo>
                <a:cubicBezTo>
                  <a:pt x="84" y="62"/>
                  <a:pt x="84" y="62"/>
                  <a:pt x="84" y="62"/>
                </a:cubicBezTo>
                <a:cubicBezTo>
                  <a:pt x="109" y="84"/>
                  <a:pt x="109" y="84"/>
                  <a:pt x="109" y="84"/>
                </a:cubicBezTo>
                <a:cubicBezTo>
                  <a:pt x="109" y="84"/>
                  <a:pt x="109" y="84"/>
                  <a:pt x="109" y="84"/>
                </a:cubicBezTo>
                <a:cubicBezTo>
                  <a:pt x="109" y="84"/>
                  <a:pt x="109" y="84"/>
                  <a:pt x="109" y="84"/>
                </a:cubicBezTo>
                <a:cubicBezTo>
                  <a:pt x="58" y="84"/>
                  <a:pt x="58" y="84"/>
                  <a:pt x="58" y="84"/>
                </a:cubicBezTo>
                <a:lnTo>
                  <a:pt x="7" y="84"/>
                </a:lnTo>
                <a:close/>
                <a:moveTo>
                  <a:pt x="109" y="75"/>
                </a:moveTo>
                <a:cubicBezTo>
                  <a:pt x="88" y="57"/>
                  <a:pt x="88" y="57"/>
                  <a:pt x="88" y="57"/>
                </a:cubicBezTo>
                <a:cubicBezTo>
                  <a:pt x="73" y="45"/>
                  <a:pt x="73" y="45"/>
                  <a:pt x="73" y="45"/>
                </a:cubicBezTo>
                <a:cubicBezTo>
                  <a:pt x="88" y="33"/>
                  <a:pt x="88" y="33"/>
                  <a:pt x="88" y="33"/>
                </a:cubicBezTo>
                <a:cubicBezTo>
                  <a:pt x="109" y="15"/>
                  <a:pt x="109" y="15"/>
                  <a:pt x="109" y="15"/>
                </a:cubicBezTo>
                <a:lnTo>
                  <a:pt x="109" y="75"/>
                </a:lnTo>
                <a:close/>
                <a:moveTo>
                  <a:pt x="58" y="6"/>
                </a:moveTo>
                <a:cubicBezTo>
                  <a:pt x="109" y="6"/>
                  <a:pt x="109" y="6"/>
                  <a:pt x="109" y="6"/>
                </a:cubicBezTo>
                <a:cubicBezTo>
                  <a:pt x="109" y="6"/>
                  <a:pt x="109" y="6"/>
                  <a:pt x="109" y="6"/>
                </a:cubicBezTo>
                <a:cubicBezTo>
                  <a:pt x="84" y="28"/>
                  <a:pt x="84" y="28"/>
                  <a:pt x="84" y="28"/>
                </a:cubicBezTo>
                <a:cubicBezTo>
                  <a:pt x="67" y="41"/>
                  <a:pt x="67" y="41"/>
                  <a:pt x="67" y="41"/>
                </a:cubicBezTo>
                <a:cubicBezTo>
                  <a:pt x="65" y="44"/>
                  <a:pt x="62" y="45"/>
                  <a:pt x="58" y="45"/>
                </a:cubicBezTo>
                <a:cubicBezTo>
                  <a:pt x="55" y="45"/>
                  <a:pt x="51" y="44"/>
                  <a:pt x="49" y="41"/>
                </a:cubicBezTo>
                <a:cubicBezTo>
                  <a:pt x="33" y="28"/>
                  <a:pt x="33" y="28"/>
                  <a:pt x="33" y="28"/>
                </a:cubicBezTo>
                <a:cubicBezTo>
                  <a:pt x="7" y="6"/>
                  <a:pt x="7" y="6"/>
                  <a:pt x="7" y="6"/>
                </a:cubicBezTo>
                <a:lnTo>
                  <a:pt x="5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11" name="Group 910" descr="An icon to demonstrate volume">
            <a:extLst>
              <a:ext uri="{FF2B5EF4-FFF2-40B4-BE49-F238E27FC236}">
                <a16:creationId xmlns:a16="http://schemas.microsoft.com/office/drawing/2014/main" id="{492E494D-9833-4082-9558-C417F2B035CF}"/>
              </a:ext>
            </a:extLst>
          </p:cNvPr>
          <p:cNvGrpSpPr/>
          <p:nvPr userDrawn="1"/>
        </p:nvGrpSpPr>
        <p:grpSpPr>
          <a:xfrm>
            <a:off x="8145886" y="1249363"/>
            <a:ext cx="385763" cy="382587"/>
            <a:chOff x="6064250" y="1249363"/>
            <a:chExt cx="385763" cy="382587"/>
          </a:xfrm>
        </p:grpSpPr>
        <p:sp>
          <p:nvSpPr>
            <p:cNvPr id="912" name="Freeform 23">
              <a:extLst>
                <a:ext uri="{FF2B5EF4-FFF2-40B4-BE49-F238E27FC236}">
                  <a16:creationId xmlns:a16="http://schemas.microsoft.com/office/drawing/2014/main" id="{7B89F120-E394-4535-93BC-73BA9E21A11A}"/>
                </a:ext>
              </a:extLst>
            </p:cNvPr>
            <p:cNvSpPr>
              <a:spLocks/>
            </p:cNvSpPr>
            <p:nvPr userDrawn="1"/>
          </p:nvSpPr>
          <p:spPr bwMode="auto">
            <a:xfrm>
              <a:off x="6188075" y="1249363"/>
              <a:ext cx="261938" cy="258763"/>
            </a:xfrm>
            <a:custGeom>
              <a:avLst/>
              <a:gdLst>
                <a:gd name="T0" fmla="*/ 5 w 68"/>
                <a:gd name="T1" fmla="*/ 0 h 67"/>
                <a:gd name="T2" fmla="*/ 0 w 68"/>
                <a:gd name="T3" fmla="*/ 5 h 67"/>
                <a:gd name="T4" fmla="*/ 5 w 68"/>
                <a:gd name="T5" fmla="*/ 11 h 67"/>
                <a:gd name="T6" fmla="*/ 56 w 68"/>
                <a:gd name="T7" fmla="*/ 62 h 67"/>
                <a:gd name="T8" fmla="*/ 62 w 68"/>
                <a:gd name="T9" fmla="*/ 67 h 67"/>
                <a:gd name="T10" fmla="*/ 68 w 68"/>
                <a:gd name="T11" fmla="*/ 62 h 67"/>
                <a:gd name="T12" fmla="*/ 5 w 68"/>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68" h="67">
                  <a:moveTo>
                    <a:pt x="5" y="0"/>
                  </a:moveTo>
                  <a:cubicBezTo>
                    <a:pt x="2" y="0"/>
                    <a:pt x="0" y="2"/>
                    <a:pt x="0" y="5"/>
                  </a:cubicBezTo>
                  <a:cubicBezTo>
                    <a:pt x="0" y="8"/>
                    <a:pt x="2" y="11"/>
                    <a:pt x="5" y="11"/>
                  </a:cubicBezTo>
                  <a:cubicBezTo>
                    <a:pt x="33" y="11"/>
                    <a:pt x="56" y="34"/>
                    <a:pt x="56" y="62"/>
                  </a:cubicBezTo>
                  <a:cubicBezTo>
                    <a:pt x="56" y="65"/>
                    <a:pt x="59" y="67"/>
                    <a:pt x="62" y="67"/>
                  </a:cubicBezTo>
                  <a:cubicBezTo>
                    <a:pt x="65" y="67"/>
                    <a:pt x="68" y="65"/>
                    <a:pt x="68" y="62"/>
                  </a:cubicBezTo>
                  <a:cubicBezTo>
                    <a:pt x="68" y="28"/>
                    <a:pt x="40"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3" name="Freeform 24">
              <a:extLst>
                <a:ext uri="{FF2B5EF4-FFF2-40B4-BE49-F238E27FC236}">
                  <a16:creationId xmlns:a16="http://schemas.microsoft.com/office/drawing/2014/main" id="{29D7679D-C5E9-4605-9917-97B12870AB8F}"/>
                </a:ext>
              </a:extLst>
            </p:cNvPr>
            <p:cNvSpPr>
              <a:spLocks/>
            </p:cNvSpPr>
            <p:nvPr userDrawn="1"/>
          </p:nvSpPr>
          <p:spPr bwMode="auto">
            <a:xfrm>
              <a:off x="6188075" y="1330325"/>
              <a:ext cx="176213" cy="177800"/>
            </a:xfrm>
            <a:custGeom>
              <a:avLst/>
              <a:gdLst>
                <a:gd name="T0" fmla="*/ 5 w 46"/>
                <a:gd name="T1" fmla="*/ 0 h 46"/>
                <a:gd name="T2" fmla="*/ 0 w 46"/>
                <a:gd name="T3" fmla="*/ 5 h 46"/>
                <a:gd name="T4" fmla="*/ 5 w 46"/>
                <a:gd name="T5" fmla="*/ 10 h 46"/>
                <a:gd name="T6" fmla="*/ 35 w 46"/>
                <a:gd name="T7" fmla="*/ 41 h 46"/>
                <a:gd name="T8" fmla="*/ 40 w 46"/>
                <a:gd name="T9" fmla="*/ 46 h 46"/>
                <a:gd name="T10" fmla="*/ 46 w 46"/>
                <a:gd name="T11" fmla="*/ 41 h 46"/>
                <a:gd name="T12" fmla="*/ 5 w 46"/>
                <a:gd name="T13" fmla="*/ 0 h 46"/>
              </a:gdLst>
              <a:ahLst/>
              <a:cxnLst>
                <a:cxn ang="0">
                  <a:pos x="T0" y="T1"/>
                </a:cxn>
                <a:cxn ang="0">
                  <a:pos x="T2" y="T3"/>
                </a:cxn>
                <a:cxn ang="0">
                  <a:pos x="T4" y="T5"/>
                </a:cxn>
                <a:cxn ang="0">
                  <a:pos x="T6" y="T7"/>
                </a:cxn>
                <a:cxn ang="0">
                  <a:pos x="T8" y="T9"/>
                </a:cxn>
                <a:cxn ang="0">
                  <a:pos x="T10" y="T11"/>
                </a:cxn>
                <a:cxn ang="0">
                  <a:pos x="T12" y="T13"/>
                </a:cxn>
              </a:cxnLst>
              <a:rect l="0" t="0" r="r" b="b"/>
              <a:pathLst>
                <a:path w="46" h="46">
                  <a:moveTo>
                    <a:pt x="5" y="0"/>
                  </a:moveTo>
                  <a:cubicBezTo>
                    <a:pt x="2" y="0"/>
                    <a:pt x="0" y="2"/>
                    <a:pt x="0" y="5"/>
                  </a:cubicBezTo>
                  <a:cubicBezTo>
                    <a:pt x="0" y="8"/>
                    <a:pt x="2" y="10"/>
                    <a:pt x="5" y="10"/>
                  </a:cubicBezTo>
                  <a:cubicBezTo>
                    <a:pt x="21" y="10"/>
                    <a:pt x="35" y="24"/>
                    <a:pt x="35" y="41"/>
                  </a:cubicBezTo>
                  <a:cubicBezTo>
                    <a:pt x="35" y="44"/>
                    <a:pt x="37" y="46"/>
                    <a:pt x="40" y="46"/>
                  </a:cubicBezTo>
                  <a:cubicBezTo>
                    <a:pt x="43" y="46"/>
                    <a:pt x="46" y="44"/>
                    <a:pt x="46" y="41"/>
                  </a:cubicBezTo>
                  <a:cubicBezTo>
                    <a:pt x="46" y="18"/>
                    <a:pt x="28"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4" name="Freeform 25">
              <a:extLst>
                <a:ext uri="{FF2B5EF4-FFF2-40B4-BE49-F238E27FC236}">
                  <a16:creationId xmlns:a16="http://schemas.microsoft.com/office/drawing/2014/main" id="{F2D4D2C6-05B3-4125-88FF-AF72D0864898}"/>
                </a:ext>
              </a:extLst>
            </p:cNvPr>
            <p:cNvSpPr>
              <a:spLocks/>
            </p:cNvSpPr>
            <p:nvPr userDrawn="1"/>
          </p:nvSpPr>
          <p:spPr bwMode="auto">
            <a:xfrm>
              <a:off x="6064250" y="1381125"/>
              <a:ext cx="250825" cy="250825"/>
            </a:xfrm>
            <a:custGeom>
              <a:avLst/>
              <a:gdLst>
                <a:gd name="T0" fmla="*/ 24 w 65"/>
                <a:gd name="T1" fmla="*/ 1 h 65"/>
                <a:gd name="T2" fmla="*/ 20 w 65"/>
                <a:gd name="T3" fmla="*/ 0 h 65"/>
                <a:gd name="T4" fmla="*/ 18 w 65"/>
                <a:gd name="T5" fmla="*/ 1 h 65"/>
                <a:gd name="T6" fmla="*/ 17 w 65"/>
                <a:gd name="T7" fmla="*/ 3 h 65"/>
                <a:gd name="T8" fmla="*/ 13 w 65"/>
                <a:gd name="T9" fmla="*/ 29 h 65"/>
                <a:gd name="T10" fmla="*/ 1 w 65"/>
                <a:gd name="T11" fmla="*/ 42 h 65"/>
                <a:gd name="T12" fmla="*/ 1 w 65"/>
                <a:gd name="T13" fmla="*/ 46 h 65"/>
                <a:gd name="T14" fmla="*/ 20 w 65"/>
                <a:gd name="T15" fmla="*/ 64 h 65"/>
                <a:gd name="T16" fmla="*/ 23 w 65"/>
                <a:gd name="T17" fmla="*/ 64 h 65"/>
                <a:gd name="T18" fmla="*/ 36 w 65"/>
                <a:gd name="T19" fmla="*/ 52 h 65"/>
                <a:gd name="T20" fmla="*/ 62 w 65"/>
                <a:gd name="T21" fmla="*/ 48 h 65"/>
                <a:gd name="T22" fmla="*/ 65 w 65"/>
                <a:gd name="T23" fmla="*/ 45 h 65"/>
                <a:gd name="T24" fmla="*/ 64 w 65"/>
                <a:gd name="T25" fmla="*/ 41 h 65"/>
                <a:gd name="T26" fmla="*/ 24 w 65"/>
                <a:gd name="T27" fmla="*/ 1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5" h="65">
                  <a:moveTo>
                    <a:pt x="24" y="1"/>
                  </a:moveTo>
                  <a:cubicBezTo>
                    <a:pt x="23" y="0"/>
                    <a:pt x="22" y="0"/>
                    <a:pt x="20" y="0"/>
                  </a:cubicBezTo>
                  <a:cubicBezTo>
                    <a:pt x="20" y="0"/>
                    <a:pt x="19" y="0"/>
                    <a:pt x="18" y="1"/>
                  </a:cubicBezTo>
                  <a:cubicBezTo>
                    <a:pt x="18" y="2"/>
                    <a:pt x="17" y="2"/>
                    <a:pt x="17" y="3"/>
                  </a:cubicBezTo>
                  <a:cubicBezTo>
                    <a:pt x="13" y="29"/>
                    <a:pt x="13" y="29"/>
                    <a:pt x="13" y="29"/>
                  </a:cubicBezTo>
                  <a:cubicBezTo>
                    <a:pt x="1" y="42"/>
                    <a:pt x="1" y="42"/>
                    <a:pt x="1" y="42"/>
                  </a:cubicBezTo>
                  <a:cubicBezTo>
                    <a:pt x="0" y="43"/>
                    <a:pt x="0" y="45"/>
                    <a:pt x="1" y="46"/>
                  </a:cubicBezTo>
                  <a:cubicBezTo>
                    <a:pt x="20" y="64"/>
                    <a:pt x="20" y="64"/>
                    <a:pt x="20" y="64"/>
                  </a:cubicBezTo>
                  <a:cubicBezTo>
                    <a:pt x="21" y="65"/>
                    <a:pt x="22" y="65"/>
                    <a:pt x="23" y="64"/>
                  </a:cubicBezTo>
                  <a:cubicBezTo>
                    <a:pt x="36" y="52"/>
                    <a:pt x="36" y="52"/>
                    <a:pt x="36" y="52"/>
                  </a:cubicBezTo>
                  <a:cubicBezTo>
                    <a:pt x="62" y="48"/>
                    <a:pt x="62" y="48"/>
                    <a:pt x="62" y="48"/>
                  </a:cubicBezTo>
                  <a:cubicBezTo>
                    <a:pt x="64" y="48"/>
                    <a:pt x="65" y="46"/>
                    <a:pt x="65" y="45"/>
                  </a:cubicBezTo>
                  <a:cubicBezTo>
                    <a:pt x="65" y="43"/>
                    <a:pt x="65" y="42"/>
                    <a:pt x="64" y="41"/>
                  </a:cubicBezTo>
                  <a:lnTo>
                    <a:pt x="24"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915" name="Freeform 26" descr="An icon of a triangle">
            <a:extLst>
              <a:ext uri="{FF2B5EF4-FFF2-40B4-BE49-F238E27FC236}">
                <a16:creationId xmlns:a16="http://schemas.microsoft.com/office/drawing/2014/main" id="{4C519A2A-44FD-46B6-806D-DA4E0DD1855A}"/>
              </a:ext>
            </a:extLst>
          </p:cNvPr>
          <p:cNvSpPr>
            <a:spLocks/>
          </p:cNvSpPr>
          <p:nvPr userDrawn="1"/>
        </p:nvSpPr>
        <p:spPr bwMode="auto">
          <a:xfrm>
            <a:off x="6364711" y="1782763"/>
            <a:ext cx="355600" cy="409575"/>
          </a:xfrm>
          <a:custGeom>
            <a:avLst/>
            <a:gdLst>
              <a:gd name="T0" fmla="*/ 90 w 92"/>
              <a:gd name="T1" fmla="*/ 49 h 106"/>
              <a:gd name="T2" fmla="*/ 6 w 92"/>
              <a:gd name="T3" fmla="*/ 1 h 106"/>
              <a:gd name="T4" fmla="*/ 2 w 92"/>
              <a:gd name="T5" fmla="*/ 1 h 106"/>
              <a:gd name="T6" fmla="*/ 0 w 92"/>
              <a:gd name="T7" fmla="*/ 4 h 106"/>
              <a:gd name="T8" fmla="*/ 0 w 92"/>
              <a:gd name="T9" fmla="*/ 102 h 106"/>
              <a:gd name="T10" fmla="*/ 2 w 92"/>
              <a:gd name="T11" fmla="*/ 105 h 106"/>
              <a:gd name="T12" fmla="*/ 4 w 92"/>
              <a:gd name="T13" fmla="*/ 106 h 106"/>
              <a:gd name="T14" fmla="*/ 6 w 92"/>
              <a:gd name="T15" fmla="*/ 105 h 106"/>
              <a:gd name="T16" fmla="*/ 90 w 92"/>
              <a:gd name="T17" fmla="*/ 56 h 106"/>
              <a:gd name="T18" fmla="*/ 92 w 92"/>
              <a:gd name="T19" fmla="*/ 53 h 106"/>
              <a:gd name="T20" fmla="*/ 90 w 92"/>
              <a:gd name="T21" fmla="*/ 49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 h="106">
                <a:moveTo>
                  <a:pt x="90" y="49"/>
                </a:moveTo>
                <a:cubicBezTo>
                  <a:pt x="6" y="1"/>
                  <a:pt x="6" y="1"/>
                  <a:pt x="6" y="1"/>
                </a:cubicBezTo>
                <a:cubicBezTo>
                  <a:pt x="4" y="0"/>
                  <a:pt x="3" y="0"/>
                  <a:pt x="2" y="1"/>
                </a:cubicBezTo>
                <a:cubicBezTo>
                  <a:pt x="0" y="1"/>
                  <a:pt x="0" y="3"/>
                  <a:pt x="0" y="4"/>
                </a:cubicBezTo>
                <a:cubicBezTo>
                  <a:pt x="0" y="102"/>
                  <a:pt x="0" y="102"/>
                  <a:pt x="0" y="102"/>
                </a:cubicBezTo>
                <a:cubicBezTo>
                  <a:pt x="0" y="103"/>
                  <a:pt x="0" y="105"/>
                  <a:pt x="2" y="105"/>
                </a:cubicBezTo>
                <a:cubicBezTo>
                  <a:pt x="2" y="106"/>
                  <a:pt x="3" y="106"/>
                  <a:pt x="4" y="106"/>
                </a:cubicBezTo>
                <a:cubicBezTo>
                  <a:pt x="4" y="106"/>
                  <a:pt x="5" y="106"/>
                  <a:pt x="6" y="105"/>
                </a:cubicBezTo>
                <a:cubicBezTo>
                  <a:pt x="90" y="56"/>
                  <a:pt x="90" y="56"/>
                  <a:pt x="90" y="56"/>
                </a:cubicBezTo>
                <a:cubicBezTo>
                  <a:pt x="92" y="56"/>
                  <a:pt x="92" y="54"/>
                  <a:pt x="92" y="53"/>
                </a:cubicBezTo>
                <a:cubicBezTo>
                  <a:pt x="92" y="51"/>
                  <a:pt x="92" y="50"/>
                  <a:pt x="90"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16" name="Group 915" descr="An icon representing a hyperlink">
            <a:extLst>
              <a:ext uri="{FF2B5EF4-FFF2-40B4-BE49-F238E27FC236}">
                <a16:creationId xmlns:a16="http://schemas.microsoft.com/office/drawing/2014/main" id="{C4F9AEA9-D44D-4D30-9960-ADBE7158F7B8}"/>
              </a:ext>
            </a:extLst>
          </p:cNvPr>
          <p:cNvGrpSpPr/>
          <p:nvPr userDrawn="1"/>
        </p:nvGrpSpPr>
        <p:grpSpPr>
          <a:xfrm>
            <a:off x="8195099" y="3044825"/>
            <a:ext cx="460375" cy="158750"/>
            <a:chOff x="6113463" y="3044825"/>
            <a:chExt cx="460375" cy="158750"/>
          </a:xfrm>
        </p:grpSpPr>
        <p:sp>
          <p:nvSpPr>
            <p:cNvPr id="917" name="Freeform 27">
              <a:extLst>
                <a:ext uri="{FF2B5EF4-FFF2-40B4-BE49-F238E27FC236}">
                  <a16:creationId xmlns:a16="http://schemas.microsoft.com/office/drawing/2014/main" id="{51CE729A-0084-4966-8E72-D289849D5655}"/>
                </a:ext>
              </a:extLst>
            </p:cNvPr>
            <p:cNvSpPr>
              <a:spLocks/>
            </p:cNvSpPr>
            <p:nvPr userDrawn="1"/>
          </p:nvSpPr>
          <p:spPr bwMode="auto">
            <a:xfrm>
              <a:off x="6242050" y="3103563"/>
              <a:ext cx="204788" cy="42863"/>
            </a:xfrm>
            <a:custGeom>
              <a:avLst/>
              <a:gdLst>
                <a:gd name="T0" fmla="*/ 6 w 53"/>
                <a:gd name="T1" fmla="*/ 11 h 11"/>
                <a:gd name="T2" fmla="*/ 47 w 53"/>
                <a:gd name="T3" fmla="*/ 11 h 11"/>
                <a:gd name="T4" fmla="*/ 53 w 53"/>
                <a:gd name="T5" fmla="*/ 6 h 11"/>
                <a:gd name="T6" fmla="*/ 47 w 53"/>
                <a:gd name="T7" fmla="*/ 0 h 11"/>
                <a:gd name="T8" fmla="*/ 6 w 53"/>
                <a:gd name="T9" fmla="*/ 0 h 11"/>
                <a:gd name="T10" fmla="*/ 0 w 53"/>
                <a:gd name="T11" fmla="*/ 6 h 11"/>
                <a:gd name="T12" fmla="*/ 6 w 53"/>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53" h="11">
                  <a:moveTo>
                    <a:pt x="6" y="11"/>
                  </a:moveTo>
                  <a:cubicBezTo>
                    <a:pt x="47" y="11"/>
                    <a:pt x="47" y="11"/>
                    <a:pt x="47" y="11"/>
                  </a:cubicBezTo>
                  <a:cubicBezTo>
                    <a:pt x="50" y="11"/>
                    <a:pt x="53" y="8"/>
                    <a:pt x="53" y="6"/>
                  </a:cubicBezTo>
                  <a:cubicBezTo>
                    <a:pt x="53" y="3"/>
                    <a:pt x="50" y="0"/>
                    <a:pt x="47" y="0"/>
                  </a:cubicBezTo>
                  <a:cubicBezTo>
                    <a:pt x="6" y="0"/>
                    <a:pt x="6" y="0"/>
                    <a:pt x="6" y="0"/>
                  </a:cubicBezTo>
                  <a:cubicBezTo>
                    <a:pt x="3" y="0"/>
                    <a:pt x="0" y="3"/>
                    <a:pt x="0" y="6"/>
                  </a:cubicBezTo>
                  <a:cubicBezTo>
                    <a:pt x="0" y="8"/>
                    <a:pt x="3" y="11"/>
                    <a:pt x="6"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8" name="Freeform 28">
              <a:extLst>
                <a:ext uri="{FF2B5EF4-FFF2-40B4-BE49-F238E27FC236}">
                  <a16:creationId xmlns:a16="http://schemas.microsoft.com/office/drawing/2014/main" id="{F79CCB42-BDE8-40C1-A608-53893D26AC2F}"/>
                </a:ext>
              </a:extLst>
            </p:cNvPr>
            <p:cNvSpPr>
              <a:spLocks/>
            </p:cNvSpPr>
            <p:nvPr userDrawn="1"/>
          </p:nvSpPr>
          <p:spPr bwMode="auto">
            <a:xfrm>
              <a:off x="6113463" y="3044825"/>
              <a:ext cx="209550" cy="158750"/>
            </a:xfrm>
            <a:custGeom>
              <a:avLst/>
              <a:gdLst>
                <a:gd name="T0" fmla="*/ 54 w 54"/>
                <a:gd name="T1" fmla="*/ 29 h 41"/>
                <a:gd name="T2" fmla="*/ 44 w 54"/>
                <a:gd name="T3" fmla="*/ 29 h 41"/>
                <a:gd name="T4" fmla="*/ 40 w 54"/>
                <a:gd name="T5" fmla="*/ 31 h 41"/>
                <a:gd name="T6" fmla="*/ 13 w 54"/>
                <a:gd name="T7" fmla="*/ 31 h 41"/>
                <a:gd name="T8" fmla="*/ 9 w 54"/>
                <a:gd name="T9" fmla="*/ 27 h 41"/>
                <a:gd name="T10" fmla="*/ 9 w 54"/>
                <a:gd name="T11" fmla="*/ 14 h 41"/>
                <a:gd name="T12" fmla="*/ 13 w 54"/>
                <a:gd name="T13" fmla="*/ 10 h 41"/>
                <a:gd name="T14" fmla="*/ 40 w 54"/>
                <a:gd name="T15" fmla="*/ 10 h 41"/>
                <a:gd name="T16" fmla="*/ 44 w 54"/>
                <a:gd name="T17" fmla="*/ 12 h 41"/>
                <a:gd name="T18" fmla="*/ 54 w 54"/>
                <a:gd name="T19" fmla="*/ 12 h 41"/>
                <a:gd name="T20" fmla="*/ 40 w 54"/>
                <a:gd name="T21" fmla="*/ 0 h 41"/>
                <a:gd name="T22" fmla="*/ 13 w 54"/>
                <a:gd name="T23" fmla="*/ 0 h 41"/>
                <a:gd name="T24" fmla="*/ 0 w 54"/>
                <a:gd name="T25" fmla="*/ 14 h 41"/>
                <a:gd name="T26" fmla="*/ 0 w 54"/>
                <a:gd name="T27" fmla="*/ 27 h 41"/>
                <a:gd name="T28" fmla="*/ 13 w 54"/>
                <a:gd name="T29" fmla="*/ 41 h 41"/>
                <a:gd name="T30" fmla="*/ 40 w 54"/>
                <a:gd name="T31" fmla="*/ 41 h 41"/>
                <a:gd name="T32" fmla="*/ 54 w 54"/>
                <a:gd name="T33" fmla="*/ 2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9"/>
                  </a:moveTo>
                  <a:cubicBezTo>
                    <a:pt x="44" y="29"/>
                    <a:pt x="44" y="29"/>
                    <a:pt x="44" y="29"/>
                  </a:cubicBezTo>
                  <a:cubicBezTo>
                    <a:pt x="43" y="30"/>
                    <a:pt x="42" y="31"/>
                    <a:pt x="40" y="31"/>
                  </a:cubicBezTo>
                  <a:cubicBezTo>
                    <a:pt x="13" y="31"/>
                    <a:pt x="13" y="31"/>
                    <a:pt x="13" y="31"/>
                  </a:cubicBezTo>
                  <a:cubicBezTo>
                    <a:pt x="11" y="31"/>
                    <a:pt x="9" y="29"/>
                    <a:pt x="9" y="27"/>
                  </a:cubicBezTo>
                  <a:cubicBezTo>
                    <a:pt x="9" y="14"/>
                    <a:pt x="9" y="14"/>
                    <a:pt x="9" y="14"/>
                  </a:cubicBezTo>
                  <a:cubicBezTo>
                    <a:pt x="9" y="12"/>
                    <a:pt x="11" y="10"/>
                    <a:pt x="13" y="10"/>
                  </a:cubicBezTo>
                  <a:cubicBezTo>
                    <a:pt x="40" y="10"/>
                    <a:pt x="40" y="10"/>
                    <a:pt x="40" y="10"/>
                  </a:cubicBezTo>
                  <a:cubicBezTo>
                    <a:pt x="42" y="10"/>
                    <a:pt x="43" y="11"/>
                    <a:pt x="44" y="12"/>
                  </a:cubicBezTo>
                  <a:cubicBezTo>
                    <a:pt x="54" y="12"/>
                    <a:pt x="54" y="12"/>
                    <a:pt x="54" y="12"/>
                  </a:cubicBezTo>
                  <a:cubicBezTo>
                    <a:pt x="53" y="6"/>
                    <a:pt x="47" y="0"/>
                    <a:pt x="40" y="0"/>
                  </a:cubicBezTo>
                  <a:cubicBezTo>
                    <a:pt x="13" y="0"/>
                    <a:pt x="13" y="0"/>
                    <a:pt x="13" y="0"/>
                  </a:cubicBezTo>
                  <a:cubicBezTo>
                    <a:pt x="6" y="0"/>
                    <a:pt x="0" y="7"/>
                    <a:pt x="0" y="14"/>
                  </a:cubicBezTo>
                  <a:cubicBezTo>
                    <a:pt x="0" y="27"/>
                    <a:pt x="0" y="27"/>
                    <a:pt x="0" y="27"/>
                  </a:cubicBezTo>
                  <a:cubicBezTo>
                    <a:pt x="0" y="34"/>
                    <a:pt x="6" y="41"/>
                    <a:pt x="13" y="41"/>
                  </a:cubicBezTo>
                  <a:cubicBezTo>
                    <a:pt x="40" y="41"/>
                    <a:pt x="40" y="41"/>
                    <a:pt x="40" y="41"/>
                  </a:cubicBezTo>
                  <a:cubicBezTo>
                    <a:pt x="47" y="41"/>
                    <a:pt x="53" y="35"/>
                    <a:pt x="54"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9" name="Freeform 29">
              <a:extLst>
                <a:ext uri="{FF2B5EF4-FFF2-40B4-BE49-F238E27FC236}">
                  <a16:creationId xmlns:a16="http://schemas.microsoft.com/office/drawing/2014/main" id="{7E8B9C51-DF0E-412C-BE7F-2610CD2754D4}"/>
                </a:ext>
              </a:extLst>
            </p:cNvPr>
            <p:cNvSpPr>
              <a:spLocks/>
            </p:cNvSpPr>
            <p:nvPr userDrawn="1"/>
          </p:nvSpPr>
          <p:spPr bwMode="auto">
            <a:xfrm>
              <a:off x="6364288" y="3044825"/>
              <a:ext cx="209550" cy="158750"/>
            </a:xfrm>
            <a:custGeom>
              <a:avLst/>
              <a:gdLst>
                <a:gd name="T0" fmla="*/ 54 w 54"/>
                <a:gd name="T1" fmla="*/ 27 h 41"/>
                <a:gd name="T2" fmla="*/ 54 w 54"/>
                <a:gd name="T3" fmla="*/ 14 h 41"/>
                <a:gd name="T4" fmla="*/ 41 w 54"/>
                <a:gd name="T5" fmla="*/ 0 h 41"/>
                <a:gd name="T6" fmla="*/ 14 w 54"/>
                <a:gd name="T7" fmla="*/ 0 h 41"/>
                <a:gd name="T8" fmla="*/ 0 w 54"/>
                <a:gd name="T9" fmla="*/ 12 h 41"/>
                <a:gd name="T10" fmla="*/ 10 w 54"/>
                <a:gd name="T11" fmla="*/ 12 h 41"/>
                <a:gd name="T12" fmla="*/ 14 w 54"/>
                <a:gd name="T13" fmla="*/ 10 h 41"/>
                <a:gd name="T14" fmla="*/ 41 w 54"/>
                <a:gd name="T15" fmla="*/ 10 h 41"/>
                <a:gd name="T16" fmla="*/ 45 w 54"/>
                <a:gd name="T17" fmla="*/ 14 h 41"/>
                <a:gd name="T18" fmla="*/ 45 w 54"/>
                <a:gd name="T19" fmla="*/ 27 h 41"/>
                <a:gd name="T20" fmla="*/ 41 w 54"/>
                <a:gd name="T21" fmla="*/ 31 h 41"/>
                <a:gd name="T22" fmla="*/ 14 w 54"/>
                <a:gd name="T23" fmla="*/ 31 h 41"/>
                <a:gd name="T24" fmla="*/ 10 w 54"/>
                <a:gd name="T25" fmla="*/ 29 h 41"/>
                <a:gd name="T26" fmla="*/ 0 w 54"/>
                <a:gd name="T27" fmla="*/ 29 h 41"/>
                <a:gd name="T28" fmla="*/ 14 w 54"/>
                <a:gd name="T29" fmla="*/ 41 h 41"/>
                <a:gd name="T30" fmla="*/ 41 w 54"/>
                <a:gd name="T31" fmla="*/ 41 h 41"/>
                <a:gd name="T32" fmla="*/ 54 w 54"/>
                <a:gd name="T33" fmla="*/ 27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7"/>
                  </a:moveTo>
                  <a:cubicBezTo>
                    <a:pt x="54" y="14"/>
                    <a:pt x="54" y="14"/>
                    <a:pt x="54" y="14"/>
                  </a:cubicBezTo>
                  <a:cubicBezTo>
                    <a:pt x="54" y="7"/>
                    <a:pt x="48" y="0"/>
                    <a:pt x="41" y="0"/>
                  </a:cubicBezTo>
                  <a:cubicBezTo>
                    <a:pt x="14" y="0"/>
                    <a:pt x="14" y="0"/>
                    <a:pt x="14" y="0"/>
                  </a:cubicBezTo>
                  <a:cubicBezTo>
                    <a:pt x="7" y="0"/>
                    <a:pt x="1" y="6"/>
                    <a:pt x="0" y="12"/>
                  </a:cubicBezTo>
                  <a:cubicBezTo>
                    <a:pt x="10" y="12"/>
                    <a:pt x="10" y="12"/>
                    <a:pt x="10" y="12"/>
                  </a:cubicBezTo>
                  <a:cubicBezTo>
                    <a:pt x="11" y="11"/>
                    <a:pt x="12" y="10"/>
                    <a:pt x="14" y="10"/>
                  </a:cubicBezTo>
                  <a:cubicBezTo>
                    <a:pt x="41" y="10"/>
                    <a:pt x="41" y="10"/>
                    <a:pt x="41" y="10"/>
                  </a:cubicBezTo>
                  <a:cubicBezTo>
                    <a:pt x="43" y="10"/>
                    <a:pt x="45" y="12"/>
                    <a:pt x="45" y="14"/>
                  </a:cubicBezTo>
                  <a:cubicBezTo>
                    <a:pt x="45" y="27"/>
                    <a:pt x="45" y="27"/>
                    <a:pt x="45" y="27"/>
                  </a:cubicBezTo>
                  <a:cubicBezTo>
                    <a:pt x="45" y="29"/>
                    <a:pt x="43" y="31"/>
                    <a:pt x="41" y="31"/>
                  </a:cubicBezTo>
                  <a:cubicBezTo>
                    <a:pt x="14" y="31"/>
                    <a:pt x="14" y="31"/>
                    <a:pt x="14" y="31"/>
                  </a:cubicBezTo>
                  <a:cubicBezTo>
                    <a:pt x="12" y="31"/>
                    <a:pt x="11" y="30"/>
                    <a:pt x="10" y="29"/>
                  </a:cubicBezTo>
                  <a:cubicBezTo>
                    <a:pt x="0" y="29"/>
                    <a:pt x="0" y="29"/>
                    <a:pt x="0" y="29"/>
                  </a:cubicBezTo>
                  <a:cubicBezTo>
                    <a:pt x="1" y="35"/>
                    <a:pt x="7" y="41"/>
                    <a:pt x="14" y="41"/>
                  </a:cubicBezTo>
                  <a:cubicBezTo>
                    <a:pt x="41" y="41"/>
                    <a:pt x="41" y="41"/>
                    <a:pt x="41" y="41"/>
                  </a:cubicBezTo>
                  <a:cubicBezTo>
                    <a:pt x="48" y="41"/>
                    <a:pt x="54" y="34"/>
                    <a:pt x="54"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20" name="Group 919" descr="An icon of a compass in English">
            <a:extLst>
              <a:ext uri="{FF2B5EF4-FFF2-40B4-BE49-F238E27FC236}">
                <a16:creationId xmlns:a16="http://schemas.microsoft.com/office/drawing/2014/main" id="{09FF967F-01DC-49ED-8CDE-F24E7DFF5100}"/>
              </a:ext>
            </a:extLst>
          </p:cNvPr>
          <p:cNvGrpSpPr/>
          <p:nvPr userDrawn="1"/>
        </p:nvGrpSpPr>
        <p:grpSpPr>
          <a:xfrm>
            <a:off x="6901286" y="1831975"/>
            <a:ext cx="436563" cy="441325"/>
            <a:chOff x="4819650" y="1831975"/>
            <a:chExt cx="436563" cy="441325"/>
          </a:xfrm>
        </p:grpSpPr>
        <p:sp>
          <p:nvSpPr>
            <p:cNvPr id="921" name="Freeform 30">
              <a:extLst>
                <a:ext uri="{FF2B5EF4-FFF2-40B4-BE49-F238E27FC236}">
                  <a16:creationId xmlns:a16="http://schemas.microsoft.com/office/drawing/2014/main" id="{1AA831F1-8679-46AA-9410-F5557E76F17B}"/>
                </a:ext>
              </a:extLst>
            </p:cNvPr>
            <p:cNvSpPr>
              <a:spLocks noEditPoints="1"/>
            </p:cNvSpPr>
            <p:nvPr userDrawn="1"/>
          </p:nvSpPr>
          <p:spPr bwMode="auto">
            <a:xfrm>
              <a:off x="4819650" y="1831975"/>
              <a:ext cx="436563" cy="441325"/>
            </a:xfrm>
            <a:custGeom>
              <a:avLst/>
              <a:gdLst>
                <a:gd name="T0" fmla="*/ 57 w 113"/>
                <a:gd name="T1" fmla="*/ 114 h 114"/>
                <a:gd name="T2" fmla="*/ 16 w 113"/>
                <a:gd name="T3" fmla="*/ 97 h 114"/>
                <a:gd name="T4" fmla="*/ 0 w 113"/>
                <a:gd name="T5" fmla="*/ 57 h 114"/>
                <a:gd name="T6" fmla="*/ 16 w 113"/>
                <a:gd name="T7" fmla="*/ 17 h 114"/>
                <a:gd name="T8" fmla="*/ 57 w 113"/>
                <a:gd name="T9" fmla="*/ 0 h 114"/>
                <a:gd name="T10" fmla="*/ 97 w 113"/>
                <a:gd name="T11" fmla="*/ 17 h 114"/>
                <a:gd name="T12" fmla="*/ 113 w 113"/>
                <a:gd name="T13" fmla="*/ 57 h 114"/>
                <a:gd name="T14" fmla="*/ 97 w 113"/>
                <a:gd name="T15" fmla="*/ 97 h 114"/>
                <a:gd name="T16" fmla="*/ 57 w 113"/>
                <a:gd name="T17" fmla="*/ 114 h 114"/>
                <a:gd name="T18" fmla="*/ 57 w 113"/>
                <a:gd name="T19" fmla="*/ 4 h 114"/>
                <a:gd name="T20" fmla="*/ 20 w 113"/>
                <a:gd name="T21" fmla="*/ 20 h 114"/>
                <a:gd name="T22" fmla="*/ 4 w 113"/>
                <a:gd name="T23" fmla="*/ 57 h 114"/>
                <a:gd name="T24" fmla="*/ 20 w 113"/>
                <a:gd name="T25" fmla="*/ 94 h 114"/>
                <a:gd name="T26" fmla="*/ 57 w 113"/>
                <a:gd name="T27" fmla="*/ 109 h 114"/>
                <a:gd name="T28" fmla="*/ 94 w 113"/>
                <a:gd name="T29" fmla="*/ 94 h 114"/>
                <a:gd name="T30" fmla="*/ 109 w 113"/>
                <a:gd name="T31" fmla="*/ 57 h 114"/>
                <a:gd name="T32" fmla="*/ 94 w 113"/>
                <a:gd name="T33" fmla="*/ 20 h 114"/>
                <a:gd name="T34" fmla="*/ 57 w 113"/>
                <a:gd name="T35" fmla="*/ 4 h 114"/>
                <a:gd name="T36" fmla="*/ 57 w 113"/>
                <a:gd name="T37" fmla="*/ 107 h 114"/>
                <a:gd name="T38" fmla="*/ 6 w 113"/>
                <a:gd name="T39" fmla="*/ 57 h 114"/>
                <a:gd name="T40" fmla="*/ 57 w 113"/>
                <a:gd name="T41" fmla="*/ 6 h 114"/>
                <a:gd name="T42" fmla="*/ 107 w 113"/>
                <a:gd name="T43" fmla="*/ 57 h 114"/>
                <a:gd name="T44" fmla="*/ 57 w 113"/>
                <a:gd name="T45" fmla="*/ 107 h 114"/>
                <a:gd name="T46" fmla="*/ 57 w 113"/>
                <a:gd name="T47" fmla="*/ 11 h 114"/>
                <a:gd name="T48" fmla="*/ 10 w 113"/>
                <a:gd name="T49" fmla="*/ 57 h 114"/>
                <a:gd name="T50" fmla="*/ 57 w 113"/>
                <a:gd name="T51" fmla="*/ 103 h 114"/>
                <a:gd name="T52" fmla="*/ 103 w 113"/>
                <a:gd name="T53" fmla="*/ 57 h 114"/>
                <a:gd name="T54" fmla="*/ 57 w 113"/>
                <a:gd name="T55" fmla="*/ 11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3" h="114">
                  <a:moveTo>
                    <a:pt x="57" y="114"/>
                  </a:moveTo>
                  <a:cubicBezTo>
                    <a:pt x="41" y="114"/>
                    <a:pt x="27" y="108"/>
                    <a:pt x="16" y="97"/>
                  </a:cubicBezTo>
                  <a:cubicBezTo>
                    <a:pt x="6" y="86"/>
                    <a:pt x="0" y="72"/>
                    <a:pt x="0" y="57"/>
                  </a:cubicBezTo>
                  <a:cubicBezTo>
                    <a:pt x="0" y="42"/>
                    <a:pt x="6" y="27"/>
                    <a:pt x="16" y="17"/>
                  </a:cubicBezTo>
                  <a:cubicBezTo>
                    <a:pt x="27" y="6"/>
                    <a:pt x="41" y="0"/>
                    <a:pt x="57" y="0"/>
                  </a:cubicBezTo>
                  <a:cubicBezTo>
                    <a:pt x="72" y="0"/>
                    <a:pt x="86" y="6"/>
                    <a:pt x="97" y="17"/>
                  </a:cubicBezTo>
                  <a:cubicBezTo>
                    <a:pt x="108" y="27"/>
                    <a:pt x="113" y="42"/>
                    <a:pt x="113" y="57"/>
                  </a:cubicBezTo>
                  <a:cubicBezTo>
                    <a:pt x="113" y="72"/>
                    <a:pt x="108" y="86"/>
                    <a:pt x="97" y="97"/>
                  </a:cubicBezTo>
                  <a:cubicBezTo>
                    <a:pt x="86" y="108"/>
                    <a:pt x="72" y="114"/>
                    <a:pt x="57" y="114"/>
                  </a:cubicBezTo>
                  <a:close/>
                  <a:moveTo>
                    <a:pt x="57" y="4"/>
                  </a:moveTo>
                  <a:cubicBezTo>
                    <a:pt x="43" y="4"/>
                    <a:pt x="30" y="10"/>
                    <a:pt x="20" y="20"/>
                  </a:cubicBezTo>
                  <a:cubicBezTo>
                    <a:pt x="10" y="30"/>
                    <a:pt x="4" y="43"/>
                    <a:pt x="4" y="57"/>
                  </a:cubicBezTo>
                  <a:cubicBezTo>
                    <a:pt x="4" y="71"/>
                    <a:pt x="10" y="84"/>
                    <a:pt x="20" y="94"/>
                  </a:cubicBezTo>
                  <a:cubicBezTo>
                    <a:pt x="30" y="104"/>
                    <a:pt x="43" y="109"/>
                    <a:pt x="57" y="109"/>
                  </a:cubicBezTo>
                  <a:cubicBezTo>
                    <a:pt x="71" y="109"/>
                    <a:pt x="84" y="104"/>
                    <a:pt x="94" y="94"/>
                  </a:cubicBezTo>
                  <a:cubicBezTo>
                    <a:pt x="104" y="84"/>
                    <a:pt x="109" y="71"/>
                    <a:pt x="109" y="57"/>
                  </a:cubicBezTo>
                  <a:cubicBezTo>
                    <a:pt x="109" y="43"/>
                    <a:pt x="104" y="30"/>
                    <a:pt x="94" y="20"/>
                  </a:cubicBezTo>
                  <a:cubicBezTo>
                    <a:pt x="84" y="10"/>
                    <a:pt x="71" y="4"/>
                    <a:pt x="57" y="4"/>
                  </a:cubicBezTo>
                  <a:close/>
                  <a:moveTo>
                    <a:pt x="57" y="107"/>
                  </a:moveTo>
                  <a:cubicBezTo>
                    <a:pt x="29" y="107"/>
                    <a:pt x="6" y="85"/>
                    <a:pt x="6" y="57"/>
                  </a:cubicBezTo>
                  <a:cubicBezTo>
                    <a:pt x="6" y="29"/>
                    <a:pt x="29" y="6"/>
                    <a:pt x="57" y="6"/>
                  </a:cubicBezTo>
                  <a:cubicBezTo>
                    <a:pt x="85" y="6"/>
                    <a:pt x="107" y="29"/>
                    <a:pt x="107" y="57"/>
                  </a:cubicBezTo>
                  <a:cubicBezTo>
                    <a:pt x="107" y="85"/>
                    <a:pt x="85" y="107"/>
                    <a:pt x="57" y="107"/>
                  </a:cubicBezTo>
                  <a:close/>
                  <a:moveTo>
                    <a:pt x="57" y="11"/>
                  </a:moveTo>
                  <a:cubicBezTo>
                    <a:pt x="31" y="11"/>
                    <a:pt x="10" y="31"/>
                    <a:pt x="10" y="57"/>
                  </a:cubicBezTo>
                  <a:cubicBezTo>
                    <a:pt x="10" y="82"/>
                    <a:pt x="31" y="103"/>
                    <a:pt x="57" y="103"/>
                  </a:cubicBezTo>
                  <a:cubicBezTo>
                    <a:pt x="82" y="103"/>
                    <a:pt x="103" y="82"/>
                    <a:pt x="103" y="57"/>
                  </a:cubicBezTo>
                  <a:cubicBezTo>
                    <a:pt x="103" y="31"/>
                    <a:pt x="82" y="11"/>
                    <a:pt x="57"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2" name="Freeform 31">
              <a:extLst>
                <a:ext uri="{FF2B5EF4-FFF2-40B4-BE49-F238E27FC236}">
                  <a16:creationId xmlns:a16="http://schemas.microsoft.com/office/drawing/2014/main" id="{36259722-DBF6-486E-A532-6AE0908EDBAB}"/>
                </a:ext>
              </a:extLst>
            </p:cNvPr>
            <p:cNvSpPr>
              <a:spLocks/>
            </p:cNvSpPr>
            <p:nvPr userDrawn="1"/>
          </p:nvSpPr>
          <p:spPr bwMode="auto">
            <a:xfrm>
              <a:off x="5013325" y="1898650"/>
              <a:ext cx="50800" cy="53975"/>
            </a:xfrm>
            <a:custGeom>
              <a:avLst/>
              <a:gdLst>
                <a:gd name="T0" fmla="*/ 0 w 13"/>
                <a:gd name="T1" fmla="*/ 2 h 14"/>
                <a:gd name="T2" fmla="*/ 3 w 13"/>
                <a:gd name="T3" fmla="*/ 0 h 14"/>
                <a:gd name="T4" fmla="*/ 4 w 13"/>
                <a:gd name="T5" fmla="*/ 1 h 14"/>
                <a:gd name="T6" fmla="*/ 10 w 13"/>
                <a:gd name="T7" fmla="*/ 10 h 14"/>
                <a:gd name="T8" fmla="*/ 10 w 13"/>
                <a:gd name="T9" fmla="*/ 10 h 14"/>
                <a:gd name="T10" fmla="*/ 10 w 13"/>
                <a:gd name="T11" fmla="*/ 1 h 14"/>
                <a:gd name="T12" fmla="*/ 11 w 13"/>
                <a:gd name="T13" fmla="*/ 0 h 14"/>
                <a:gd name="T14" fmla="*/ 13 w 13"/>
                <a:gd name="T15" fmla="*/ 1 h 14"/>
                <a:gd name="T16" fmla="*/ 13 w 13"/>
                <a:gd name="T17" fmla="*/ 12 h 14"/>
                <a:gd name="T18" fmla="*/ 11 w 13"/>
                <a:gd name="T19" fmla="*/ 14 h 14"/>
                <a:gd name="T20" fmla="*/ 9 w 13"/>
                <a:gd name="T21" fmla="*/ 14 h 14"/>
                <a:gd name="T22" fmla="*/ 4 w 13"/>
                <a:gd name="T23" fmla="*/ 5 h 14"/>
                <a:gd name="T24" fmla="*/ 4 w 13"/>
                <a:gd name="T25" fmla="*/ 5 h 14"/>
                <a:gd name="T26" fmla="*/ 4 w 13"/>
                <a:gd name="T27" fmla="*/ 13 h 14"/>
                <a:gd name="T28" fmla="*/ 2 w 13"/>
                <a:gd name="T29" fmla="*/ 14 h 14"/>
                <a:gd name="T30" fmla="*/ 0 w 13"/>
                <a:gd name="T31" fmla="*/ 13 h 14"/>
                <a:gd name="T32" fmla="*/ 0 w 13"/>
                <a:gd name="T33"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14">
                  <a:moveTo>
                    <a:pt x="0" y="2"/>
                  </a:moveTo>
                  <a:cubicBezTo>
                    <a:pt x="0" y="0"/>
                    <a:pt x="1" y="0"/>
                    <a:pt x="3" y="0"/>
                  </a:cubicBezTo>
                  <a:cubicBezTo>
                    <a:pt x="3" y="0"/>
                    <a:pt x="4" y="0"/>
                    <a:pt x="4" y="1"/>
                  </a:cubicBezTo>
                  <a:cubicBezTo>
                    <a:pt x="10" y="10"/>
                    <a:pt x="10" y="10"/>
                    <a:pt x="10" y="10"/>
                  </a:cubicBezTo>
                  <a:cubicBezTo>
                    <a:pt x="10" y="10"/>
                    <a:pt x="10" y="10"/>
                    <a:pt x="10" y="10"/>
                  </a:cubicBezTo>
                  <a:cubicBezTo>
                    <a:pt x="10" y="1"/>
                    <a:pt x="10" y="1"/>
                    <a:pt x="10" y="1"/>
                  </a:cubicBezTo>
                  <a:cubicBezTo>
                    <a:pt x="10" y="0"/>
                    <a:pt x="10" y="0"/>
                    <a:pt x="11" y="0"/>
                  </a:cubicBezTo>
                  <a:cubicBezTo>
                    <a:pt x="12" y="0"/>
                    <a:pt x="13" y="0"/>
                    <a:pt x="13" y="1"/>
                  </a:cubicBezTo>
                  <a:cubicBezTo>
                    <a:pt x="13" y="12"/>
                    <a:pt x="13" y="12"/>
                    <a:pt x="13" y="12"/>
                  </a:cubicBezTo>
                  <a:cubicBezTo>
                    <a:pt x="13" y="14"/>
                    <a:pt x="12" y="14"/>
                    <a:pt x="11" y="14"/>
                  </a:cubicBezTo>
                  <a:cubicBezTo>
                    <a:pt x="10" y="14"/>
                    <a:pt x="10" y="14"/>
                    <a:pt x="9" y="14"/>
                  </a:cubicBezTo>
                  <a:cubicBezTo>
                    <a:pt x="4" y="5"/>
                    <a:pt x="4" y="5"/>
                    <a:pt x="4" y="5"/>
                  </a:cubicBezTo>
                  <a:cubicBezTo>
                    <a:pt x="4" y="5"/>
                    <a:pt x="4" y="5"/>
                    <a:pt x="4" y="5"/>
                  </a:cubicBezTo>
                  <a:cubicBezTo>
                    <a:pt x="4" y="13"/>
                    <a:pt x="4" y="13"/>
                    <a:pt x="4" y="13"/>
                  </a:cubicBezTo>
                  <a:cubicBezTo>
                    <a:pt x="4" y="14"/>
                    <a:pt x="3" y="14"/>
                    <a:pt x="2" y="14"/>
                  </a:cubicBezTo>
                  <a:cubicBezTo>
                    <a:pt x="1" y="14"/>
                    <a:pt x="0" y="14"/>
                    <a:pt x="0" y="13"/>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3" name="Freeform 32">
              <a:extLst>
                <a:ext uri="{FF2B5EF4-FFF2-40B4-BE49-F238E27FC236}">
                  <a16:creationId xmlns:a16="http://schemas.microsoft.com/office/drawing/2014/main" id="{084A04C3-2A27-472A-A9C9-1E283E6E124E}"/>
                </a:ext>
              </a:extLst>
            </p:cNvPr>
            <p:cNvSpPr>
              <a:spLocks/>
            </p:cNvSpPr>
            <p:nvPr userDrawn="1"/>
          </p:nvSpPr>
          <p:spPr bwMode="auto">
            <a:xfrm>
              <a:off x="5153025" y="2020888"/>
              <a:ext cx="41275" cy="55563"/>
            </a:xfrm>
            <a:custGeom>
              <a:avLst/>
              <a:gdLst>
                <a:gd name="T0" fmla="*/ 0 w 11"/>
                <a:gd name="T1" fmla="*/ 1 h 14"/>
                <a:gd name="T2" fmla="*/ 2 w 11"/>
                <a:gd name="T3" fmla="*/ 0 h 14"/>
                <a:gd name="T4" fmla="*/ 9 w 11"/>
                <a:gd name="T5" fmla="*/ 0 h 14"/>
                <a:gd name="T6" fmla="*/ 11 w 11"/>
                <a:gd name="T7" fmla="*/ 1 h 14"/>
                <a:gd name="T8" fmla="*/ 9 w 11"/>
                <a:gd name="T9" fmla="*/ 2 h 14"/>
                <a:gd name="T10" fmla="*/ 3 w 11"/>
                <a:gd name="T11" fmla="*/ 2 h 14"/>
                <a:gd name="T12" fmla="*/ 3 w 11"/>
                <a:gd name="T13" fmla="*/ 5 h 14"/>
                <a:gd name="T14" fmla="*/ 9 w 11"/>
                <a:gd name="T15" fmla="*/ 5 h 14"/>
                <a:gd name="T16" fmla="*/ 10 w 11"/>
                <a:gd name="T17" fmla="*/ 6 h 14"/>
                <a:gd name="T18" fmla="*/ 9 w 11"/>
                <a:gd name="T19" fmla="*/ 8 h 14"/>
                <a:gd name="T20" fmla="*/ 3 w 11"/>
                <a:gd name="T21" fmla="*/ 8 h 14"/>
                <a:gd name="T22" fmla="*/ 3 w 11"/>
                <a:gd name="T23" fmla="*/ 11 h 14"/>
                <a:gd name="T24" fmla="*/ 10 w 11"/>
                <a:gd name="T25" fmla="*/ 11 h 14"/>
                <a:gd name="T26" fmla="*/ 11 w 11"/>
                <a:gd name="T27" fmla="*/ 12 h 14"/>
                <a:gd name="T28" fmla="*/ 10 w 11"/>
                <a:gd name="T29" fmla="*/ 14 h 14"/>
                <a:gd name="T30" fmla="*/ 2 w 11"/>
                <a:gd name="T31" fmla="*/ 14 h 14"/>
                <a:gd name="T32" fmla="*/ 0 w 11"/>
                <a:gd name="T33" fmla="*/ 12 h 14"/>
                <a:gd name="T34" fmla="*/ 0 w 11"/>
                <a:gd name="T35"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1"/>
                  </a:moveTo>
                  <a:cubicBezTo>
                    <a:pt x="0" y="0"/>
                    <a:pt x="1" y="0"/>
                    <a:pt x="2" y="0"/>
                  </a:cubicBezTo>
                  <a:cubicBezTo>
                    <a:pt x="9" y="0"/>
                    <a:pt x="9" y="0"/>
                    <a:pt x="9" y="0"/>
                  </a:cubicBezTo>
                  <a:cubicBezTo>
                    <a:pt x="10" y="0"/>
                    <a:pt x="11" y="0"/>
                    <a:pt x="11" y="1"/>
                  </a:cubicBezTo>
                  <a:cubicBezTo>
                    <a:pt x="11" y="2"/>
                    <a:pt x="10" y="2"/>
                    <a:pt x="9" y="2"/>
                  </a:cubicBezTo>
                  <a:cubicBezTo>
                    <a:pt x="3" y="2"/>
                    <a:pt x="3" y="2"/>
                    <a:pt x="3" y="2"/>
                  </a:cubicBezTo>
                  <a:cubicBezTo>
                    <a:pt x="3" y="5"/>
                    <a:pt x="3" y="5"/>
                    <a:pt x="3" y="5"/>
                  </a:cubicBezTo>
                  <a:cubicBezTo>
                    <a:pt x="9" y="5"/>
                    <a:pt x="9" y="5"/>
                    <a:pt x="9" y="5"/>
                  </a:cubicBezTo>
                  <a:cubicBezTo>
                    <a:pt x="10" y="5"/>
                    <a:pt x="10" y="5"/>
                    <a:pt x="10" y="6"/>
                  </a:cubicBezTo>
                  <a:cubicBezTo>
                    <a:pt x="10" y="7"/>
                    <a:pt x="10" y="8"/>
                    <a:pt x="9" y="8"/>
                  </a:cubicBezTo>
                  <a:cubicBezTo>
                    <a:pt x="3" y="8"/>
                    <a:pt x="3" y="8"/>
                    <a:pt x="3" y="8"/>
                  </a:cubicBezTo>
                  <a:cubicBezTo>
                    <a:pt x="3" y="11"/>
                    <a:pt x="3" y="11"/>
                    <a:pt x="3" y="11"/>
                  </a:cubicBezTo>
                  <a:cubicBezTo>
                    <a:pt x="10" y="11"/>
                    <a:pt x="10" y="11"/>
                    <a:pt x="10" y="11"/>
                  </a:cubicBezTo>
                  <a:cubicBezTo>
                    <a:pt x="11" y="11"/>
                    <a:pt x="11" y="11"/>
                    <a:pt x="11" y="12"/>
                  </a:cubicBezTo>
                  <a:cubicBezTo>
                    <a:pt x="11" y="13"/>
                    <a:pt x="11" y="14"/>
                    <a:pt x="10" y="14"/>
                  </a:cubicBezTo>
                  <a:cubicBezTo>
                    <a:pt x="2" y="14"/>
                    <a:pt x="2" y="14"/>
                    <a:pt x="2" y="14"/>
                  </a:cubicBezTo>
                  <a:cubicBezTo>
                    <a:pt x="1" y="14"/>
                    <a:pt x="0" y="13"/>
                    <a:pt x="0" y="12"/>
                  </a:cubicBezTo>
                  <a:lnTo>
                    <a:pt x="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4" name="Freeform 33">
              <a:extLst>
                <a:ext uri="{FF2B5EF4-FFF2-40B4-BE49-F238E27FC236}">
                  <a16:creationId xmlns:a16="http://schemas.microsoft.com/office/drawing/2014/main" id="{0AFCC110-C442-470B-B874-B76280C68D57}"/>
                </a:ext>
              </a:extLst>
            </p:cNvPr>
            <p:cNvSpPr>
              <a:spLocks/>
            </p:cNvSpPr>
            <p:nvPr userDrawn="1"/>
          </p:nvSpPr>
          <p:spPr bwMode="auto">
            <a:xfrm>
              <a:off x="5016500" y="2149475"/>
              <a:ext cx="42863" cy="53975"/>
            </a:xfrm>
            <a:custGeom>
              <a:avLst/>
              <a:gdLst>
                <a:gd name="T0" fmla="*/ 8 w 11"/>
                <a:gd name="T1" fmla="*/ 6 h 14"/>
                <a:gd name="T2" fmla="*/ 11 w 11"/>
                <a:gd name="T3" fmla="*/ 10 h 14"/>
                <a:gd name="T4" fmla="*/ 6 w 11"/>
                <a:gd name="T5" fmla="*/ 14 h 14"/>
                <a:gd name="T6" fmla="*/ 0 w 11"/>
                <a:gd name="T7" fmla="*/ 11 h 14"/>
                <a:gd name="T8" fmla="*/ 1 w 11"/>
                <a:gd name="T9" fmla="*/ 9 h 14"/>
                <a:gd name="T10" fmla="*/ 6 w 11"/>
                <a:gd name="T11" fmla="*/ 12 h 14"/>
                <a:gd name="T12" fmla="*/ 8 w 11"/>
                <a:gd name="T13" fmla="*/ 10 h 14"/>
                <a:gd name="T14" fmla="*/ 7 w 11"/>
                <a:gd name="T15" fmla="*/ 9 h 14"/>
                <a:gd name="T16" fmla="*/ 3 w 11"/>
                <a:gd name="T17" fmla="*/ 8 h 14"/>
                <a:gd name="T18" fmla="*/ 0 w 11"/>
                <a:gd name="T19" fmla="*/ 4 h 14"/>
                <a:gd name="T20" fmla="*/ 5 w 11"/>
                <a:gd name="T21" fmla="*/ 0 h 14"/>
                <a:gd name="T22" fmla="*/ 11 w 11"/>
                <a:gd name="T23" fmla="*/ 3 h 14"/>
                <a:gd name="T24" fmla="*/ 9 w 11"/>
                <a:gd name="T25" fmla="*/ 4 h 14"/>
                <a:gd name="T26" fmla="*/ 5 w 11"/>
                <a:gd name="T27" fmla="*/ 2 h 14"/>
                <a:gd name="T28" fmla="*/ 3 w 11"/>
                <a:gd name="T29" fmla="*/ 4 h 14"/>
                <a:gd name="T30" fmla="*/ 5 w 11"/>
                <a:gd name="T31" fmla="*/ 5 h 14"/>
                <a:gd name="T32" fmla="*/ 8 w 11"/>
                <a:gd name="T33"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4">
                  <a:moveTo>
                    <a:pt x="8" y="6"/>
                  </a:moveTo>
                  <a:cubicBezTo>
                    <a:pt x="11" y="6"/>
                    <a:pt x="11" y="8"/>
                    <a:pt x="11" y="10"/>
                  </a:cubicBezTo>
                  <a:cubicBezTo>
                    <a:pt x="11" y="12"/>
                    <a:pt x="10" y="14"/>
                    <a:pt x="6" y="14"/>
                  </a:cubicBezTo>
                  <a:cubicBezTo>
                    <a:pt x="2" y="14"/>
                    <a:pt x="0" y="12"/>
                    <a:pt x="0" y="11"/>
                  </a:cubicBezTo>
                  <a:cubicBezTo>
                    <a:pt x="0" y="10"/>
                    <a:pt x="0" y="9"/>
                    <a:pt x="1" y="9"/>
                  </a:cubicBezTo>
                  <a:cubicBezTo>
                    <a:pt x="3" y="9"/>
                    <a:pt x="2" y="12"/>
                    <a:pt x="6" y="12"/>
                  </a:cubicBezTo>
                  <a:cubicBezTo>
                    <a:pt x="7" y="12"/>
                    <a:pt x="8" y="11"/>
                    <a:pt x="8" y="10"/>
                  </a:cubicBezTo>
                  <a:cubicBezTo>
                    <a:pt x="8" y="10"/>
                    <a:pt x="8" y="9"/>
                    <a:pt x="7" y="9"/>
                  </a:cubicBezTo>
                  <a:cubicBezTo>
                    <a:pt x="3" y="8"/>
                    <a:pt x="3" y="8"/>
                    <a:pt x="3" y="8"/>
                  </a:cubicBezTo>
                  <a:cubicBezTo>
                    <a:pt x="0" y="7"/>
                    <a:pt x="0" y="5"/>
                    <a:pt x="0" y="4"/>
                  </a:cubicBezTo>
                  <a:cubicBezTo>
                    <a:pt x="0" y="1"/>
                    <a:pt x="3" y="0"/>
                    <a:pt x="5" y="0"/>
                  </a:cubicBezTo>
                  <a:cubicBezTo>
                    <a:pt x="8" y="0"/>
                    <a:pt x="11" y="1"/>
                    <a:pt x="11" y="3"/>
                  </a:cubicBezTo>
                  <a:cubicBezTo>
                    <a:pt x="11" y="4"/>
                    <a:pt x="10" y="4"/>
                    <a:pt x="9" y="4"/>
                  </a:cubicBezTo>
                  <a:cubicBezTo>
                    <a:pt x="8" y="4"/>
                    <a:pt x="8" y="2"/>
                    <a:pt x="5" y="2"/>
                  </a:cubicBezTo>
                  <a:cubicBezTo>
                    <a:pt x="4" y="2"/>
                    <a:pt x="3" y="3"/>
                    <a:pt x="3" y="4"/>
                  </a:cubicBezTo>
                  <a:cubicBezTo>
                    <a:pt x="3" y="5"/>
                    <a:pt x="4" y="5"/>
                    <a:pt x="5" y="5"/>
                  </a:cubicBezTo>
                  <a:lnTo>
                    <a:pt x="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5" name="Freeform 34">
              <a:extLst>
                <a:ext uri="{FF2B5EF4-FFF2-40B4-BE49-F238E27FC236}">
                  <a16:creationId xmlns:a16="http://schemas.microsoft.com/office/drawing/2014/main" id="{8DA5FCAE-CD90-487A-96FB-F098A2B259FE}"/>
                </a:ext>
              </a:extLst>
            </p:cNvPr>
            <p:cNvSpPr>
              <a:spLocks/>
            </p:cNvSpPr>
            <p:nvPr userDrawn="1"/>
          </p:nvSpPr>
          <p:spPr bwMode="auto">
            <a:xfrm>
              <a:off x="4881563" y="2017713"/>
              <a:ext cx="66675" cy="58738"/>
            </a:xfrm>
            <a:custGeom>
              <a:avLst/>
              <a:gdLst>
                <a:gd name="T0" fmla="*/ 15 w 17"/>
                <a:gd name="T1" fmla="*/ 13 h 15"/>
                <a:gd name="T2" fmla="*/ 13 w 17"/>
                <a:gd name="T3" fmla="*/ 15 h 15"/>
                <a:gd name="T4" fmla="*/ 11 w 17"/>
                <a:gd name="T5" fmla="*/ 13 h 15"/>
                <a:gd name="T6" fmla="*/ 9 w 17"/>
                <a:gd name="T7" fmla="*/ 5 h 15"/>
                <a:gd name="T8" fmla="*/ 9 w 17"/>
                <a:gd name="T9" fmla="*/ 5 h 15"/>
                <a:gd name="T10" fmla="*/ 7 w 17"/>
                <a:gd name="T11" fmla="*/ 13 h 15"/>
                <a:gd name="T12" fmla="*/ 5 w 17"/>
                <a:gd name="T13" fmla="*/ 15 h 15"/>
                <a:gd name="T14" fmla="*/ 3 w 17"/>
                <a:gd name="T15" fmla="*/ 13 h 15"/>
                <a:gd name="T16" fmla="*/ 0 w 17"/>
                <a:gd name="T17" fmla="*/ 3 h 15"/>
                <a:gd name="T18" fmla="*/ 0 w 17"/>
                <a:gd name="T19" fmla="*/ 2 h 15"/>
                <a:gd name="T20" fmla="*/ 1 w 17"/>
                <a:gd name="T21" fmla="*/ 0 h 15"/>
                <a:gd name="T22" fmla="*/ 3 w 17"/>
                <a:gd name="T23" fmla="*/ 2 h 15"/>
                <a:gd name="T24" fmla="*/ 5 w 17"/>
                <a:gd name="T25" fmla="*/ 11 h 15"/>
                <a:gd name="T26" fmla="*/ 5 w 17"/>
                <a:gd name="T27" fmla="*/ 11 h 15"/>
                <a:gd name="T28" fmla="*/ 7 w 17"/>
                <a:gd name="T29" fmla="*/ 2 h 15"/>
                <a:gd name="T30" fmla="*/ 9 w 17"/>
                <a:gd name="T31" fmla="*/ 0 h 15"/>
                <a:gd name="T32" fmla="*/ 10 w 17"/>
                <a:gd name="T33" fmla="*/ 2 h 15"/>
                <a:gd name="T34" fmla="*/ 13 w 17"/>
                <a:gd name="T35" fmla="*/ 11 h 15"/>
                <a:gd name="T36" fmla="*/ 13 w 17"/>
                <a:gd name="T37" fmla="*/ 11 h 15"/>
                <a:gd name="T38" fmla="*/ 15 w 17"/>
                <a:gd name="T39" fmla="*/ 2 h 15"/>
                <a:gd name="T40" fmla="*/ 16 w 17"/>
                <a:gd name="T41" fmla="*/ 0 h 15"/>
                <a:gd name="T42" fmla="*/ 17 w 17"/>
                <a:gd name="T43" fmla="*/ 2 h 15"/>
                <a:gd name="T44" fmla="*/ 17 w 17"/>
                <a:gd name="T45" fmla="*/ 3 h 15"/>
                <a:gd name="T46" fmla="*/ 15 w 17"/>
                <a:gd name="T47"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7" h="15">
                  <a:moveTo>
                    <a:pt x="15" y="13"/>
                  </a:moveTo>
                  <a:cubicBezTo>
                    <a:pt x="14" y="14"/>
                    <a:pt x="14" y="15"/>
                    <a:pt x="13" y="15"/>
                  </a:cubicBezTo>
                  <a:cubicBezTo>
                    <a:pt x="11" y="15"/>
                    <a:pt x="11" y="14"/>
                    <a:pt x="11" y="13"/>
                  </a:cubicBezTo>
                  <a:cubicBezTo>
                    <a:pt x="9" y="5"/>
                    <a:pt x="9" y="5"/>
                    <a:pt x="9" y="5"/>
                  </a:cubicBezTo>
                  <a:cubicBezTo>
                    <a:pt x="9" y="5"/>
                    <a:pt x="9" y="5"/>
                    <a:pt x="9" y="5"/>
                  </a:cubicBezTo>
                  <a:cubicBezTo>
                    <a:pt x="7" y="13"/>
                    <a:pt x="7" y="13"/>
                    <a:pt x="7" y="13"/>
                  </a:cubicBezTo>
                  <a:cubicBezTo>
                    <a:pt x="6" y="14"/>
                    <a:pt x="6" y="15"/>
                    <a:pt x="5" y="15"/>
                  </a:cubicBezTo>
                  <a:cubicBezTo>
                    <a:pt x="3" y="15"/>
                    <a:pt x="3" y="14"/>
                    <a:pt x="3" y="13"/>
                  </a:cubicBezTo>
                  <a:cubicBezTo>
                    <a:pt x="0" y="3"/>
                    <a:pt x="0" y="3"/>
                    <a:pt x="0" y="3"/>
                  </a:cubicBezTo>
                  <a:cubicBezTo>
                    <a:pt x="0" y="2"/>
                    <a:pt x="0" y="2"/>
                    <a:pt x="0" y="2"/>
                  </a:cubicBezTo>
                  <a:cubicBezTo>
                    <a:pt x="0" y="1"/>
                    <a:pt x="1" y="0"/>
                    <a:pt x="1" y="0"/>
                  </a:cubicBezTo>
                  <a:cubicBezTo>
                    <a:pt x="2" y="0"/>
                    <a:pt x="3" y="1"/>
                    <a:pt x="3" y="2"/>
                  </a:cubicBezTo>
                  <a:cubicBezTo>
                    <a:pt x="5" y="11"/>
                    <a:pt x="5" y="11"/>
                    <a:pt x="5" y="11"/>
                  </a:cubicBezTo>
                  <a:cubicBezTo>
                    <a:pt x="5" y="11"/>
                    <a:pt x="5" y="11"/>
                    <a:pt x="5" y="11"/>
                  </a:cubicBezTo>
                  <a:cubicBezTo>
                    <a:pt x="7" y="2"/>
                    <a:pt x="7" y="2"/>
                    <a:pt x="7" y="2"/>
                  </a:cubicBezTo>
                  <a:cubicBezTo>
                    <a:pt x="7" y="1"/>
                    <a:pt x="7" y="0"/>
                    <a:pt x="9" y="0"/>
                  </a:cubicBezTo>
                  <a:cubicBezTo>
                    <a:pt x="10" y="0"/>
                    <a:pt x="10" y="1"/>
                    <a:pt x="10" y="2"/>
                  </a:cubicBezTo>
                  <a:cubicBezTo>
                    <a:pt x="13" y="11"/>
                    <a:pt x="13" y="11"/>
                    <a:pt x="13" y="11"/>
                  </a:cubicBezTo>
                  <a:cubicBezTo>
                    <a:pt x="13" y="11"/>
                    <a:pt x="13" y="11"/>
                    <a:pt x="13" y="11"/>
                  </a:cubicBezTo>
                  <a:cubicBezTo>
                    <a:pt x="15" y="2"/>
                    <a:pt x="15" y="2"/>
                    <a:pt x="15" y="2"/>
                  </a:cubicBezTo>
                  <a:cubicBezTo>
                    <a:pt x="15" y="1"/>
                    <a:pt x="15" y="0"/>
                    <a:pt x="16" y="0"/>
                  </a:cubicBezTo>
                  <a:cubicBezTo>
                    <a:pt x="17" y="0"/>
                    <a:pt x="17" y="1"/>
                    <a:pt x="17" y="2"/>
                  </a:cubicBezTo>
                  <a:cubicBezTo>
                    <a:pt x="17" y="2"/>
                    <a:pt x="17" y="2"/>
                    <a:pt x="17" y="3"/>
                  </a:cubicBezTo>
                  <a:lnTo>
                    <a:pt x="15"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6" name="Freeform 35">
              <a:extLst>
                <a:ext uri="{FF2B5EF4-FFF2-40B4-BE49-F238E27FC236}">
                  <a16:creationId xmlns:a16="http://schemas.microsoft.com/office/drawing/2014/main" id="{A2A8895E-CBD4-4C2E-8CF5-08BAFAD446AC}"/>
                </a:ext>
              </a:extLst>
            </p:cNvPr>
            <p:cNvSpPr>
              <a:spLocks noEditPoints="1"/>
            </p:cNvSpPr>
            <p:nvPr userDrawn="1"/>
          </p:nvSpPr>
          <p:spPr bwMode="auto">
            <a:xfrm>
              <a:off x="5021263" y="2036763"/>
              <a:ext cx="34925" cy="31750"/>
            </a:xfrm>
            <a:custGeom>
              <a:avLst/>
              <a:gdLst>
                <a:gd name="T0" fmla="*/ 5 w 9"/>
                <a:gd name="T1" fmla="*/ 0 h 8"/>
                <a:gd name="T2" fmla="*/ 2 w 9"/>
                <a:gd name="T3" fmla="*/ 1 h 8"/>
                <a:gd name="T4" fmla="*/ 2 w 9"/>
                <a:gd name="T5" fmla="*/ 7 h 8"/>
                <a:gd name="T6" fmla="*/ 5 w 9"/>
                <a:gd name="T7" fmla="*/ 8 h 8"/>
                <a:gd name="T8" fmla="*/ 7 w 9"/>
                <a:gd name="T9" fmla="*/ 7 h 8"/>
                <a:gd name="T10" fmla="*/ 7 w 9"/>
                <a:gd name="T11" fmla="*/ 1 h 8"/>
                <a:gd name="T12" fmla="*/ 5 w 9"/>
                <a:gd name="T13" fmla="*/ 0 h 8"/>
                <a:gd name="T14" fmla="*/ 6 w 9"/>
                <a:gd name="T15" fmla="*/ 6 h 8"/>
                <a:gd name="T16" fmla="*/ 3 w 9"/>
                <a:gd name="T17" fmla="*/ 6 h 8"/>
                <a:gd name="T18" fmla="*/ 3 w 9"/>
                <a:gd name="T19" fmla="*/ 2 h 8"/>
                <a:gd name="T20" fmla="*/ 6 w 9"/>
                <a:gd name="T21" fmla="*/ 2 h 8"/>
                <a:gd name="T22" fmla="*/ 6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7"/>
                    <a:pt x="4" y="8"/>
                    <a:pt x="5" y="8"/>
                  </a:cubicBezTo>
                  <a:cubicBezTo>
                    <a:pt x="6" y="8"/>
                    <a:pt x="7" y="7"/>
                    <a:pt x="7" y="7"/>
                  </a:cubicBezTo>
                  <a:cubicBezTo>
                    <a:pt x="9" y="5"/>
                    <a:pt x="9" y="3"/>
                    <a:pt x="7" y="1"/>
                  </a:cubicBezTo>
                  <a:cubicBezTo>
                    <a:pt x="7" y="0"/>
                    <a:pt x="6" y="0"/>
                    <a:pt x="5" y="0"/>
                  </a:cubicBezTo>
                  <a:close/>
                  <a:moveTo>
                    <a:pt x="6" y="6"/>
                  </a:moveTo>
                  <a:cubicBezTo>
                    <a:pt x="5" y="7"/>
                    <a:pt x="4" y="7"/>
                    <a:pt x="3" y="6"/>
                  </a:cubicBezTo>
                  <a:cubicBezTo>
                    <a:pt x="2" y="5"/>
                    <a:pt x="2" y="3"/>
                    <a:pt x="3" y="2"/>
                  </a:cubicBezTo>
                  <a:cubicBezTo>
                    <a:pt x="4" y="1"/>
                    <a:pt x="5" y="1"/>
                    <a:pt x="6" y="2"/>
                  </a:cubicBezTo>
                  <a:cubicBezTo>
                    <a:pt x="7" y="3"/>
                    <a:pt x="7" y="5"/>
                    <a:pt x="6"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7" name="Freeform 36">
              <a:extLst>
                <a:ext uri="{FF2B5EF4-FFF2-40B4-BE49-F238E27FC236}">
                  <a16:creationId xmlns:a16="http://schemas.microsoft.com/office/drawing/2014/main" id="{077BCF0B-CA87-47D5-A480-0A8F29756F2F}"/>
                </a:ext>
              </a:extLst>
            </p:cNvPr>
            <p:cNvSpPr>
              <a:spLocks noEditPoints="1"/>
            </p:cNvSpPr>
            <p:nvPr userDrawn="1"/>
          </p:nvSpPr>
          <p:spPr bwMode="auto">
            <a:xfrm>
              <a:off x="4948238" y="1960563"/>
              <a:ext cx="180975" cy="184150"/>
            </a:xfrm>
            <a:custGeom>
              <a:avLst/>
              <a:gdLst>
                <a:gd name="T0" fmla="*/ 16 w 47"/>
                <a:gd name="T1" fmla="*/ 17 h 48"/>
                <a:gd name="T2" fmla="*/ 0 w 47"/>
                <a:gd name="T3" fmla="*/ 48 h 48"/>
                <a:gd name="T4" fmla="*/ 31 w 47"/>
                <a:gd name="T5" fmla="*/ 31 h 48"/>
                <a:gd name="T6" fmla="*/ 47 w 47"/>
                <a:gd name="T7" fmla="*/ 0 h 48"/>
                <a:gd name="T8" fmla="*/ 16 w 47"/>
                <a:gd name="T9" fmla="*/ 17 h 48"/>
                <a:gd name="T10" fmla="*/ 27 w 47"/>
                <a:gd name="T11" fmla="*/ 27 h 48"/>
                <a:gd name="T12" fmla="*/ 24 w 47"/>
                <a:gd name="T13" fmla="*/ 29 h 48"/>
                <a:gd name="T14" fmla="*/ 20 w 47"/>
                <a:gd name="T15" fmla="*/ 27 h 48"/>
                <a:gd name="T16" fmla="*/ 20 w 47"/>
                <a:gd name="T17" fmla="*/ 20 h 48"/>
                <a:gd name="T18" fmla="*/ 24 w 47"/>
                <a:gd name="T19" fmla="*/ 19 h 48"/>
                <a:gd name="T20" fmla="*/ 27 w 47"/>
                <a:gd name="T21" fmla="*/ 20 h 48"/>
                <a:gd name="T22" fmla="*/ 27 w 47"/>
                <a:gd name="T23" fmla="*/ 2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8">
                  <a:moveTo>
                    <a:pt x="16" y="17"/>
                  </a:moveTo>
                  <a:cubicBezTo>
                    <a:pt x="0" y="48"/>
                    <a:pt x="0" y="48"/>
                    <a:pt x="0" y="48"/>
                  </a:cubicBezTo>
                  <a:cubicBezTo>
                    <a:pt x="31" y="31"/>
                    <a:pt x="31" y="31"/>
                    <a:pt x="31" y="31"/>
                  </a:cubicBezTo>
                  <a:cubicBezTo>
                    <a:pt x="47" y="0"/>
                    <a:pt x="47" y="0"/>
                    <a:pt x="47" y="0"/>
                  </a:cubicBezTo>
                  <a:lnTo>
                    <a:pt x="16" y="17"/>
                  </a:lnTo>
                  <a:close/>
                  <a:moveTo>
                    <a:pt x="27" y="27"/>
                  </a:moveTo>
                  <a:cubicBezTo>
                    <a:pt x="26" y="28"/>
                    <a:pt x="25" y="29"/>
                    <a:pt x="24" y="29"/>
                  </a:cubicBezTo>
                  <a:cubicBezTo>
                    <a:pt x="22" y="29"/>
                    <a:pt x="21" y="28"/>
                    <a:pt x="20" y="27"/>
                  </a:cubicBezTo>
                  <a:cubicBezTo>
                    <a:pt x="18" y="25"/>
                    <a:pt x="18" y="22"/>
                    <a:pt x="20" y="20"/>
                  </a:cubicBezTo>
                  <a:cubicBezTo>
                    <a:pt x="21" y="19"/>
                    <a:pt x="22" y="19"/>
                    <a:pt x="24" y="19"/>
                  </a:cubicBezTo>
                  <a:cubicBezTo>
                    <a:pt x="25" y="19"/>
                    <a:pt x="26" y="19"/>
                    <a:pt x="27" y="20"/>
                  </a:cubicBezTo>
                  <a:cubicBezTo>
                    <a:pt x="29" y="22"/>
                    <a:pt x="29" y="25"/>
                    <a:pt x="27"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8" name="Rectangle 37">
              <a:extLst>
                <a:ext uri="{FF2B5EF4-FFF2-40B4-BE49-F238E27FC236}">
                  <a16:creationId xmlns:a16="http://schemas.microsoft.com/office/drawing/2014/main" id="{1FB452CA-3428-41BA-98DE-1DC7CDC1BB7D}"/>
                </a:ext>
              </a:extLst>
            </p:cNvPr>
            <p:cNvSpPr>
              <a:spLocks noChangeArrowheads="1"/>
            </p:cNvSpPr>
            <p:nvPr userDrawn="1"/>
          </p:nvSpPr>
          <p:spPr bwMode="auto">
            <a:xfrm>
              <a:off x="4867275" y="2049463"/>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9" name="Freeform 38">
              <a:extLst>
                <a:ext uri="{FF2B5EF4-FFF2-40B4-BE49-F238E27FC236}">
                  <a16:creationId xmlns:a16="http://schemas.microsoft.com/office/drawing/2014/main" id="{F63E9E3D-6212-497D-BE3E-F863F812BFE1}"/>
                </a:ext>
              </a:extLst>
            </p:cNvPr>
            <p:cNvSpPr>
              <a:spLocks/>
            </p:cNvSpPr>
            <p:nvPr userDrawn="1"/>
          </p:nvSpPr>
          <p:spPr bwMode="auto">
            <a:xfrm>
              <a:off x="4916488" y="2160588"/>
              <a:ext cx="12700" cy="15875"/>
            </a:xfrm>
            <a:custGeom>
              <a:avLst/>
              <a:gdLst>
                <a:gd name="T0" fmla="*/ 0 w 8"/>
                <a:gd name="T1" fmla="*/ 10 h 10"/>
                <a:gd name="T2" fmla="*/ 0 w 8"/>
                <a:gd name="T3" fmla="*/ 7 h 10"/>
                <a:gd name="T4" fmla="*/ 5 w 8"/>
                <a:gd name="T5" fmla="*/ 0 h 10"/>
                <a:gd name="T6" fmla="*/ 8 w 8"/>
                <a:gd name="T7" fmla="*/ 3 h 10"/>
                <a:gd name="T8" fmla="*/ 0 w 8"/>
                <a:gd name="T9" fmla="*/ 10 h 10"/>
              </a:gdLst>
              <a:ahLst/>
              <a:cxnLst>
                <a:cxn ang="0">
                  <a:pos x="T0" y="T1"/>
                </a:cxn>
                <a:cxn ang="0">
                  <a:pos x="T2" y="T3"/>
                </a:cxn>
                <a:cxn ang="0">
                  <a:pos x="T4" y="T5"/>
                </a:cxn>
                <a:cxn ang="0">
                  <a:pos x="T6" y="T7"/>
                </a:cxn>
                <a:cxn ang="0">
                  <a:pos x="T8" y="T9"/>
                </a:cxn>
              </a:cxnLst>
              <a:rect l="0" t="0" r="r" b="b"/>
              <a:pathLst>
                <a:path w="8" h="10">
                  <a:moveTo>
                    <a:pt x="0" y="10"/>
                  </a:moveTo>
                  <a:lnTo>
                    <a:pt x="0" y="7"/>
                  </a:lnTo>
                  <a:lnTo>
                    <a:pt x="5" y="0"/>
                  </a:lnTo>
                  <a:lnTo>
                    <a:pt x="8" y="3"/>
                  </a:lnTo>
                  <a:lnTo>
                    <a:pt x="0"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0" name="Rectangle 39">
              <a:extLst>
                <a:ext uri="{FF2B5EF4-FFF2-40B4-BE49-F238E27FC236}">
                  <a16:creationId xmlns:a16="http://schemas.microsoft.com/office/drawing/2014/main" id="{C9CCC741-382C-46C0-8A79-3DAEBCA39153}"/>
                </a:ext>
              </a:extLst>
            </p:cNvPr>
            <p:cNvSpPr>
              <a:spLocks noChangeArrowheads="1"/>
            </p:cNvSpPr>
            <p:nvPr userDrawn="1"/>
          </p:nvSpPr>
          <p:spPr bwMode="auto">
            <a:xfrm>
              <a:off x="5037138" y="2211388"/>
              <a:ext cx="3175"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1" name="Freeform 40">
              <a:extLst>
                <a:ext uri="{FF2B5EF4-FFF2-40B4-BE49-F238E27FC236}">
                  <a16:creationId xmlns:a16="http://schemas.microsoft.com/office/drawing/2014/main" id="{8680E8AE-FBBB-4FC9-9597-0FC6F0C28A13}"/>
                </a:ext>
              </a:extLst>
            </p:cNvPr>
            <p:cNvSpPr>
              <a:spLocks/>
            </p:cNvSpPr>
            <p:nvPr userDrawn="1"/>
          </p:nvSpPr>
          <p:spPr bwMode="auto">
            <a:xfrm>
              <a:off x="5148263" y="2160588"/>
              <a:ext cx="15875" cy="15875"/>
            </a:xfrm>
            <a:custGeom>
              <a:avLst/>
              <a:gdLst>
                <a:gd name="T0" fmla="*/ 8 w 10"/>
                <a:gd name="T1" fmla="*/ 10 h 10"/>
                <a:gd name="T2" fmla="*/ 0 w 10"/>
                <a:gd name="T3" fmla="*/ 3 h 10"/>
                <a:gd name="T4" fmla="*/ 3 w 10"/>
                <a:gd name="T5" fmla="*/ 0 h 10"/>
                <a:gd name="T6" fmla="*/ 10 w 10"/>
                <a:gd name="T7" fmla="*/ 7 h 10"/>
                <a:gd name="T8" fmla="*/ 8 w 10"/>
                <a:gd name="T9" fmla="*/ 10 h 10"/>
              </a:gdLst>
              <a:ahLst/>
              <a:cxnLst>
                <a:cxn ang="0">
                  <a:pos x="T0" y="T1"/>
                </a:cxn>
                <a:cxn ang="0">
                  <a:pos x="T2" y="T3"/>
                </a:cxn>
                <a:cxn ang="0">
                  <a:pos x="T4" y="T5"/>
                </a:cxn>
                <a:cxn ang="0">
                  <a:pos x="T6" y="T7"/>
                </a:cxn>
                <a:cxn ang="0">
                  <a:pos x="T8" y="T9"/>
                </a:cxn>
              </a:cxnLst>
              <a:rect l="0" t="0" r="r" b="b"/>
              <a:pathLst>
                <a:path w="10" h="10">
                  <a:moveTo>
                    <a:pt x="8" y="10"/>
                  </a:moveTo>
                  <a:lnTo>
                    <a:pt x="0" y="3"/>
                  </a:lnTo>
                  <a:lnTo>
                    <a:pt x="3" y="0"/>
                  </a:lnTo>
                  <a:lnTo>
                    <a:pt x="10" y="7"/>
                  </a:lnTo>
                  <a:lnTo>
                    <a:pt x="8"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2" name="Rectangle 41">
              <a:extLst>
                <a:ext uri="{FF2B5EF4-FFF2-40B4-BE49-F238E27FC236}">
                  <a16:creationId xmlns:a16="http://schemas.microsoft.com/office/drawing/2014/main" id="{720F3CA1-7543-4587-BF80-C51F13497361}"/>
                </a:ext>
              </a:extLst>
            </p:cNvPr>
            <p:cNvSpPr>
              <a:spLocks noChangeArrowheads="1"/>
            </p:cNvSpPr>
            <p:nvPr userDrawn="1"/>
          </p:nvSpPr>
          <p:spPr bwMode="auto">
            <a:xfrm>
              <a:off x="5199063" y="2049463"/>
              <a:ext cx="1111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3" name="Freeform 42">
              <a:extLst>
                <a:ext uri="{FF2B5EF4-FFF2-40B4-BE49-F238E27FC236}">
                  <a16:creationId xmlns:a16="http://schemas.microsoft.com/office/drawing/2014/main" id="{1C7E8F8C-520B-40DB-B548-7F889F449DF0}"/>
                </a:ext>
              </a:extLst>
            </p:cNvPr>
            <p:cNvSpPr>
              <a:spLocks/>
            </p:cNvSpPr>
            <p:nvPr userDrawn="1"/>
          </p:nvSpPr>
          <p:spPr bwMode="auto">
            <a:xfrm>
              <a:off x="5148263" y="1925638"/>
              <a:ext cx="15875" cy="14288"/>
            </a:xfrm>
            <a:custGeom>
              <a:avLst/>
              <a:gdLst>
                <a:gd name="T0" fmla="*/ 3 w 10"/>
                <a:gd name="T1" fmla="*/ 9 h 9"/>
                <a:gd name="T2" fmla="*/ 0 w 10"/>
                <a:gd name="T3" fmla="*/ 7 h 9"/>
                <a:gd name="T4" fmla="*/ 8 w 10"/>
                <a:gd name="T5" fmla="*/ 0 h 9"/>
                <a:gd name="T6" fmla="*/ 10 w 10"/>
                <a:gd name="T7" fmla="*/ 2 h 9"/>
                <a:gd name="T8" fmla="*/ 3 w 10"/>
                <a:gd name="T9" fmla="*/ 9 h 9"/>
              </a:gdLst>
              <a:ahLst/>
              <a:cxnLst>
                <a:cxn ang="0">
                  <a:pos x="T0" y="T1"/>
                </a:cxn>
                <a:cxn ang="0">
                  <a:pos x="T2" y="T3"/>
                </a:cxn>
                <a:cxn ang="0">
                  <a:pos x="T4" y="T5"/>
                </a:cxn>
                <a:cxn ang="0">
                  <a:pos x="T6" y="T7"/>
                </a:cxn>
                <a:cxn ang="0">
                  <a:pos x="T8" y="T9"/>
                </a:cxn>
              </a:cxnLst>
              <a:rect l="0" t="0" r="r" b="b"/>
              <a:pathLst>
                <a:path w="10" h="9">
                  <a:moveTo>
                    <a:pt x="3" y="9"/>
                  </a:moveTo>
                  <a:lnTo>
                    <a:pt x="0" y="7"/>
                  </a:lnTo>
                  <a:lnTo>
                    <a:pt x="8" y="0"/>
                  </a:lnTo>
                  <a:lnTo>
                    <a:pt x="10" y="2"/>
                  </a:lnTo>
                  <a:lnTo>
                    <a:pt x="3"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4" name="Rectangle 43">
              <a:extLst>
                <a:ext uri="{FF2B5EF4-FFF2-40B4-BE49-F238E27FC236}">
                  <a16:creationId xmlns:a16="http://schemas.microsoft.com/office/drawing/2014/main" id="{06440B01-B057-464E-BD1E-7FF86D5FC06A}"/>
                </a:ext>
              </a:extLst>
            </p:cNvPr>
            <p:cNvSpPr>
              <a:spLocks noChangeArrowheads="1"/>
            </p:cNvSpPr>
            <p:nvPr userDrawn="1"/>
          </p:nvSpPr>
          <p:spPr bwMode="auto">
            <a:xfrm>
              <a:off x="5037138" y="1878013"/>
              <a:ext cx="3175" cy="127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5" name="Freeform 44">
              <a:extLst>
                <a:ext uri="{FF2B5EF4-FFF2-40B4-BE49-F238E27FC236}">
                  <a16:creationId xmlns:a16="http://schemas.microsoft.com/office/drawing/2014/main" id="{0E4E8F7B-E4EA-4F11-A471-B849CCBC208C}"/>
                </a:ext>
              </a:extLst>
            </p:cNvPr>
            <p:cNvSpPr>
              <a:spLocks/>
            </p:cNvSpPr>
            <p:nvPr userDrawn="1"/>
          </p:nvSpPr>
          <p:spPr bwMode="auto">
            <a:xfrm>
              <a:off x="4916488" y="1925638"/>
              <a:ext cx="12700" cy="14288"/>
            </a:xfrm>
            <a:custGeom>
              <a:avLst/>
              <a:gdLst>
                <a:gd name="T0" fmla="*/ 5 w 8"/>
                <a:gd name="T1" fmla="*/ 9 h 9"/>
                <a:gd name="T2" fmla="*/ 0 w 8"/>
                <a:gd name="T3" fmla="*/ 2 h 9"/>
                <a:gd name="T4" fmla="*/ 0 w 8"/>
                <a:gd name="T5" fmla="*/ 0 h 9"/>
                <a:gd name="T6" fmla="*/ 8 w 8"/>
                <a:gd name="T7" fmla="*/ 7 h 9"/>
                <a:gd name="T8" fmla="*/ 5 w 8"/>
                <a:gd name="T9" fmla="*/ 9 h 9"/>
              </a:gdLst>
              <a:ahLst/>
              <a:cxnLst>
                <a:cxn ang="0">
                  <a:pos x="T0" y="T1"/>
                </a:cxn>
                <a:cxn ang="0">
                  <a:pos x="T2" y="T3"/>
                </a:cxn>
                <a:cxn ang="0">
                  <a:pos x="T4" y="T5"/>
                </a:cxn>
                <a:cxn ang="0">
                  <a:pos x="T6" y="T7"/>
                </a:cxn>
                <a:cxn ang="0">
                  <a:pos x="T8" y="T9"/>
                </a:cxn>
              </a:cxnLst>
              <a:rect l="0" t="0" r="r" b="b"/>
              <a:pathLst>
                <a:path w="8" h="9">
                  <a:moveTo>
                    <a:pt x="5" y="9"/>
                  </a:moveTo>
                  <a:lnTo>
                    <a:pt x="0" y="2"/>
                  </a:lnTo>
                  <a:lnTo>
                    <a:pt x="0" y="0"/>
                  </a:lnTo>
                  <a:lnTo>
                    <a:pt x="8" y="7"/>
                  </a:lnTo>
                  <a:lnTo>
                    <a:pt x="5"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36" name="Group 935" descr="An icon of a compass in French ">
            <a:extLst>
              <a:ext uri="{FF2B5EF4-FFF2-40B4-BE49-F238E27FC236}">
                <a16:creationId xmlns:a16="http://schemas.microsoft.com/office/drawing/2014/main" id="{984EAC40-EA75-4D8D-A405-D671D874B0FF}"/>
              </a:ext>
            </a:extLst>
          </p:cNvPr>
          <p:cNvGrpSpPr/>
          <p:nvPr userDrawn="1"/>
        </p:nvGrpSpPr>
        <p:grpSpPr>
          <a:xfrm>
            <a:off x="7418811" y="1831975"/>
            <a:ext cx="449263" cy="449263"/>
            <a:chOff x="5337175" y="1831975"/>
            <a:chExt cx="449263" cy="449263"/>
          </a:xfrm>
        </p:grpSpPr>
        <p:sp>
          <p:nvSpPr>
            <p:cNvPr id="937" name="Freeform 45">
              <a:extLst>
                <a:ext uri="{FF2B5EF4-FFF2-40B4-BE49-F238E27FC236}">
                  <a16:creationId xmlns:a16="http://schemas.microsoft.com/office/drawing/2014/main" id="{AF32B2D8-7FA8-426F-95C6-4ADDA05CFE45}"/>
                </a:ext>
              </a:extLst>
            </p:cNvPr>
            <p:cNvSpPr>
              <a:spLocks noEditPoints="1"/>
            </p:cNvSpPr>
            <p:nvPr userDrawn="1"/>
          </p:nvSpPr>
          <p:spPr bwMode="auto">
            <a:xfrm>
              <a:off x="5337175" y="1831975"/>
              <a:ext cx="449263" cy="449263"/>
            </a:xfrm>
            <a:custGeom>
              <a:avLst/>
              <a:gdLst>
                <a:gd name="T0" fmla="*/ 58 w 116"/>
                <a:gd name="T1" fmla="*/ 116 h 116"/>
                <a:gd name="T2" fmla="*/ 17 w 116"/>
                <a:gd name="T3" fmla="*/ 99 h 116"/>
                <a:gd name="T4" fmla="*/ 0 w 116"/>
                <a:gd name="T5" fmla="*/ 58 h 116"/>
                <a:gd name="T6" fmla="*/ 17 w 116"/>
                <a:gd name="T7" fmla="*/ 17 h 116"/>
                <a:gd name="T8" fmla="*/ 58 w 116"/>
                <a:gd name="T9" fmla="*/ 0 h 116"/>
                <a:gd name="T10" fmla="*/ 99 w 116"/>
                <a:gd name="T11" fmla="*/ 17 h 116"/>
                <a:gd name="T12" fmla="*/ 116 w 116"/>
                <a:gd name="T13" fmla="*/ 58 h 116"/>
                <a:gd name="T14" fmla="*/ 99 w 116"/>
                <a:gd name="T15" fmla="*/ 99 h 116"/>
                <a:gd name="T16" fmla="*/ 58 w 116"/>
                <a:gd name="T17" fmla="*/ 116 h 116"/>
                <a:gd name="T18" fmla="*/ 58 w 116"/>
                <a:gd name="T19" fmla="*/ 4 h 116"/>
                <a:gd name="T20" fmla="*/ 20 w 116"/>
                <a:gd name="T21" fmla="*/ 20 h 116"/>
                <a:gd name="T22" fmla="*/ 4 w 116"/>
                <a:gd name="T23" fmla="*/ 58 h 116"/>
                <a:gd name="T24" fmla="*/ 20 w 116"/>
                <a:gd name="T25" fmla="*/ 96 h 116"/>
                <a:gd name="T26" fmla="*/ 58 w 116"/>
                <a:gd name="T27" fmla="*/ 112 h 116"/>
                <a:gd name="T28" fmla="*/ 96 w 116"/>
                <a:gd name="T29" fmla="*/ 96 h 116"/>
                <a:gd name="T30" fmla="*/ 112 w 116"/>
                <a:gd name="T31" fmla="*/ 58 h 116"/>
                <a:gd name="T32" fmla="*/ 96 w 116"/>
                <a:gd name="T33" fmla="*/ 20 h 116"/>
                <a:gd name="T34" fmla="*/ 58 w 116"/>
                <a:gd name="T35" fmla="*/ 4 h 116"/>
                <a:gd name="T36" fmla="*/ 58 w 116"/>
                <a:gd name="T37" fmla="*/ 110 h 116"/>
                <a:gd name="T38" fmla="*/ 6 w 116"/>
                <a:gd name="T39" fmla="*/ 58 h 116"/>
                <a:gd name="T40" fmla="*/ 58 w 116"/>
                <a:gd name="T41" fmla="*/ 6 h 116"/>
                <a:gd name="T42" fmla="*/ 110 w 116"/>
                <a:gd name="T43" fmla="*/ 58 h 116"/>
                <a:gd name="T44" fmla="*/ 58 w 116"/>
                <a:gd name="T45" fmla="*/ 110 h 116"/>
                <a:gd name="T46" fmla="*/ 58 w 116"/>
                <a:gd name="T47" fmla="*/ 11 h 116"/>
                <a:gd name="T48" fmla="*/ 11 w 116"/>
                <a:gd name="T49" fmla="*/ 58 h 116"/>
                <a:gd name="T50" fmla="*/ 58 w 116"/>
                <a:gd name="T51" fmla="*/ 105 h 116"/>
                <a:gd name="T52" fmla="*/ 105 w 116"/>
                <a:gd name="T53" fmla="*/ 58 h 116"/>
                <a:gd name="T54" fmla="*/ 58 w 116"/>
                <a:gd name="T55" fmla="*/ 1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6" h="116">
                  <a:moveTo>
                    <a:pt x="58" y="116"/>
                  </a:moveTo>
                  <a:cubicBezTo>
                    <a:pt x="42" y="116"/>
                    <a:pt x="28" y="110"/>
                    <a:pt x="17" y="99"/>
                  </a:cubicBezTo>
                  <a:cubicBezTo>
                    <a:pt x="6" y="88"/>
                    <a:pt x="0" y="74"/>
                    <a:pt x="0" y="58"/>
                  </a:cubicBezTo>
                  <a:cubicBezTo>
                    <a:pt x="0" y="43"/>
                    <a:pt x="6" y="28"/>
                    <a:pt x="17" y="17"/>
                  </a:cubicBezTo>
                  <a:cubicBezTo>
                    <a:pt x="28" y="6"/>
                    <a:pt x="42" y="0"/>
                    <a:pt x="58" y="0"/>
                  </a:cubicBezTo>
                  <a:cubicBezTo>
                    <a:pt x="73" y="0"/>
                    <a:pt x="88" y="6"/>
                    <a:pt x="99" y="17"/>
                  </a:cubicBezTo>
                  <a:cubicBezTo>
                    <a:pt x="110" y="28"/>
                    <a:pt x="116" y="43"/>
                    <a:pt x="116" y="58"/>
                  </a:cubicBezTo>
                  <a:cubicBezTo>
                    <a:pt x="116" y="74"/>
                    <a:pt x="110" y="88"/>
                    <a:pt x="99" y="99"/>
                  </a:cubicBezTo>
                  <a:cubicBezTo>
                    <a:pt x="88" y="110"/>
                    <a:pt x="73" y="116"/>
                    <a:pt x="58" y="116"/>
                  </a:cubicBezTo>
                  <a:close/>
                  <a:moveTo>
                    <a:pt x="58" y="4"/>
                  </a:moveTo>
                  <a:cubicBezTo>
                    <a:pt x="44" y="4"/>
                    <a:pt x="30" y="10"/>
                    <a:pt x="20" y="20"/>
                  </a:cubicBezTo>
                  <a:cubicBezTo>
                    <a:pt x="10" y="30"/>
                    <a:pt x="4" y="44"/>
                    <a:pt x="4" y="58"/>
                  </a:cubicBezTo>
                  <a:cubicBezTo>
                    <a:pt x="4" y="72"/>
                    <a:pt x="10" y="86"/>
                    <a:pt x="20" y="96"/>
                  </a:cubicBezTo>
                  <a:cubicBezTo>
                    <a:pt x="30" y="106"/>
                    <a:pt x="44" y="112"/>
                    <a:pt x="58" y="112"/>
                  </a:cubicBezTo>
                  <a:cubicBezTo>
                    <a:pt x="72" y="112"/>
                    <a:pt x="86" y="106"/>
                    <a:pt x="96" y="96"/>
                  </a:cubicBezTo>
                  <a:cubicBezTo>
                    <a:pt x="106" y="86"/>
                    <a:pt x="112" y="72"/>
                    <a:pt x="112" y="58"/>
                  </a:cubicBezTo>
                  <a:cubicBezTo>
                    <a:pt x="112" y="44"/>
                    <a:pt x="106" y="30"/>
                    <a:pt x="96" y="20"/>
                  </a:cubicBezTo>
                  <a:cubicBezTo>
                    <a:pt x="86" y="10"/>
                    <a:pt x="72" y="4"/>
                    <a:pt x="58" y="4"/>
                  </a:cubicBezTo>
                  <a:close/>
                  <a:moveTo>
                    <a:pt x="58" y="110"/>
                  </a:moveTo>
                  <a:cubicBezTo>
                    <a:pt x="29" y="110"/>
                    <a:pt x="6" y="87"/>
                    <a:pt x="6" y="58"/>
                  </a:cubicBezTo>
                  <a:cubicBezTo>
                    <a:pt x="6" y="30"/>
                    <a:pt x="29" y="6"/>
                    <a:pt x="58" y="6"/>
                  </a:cubicBezTo>
                  <a:cubicBezTo>
                    <a:pt x="86" y="6"/>
                    <a:pt x="110" y="30"/>
                    <a:pt x="110" y="58"/>
                  </a:cubicBezTo>
                  <a:cubicBezTo>
                    <a:pt x="110" y="87"/>
                    <a:pt x="86" y="110"/>
                    <a:pt x="58" y="110"/>
                  </a:cubicBezTo>
                  <a:close/>
                  <a:moveTo>
                    <a:pt x="58" y="11"/>
                  </a:moveTo>
                  <a:cubicBezTo>
                    <a:pt x="32" y="11"/>
                    <a:pt x="11" y="32"/>
                    <a:pt x="11" y="58"/>
                  </a:cubicBezTo>
                  <a:cubicBezTo>
                    <a:pt x="11" y="84"/>
                    <a:pt x="32" y="105"/>
                    <a:pt x="58" y="105"/>
                  </a:cubicBezTo>
                  <a:cubicBezTo>
                    <a:pt x="84" y="105"/>
                    <a:pt x="105" y="84"/>
                    <a:pt x="105" y="58"/>
                  </a:cubicBezTo>
                  <a:cubicBezTo>
                    <a:pt x="105" y="32"/>
                    <a:pt x="84" y="11"/>
                    <a:pt x="58"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8" name="Freeform 46">
              <a:extLst>
                <a:ext uri="{FF2B5EF4-FFF2-40B4-BE49-F238E27FC236}">
                  <a16:creationId xmlns:a16="http://schemas.microsoft.com/office/drawing/2014/main" id="{8DF9E72E-F5A5-4B65-8B2F-46D0E4FAF1AE}"/>
                </a:ext>
              </a:extLst>
            </p:cNvPr>
            <p:cNvSpPr>
              <a:spLocks/>
            </p:cNvSpPr>
            <p:nvPr userDrawn="1"/>
          </p:nvSpPr>
          <p:spPr bwMode="auto">
            <a:xfrm>
              <a:off x="5538788" y="1898650"/>
              <a:ext cx="46038" cy="57150"/>
            </a:xfrm>
            <a:custGeom>
              <a:avLst/>
              <a:gdLst>
                <a:gd name="T0" fmla="*/ 0 w 12"/>
                <a:gd name="T1" fmla="*/ 2 h 15"/>
                <a:gd name="T2" fmla="*/ 2 w 12"/>
                <a:gd name="T3" fmla="*/ 0 h 15"/>
                <a:gd name="T4" fmla="*/ 3 w 12"/>
                <a:gd name="T5" fmla="*/ 1 h 15"/>
                <a:gd name="T6" fmla="*/ 9 w 12"/>
                <a:gd name="T7" fmla="*/ 10 h 15"/>
                <a:gd name="T8" fmla="*/ 9 w 12"/>
                <a:gd name="T9" fmla="*/ 10 h 15"/>
                <a:gd name="T10" fmla="*/ 9 w 12"/>
                <a:gd name="T11" fmla="*/ 2 h 15"/>
                <a:gd name="T12" fmla="*/ 11 w 12"/>
                <a:gd name="T13" fmla="*/ 0 h 15"/>
                <a:gd name="T14" fmla="*/ 12 w 12"/>
                <a:gd name="T15" fmla="*/ 2 h 15"/>
                <a:gd name="T16" fmla="*/ 12 w 12"/>
                <a:gd name="T17" fmla="*/ 13 h 15"/>
                <a:gd name="T18" fmla="*/ 10 w 12"/>
                <a:gd name="T19" fmla="*/ 15 h 15"/>
                <a:gd name="T20" fmla="*/ 9 w 12"/>
                <a:gd name="T21" fmla="*/ 14 h 15"/>
                <a:gd name="T22" fmla="*/ 3 w 12"/>
                <a:gd name="T23" fmla="*/ 5 h 15"/>
                <a:gd name="T24" fmla="*/ 3 w 12"/>
                <a:gd name="T25" fmla="*/ 5 h 15"/>
                <a:gd name="T26" fmla="*/ 3 w 12"/>
                <a:gd name="T27" fmla="*/ 14 h 15"/>
                <a:gd name="T28" fmla="*/ 1 w 12"/>
                <a:gd name="T29" fmla="*/ 15 h 15"/>
                <a:gd name="T30" fmla="*/ 0 w 12"/>
                <a:gd name="T31" fmla="*/ 14 h 15"/>
                <a:gd name="T32" fmla="*/ 0 w 12"/>
                <a:gd name="T33"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0" y="2"/>
                  </a:moveTo>
                  <a:cubicBezTo>
                    <a:pt x="0" y="1"/>
                    <a:pt x="0" y="0"/>
                    <a:pt x="2" y="0"/>
                  </a:cubicBezTo>
                  <a:cubicBezTo>
                    <a:pt x="2" y="0"/>
                    <a:pt x="3" y="0"/>
                    <a:pt x="3" y="1"/>
                  </a:cubicBezTo>
                  <a:cubicBezTo>
                    <a:pt x="9" y="10"/>
                    <a:pt x="9" y="10"/>
                    <a:pt x="9" y="10"/>
                  </a:cubicBezTo>
                  <a:cubicBezTo>
                    <a:pt x="9" y="10"/>
                    <a:pt x="9" y="10"/>
                    <a:pt x="9" y="10"/>
                  </a:cubicBezTo>
                  <a:cubicBezTo>
                    <a:pt x="9" y="2"/>
                    <a:pt x="9" y="2"/>
                    <a:pt x="9" y="2"/>
                  </a:cubicBezTo>
                  <a:cubicBezTo>
                    <a:pt x="9" y="1"/>
                    <a:pt x="10" y="0"/>
                    <a:pt x="11" y="0"/>
                  </a:cubicBezTo>
                  <a:cubicBezTo>
                    <a:pt x="12" y="0"/>
                    <a:pt x="12" y="1"/>
                    <a:pt x="12" y="2"/>
                  </a:cubicBezTo>
                  <a:cubicBezTo>
                    <a:pt x="12" y="13"/>
                    <a:pt x="12" y="13"/>
                    <a:pt x="12" y="13"/>
                  </a:cubicBezTo>
                  <a:cubicBezTo>
                    <a:pt x="12" y="14"/>
                    <a:pt x="12" y="15"/>
                    <a:pt x="10" y="15"/>
                  </a:cubicBezTo>
                  <a:cubicBezTo>
                    <a:pt x="9" y="15"/>
                    <a:pt x="9" y="15"/>
                    <a:pt x="9" y="14"/>
                  </a:cubicBezTo>
                  <a:cubicBezTo>
                    <a:pt x="3" y="5"/>
                    <a:pt x="3" y="5"/>
                    <a:pt x="3" y="5"/>
                  </a:cubicBezTo>
                  <a:cubicBezTo>
                    <a:pt x="3" y="5"/>
                    <a:pt x="3" y="5"/>
                    <a:pt x="3" y="5"/>
                  </a:cubicBezTo>
                  <a:cubicBezTo>
                    <a:pt x="3" y="14"/>
                    <a:pt x="3" y="14"/>
                    <a:pt x="3" y="14"/>
                  </a:cubicBezTo>
                  <a:cubicBezTo>
                    <a:pt x="3" y="15"/>
                    <a:pt x="2" y="15"/>
                    <a:pt x="1" y="15"/>
                  </a:cubicBezTo>
                  <a:cubicBezTo>
                    <a:pt x="0" y="15"/>
                    <a:pt x="0" y="15"/>
                    <a:pt x="0" y="14"/>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9" name="Freeform 47">
              <a:extLst>
                <a:ext uri="{FF2B5EF4-FFF2-40B4-BE49-F238E27FC236}">
                  <a16:creationId xmlns:a16="http://schemas.microsoft.com/office/drawing/2014/main" id="{46826723-EE1C-4C75-9592-F40651369B07}"/>
                </a:ext>
              </a:extLst>
            </p:cNvPr>
            <p:cNvSpPr>
              <a:spLocks/>
            </p:cNvSpPr>
            <p:nvPr userDrawn="1"/>
          </p:nvSpPr>
          <p:spPr bwMode="auto">
            <a:xfrm>
              <a:off x="5676900" y="2025650"/>
              <a:ext cx="42863" cy="53975"/>
            </a:xfrm>
            <a:custGeom>
              <a:avLst/>
              <a:gdLst>
                <a:gd name="T0" fmla="*/ 0 w 11"/>
                <a:gd name="T1" fmla="*/ 2 h 14"/>
                <a:gd name="T2" fmla="*/ 2 w 11"/>
                <a:gd name="T3" fmla="*/ 0 h 14"/>
                <a:gd name="T4" fmla="*/ 10 w 11"/>
                <a:gd name="T5" fmla="*/ 0 h 14"/>
                <a:gd name="T6" fmla="*/ 11 w 11"/>
                <a:gd name="T7" fmla="*/ 1 h 14"/>
                <a:gd name="T8" fmla="*/ 10 w 11"/>
                <a:gd name="T9" fmla="*/ 2 h 14"/>
                <a:gd name="T10" fmla="*/ 3 w 11"/>
                <a:gd name="T11" fmla="*/ 2 h 14"/>
                <a:gd name="T12" fmla="*/ 3 w 11"/>
                <a:gd name="T13" fmla="*/ 5 h 14"/>
                <a:gd name="T14" fmla="*/ 9 w 11"/>
                <a:gd name="T15" fmla="*/ 5 h 14"/>
                <a:gd name="T16" fmla="*/ 10 w 11"/>
                <a:gd name="T17" fmla="*/ 7 h 14"/>
                <a:gd name="T18" fmla="*/ 9 w 11"/>
                <a:gd name="T19" fmla="*/ 8 h 14"/>
                <a:gd name="T20" fmla="*/ 3 w 11"/>
                <a:gd name="T21" fmla="*/ 8 h 14"/>
                <a:gd name="T22" fmla="*/ 3 w 11"/>
                <a:gd name="T23" fmla="*/ 11 h 14"/>
                <a:gd name="T24" fmla="*/ 10 w 11"/>
                <a:gd name="T25" fmla="*/ 11 h 14"/>
                <a:gd name="T26" fmla="*/ 11 w 11"/>
                <a:gd name="T27" fmla="*/ 13 h 14"/>
                <a:gd name="T28" fmla="*/ 10 w 11"/>
                <a:gd name="T29" fmla="*/ 14 h 14"/>
                <a:gd name="T30" fmla="*/ 2 w 11"/>
                <a:gd name="T31" fmla="*/ 14 h 14"/>
                <a:gd name="T32" fmla="*/ 0 w 11"/>
                <a:gd name="T33" fmla="*/ 12 h 14"/>
                <a:gd name="T34" fmla="*/ 0 w 11"/>
                <a:gd name="T35"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2"/>
                  </a:moveTo>
                  <a:cubicBezTo>
                    <a:pt x="0" y="0"/>
                    <a:pt x="1" y="0"/>
                    <a:pt x="2" y="0"/>
                  </a:cubicBezTo>
                  <a:cubicBezTo>
                    <a:pt x="10" y="0"/>
                    <a:pt x="10" y="0"/>
                    <a:pt x="10" y="0"/>
                  </a:cubicBezTo>
                  <a:cubicBezTo>
                    <a:pt x="11" y="0"/>
                    <a:pt x="11" y="0"/>
                    <a:pt x="11" y="1"/>
                  </a:cubicBezTo>
                  <a:cubicBezTo>
                    <a:pt x="11" y="2"/>
                    <a:pt x="11" y="2"/>
                    <a:pt x="10" y="2"/>
                  </a:cubicBezTo>
                  <a:cubicBezTo>
                    <a:pt x="3" y="2"/>
                    <a:pt x="3" y="2"/>
                    <a:pt x="3" y="2"/>
                  </a:cubicBezTo>
                  <a:cubicBezTo>
                    <a:pt x="3" y="5"/>
                    <a:pt x="3" y="5"/>
                    <a:pt x="3" y="5"/>
                  </a:cubicBezTo>
                  <a:cubicBezTo>
                    <a:pt x="9" y="5"/>
                    <a:pt x="9" y="5"/>
                    <a:pt x="9" y="5"/>
                  </a:cubicBezTo>
                  <a:cubicBezTo>
                    <a:pt x="10" y="5"/>
                    <a:pt x="10" y="6"/>
                    <a:pt x="10" y="7"/>
                  </a:cubicBezTo>
                  <a:cubicBezTo>
                    <a:pt x="10" y="8"/>
                    <a:pt x="10" y="8"/>
                    <a:pt x="9" y="8"/>
                  </a:cubicBezTo>
                  <a:cubicBezTo>
                    <a:pt x="3" y="8"/>
                    <a:pt x="3" y="8"/>
                    <a:pt x="3" y="8"/>
                  </a:cubicBezTo>
                  <a:cubicBezTo>
                    <a:pt x="3" y="11"/>
                    <a:pt x="3" y="11"/>
                    <a:pt x="3" y="11"/>
                  </a:cubicBezTo>
                  <a:cubicBezTo>
                    <a:pt x="10" y="11"/>
                    <a:pt x="10" y="11"/>
                    <a:pt x="10" y="11"/>
                  </a:cubicBezTo>
                  <a:cubicBezTo>
                    <a:pt x="11" y="11"/>
                    <a:pt x="11" y="12"/>
                    <a:pt x="11" y="13"/>
                  </a:cubicBezTo>
                  <a:cubicBezTo>
                    <a:pt x="11" y="14"/>
                    <a:pt x="11" y="14"/>
                    <a:pt x="10" y="14"/>
                  </a:cubicBezTo>
                  <a:cubicBezTo>
                    <a:pt x="2" y="14"/>
                    <a:pt x="2" y="14"/>
                    <a:pt x="2" y="14"/>
                  </a:cubicBezTo>
                  <a:cubicBezTo>
                    <a:pt x="1" y="14"/>
                    <a:pt x="0" y="14"/>
                    <a:pt x="0" y="12"/>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0" name="Freeform 48">
              <a:extLst>
                <a:ext uri="{FF2B5EF4-FFF2-40B4-BE49-F238E27FC236}">
                  <a16:creationId xmlns:a16="http://schemas.microsoft.com/office/drawing/2014/main" id="{189B19F6-7140-4D62-A679-732E2C3E3CEF}"/>
                </a:ext>
              </a:extLst>
            </p:cNvPr>
            <p:cNvSpPr>
              <a:spLocks/>
            </p:cNvSpPr>
            <p:nvPr userDrawn="1"/>
          </p:nvSpPr>
          <p:spPr bwMode="auto">
            <a:xfrm>
              <a:off x="5538788" y="2152650"/>
              <a:ext cx="46038" cy="58738"/>
            </a:xfrm>
            <a:custGeom>
              <a:avLst/>
              <a:gdLst>
                <a:gd name="T0" fmla="*/ 8 w 12"/>
                <a:gd name="T1" fmla="*/ 7 h 15"/>
                <a:gd name="T2" fmla="*/ 12 w 12"/>
                <a:gd name="T3" fmla="*/ 11 h 15"/>
                <a:gd name="T4" fmla="*/ 6 w 12"/>
                <a:gd name="T5" fmla="*/ 15 h 15"/>
                <a:gd name="T6" fmla="*/ 0 w 12"/>
                <a:gd name="T7" fmla="*/ 12 h 15"/>
                <a:gd name="T8" fmla="*/ 1 w 12"/>
                <a:gd name="T9" fmla="*/ 10 h 15"/>
                <a:gd name="T10" fmla="*/ 6 w 12"/>
                <a:gd name="T11" fmla="*/ 13 h 15"/>
                <a:gd name="T12" fmla="*/ 9 w 12"/>
                <a:gd name="T13" fmla="*/ 11 h 15"/>
                <a:gd name="T14" fmla="*/ 7 w 12"/>
                <a:gd name="T15" fmla="*/ 10 h 15"/>
                <a:gd name="T16" fmla="*/ 4 w 12"/>
                <a:gd name="T17" fmla="*/ 9 h 15"/>
                <a:gd name="T18" fmla="*/ 0 w 12"/>
                <a:gd name="T19" fmla="*/ 5 h 15"/>
                <a:gd name="T20" fmla="*/ 6 w 12"/>
                <a:gd name="T21" fmla="*/ 0 h 15"/>
                <a:gd name="T22" fmla="*/ 11 w 12"/>
                <a:gd name="T23" fmla="*/ 4 h 15"/>
                <a:gd name="T24" fmla="*/ 10 w 12"/>
                <a:gd name="T25" fmla="*/ 5 h 15"/>
                <a:gd name="T26" fmla="*/ 6 w 12"/>
                <a:gd name="T27" fmla="*/ 3 h 15"/>
                <a:gd name="T28" fmla="*/ 3 w 12"/>
                <a:gd name="T29" fmla="*/ 5 h 15"/>
                <a:gd name="T30" fmla="*/ 5 w 12"/>
                <a:gd name="T31" fmla="*/ 6 h 15"/>
                <a:gd name="T32" fmla="*/ 8 w 12"/>
                <a:gd name="T33"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8" y="7"/>
                  </a:moveTo>
                  <a:cubicBezTo>
                    <a:pt x="11" y="7"/>
                    <a:pt x="12" y="9"/>
                    <a:pt x="12" y="11"/>
                  </a:cubicBezTo>
                  <a:cubicBezTo>
                    <a:pt x="12" y="13"/>
                    <a:pt x="10" y="15"/>
                    <a:pt x="6" y="15"/>
                  </a:cubicBezTo>
                  <a:cubicBezTo>
                    <a:pt x="2" y="15"/>
                    <a:pt x="0" y="13"/>
                    <a:pt x="0" y="12"/>
                  </a:cubicBezTo>
                  <a:cubicBezTo>
                    <a:pt x="0" y="11"/>
                    <a:pt x="1" y="10"/>
                    <a:pt x="1" y="10"/>
                  </a:cubicBezTo>
                  <a:cubicBezTo>
                    <a:pt x="3" y="10"/>
                    <a:pt x="3" y="13"/>
                    <a:pt x="6" y="13"/>
                  </a:cubicBezTo>
                  <a:cubicBezTo>
                    <a:pt x="8" y="13"/>
                    <a:pt x="9" y="12"/>
                    <a:pt x="9" y="11"/>
                  </a:cubicBezTo>
                  <a:cubicBezTo>
                    <a:pt x="9" y="11"/>
                    <a:pt x="8" y="10"/>
                    <a:pt x="7" y="10"/>
                  </a:cubicBezTo>
                  <a:cubicBezTo>
                    <a:pt x="4" y="9"/>
                    <a:pt x="4" y="9"/>
                    <a:pt x="4" y="9"/>
                  </a:cubicBezTo>
                  <a:cubicBezTo>
                    <a:pt x="1" y="8"/>
                    <a:pt x="0" y="6"/>
                    <a:pt x="0" y="5"/>
                  </a:cubicBezTo>
                  <a:cubicBezTo>
                    <a:pt x="0" y="2"/>
                    <a:pt x="3" y="0"/>
                    <a:pt x="6" y="0"/>
                  </a:cubicBezTo>
                  <a:cubicBezTo>
                    <a:pt x="8" y="0"/>
                    <a:pt x="11" y="2"/>
                    <a:pt x="11" y="4"/>
                  </a:cubicBezTo>
                  <a:cubicBezTo>
                    <a:pt x="11" y="5"/>
                    <a:pt x="11" y="5"/>
                    <a:pt x="10" y="5"/>
                  </a:cubicBezTo>
                  <a:cubicBezTo>
                    <a:pt x="8" y="5"/>
                    <a:pt x="9" y="3"/>
                    <a:pt x="6" y="3"/>
                  </a:cubicBezTo>
                  <a:cubicBezTo>
                    <a:pt x="4" y="3"/>
                    <a:pt x="3" y="4"/>
                    <a:pt x="3" y="5"/>
                  </a:cubicBezTo>
                  <a:cubicBezTo>
                    <a:pt x="3" y="6"/>
                    <a:pt x="4" y="6"/>
                    <a:pt x="5" y="6"/>
                  </a:cubicBez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1" name="Freeform 49">
              <a:extLst>
                <a:ext uri="{FF2B5EF4-FFF2-40B4-BE49-F238E27FC236}">
                  <a16:creationId xmlns:a16="http://schemas.microsoft.com/office/drawing/2014/main" id="{66958DA1-54D1-4FB9-AAFD-904331289054}"/>
                </a:ext>
              </a:extLst>
            </p:cNvPr>
            <p:cNvSpPr>
              <a:spLocks noEditPoints="1"/>
            </p:cNvSpPr>
            <p:nvPr userDrawn="1"/>
          </p:nvSpPr>
          <p:spPr bwMode="auto">
            <a:xfrm>
              <a:off x="5407025" y="2020888"/>
              <a:ext cx="53975" cy="58738"/>
            </a:xfrm>
            <a:custGeom>
              <a:avLst/>
              <a:gdLst>
                <a:gd name="T0" fmla="*/ 7 w 14"/>
                <a:gd name="T1" fmla="*/ 0 h 15"/>
                <a:gd name="T2" fmla="*/ 14 w 14"/>
                <a:gd name="T3" fmla="*/ 8 h 15"/>
                <a:gd name="T4" fmla="*/ 7 w 14"/>
                <a:gd name="T5" fmla="*/ 15 h 15"/>
                <a:gd name="T6" fmla="*/ 0 w 14"/>
                <a:gd name="T7" fmla="*/ 8 h 15"/>
                <a:gd name="T8" fmla="*/ 7 w 14"/>
                <a:gd name="T9" fmla="*/ 0 h 15"/>
                <a:gd name="T10" fmla="*/ 7 w 14"/>
                <a:gd name="T11" fmla="*/ 13 h 15"/>
                <a:gd name="T12" fmla="*/ 11 w 14"/>
                <a:gd name="T13" fmla="*/ 8 h 15"/>
                <a:gd name="T14" fmla="*/ 7 w 14"/>
                <a:gd name="T15" fmla="*/ 3 h 15"/>
                <a:gd name="T16" fmla="*/ 3 w 14"/>
                <a:gd name="T17" fmla="*/ 8 h 15"/>
                <a:gd name="T18" fmla="*/ 7 w 14"/>
                <a:gd name="T19"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7" y="0"/>
                  </a:moveTo>
                  <a:cubicBezTo>
                    <a:pt x="12" y="0"/>
                    <a:pt x="14" y="3"/>
                    <a:pt x="14" y="8"/>
                  </a:cubicBezTo>
                  <a:cubicBezTo>
                    <a:pt x="14" y="12"/>
                    <a:pt x="12" y="15"/>
                    <a:pt x="7" y="15"/>
                  </a:cubicBezTo>
                  <a:cubicBezTo>
                    <a:pt x="2" y="15"/>
                    <a:pt x="0" y="12"/>
                    <a:pt x="0" y="8"/>
                  </a:cubicBezTo>
                  <a:cubicBezTo>
                    <a:pt x="0" y="3"/>
                    <a:pt x="3" y="0"/>
                    <a:pt x="7" y="0"/>
                  </a:cubicBezTo>
                  <a:close/>
                  <a:moveTo>
                    <a:pt x="7" y="13"/>
                  </a:moveTo>
                  <a:cubicBezTo>
                    <a:pt x="10" y="13"/>
                    <a:pt x="11" y="10"/>
                    <a:pt x="11" y="8"/>
                  </a:cubicBezTo>
                  <a:cubicBezTo>
                    <a:pt x="11" y="5"/>
                    <a:pt x="10" y="3"/>
                    <a:pt x="7" y="3"/>
                  </a:cubicBezTo>
                  <a:cubicBezTo>
                    <a:pt x="5" y="3"/>
                    <a:pt x="3" y="5"/>
                    <a:pt x="3" y="8"/>
                  </a:cubicBezTo>
                  <a:cubicBezTo>
                    <a:pt x="3" y="10"/>
                    <a:pt x="4" y="13"/>
                    <a:pt x="7" y="1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2" name="Rectangle 50">
              <a:extLst>
                <a:ext uri="{FF2B5EF4-FFF2-40B4-BE49-F238E27FC236}">
                  <a16:creationId xmlns:a16="http://schemas.microsoft.com/office/drawing/2014/main" id="{A11B16DF-0CA1-4F83-901F-511AC5DE3550}"/>
                </a:ext>
              </a:extLst>
            </p:cNvPr>
            <p:cNvSpPr>
              <a:spLocks noChangeArrowheads="1"/>
            </p:cNvSpPr>
            <p:nvPr userDrawn="1"/>
          </p:nvSpPr>
          <p:spPr bwMode="auto">
            <a:xfrm>
              <a:off x="5384800"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3" name="Freeform 51">
              <a:extLst>
                <a:ext uri="{FF2B5EF4-FFF2-40B4-BE49-F238E27FC236}">
                  <a16:creationId xmlns:a16="http://schemas.microsoft.com/office/drawing/2014/main" id="{88FA2CEA-40B7-4D6E-91DA-7179C590211E}"/>
                </a:ext>
              </a:extLst>
            </p:cNvPr>
            <p:cNvSpPr>
              <a:spLocks/>
            </p:cNvSpPr>
            <p:nvPr userDrawn="1"/>
          </p:nvSpPr>
          <p:spPr bwMode="auto">
            <a:xfrm>
              <a:off x="5434013" y="2168525"/>
              <a:ext cx="15875" cy="15875"/>
            </a:xfrm>
            <a:custGeom>
              <a:avLst/>
              <a:gdLst>
                <a:gd name="T0" fmla="*/ 3 w 10"/>
                <a:gd name="T1" fmla="*/ 10 h 10"/>
                <a:gd name="T2" fmla="*/ 0 w 10"/>
                <a:gd name="T3" fmla="*/ 7 h 10"/>
                <a:gd name="T4" fmla="*/ 8 w 10"/>
                <a:gd name="T5" fmla="*/ 0 h 10"/>
                <a:gd name="T6" fmla="*/ 10 w 10"/>
                <a:gd name="T7" fmla="*/ 2 h 10"/>
                <a:gd name="T8" fmla="*/ 3 w 10"/>
                <a:gd name="T9" fmla="*/ 10 h 10"/>
              </a:gdLst>
              <a:ahLst/>
              <a:cxnLst>
                <a:cxn ang="0">
                  <a:pos x="T0" y="T1"/>
                </a:cxn>
                <a:cxn ang="0">
                  <a:pos x="T2" y="T3"/>
                </a:cxn>
                <a:cxn ang="0">
                  <a:pos x="T4" y="T5"/>
                </a:cxn>
                <a:cxn ang="0">
                  <a:pos x="T6" y="T7"/>
                </a:cxn>
                <a:cxn ang="0">
                  <a:pos x="T8" y="T9"/>
                </a:cxn>
              </a:cxnLst>
              <a:rect l="0" t="0" r="r" b="b"/>
              <a:pathLst>
                <a:path w="10" h="10">
                  <a:moveTo>
                    <a:pt x="3" y="10"/>
                  </a:moveTo>
                  <a:lnTo>
                    <a:pt x="0" y="7"/>
                  </a:lnTo>
                  <a:lnTo>
                    <a:pt x="8" y="0"/>
                  </a:lnTo>
                  <a:lnTo>
                    <a:pt x="10" y="2"/>
                  </a:lnTo>
                  <a:lnTo>
                    <a:pt x="3"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4" name="Rectangle 52">
              <a:extLst>
                <a:ext uri="{FF2B5EF4-FFF2-40B4-BE49-F238E27FC236}">
                  <a16:creationId xmlns:a16="http://schemas.microsoft.com/office/drawing/2014/main" id="{C2C47645-A4C0-48F1-A230-210F2E65083A}"/>
                </a:ext>
              </a:extLst>
            </p:cNvPr>
            <p:cNvSpPr>
              <a:spLocks noChangeArrowheads="1"/>
            </p:cNvSpPr>
            <p:nvPr userDrawn="1"/>
          </p:nvSpPr>
          <p:spPr bwMode="auto">
            <a:xfrm>
              <a:off x="5557838" y="2219325"/>
              <a:ext cx="3175" cy="142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5" name="Freeform 53">
              <a:extLst>
                <a:ext uri="{FF2B5EF4-FFF2-40B4-BE49-F238E27FC236}">
                  <a16:creationId xmlns:a16="http://schemas.microsoft.com/office/drawing/2014/main" id="{2730B3D4-E8F6-4530-B378-DE40B02DD340}"/>
                </a:ext>
              </a:extLst>
            </p:cNvPr>
            <p:cNvSpPr>
              <a:spLocks/>
            </p:cNvSpPr>
            <p:nvPr userDrawn="1"/>
          </p:nvSpPr>
          <p:spPr bwMode="auto">
            <a:xfrm>
              <a:off x="5673725" y="2168525"/>
              <a:ext cx="15875" cy="15875"/>
            </a:xfrm>
            <a:custGeom>
              <a:avLst/>
              <a:gdLst>
                <a:gd name="T0" fmla="*/ 7 w 10"/>
                <a:gd name="T1" fmla="*/ 10 h 10"/>
                <a:gd name="T2" fmla="*/ 0 w 10"/>
                <a:gd name="T3" fmla="*/ 2 h 10"/>
                <a:gd name="T4" fmla="*/ 2 w 10"/>
                <a:gd name="T5" fmla="*/ 0 h 10"/>
                <a:gd name="T6" fmla="*/ 10 w 10"/>
                <a:gd name="T7" fmla="*/ 7 h 10"/>
                <a:gd name="T8" fmla="*/ 7 w 10"/>
                <a:gd name="T9" fmla="*/ 10 h 10"/>
              </a:gdLst>
              <a:ahLst/>
              <a:cxnLst>
                <a:cxn ang="0">
                  <a:pos x="T0" y="T1"/>
                </a:cxn>
                <a:cxn ang="0">
                  <a:pos x="T2" y="T3"/>
                </a:cxn>
                <a:cxn ang="0">
                  <a:pos x="T4" y="T5"/>
                </a:cxn>
                <a:cxn ang="0">
                  <a:pos x="T6" y="T7"/>
                </a:cxn>
                <a:cxn ang="0">
                  <a:pos x="T8" y="T9"/>
                </a:cxn>
              </a:cxnLst>
              <a:rect l="0" t="0" r="r" b="b"/>
              <a:pathLst>
                <a:path w="10" h="10">
                  <a:moveTo>
                    <a:pt x="7" y="10"/>
                  </a:moveTo>
                  <a:lnTo>
                    <a:pt x="0" y="2"/>
                  </a:lnTo>
                  <a:lnTo>
                    <a:pt x="2" y="0"/>
                  </a:lnTo>
                  <a:lnTo>
                    <a:pt x="10" y="7"/>
                  </a:lnTo>
                  <a:lnTo>
                    <a:pt x="7"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6" name="Rectangle 54">
              <a:extLst>
                <a:ext uri="{FF2B5EF4-FFF2-40B4-BE49-F238E27FC236}">
                  <a16:creationId xmlns:a16="http://schemas.microsoft.com/office/drawing/2014/main" id="{8D210E6F-095E-43C2-94F9-577FD690B058}"/>
                </a:ext>
              </a:extLst>
            </p:cNvPr>
            <p:cNvSpPr>
              <a:spLocks noChangeArrowheads="1"/>
            </p:cNvSpPr>
            <p:nvPr userDrawn="1"/>
          </p:nvSpPr>
          <p:spPr bwMode="auto">
            <a:xfrm>
              <a:off x="5724525"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7" name="Freeform 55">
              <a:extLst>
                <a:ext uri="{FF2B5EF4-FFF2-40B4-BE49-F238E27FC236}">
                  <a16:creationId xmlns:a16="http://schemas.microsoft.com/office/drawing/2014/main" id="{C06682E3-E059-4819-B0AA-52743697B6B6}"/>
                </a:ext>
              </a:extLst>
            </p:cNvPr>
            <p:cNvSpPr>
              <a:spLocks/>
            </p:cNvSpPr>
            <p:nvPr userDrawn="1"/>
          </p:nvSpPr>
          <p:spPr bwMode="auto">
            <a:xfrm>
              <a:off x="5673725" y="1928813"/>
              <a:ext cx="15875" cy="11113"/>
            </a:xfrm>
            <a:custGeom>
              <a:avLst/>
              <a:gdLst>
                <a:gd name="T0" fmla="*/ 2 w 10"/>
                <a:gd name="T1" fmla="*/ 7 h 7"/>
                <a:gd name="T2" fmla="*/ 0 w 10"/>
                <a:gd name="T3" fmla="*/ 7 h 7"/>
                <a:gd name="T4" fmla="*/ 7 w 10"/>
                <a:gd name="T5" fmla="*/ 0 h 7"/>
                <a:gd name="T6" fmla="*/ 10 w 10"/>
                <a:gd name="T7" fmla="*/ 3 h 7"/>
                <a:gd name="T8" fmla="*/ 2 w 10"/>
                <a:gd name="T9" fmla="*/ 7 h 7"/>
              </a:gdLst>
              <a:ahLst/>
              <a:cxnLst>
                <a:cxn ang="0">
                  <a:pos x="T0" y="T1"/>
                </a:cxn>
                <a:cxn ang="0">
                  <a:pos x="T2" y="T3"/>
                </a:cxn>
                <a:cxn ang="0">
                  <a:pos x="T4" y="T5"/>
                </a:cxn>
                <a:cxn ang="0">
                  <a:pos x="T6" y="T7"/>
                </a:cxn>
                <a:cxn ang="0">
                  <a:pos x="T8" y="T9"/>
                </a:cxn>
              </a:cxnLst>
              <a:rect l="0" t="0" r="r" b="b"/>
              <a:pathLst>
                <a:path w="10" h="7">
                  <a:moveTo>
                    <a:pt x="2" y="7"/>
                  </a:moveTo>
                  <a:lnTo>
                    <a:pt x="0" y="7"/>
                  </a:lnTo>
                  <a:lnTo>
                    <a:pt x="7" y="0"/>
                  </a:lnTo>
                  <a:lnTo>
                    <a:pt x="10" y="3"/>
                  </a:lnTo>
                  <a:lnTo>
                    <a:pt x="2"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8" name="Rectangle 56">
              <a:extLst>
                <a:ext uri="{FF2B5EF4-FFF2-40B4-BE49-F238E27FC236}">
                  <a16:creationId xmlns:a16="http://schemas.microsoft.com/office/drawing/2014/main" id="{3FB4CC06-A48D-47C5-9ED9-F970F6C632A6}"/>
                </a:ext>
              </a:extLst>
            </p:cNvPr>
            <p:cNvSpPr>
              <a:spLocks noChangeArrowheads="1"/>
            </p:cNvSpPr>
            <p:nvPr userDrawn="1"/>
          </p:nvSpPr>
          <p:spPr bwMode="auto">
            <a:xfrm>
              <a:off x="5557838" y="1878013"/>
              <a:ext cx="3175" cy="158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9" name="Freeform 57">
              <a:extLst>
                <a:ext uri="{FF2B5EF4-FFF2-40B4-BE49-F238E27FC236}">
                  <a16:creationId xmlns:a16="http://schemas.microsoft.com/office/drawing/2014/main" id="{417B3D15-69FD-4AE0-9447-721949FDEEA7}"/>
                </a:ext>
              </a:extLst>
            </p:cNvPr>
            <p:cNvSpPr>
              <a:spLocks/>
            </p:cNvSpPr>
            <p:nvPr userDrawn="1"/>
          </p:nvSpPr>
          <p:spPr bwMode="auto">
            <a:xfrm>
              <a:off x="5434013" y="1928813"/>
              <a:ext cx="15875" cy="11113"/>
            </a:xfrm>
            <a:custGeom>
              <a:avLst/>
              <a:gdLst>
                <a:gd name="T0" fmla="*/ 8 w 10"/>
                <a:gd name="T1" fmla="*/ 7 h 7"/>
                <a:gd name="T2" fmla="*/ 0 w 10"/>
                <a:gd name="T3" fmla="*/ 3 h 7"/>
                <a:gd name="T4" fmla="*/ 3 w 10"/>
                <a:gd name="T5" fmla="*/ 0 h 7"/>
                <a:gd name="T6" fmla="*/ 10 w 10"/>
                <a:gd name="T7" fmla="*/ 7 h 7"/>
                <a:gd name="T8" fmla="*/ 8 w 10"/>
                <a:gd name="T9" fmla="*/ 7 h 7"/>
              </a:gdLst>
              <a:ahLst/>
              <a:cxnLst>
                <a:cxn ang="0">
                  <a:pos x="T0" y="T1"/>
                </a:cxn>
                <a:cxn ang="0">
                  <a:pos x="T2" y="T3"/>
                </a:cxn>
                <a:cxn ang="0">
                  <a:pos x="T4" y="T5"/>
                </a:cxn>
                <a:cxn ang="0">
                  <a:pos x="T6" y="T7"/>
                </a:cxn>
                <a:cxn ang="0">
                  <a:pos x="T8" y="T9"/>
                </a:cxn>
              </a:cxnLst>
              <a:rect l="0" t="0" r="r" b="b"/>
              <a:pathLst>
                <a:path w="10" h="7">
                  <a:moveTo>
                    <a:pt x="8" y="7"/>
                  </a:moveTo>
                  <a:lnTo>
                    <a:pt x="0" y="3"/>
                  </a:lnTo>
                  <a:lnTo>
                    <a:pt x="3" y="0"/>
                  </a:lnTo>
                  <a:lnTo>
                    <a:pt x="10" y="7"/>
                  </a:ln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0" name="Freeform 58">
              <a:extLst>
                <a:ext uri="{FF2B5EF4-FFF2-40B4-BE49-F238E27FC236}">
                  <a16:creationId xmlns:a16="http://schemas.microsoft.com/office/drawing/2014/main" id="{25FAF97B-9D9D-4882-9D62-7A08CFF7FA99}"/>
                </a:ext>
              </a:extLst>
            </p:cNvPr>
            <p:cNvSpPr>
              <a:spLocks noEditPoints="1"/>
            </p:cNvSpPr>
            <p:nvPr userDrawn="1"/>
          </p:nvSpPr>
          <p:spPr bwMode="auto">
            <a:xfrm>
              <a:off x="5541963" y="2041525"/>
              <a:ext cx="34925" cy="30163"/>
            </a:xfrm>
            <a:custGeom>
              <a:avLst/>
              <a:gdLst>
                <a:gd name="T0" fmla="*/ 5 w 9"/>
                <a:gd name="T1" fmla="*/ 0 h 8"/>
                <a:gd name="T2" fmla="*/ 2 w 9"/>
                <a:gd name="T3" fmla="*/ 1 h 8"/>
                <a:gd name="T4" fmla="*/ 2 w 9"/>
                <a:gd name="T5" fmla="*/ 7 h 8"/>
                <a:gd name="T6" fmla="*/ 5 w 9"/>
                <a:gd name="T7" fmla="*/ 8 h 8"/>
                <a:gd name="T8" fmla="*/ 8 w 9"/>
                <a:gd name="T9" fmla="*/ 7 h 8"/>
                <a:gd name="T10" fmla="*/ 8 w 9"/>
                <a:gd name="T11" fmla="*/ 1 h 8"/>
                <a:gd name="T12" fmla="*/ 5 w 9"/>
                <a:gd name="T13" fmla="*/ 0 h 8"/>
                <a:gd name="T14" fmla="*/ 7 w 9"/>
                <a:gd name="T15" fmla="*/ 6 h 8"/>
                <a:gd name="T16" fmla="*/ 3 w 9"/>
                <a:gd name="T17" fmla="*/ 6 h 8"/>
                <a:gd name="T18" fmla="*/ 3 w 9"/>
                <a:gd name="T19" fmla="*/ 2 h 8"/>
                <a:gd name="T20" fmla="*/ 7 w 9"/>
                <a:gd name="T21" fmla="*/ 2 h 8"/>
                <a:gd name="T22" fmla="*/ 7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8"/>
                    <a:pt x="4" y="8"/>
                    <a:pt x="5" y="8"/>
                  </a:cubicBezTo>
                  <a:cubicBezTo>
                    <a:pt x="6" y="8"/>
                    <a:pt x="7" y="8"/>
                    <a:pt x="8" y="7"/>
                  </a:cubicBezTo>
                  <a:cubicBezTo>
                    <a:pt x="9" y="5"/>
                    <a:pt x="9" y="3"/>
                    <a:pt x="8" y="1"/>
                  </a:cubicBezTo>
                  <a:cubicBezTo>
                    <a:pt x="7" y="0"/>
                    <a:pt x="6" y="0"/>
                    <a:pt x="5" y="0"/>
                  </a:cubicBezTo>
                  <a:close/>
                  <a:moveTo>
                    <a:pt x="7" y="6"/>
                  </a:moveTo>
                  <a:cubicBezTo>
                    <a:pt x="6" y="7"/>
                    <a:pt x="4" y="7"/>
                    <a:pt x="3" y="6"/>
                  </a:cubicBezTo>
                  <a:cubicBezTo>
                    <a:pt x="2" y="5"/>
                    <a:pt x="2" y="3"/>
                    <a:pt x="3" y="2"/>
                  </a:cubicBezTo>
                  <a:cubicBezTo>
                    <a:pt x="4" y="1"/>
                    <a:pt x="6" y="1"/>
                    <a:pt x="7" y="2"/>
                  </a:cubicBezTo>
                  <a:cubicBezTo>
                    <a:pt x="8" y="3"/>
                    <a:pt x="8" y="5"/>
                    <a:pt x="7"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1" name="Freeform 59">
              <a:extLst>
                <a:ext uri="{FF2B5EF4-FFF2-40B4-BE49-F238E27FC236}">
                  <a16:creationId xmlns:a16="http://schemas.microsoft.com/office/drawing/2014/main" id="{4F4B927D-D24A-46A8-82C5-19C615723738}"/>
                </a:ext>
              </a:extLst>
            </p:cNvPr>
            <p:cNvSpPr>
              <a:spLocks noEditPoints="1"/>
            </p:cNvSpPr>
            <p:nvPr userDrawn="1"/>
          </p:nvSpPr>
          <p:spPr bwMode="auto">
            <a:xfrm>
              <a:off x="5468938" y="1963738"/>
              <a:ext cx="185738" cy="185738"/>
            </a:xfrm>
            <a:custGeom>
              <a:avLst/>
              <a:gdLst>
                <a:gd name="T0" fmla="*/ 17 w 48"/>
                <a:gd name="T1" fmla="*/ 17 h 48"/>
                <a:gd name="T2" fmla="*/ 17 w 48"/>
                <a:gd name="T3" fmla="*/ 17 h 48"/>
                <a:gd name="T4" fmla="*/ 0 w 48"/>
                <a:gd name="T5" fmla="*/ 48 h 48"/>
                <a:gd name="T6" fmla="*/ 31 w 48"/>
                <a:gd name="T7" fmla="*/ 31 h 48"/>
                <a:gd name="T8" fmla="*/ 31 w 48"/>
                <a:gd name="T9" fmla="*/ 31 h 48"/>
                <a:gd name="T10" fmla="*/ 48 w 48"/>
                <a:gd name="T11" fmla="*/ 0 h 48"/>
                <a:gd name="T12" fmla="*/ 17 w 48"/>
                <a:gd name="T13" fmla="*/ 17 h 48"/>
                <a:gd name="T14" fmla="*/ 28 w 48"/>
                <a:gd name="T15" fmla="*/ 28 h 48"/>
                <a:gd name="T16" fmla="*/ 24 w 48"/>
                <a:gd name="T17" fmla="*/ 29 h 48"/>
                <a:gd name="T18" fmla="*/ 20 w 48"/>
                <a:gd name="T19" fmla="*/ 28 h 48"/>
                <a:gd name="T20" fmla="*/ 20 w 48"/>
                <a:gd name="T21" fmla="*/ 20 h 48"/>
                <a:gd name="T22" fmla="*/ 24 w 48"/>
                <a:gd name="T23" fmla="*/ 19 h 48"/>
                <a:gd name="T24" fmla="*/ 28 w 48"/>
                <a:gd name="T25" fmla="*/ 20 h 48"/>
                <a:gd name="T26" fmla="*/ 28 w 48"/>
                <a:gd name="T27" fmla="*/ 2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17" y="17"/>
                  </a:moveTo>
                  <a:cubicBezTo>
                    <a:pt x="17" y="17"/>
                    <a:pt x="17" y="17"/>
                    <a:pt x="17" y="17"/>
                  </a:cubicBezTo>
                  <a:cubicBezTo>
                    <a:pt x="0" y="48"/>
                    <a:pt x="0" y="48"/>
                    <a:pt x="0" y="48"/>
                  </a:cubicBezTo>
                  <a:cubicBezTo>
                    <a:pt x="31" y="31"/>
                    <a:pt x="31" y="31"/>
                    <a:pt x="31" y="31"/>
                  </a:cubicBezTo>
                  <a:cubicBezTo>
                    <a:pt x="31" y="31"/>
                    <a:pt x="31" y="31"/>
                    <a:pt x="31" y="31"/>
                  </a:cubicBezTo>
                  <a:cubicBezTo>
                    <a:pt x="48" y="0"/>
                    <a:pt x="48" y="0"/>
                    <a:pt x="48" y="0"/>
                  </a:cubicBezTo>
                  <a:lnTo>
                    <a:pt x="17" y="17"/>
                  </a:lnTo>
                  <a:close/>
                  <a:moveTo>
                    <a:pt x="28" y="28"/>
                  </a:moveTo>
                  <a:cubicBezTo>
                    <a:pt x="27" y="29"/>
                    <a:pt x="25" y="29"/>
                    <a:pt x="24" y="29"/>
                  </a:cubicBezTo>
                  <a:cubicBezTo>
                    <a:pt x="23" y="29"/>
                    <a:pt x="21" y="29"/>
                    <a:pt x="20" y="28"/>
                  </a:cubicBezTo>
                  <a:cubicBezTo>
                    <a:pt x="18" y="26"/>
                    <a:pt x="18" y="22"/>
                    <a:pt x="20" y="20"/>
                  </a:cubicBezTo>
                  <a:cubicBezTo>
                    <a:pt x="21" y="19"/>
                    <a:pt x="23" y="19"/>
                    <a:pt x="24" y="19"/>
                  </a:cubicBezTo>
                  <a:cubicBezTo>
                    <a:pt x="25" y="19"/>
                    <a:pt x="27" y="19"/>
                    <a:pt x="28" y="20"/>
                  </a:cubicBezTo>
                  <a:cubicBezTo>
                    <a:pt x="30" y="22"/>
                    <a:pt x="30" y="26"/>
                    <a:pt x="28" y="2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952" name="Freeform 60" descr="An icon of a smaller gear">
            <a:extLst>
              <a:ext uri="{FF2B5EF4-FFF2-40B4-BE49-F238E27FC236}">
                <a16:creationId xmlns:a16="http://schemas.microsoft.com/office/drawing/2014/main" id="{D74380D6-4A09-40D1-AEA9-C90F40B65B0B}"/>
              </a:ext>
            </a:extLst>
          </p:cNvPr>
          <p:cNvSpPr>
            <a:spLocks noEditPoints="1"/>
          </p:cNvSpPr>
          <p:nvPr userDrawn="1"/>
        </p:nvSpPr>
        <p:spPr bwMode="auto">
          <a:xfrm>
            <a:off x="7701386" y="966788"/>
            <a:ext cx="215900" cy="215900"/>
          </a:xfrm>
          <a:custGeom>
            <a:avLst/>
            <a:gdLst>
              <a:gd name="T0" fmla="*/ 47 w 56"/>
              <a:gd name="T1" fmla="*/ 16 h 56"/>
              <a:gd name="T2" fmla="*/ 33 w 56"/>
              <a:gd name="T3" fmla="*/ 6 h 56"/>
              <a:gd name="T4" fmla="*/ 15 w 56"/>
              <a:gd name="T5" fmla="*/ 9 h 56"/>
              <a:gd name="T6" fmla="*/ 5 w 56"/>
              <a:gd name="T7" fmla="*/ 23 h 56"/>
              <a:gd name="T8" fmla="*/ 8 w 56"/>
              <a:gd name="T9" fmla="*/ 40 h 56"/>
              <a:gd name="T10" fmla="*/ 23 w 56"/>
              <a:gd name="T11" fmla="*/ 50 h 56"/>
              <a:gd name="T12" fmla="*/ 40 w 56"/>
              <a:gd name="T13" fmla="*/ 47 h 56"/>
              <a:gd name="T14" fmla="*/ 50 w 56"/>
              <a:gd name="T15" fmla="*/ 33 h 56"/>
              <a:gd name="T16" fmla="*/ 42 w 56"/>
              <a:gd name="T17" fmla="*/ 36 h 56"/>
              <a:gd name="T18" fmla="*/ 41 w 56"/>
              <a:gd name="T19" fmla="*/ 38 h 56"/>
              <a:gd name="T20" fmla="*/ 38 w 56"/>
              <a:gd name="T21" fmla="*/ 40 h 56"/>
              <a:gd name="T22" fmla="*/ 36 w 56"/>
              <a:gd name="T23" fmla="*/ 42 h 56"/>
              <a:gd name="T24" fmla="*/ 35 w 56"/>
              <a:gd name="T25" fmla="*/ 42 h 56"/>
              <a:gd name="T26" fmla="*/ 32 w 56"/>
              <a:gd name="T27" fmla="*/ 44 h 56"/>
              <a:gd name="T28" fmla="*/ 30 w 56"/>
              <a:gd name="T29" fmla="*/ 44 h 56"/>
              <a:gd name="T30" fmla="*/ 29 w 56"/>
              <a:gd name="T31" fmla="*/ 44 h 56"/>
              <a:gd name="T32" fmla="*/ 27 w 56"/>
              <a:gd name="T33" fmla="*/ 44 h 56"/>
              <a:gd name="T34" fmla="*/ 25 w 56"/>
              <a:gd name="T35" fmla="*/ 44 h 56"/>
              <a:gd name="T36" fmla="*/ 23 w 56"/>
              <a:gd name="T37" fmla="*/ 44 h 56"/>
              <a:gd name="T38" fmla="*/ 20 w 56"/>
              <a:gd name="T39" fmla="*/ 42 h 56"/>
              <a:gd name="T40" fmla="*/ 19 w 56"/>
              <a:gd name="T41" fmla="*/ 42 h 56"/>
              <a:gd name="T42" fmla="*/ 17 w 56"/>
              <a:gd name="T43" fmla="*/ 40 h 56"/>
              <a:gd name="T44" fmla="*/ 15 w 56"/>
              <a:gd name="T45" fmla="*/ 38 h 56"/>
              <a:gd name="T46" fmla="*/ 13 w 56"/>
              <a:gd name="T47" fmla="*/ 36 h 56"/>
              <a:gd name="T48" fmla="*/ 12 w 56"/>
              <a:gd name="T49" fmla="*/ 31 h 56"/>
              <a:gd name="T50" fmla="*/ 11 w 56"/>
              <a:gd name="T51" fmla="*/ 30 h 56"/>
              <a:gd name="T52" fmla="*/ 11 w 56"/>
              <a:gd name="T53" fmla="*/ 28 h 56"/>
              <a:gd name="T54" fmla="*/ 11 w 56"/>
              <a:gd name="T55" fmla="*/ 26 h 56"/>
              <a:gd name="T56" fmla="*/ 12 w 56"/>
              <a:gd name="T57" fmla="*/ 24 h 56"/>
              <a:gd name="T58" fmla="*/ 12 w 56"/>
              <a:gd name="T59" fmla="*/ 23 h 56"/>
              <a:gd name="T60" fmla="*/ 13 w 56"/>
              <a:gd name="T61" fmla="*/ 20 h 56"/>
              <a:gd name="T62" fmla="*/ 15 w 56"/>
              <a:gd name="T63" fmla="*/ 18 h 56"/>
              <a:gd name="T64" fmla="*/ 17 w 56"/>
              <a:gd name="T65" fmla="*/ 15 h 56"/>
              <a:gd name="T66" fmla="*/ 19 w 56"/>
              <a:gd name="T67" fmla="*/ 14 h 56"/>
              <a:gd name="T68" fmla="*/ 20 w 56"/>
              <a:gd name="T69" fmla="*/ 13 h 56"/>
              <a:gd name="T70" fmla="*/ 23 w 56"/>
              <a:gd name="T71" fmla="*/ 12 h 56"/>
              <a:gd name="T72" fmla="*/ 24 w 56"/>
              <a:gd name="T73" fmla="*/ 12 h 56"/>
              <a:gd name="T74" fmla="*/ 26 w 56"/>
              <a:gd name="T75" fmla="*/ 12 h 56"/>
              <a:gd name="T76" fmla="*/ 28 w 56"/>
              <a:gd name="T77" fmla="*/ 11 h 56"/>
              <a:gd name="T78" fmla="*/ 30 w 56"/>
              <a:gd name="T79" fmla="*/ 12 h 56"/>
              <a:gd name="T80" fmla="*/ 32 w 56"/>
              <a:gd name="T81" fmla="*/ 12 h 56"/>
              <a:gd name="T82" fmla="*/ 33 w 56"/>
              <a:gd name="T83" fmla="*/ 12 h 56"/>
              <a:gd name="T84" fmla="*/ 36 w 56"/>
              <a:gd name="T85" fmla="*/ 14 h 56"/>
              <a:gd name="T86" fmla="*/ 38 w 56"/>
              <a:gd name="T87" fmla="*/ 15 h 56"/>
              <a:gd name="T88" fmla="*/ 40 w 56"/>
              <a:gd name="T89" fmla="*/ 17 h 56"/>
              <a:gd name="T90" fmla="*/ 42 w 56"/>
              <a:gd name="T91" fmla="*/ 19 h 56"/>
              <a:gd name="T92" fmla="*/ 43 w 56"/>
              <a:gd name="T93" fmla="*/ 23 h 56"/>
              <a:gd name="T94" fmla="*/ 44 w 56"/>
              <a:gd name="T95" fmla="*/ 24 h 56"/>
              <a:gd name="T96" fmla="*/ 44 w 56"/>
              <a:gd name="T97" fmla="*/ 25 h 56"/>
              <a:gd name="T98" fmla="*/ 44 w 56"/>
              <a:gd name="T99" fmla="*/ 27 h 56"/>
              <a:gd name="T100" fmla="*/ 44 w 56"/>
              <a:gd name="T101" fmla="*/ 29 h 56"/>
              <a:gd name="T102" fmla="*/ 44 w 56"/>
              <a:gd name="T103" fmla="*/ 31 h 56"/>
              <a:gd name="T104" fmla="*/ 42 w 56"/>
              <a:gd name="T105" fmla="*/ 3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6" h="56">
                <a:moveTo>
                  <a:pt x="56" y="33"/>
                </a:moveTo>
                <a:cubicBezTo>
                  <a:pt x="56" y="23"/>
                  <a:pt x="56" y="23"/>
                  <a:pt x="56" y="23"/>
                </a:cubicBezTo>
                <a:cubicBezTo>
                  <a:pt x="50" y="23"/>
                  <a:pt x="50" y="23"/>
                  <a:pt x="50" y="23"/>
                </a:cubicBezTo>
                <a:cubicBezTo>
                  <a:pt x="49" y="20"/>
                  <a:pt x="48" y="18"/>
                  <a:pt x="47" y="16"/>
                </a:cubicBezTo>
                <a:cubicBezTo>
                  <a:pt x="51" y="12"/>
                  <a:pt x="51" y="12"/>
                  <a:pt x="51" y="12"/>
                </a:cubicBezTo>
                <a:cubicBezTo>
                  <a:pt x="44" y="5"/>
                  <a:pt x="44" y="5"/>
                  <a:pt x="44" y="5"/>
                </a:cubicBezTo>
                <a:cubicBezTo>
                  <a:pt x="40" y="9"/>
                  <a:pt x="40" y="9"/>
                  <a:pt x="40" y="9"/>
                </a:cubicBezTo>
                <a:cubicBezTo>
                  <a:pt x="38" y="7"/>
                  <a:pt x="35" y="6"/>
                  <a:pt x="33" y="6"/>
                </a:cubicBezTo>
                <a:cubicBezTo>
                  <a:pt x="33" y="0"/>
                  <a:pt x="33" y="0"/>
                  <a:pt x="33" y="0"/>
                </a:cubicBezTo>
                <a:cubicBezTo>
                  <a:pt x="23" y="0"/>
                  <a:pt x="23" y="0"/>
                  <a:pt x="23" y="0"/>
                </a:cubicBezTo>
                <a:cubicBezTo>
                  <a:pt x="23" y="6"/>
                  <a:pt x="23" y="6"/>
                  <a:pt x="23" y="6"/>
                </a:cubicBezTo>
                <a:cubicBezTo>
                  <a:pt x="20" y="6"/>
                  <a:pt x="18" y="7"/>
                  <a:pt x="15" y="9"/>
                </a:cubicBezTo>
                <a:cubicBezTo>
                  <a:pt x="11" y="5"/>
                  <a:pt x="11" y="5"/>
                  <a:pt x="11" y="5"/>
                </a:cubicBezTo>
                <a:cubicBezTo>
                  <a:pt x="4" y="12"/>
                  <a:pt x="4" y="12"/>
                  <a:pt x="4" y="12"/>
                </a:cubicBezTo>
                <a:cubicBezTo>
                  <a:pt x="8" y="16"/>
                  <a:pt x="8" y="16"/>
                  <a:pt x="8" y="16"/>
                </a:cubicBezTo>
                <a:cubicBezTo>
                  <a:pt x="7" y="18"/>
                  <a:pt x="6" y="20"/>
                  <a:pt x="5" y="23"/>
                </a:cubicBezTo>
                <a:cubicBezTo>
                  <a:pt x="0" y="23"/>
                  <a:pt x="0" y="23"/>
                  <a:pt x="0" y="23"/>
                </a:cubicBezTo>
                <a:cubicBezTo>
                  <a:pt x="0" y="33"/>
                  <a:pt x="0" y="33"/>
                  <a:pt x="0" y="33"/>
                </a:cubicBezTo>
                <a:cubicBezTo>
                  <a:pt x="5" y="33"/>
                  <a:pt x="5" y="33"/>
                  <a:pt x="5" y="33"/>
                </a:cubicBezTo>
                <a:cubicBezTo>
                  <a:pt x="6" y="36"/>
                  <a:pt x="7" y="38"/>
                  <a:pt x="8" y="40"/>
                </a:cubicBezTo>
                <a:cubicBezTo>
                  <a:pt x="4" y="44"/>
                  <a:pt x="4" y="44"/>
                  <a:pt x="4" y="44"/>
                </a:cubicBezTo>
                <a:cubicBezTo>
                  <a:pt x="11" y="51"/>
                  <a:pt x="11" y="51"/>
                  <a:pt x="11" y="51"/>
                </a:cubicBezTo>
                <a:cubicBezTo>
                  <a:pt x="15" y="47"/>
                  <a:pt x="15" y="47"/>
                  <a:pt x="15" y="47"/>
                </a:cubicBezTo>
                <a:cubicBezTo>
                  <a:pt x="18" y="49"/>
                  <a:pt x="20" y="50"/>
                  <a:pt x="23" y="50"/>
                </a:cubicBezTo>
                <a:cubicBezTo>
                  <a:pt x="23" y="56"/>
                  <a:pt x="23" y="56"/>
                  <a:pt x="23" y="56"/>
                </a:cubicBezTo>
                <a:cubicBezTo>
                  <a:pt x="33" y="56"/>
                  <a:pt x="33" y="56"/>
                  <a:pt x="33" y="56"/>
                </a:cubicBezTo>
                <a:cubicBezTo>
                  <a:pt x="33" y="50"/>
                  <a:pt x="33" y="50"/>
                  <a:pt x="33" y="50"/>
                </a:cubicBezTo>
                <a:cubicBezTo>
                  <a:pt x="35" y="50"/>
                  <a:pt x="38" y="49"/>
                  <a:pt x="40" y="47"/>
                </a:cubicBezTo>
                <a:cubicBezTo>
                  <a:pt x="44" y="51"/>
                  <a:pt x="44" y="51"/>
                  <a:pt x="44" y="51"/>
                </a:cubicBezTo>
                <a:cubicBezTo>
                  <a:pt x="51" y="44"/>
                  <a:pt x="51" y="44"/>
                  <a:pt x="51" y="44"/>
                </a:cubicBezTo>
                <a:cubicBezTo>
                  <a:pt x="47" y="40"/>
                  <a:pt x="47" y="40"/>
                  <a:pt x="47" y="40"/>
                </a:cubicBezTo>
                <a:cubicBezTo>
                  <a:pt x="48" y="38"/>
                  <a:pt x="49" y="36"/>
                  <a:pt x="50" y="33"/>
                </a:cubicBezTo>
                <a:lnTo>
                  <a:pt x="56" y="33"/>
                </a:lnTo>
                <a:close/>
                <a:moveTo>
                  <a:pt x="42" y="36"/>
                </a:moveTo>
                <a:cubicBezTo>
                  <a:pt x="42" y="36"/>
                  <a:pt x="42" y="36"/>
                  <a:pt x="42" y="36"/>
                </a:cubicBezTo>
                <a:cubicBezTo>
                  <a:pt x="42" y="36"/>
                  <a:pt x="42" y="36"/>
                  <a:pt x="42" y="36"/>
                </a:cubicBezTo>
                <a:cubicBezTo>
                  <a:pt x="42" y="36"/>
                  <a:pt x="42" y="36"/>
                  <a:pt x="42" y="37"/>
                </a:cubicBezTo>
                <a:cubicBezTo>
                  <a:pt x="42" y="37"/>
                  <a:pt x="42" y="37"/>
                  <a:pt x="42" y="37"/>
                </a:cubicBezTo>
                <a:cubicBezTo>
                  <a:pt x="41" y="37"/>
                  <a:pt x="41" y="38"/>
                  <a:pt x="41" y="38"/>
                </a:cubicBezTo>
                <a:cubicBezTo>
                  <a:pt x="41" y="38"/>
                  <a:pt x="41" y="38"/>
                  <a:pt x="41" y="38"/>
                </a:cubicBezTo>
                <a:cubicBezTo>
                  <a:pt x="40" y="38"/>
                  <a:pt x="40" y="38"/>
                  <a:pt x="40" y="39"/>
                </a:cubicBezTo>
                <a:cubicBezTo>
                  <a:pt x="40" y="39"/>
                  <a:pt x="40" y="39"/>
                  <a:pt x="40" y="39"/>
                </a:cubicBezTo>
                <a:cubicBezTo>
                  <a:pt x="40" y="39"/>
                  <a:pt x="39" y="40"/>
                  <a:pt x="38" y="40"/>
                </a:cubicBezTo>
                <a:cubicBezTo>
                  <a:pt x="38" y="40"/>
                  <a:pt x="38" y="40"/>
                  <a:pt x="38" y="40"/>
                </a:cubicBezTo>
                <a:cubicBezTo>
                  <a:pt x="38" y="41"/>
                  <a:pt x="38" y="41"/>
                  <a:pt x="38" y="41"/>
                </a:cubicBezTo>
                <a:cubicBezTo>
                  <a:pt x="38" y="41"/>
                  <a:pt x="38" y="41"/>
                  <a:pt x="38" y="41"/>
                </a:cubicBezTo>
                <a:cubicBezTo>
                  <a:pt x="37" y="41"/>
                  <a:pt x="37" y="42"/>
                  <a:pt x="36" y="42"/>
                </a:cubicBezTo>
                <a:cubicBezTo>
                  <a:pt x="36" y="42"/>
                  <a:pt x="36" y="42"/>
                  <a:pt x="36" y="42"/>
                </a:cubicBezTo>
                <a:cubicBezTo>
                  <a:pt x="36" y="42"/>
                  <a:pt x="36" y="42"/>
                  <a:pt x="36" y="42"/>
                </a:cubicBezTo>
                <a:cubicBezTo>
                  <a:pt x="36" y="42"/>
                  <a:pt x="36" y="42"/>
                  <a:pt x="36" y="42"/>
                </a:cubicBezTo>
                <a:cubicBezTo>
                  <a:pt x="36" y="42"/>
                  <a:pt x="36" y="42"/>
                  <a:pt x="35" y="42"/>
                </a:cubicBezTo>
                <a:cubicBezTo>
                  <a:pt x="35" y="42"/>
                  <a:pt x="35" y="42"/>
                  <a:pt x="35" y="42"/>
                </a:cubicBezTo>
                <a:cubicBezTo>
                  <a:pt x="34" y="43"/>
                  <a:pt x="34" y="43"/>
                  <a:pt x="33" y="44"/>
                </a:cubicBezTo>
                <a:cubicBezTo>
                  <a:pt x="33" y="44"/>
                  <a:pt x="33" y="44"/>
                  <a:pt x="33" y="44"/>
                </a:cubicBezTo>
                <a:cubicBezTo>
                  <a:pt x="33" y="44"/>
                  <a:pt x="33" y="44"/>
                  <a:pt x="33" y="44"/>
                </a:cubicBezTo>
                <a:cubicBezTo>
                  <a:pt x="32" y="44"/>
                  <a:pt x="32" y="44"/>
                  <a:pt x="32" y="44"/>
                </a:cubicBezTo>
                <a:cubicBezTo>
                  <a:pt x="32" y="44"/>
                  <a:pt x="32" y="44"/>
                  <a:pt x="32" y="44"/>
                </a:cubicBezTo>
                <a:cubicBezTo>
                  <a:pt x="31" y="44"/>
                  <a:pt x="31" y="44"/>
                  <a:pt x="31" y="44"/>
                </a:cubicBezTo>
                <a:cubicBezTo>
                  <a:pt x="31" y="44"/>
                  <a:pt x="31" y="44"/>
                  <a:pt x="31" y="44"/>
                </a:cubicBezTo>
                <a:cubicBezTo>
                  <a:pt x="31" y="44"/>
                  <a:pt x="30" y="44"/>
                  <a:pt x="30" y="44"/>
                </a:cubicBezTo>
                <a:cubicBezTo>
                  <a:pt x="30" y="44"/>
                  <a:pt x="30" y="44"/>
                  <a:pt x="30" y="44"/>
                </a:cubicBezTo>
                <a:cubicBezTo>
                  <a:pt x="30" y="44"/>
                  <a:pt x="30" y="44"/>
                  <a:pt x="29" y="44"/>
                </a:cubicBezTo>
                <a:cubicBezTo>
                  <a:pt x="29" y="44"/>
                  <a:pt x="29" y="44"/>
                  <a:pt x="29" y="44"/>
                </a:cubicBezTo>
                <a:cubicBezTo>
                  <a:pt x="29" y="44"/>
                  <a:pt x="29" y="44"/>
                  <a:pt x="29" y="44"/>
                </a:cubicBezTo>
                <a:cubicBezTo>
                  <a:pt x="29" y="44"/>
                  <a:pt x="29" y="44"/>
                  <a:pt x="28" y="44"/>
                </a:cubicBezTo>
                <a:cubicBezTo>
                  <a:pt x="28" y="44"/>
                  <a:pt x="28" y="44"/>
                  <a:pt x="28" y="44"/>
                </a:cubicBezTo>
                <a:cubicBezTo>
                  <a:pt x="27" y="44"/>
                  <a:pt x="27" y="44"/>
                  <a:pt x="27" y="44"/>
                </a:cubicBezTo>
                <a:cubicBezTo>
                  <a:pt x="27" y="44"/>
                  <a:pt x="27" y="44"/>
                  <a:pt x="27" y="44"/>
                </a:cubicBezTo>
                <a:cubicBezTo>
                  <a:pt x="26" y="44"/>
                  <a:pt x="26" y="44"/>
                  <a:pt x="26" y="44"/>
                </a:cubicBezTo>
                <a:cubicBezTo>
                  <a:pt x="26" y="44"/>
                  <a:pt x="26" y="44"/>
                  <a:pt x="26" y="44"/>
                </a:cubicBezTo>
                <a:cubicBezTo>
                  <a:pt x="26" y="44"/>
                  <a:pt x="25" y="44"/>
                  <a:pt x="25" y="44"/>
                </a:cubicBezTo>
                <a:cubicBezTo>
                  <a:pt x="25" y="44"/>
                  <a:pt x="25" y="44"/>
                  <a:pt x="25" y="44"/>
                </a:cubicBezTo>
                <a:cubicBezTo>
                  <a:pt x="25" y="44"/>
                  <a:pt x="25" y="44"/>
                  <a:pt x="24" y="44"/>
                </a:cubicBezTo>
                <a:cubicBezTo>
                  <a:pt x="24" y="44"/>
                  <a:pt x="24" y="44"/>
                  <a:pt x="24" y="44"/>
                </a:cubicBezTo>
                <a:cubicBezTo>
                  <a:pt x="24" y="44"/>
                  <a:pt x="24" y="44"/>
                  <a:pt x="24" y="44"/>
                </a:cubicBezTo>
                <a:cubicBezTo>
                  <a:pt x="24" y="44"/>
                  <a:pt x="24" y="44"/>
                  <a:pt x="23" y="44"/>
                </a:cubicBezTo>
                <a:cubicBezTo>
                  <a:pt x="23" y="44"/>
                  <a:pt x="23" y="44"/>
                  <a:pt x="23" y="44"/>
                </a:cubicBezTo>
                <a:cubicBezTo>
                  <a:pt x="23" y="44"/>
                  <a:pt x="23" y="44"/>
                  <a:pt x="23" y="44"/>
                </a:cubicBezTo>
                <a:cubicBezTo>
                  <a:pt x="23" y="44"/>
                  <a:pt x="23" y="44"/>
                  <a:pt x="23" y="44"/>
                </a:cubicBezTo>
                <a:cubicBezTo>
                  <a:pt x="22" y="43"/>
                  <a:pt x="21" y="43"/>
                  <a:pt x="20" y="42"/>
                </a:cubicBezTo>
                <a:cubicBezTo>
                  <a:pt x="20" y="42"/>
                  <a:pt x="20" y="42"/>
                  <a:pt x="20" y="42"/>
                </a:cubicBezTo>
                <a:cubicBezTo>
                  <a:pt x="19" y="42"/>
                  <a:pt x="19" y="42"/>
                  <a:pt x="19" y="42"/>
                </a:cubicBezTo>
                <a:cubicBezTo>
                  <a:pt x="19" y="42"/>
                  <a:pt x="19" y="42"/>
                  <a:pt x="19" y="42"/>
                </a:cubicBezTo>
                <a:cubicBezTo>
                  <a:pt x="19" y="42"/>
                  <a:pt x="19" y="42"/>
                  <a:pt x="19" y="42"/>
                </a:cubicBezTo>
                <a:cubicBezTo>
                  <a:pt x="18" y="42"/>
                  <a:pt x="18" y="41"/>
                  <a:pt x="17" y="41"/>
                </a:cubicBezTo>
                <a:cubicBezTo>
                  <a:pt x="17" y="41"/>
                  <a:pt x="17" y="41"/>
                  <a:pt x="17" y="41"/>
                </a:cubicBezTo>
                <a:cubicBezTo>
                  <a:pt x="17" y="41"/>
                  <a:pt x="17" y="41"/>
                  <a:pt x="17" y="40"/>
                </a:cubicBezTo>
                <a:cubicBezTo>
                  <a:pt x="17" y="40"/>
                  <a:pt x="17" y="40"/>
                  <a:pt x="17" y="40"/>
                </a:cubicBezTo>
                <a:cubicBezTo>
                  <a:pt x="16" y="40"/>
                  <a:pt x="16" y="39"/>
                  <a:pt x="15" y="39"/>
                </a:cubicBezTo>
                <a:cubicBezTo>
                  <a:pt x="15" y="39"/>
                  <a:pt x="15" y="39"/>
                  <a:pt x="15" y="39"/>
                </a:cubicBezTo>
                <a:cubicBezTo>
                  <a:pt x="15" y="38"/>
                  <a:pt x="15" y="38"/>
                  <a:pt x="15" y="38"/>
                </a:cubicBezTo>
                <a:cubicBezTo>
                  <a:pt x="15" y="38"/>
                  <a:pt x="15" y="38"/>
                  <a:pt x="15" y="38"/>
                </a:cubicBezTo>
                <a:cubicBezTo>
                  <a:pt x="14" y="38"/>
                  <a:pt x="14" y="37"/>
                  <a:pt x="14" y="37"/>
                </a:cubicBezTo>
                <a:cubicBezTo>
                  <a:pt x="14" y="37"/>
                  <a:pt x="14" y="37"/>
                  <a:pt x="14" y="37"/>
                </a:cubicBezTo>
                <a:cubicBezTo>
                  <a:pt x="14" y="36"/>
                  <a:pt x="14" y="36"/>
                  <a:pt x="13" y="36"/>
                </a:cubicBezTo>
                <a:cubicBezTo>
                  <a:pt x="13" y="36"/>
                  <a:pt x="13" y="36"/>
                  <a:pt x="13" y="36"/>
                </a:cubicBezTo>
                <a:cubicBezTo>
                  <a:pt x="13" y="36"/>
                  <a:pt x="13" y="36"/>
                  <a:pt x="13" y="36"/>
                </a:cubicBezTo>
                <a:cubicBezTo>
                  <a:pt x="13" y="34"/>
                  <a:pt x="12" y="33"/>
                  <a:pt x="12" y="32"/>
                </a:cubicBezTo>
                <a:cubicBezTo>
                  <a:pt x="12" y="32"/>
                  <a:pt x="12" y="32"/>
                  <a:pt x="12" y="32"/>
                </a:cubicBezTo>
                <a:cubicBezTo>
                  <a:pt x="12" y="32"/>
                  <a:pt x="12" y="32"/>
                  <a:pt x="12" y="31"/>
                </a:cubicBezTo>
                <a:cubicBezTo>
                  <a:pt x="12" y="31"/>
                  <a:pt x="12" y="31"/>
                  <a:pt x="12" y="31"/>
                </a:cubicBezTo>
                <a:cubicBezTo>
                  <a:pt x="11" y="31"/>
                  <a:pt x="11" y="31"/>
                  <a:pt x="11" y="30"/>
                </a:cubicBezTo>
                <a:cubicBezTo>
                  <a:pt x="11" y="30"/>
                  <a:pt x="11" y="30"/>
                  <a:pt x="11" y="30"/>
                </a:cubicBezTo>
                <a:cubicBezTo>
                  <a:pt x="11" y="30"/>
                  <a:pt x="11" y="30"/>
                  <a:pt x="11" y="30"/>
                </a:cubicBezTo>
                <a:cubicBezTo>
                  <a:pt x="11" y="30"/>
                  <a:pt x="11" y="30"/>
                  <a:pt x="11" y="29"/>
                </a:cubicBezTo>
                <a:cubicBezTo>
                  <a:pt x="11" y="29"/>
                  <a:pt x="11" y="29"/>
                  <a:pt x="11" y="29"/>
                </a:cubicBezTo>
                <a:cubicBezTo>
                  <a:pt x="11" y="29"/>
                  <a:pt x="11" y="29"/>
                  <a:pt x="11" y="29"/>
                </a:cubicBezTo>
                <a:cubicBezTo>
                  <a:pt x="11" y="28"/>
                  <a:pt x="11" y="28"/>
                  <a:pt x="11" y="28"/>
                </a:cubicBezTo>
                <a:cubicBezTo>
                  <a:pt x="11" y="28"/>
                  <a:pt x="11" y="27"/>
                  <a:pt x="11" y="27"/>
                </a:cubicBezTo>
                <a:cubicBezTo>
                  <a:pt x="11" y="27"/>
                  <a:pt x="11" y="27"/>
                  <a:pt x="11" y="27"/>
                </a:cubicBezTo>
                <a:cubicBezTo>
                  <a:pt x="11" y="27"/>
                  <a:pt x="11" y="27"/>
                  <a:pt x="11" y="26"/>
                </a:cubicBezTo>
                <a:cubicBezTo>
                  <a:pt x="11" y="26"/>
                  <a:pt x="11" y="26"/>
                  <a:pt x="11" y="26"/>
                </a:cubicBezTo>
                <a:cubicBezTo>
                  <a:pt x="11" y="26"/>
                  <a:pt x="11" y="26"/>
                  <a:pt x="11" y="25"/>
                </a:cubicBezTo>
                <a:cubicBezTo>
                  <a:pt x="11" y="25"/>
                  <a:pt x="11" y="25"/>
                  <a:pt x="11" y="25"/>
                </a:cubicBezTo>
                <a:cubicBezTo>
                  <a:pt x="11" y="25"/>
                  <a:pt x="11" y="25"/>
                  <a:pt x="12" y="25"/>
                </a:cubicBezTo>
                <a:cubicBezTo>
                  <a:pt x="12" y="25"/>
                  <a:pt x="12" y="25"/>
                  <a:pt x="12" y="24"/>
                </a:cubicBezTo>
                <a:cubicBezTo>
                  <a:pt x="12" y="24"/>
                  <a:pt x="12" y="24"/>
                  <a:pt x="12" y="24"/>
                </a:cubicBezTo>
                <a:cubicBezTo>
                  <a:pt x="12" y="24"/>
                  <a:pt x="12" y="24"/>
                  <a:pt x="12" y="24"/>
                </a:cubicBezTo>
                <a:cubicBezTo>
                  <a:pt x="12" y="23"/>
                  <a:pt x="12" y="23"/>
                  <a:pt x="12" y="23"/>
                </a:cubicBezTo>
                <a:cubicBezTo>
                  <a:pt x="12" y="23"/>
                  <a:pt x="12" y="23"/>
                  <a:pt x="12" y="23"/>
                </a:cubicBezTo>
                <a:cubicBezTo>
                  <a:pt x="12" y="23"/>
                  <a:pt x="12" y="23"/>
                  <a:pt x="12" y="23"/>
                </a:cubicBezTo>
                <a:cubicBezTo>
                  <a:pt x="12" y="22"/>
                  <a:pt x="13" y="21"/>
                  <a:pt x="13" y="20"/>
                </a:cubicBezTo>
                <a:cubicBezTo>
                  <a:pt x="13" y="20"/>
                  <a:pt x="13" y="20"/>
                  <a:pt x="13" y="20"/>
                </a:cubicBezTo>
                <a:cubicBezTo>
                  <a:pt x="13" y="20"/>
                  <a:pt x="13" y="20"/>
                  <a:pt x="13" y="20"/>
                </a:cubicBezTo>
                <a:cubicBezTo>
                  <a:pt x="13" y="20"/>
                  <a:pt x="13" y="20"/>
                  <a:pt x="13" y="20"/>
                </a:cubicBezTo>
                <a:cubicBezTo>
                  <a:pt x="14" y="19"/>
                  <a:pt x="14" y="19"/>
                  <a:pt x="14" y="19"/>
                </a:cubicBezTo>
                <a:cubicBezTo>
                  <a:pt x="14" y="19"/>
                  <a:pt x="14" y="19"/>
                  <a:pt x="14" y="19"/>
                </a:cubicBezTo>
                <a:cubicBezTo>
                  <a:pt x="14" y="19"/>
                  <a:pt x="14" y="18"/>
                  <a:pt x="15" y="18"/>
                </a:cubicBezTo>
                <a:cubicBezTo>
                  <a:pt x="15" y="18"/>
                  <a:pt x="15" y="18"/>
                  <a:pt x="15" y="18"/>
                </a:cubicBezTo>
                <a:cubicBezTo>
                  <a:pt x="15" y="17"/>
                  <a:pt x="15" y="17"/>
                  <a:pt x="15" y="17"/>
                </a:cubicBezTo>
                <a:cubicBezTo>
                  <a:pt x="15" y="17"/>
                  <a:pt x="15" y="17"/>
                  <a:pt x="15" y="17"/>
                </a:cubicBezTo>
                <a:cubicBezTo>
                  <a:pt x="16" y="17"/>
                  <a:pt x="16" y="16"/>
                  <a:pt x="17" y="15"/>
                </a:cubicBezTo>
                <a:cubicBezTo>
                  <a:pt x="17" y="15"/>
                  <a:pt x="17" y="15"/>
                  <a:pt x="17" y="15"/>
                </a:cubicBezTo>
                <a:cubicBezTo>
                  <a:pt x="17" y="15"/>
                  <a:pt x="17" y="15"/>
                  <a:pt x="17" y="15"/>
                </a:cubicBezTo>
                <a:cubicBezTo>
                  <a:pt x="17" y="15"/>
                  <a:pt x="17" y="15"/>
                  <a:pt x="17" y="15"/>
                </a:cubicBezTo>
                <a:cubicBezTo>
                  <a:pt x="18" y="15"/>
                  <a:pt x="18" y="14"/>
                  <a:pt x="19" y="14"/>
                </a:cubicBezTo>
                <a:cubicBezTo>
                  <a:pt x="19" y="14"/>
                  <a:pt x="19" y="14"/>
                  <a:pt x="19" y="14"/>
                </a:cubicBezTo>
                <a:cubicBezTo>
                  <a:pt x="19" y="14"/>
                  <a:pt x="19" y="14"/>
                  <a:pt x="19" y="14"/>
                </a:cubicBezTo>
                <a:cubicBezTo>
                  <a:pt x="19" y="14"/>
                  <a:pt x="19" y="14"/>
                  <a:pt x="19" y="14"/>
                </a:cubicBezTo>
                <a:cubicBezTo>
                  <a:pt x="20" y="14"/>
                  <a:pt x="20" y="13"/>
                  <a:pt x="20" y="13"/>
                </a:cubicBezTo>
                <a:cubicBezTo>
                  <a:pt x="20" y="13"/>
                  <a:pt x="20" y="13"/>
                  <a:pt x="20" y="13"/>
                </a:cubicBezTo>
                <a:cubicBezTo>
                  <a:pt x="21" y="13"/>
                  <a:pt x="22" y="12"/>
                  <a:pt x="23" y="12"/>
                </a:cubicBezTo>
                <a:cubicBezTo>
                  <a:pt x="23" y="12"/>
                  <a:pt x="23" y="12"/>
                  <a:pt x="23" y="12"/>
                </a:cubicBezTo>
                <a:cubicBezTo>
                  <a:pt x="23" y="12"/>
                  <a:pt x="23" y="12"/>
                  <a:pt x="23" y="12"/>
                </a:cubicBezTo>
                <a:cubicBezTo>
                  <a:pt x="23" y="12"/>
                  <a:pt x="23" y="12"/>
                  <a:pt x="23" y="12"/>
                </a:cubicBezTo>
                <a:cubicBezTo>
                  <a:pt x="24" y="12"/>
                  <a:pt x="24" y="12"/>
                  <a:pt x="24" y="12"/>
                </a:cubicBezTo>
                <a:cubicBezTo>
                  <a:pt x="24" y="12"/>
                  <a:pt x="24" y="12"/>
                  <a:pt x="24" y="12"/>
                </a:cubicBezTo>
                <a:cubicBezTo>
                  <a:pt x="24" y="12"/>
                  <a:pt x="24" y="12"/>
                  <a:pt x="24" y="12"/>
                </a:cubicBezTo>
                <a:cubicBezTo>
                  <a:pt x="25" y="12"/>
                  <a:pt x="25" y="12"/>
                  <a:pt x="25" y="12"/>
                </a:cubicBezTo>
                <a:cubicBezTo>
                  <a:pt x="25" y="12"/>
                  <a:pt x="25" y="12"/>
                  <a:pt x="25" y="12"/>
                </a:cubicBezTo>
                <a:cubicBezTo>
                  <a:pt x="25" y="12"/>
                  <a:pt x="26" y="12"/>
                  <a:pt x="26" y="12"/>
                </a:cubicBezTo>
                <a:cubicBezTo>
                  <a:pt x="26" y="12"/>
                  <a:pt x="26" y="12"/>
                  <a:pt x="26" y="12"/>
                </a:cubicBezTo>
                <a:cubicBezTo>
                  <a:pt x="26" y="11"/>
                  <a:pt x="26" y="11"/>
                  <a:pt x="27" y="11"/>
                </a:cubicBezTo>
                <a:cubicBezTo>
                  <a:pt x="27" y="11"/>
                  <a:pt x="27" y="11"/>
                  <a:pt x="27" y="11"/>
                </a:cubicBezTo>
                <a:cubicBezTo>
                  <a:pt x="27" y="11"/>
                  <a:pt x="27" y="11"/>
                  <a:pt x="28" y="11"/>
                </a:cubicBezTo>
                <a:cubicBezTo>
                  <a:pt x="28" y="11"/>
                  <a:pt x="28" y="11"/>
                  <a:pt x="28" y="11"/>
                </a:cubicBezTo>
                <a:cubicBezTo>
                  <a:pt x="29" y="11"/>
                  <a:pt x="29" y="11"/>
                  <a:pt x="29" y="11"/>
                </a:cubicBezTo>
                <a:cubicBezTo>
                  <a:pt x="29" y="11"/>
                  <a:pt x="29" y="11"/>
                  <a:pt x="29" y="12"/>
                </a:cubicBezTo>
                <a:cubicBezTo>
                  <a:pt x="29" y="12"/>
                  <a:pt x="29" y="12"/>
                  <a:pt x="29" y="12"/>
                </a:cubicBezTo>
                <a:cubicBezTo>
                  <a:pt x="30" y="12"/>
                  <a:pt x="30" y="12"/>
                  <a:pt x="30" y="12"/>
                </a:cubicBezTo>
                <a:cubicBezTo>
                  <a:pt x="30" y="12"/>
                  <a:pt x="30" y="12"/>
                  <a:pt x="30" y="12"/>
                </a:cubicBezTo>
                <a:cubicBezTo>
                  <a:pt x="30" y="12"/>
                  <a:pt x="31" y="12"/>
                  <a:pt x="31" y="12"/>
                </a:cubicBezTo>
                <a:cubicBezTo>
                  <a:pt x="31" y="12"/>
                  <a:pt x="31" y="12"/>
                  <a:pt x="31" y="12"/>
                </a:cubicBezTo>
                <a:cubicBezTo>
                  <a:pt x="31" y="12"/>
                  <a:pt x="31" y="12"/>
                  <a:pt x="32" y="12"/>
                </a:cubicBezTo>
                <a:cubicBezTo>
                  <a:pt x="32" y="12"/>
                  <a:pt x="32" y="12"/>
                  <a:pt x="32" y="12"/>
                </a:cubicBezTo>
                <a:cubicBezTo>
                  <a:pt x="32" y="12"/>
                  <a:pt x="32" y="12"/>
                  <a:pt x="33" y="12"/>
                </a:cubicBezTo>
                <a:cubicBezTo>
                  <a:pt x="33" y="12"/>
                  <a:pt x="33" y="12"/>
                  <a:pt x="33" y="12"/>
                </a:cubicBezTo>
                <a:cubicBezTo>
                  <a:pt x="33" y="12"/>
                  <a:pt x="33" y="12"/>
                  <a:pt x="33" y="12"/>
                </a:cubicBezTo>
                <a:cubicBezTo>
                  <a:pt x="34" y="12"/>
                  <a:pt x="34" y="13"/>
                  <a:pt x="35" y="13"/>
                </a:cubicBezTo>
                <a:cubicBezTo>
                  <a:pt x="35" y="13"/>
                  <a:pt x="35" y="13"/>
                  <a:pt x="35" y="13"/>
                </a:cubicBezTo>
                <a:cubicBezTo>
                  <a:pt x="36" y="13"/>
                  <a:pt x="36" y="14"/>
                  <a:pt x="36" y="14"/>
                </a:cubicBezTo>
                <a:cubicBezTo>
                  <a:pt x="36" y="14"/>
                  <a:pt x="36" y="14"/>
                  <a:pt x="36" y="14"/>
                </a:cubicBezTo>
                <a:cubicBezTo>
                  <a:pt x="36" y="14"/>
                  <a:pt x="36" y="14"/>
                  <a:pt x="36" y="14"/>
                </a:cubicBezTo>
                <a:cubicBezTo>
                  <a:pt x="36" y="14"/>
                  <a:pt x="36" y="14"/>
                  <a:pt x="36" y="14"/>
                </a:cubicBezTo>
                <a:cubicBezTo>
                  <a:pt x="37" y="14"/>
                  <a:pt x="37" y="15"/>
                  <a:pt x="38" y="15"/>
                </a:cubicBezTo>
                <a:cubicBezTo>
                  <a:pt x="38" y="15"/>
                  <a:pt x="38" y="15"/>
                  <a:pt x="38" y="15"/>
                </a:cubicBezTo>
                <a:cubicBezTo>
                  <a:pt x="38" y="15"/>
                  <a:pt x="38" y="15"/>
                  <a:pt x="38" y="15"/>
                </a:cubicBezTo>
                <a:cubicBezTo>
                  <a:pt x="38" y="15"/>
                  <a:pt x="38" y="15"/>
                  <a:pt x="38" y="15"/>
                </a:cubicBezTo>
                <a:cubicBezTo>
                  <a:pt x="39" y="16"/>
                  <a:pt x="40" y="17"/>
                  <a:pt x="40" y="17"/>
                </a:cubicBezTo>
                <a:cubicBezTo>
                  <a:pt x="40" y="17"/>
                  <a:pt x="40" y="17"/>
                  <a:pt x="40" y="17"/>
                </a:cubicBezTo>
                <a:cubicBezTo>
                  <a:pt x="40" y="17"/>
                  <a:pt x="40" y="17"/>
                  <a:pt x="41" y="18"/>
                </a:cubicBezTo>
                <a:cubicBezTo>
                  <a:pt x="41" y="18"/>
                  <a:pt x="41" y="18"/>
                  <a:pt x="41" y="18"/>
                </a:cubicBezTo>
                <a:cubicBezTo>
                  <a:pt x="41" y="18"/>
                  <a:pt x="41" y="19"/>
                  <a:pt x="42" y="19"/>
                </a:cubicBezTo>
                <a:cubicBezTo>
                  <a:pt x="42" y="19"/>
                  <a:pt x="42" y="19"/>
                  <a:pt x="42" y="19"/>
                </a:cubicBezTo>
                <a:cubicBezTo>
                  <a:pt x="42" y="19"/>
                  <a:pt x="42" y="19"/>
                  <a:pt x="42" y="20"/>
                </a:cubicBezTo>
                <a:cubicBezTo>
                  <a:pt x="42" y="20"/>
                  <a:pt x="42" y="20"/>
                  <a:pt x="42" y="20"/>
                </a:cubicBezTo>
                <a:cubicBezTo>
                  <a:pt x="42" y="20"/>
                  <a:pt x="42" y="20"/>
                  <a:pt x="42" y="20"/>
                </a:cubicBezTo>
                <a:cubicBezTo>
                  <a:pt x="43" y="21"/>
                  <a:pt x="43" y="22"/>
                  <a:pt x="43" y="23"/>
                </a:cubicBezTo>
                <a:cubicBezTo>
                  <a:pt x="43" y="23"/>
                  <a:pt x="43" y="23"/>
                  <a:pt x="43" y="23"/>
                </a:cubicBezTo>
                <a:cubicBezTo>
                  <a:pt x="43" y="23"/>
                  <a:pt x="43" y="23"/>
                  <a:pt x="43" y="23"/>
                </a:cubicBezTo>
                <a:cubicBezTo>
                  <a:pt x="43" y="23"/>
                  <a:pt x="44" y="23"/>
                  <a:pt x="44" y="24"/>
                </a:cubicBezTo>
                <a:cubicBezTo>
                  <a:pt x="44" y="24"/>
                  <a:pt x="44" y="24"/>
                  <a:pt x="44" y="24"/>
                </a:cubicBezTo>
                <a:cubicBezTo>
                  <a:pt x="44" y="24"/>
                  <a:pt x="44" y="24"/>
                  <a:pt x="44" y="24"/>
                </a:cubicBezTo>
                <a:cubicBezTo>
                  <a:pt x="44" y="25"/>
                  <a:pt x="44" y="25"/>
                  <a:pt x="44" y="25"/>
                </a:cubicBezTo>
                <a:cubicBezTo>
                  <a:pt x="44" y="25"/>
                  <a:pt x="44" y="25"/>
                  <a:pt x="44" y="25"/>
                </a:cubicBezTo>
                <a:cubicBezTo>
                  <a:pt x="44" y="25"/>
                  <a:pt x="44" y="25"/>
                  <a:pt x="44" y="25"/>
                </a:cubicBezTo>
                <a:cubicBezTo>
                  <a:pt x="44" y="26"/>
                  <a:pt x="44" y="26"/>
                  <a:pt x="44" y="26"/>
                </a:cubicBezTo>
                <a:cubicBezTo>
                  <a:pt x="44" y="26"/>
                  <a:pt x="44" y="26"/>
                  <a:pt x="44" y="26"/>
                </a:cubicBezTo>
                <a:cubicBezTo>
                  <a:pt x="44" y="27"/>
                  <a:pt x="44" y="27"/>
                  <a:pt x="44" y="27"/>
                </a:cubicBezTo>
                <a:cubicBezTo>
                  <a:pt x="44" y="27"/>
                  <a:pt x="44" y="27"/>
                  <a:pt x="44" y="27"/>
                </a:cubicBezTo>
                <a:cubicBezTo>
                  <a:pt x="44" y="27"/>
                  <a:pt x="44" y="28"/>
                  <a:pt x="44" y="28"/>
                </a:cubicBezTo>
                <a:cubicBezTo>
                  <a:pt x="44" y="28"/>
                  <a:pt x="44" y="28"/>
                  <a:pt x="44" y="29"/>
                </a:cubicBezTo>
                <a:cubicBezTo>
                  <a:pt x="44" y="29"/>
                  <a:pt x="44" y="29"/>
                  <a:pt x="44" y="29"/>
                </a:cubicBezTo>
                <a:cubicBezTo>
                  <a:pt x="44" y="29"/>
                  <a:pt x="44" y="29"/>
                  <a:pt x="44" y="29"/>
                </a:cubicBezTo>
                <a:cubicBezTo>
                  <a:pt x="44" y="30"/>
                  <a:pt x="44" y="30"/>
                  <a:pt x="44" y="30"/>
                </a:cubicBezTo>
                <a:cubicBezTo>
                  <a:pt x="44" y="30"/>
                  <a:pt x="44" y="30"/>
                  <a:pt x="44" y="30"/>
                </a:cubicBezTo>
                <a:cubicBezTo>
                  <a:pt x="44" y="30"/>
                  <a:pt x="44" y="30"/>
                  <a:pt x="44" y="30"/>
                </a:cubicBezTo>
                <a:cubicBezTo>
                  <a:pt x="44" y="31"/>
                  <a:pt x="44" y="31"/>
                  <a:pt x="44" y="31"/>
                </a:cubicBezTo>
                <a:cubicBezTo>
                  <a:pt x="44" y="31"/>
                  <a:pt x="44" y="31"/>
                  <a:pt x="44" y="31"/>
                </a:cubicBezTo>
                <a:cubicBezTo>
                  <a:pt x="44" y="32"/>
                  <a:pt x="44" y="32"/>
                  <a:pt x="44" y="32"/>
                </a:cubicBezTo>
                <a:cubicBezTo>
                  <a:pt x="44" y="32"/>
                  <a:pt x="44" y="32"/>
                  <a:pt x="44" y="32"/>
                </a:cubicBezTo>
                <a:cubicBezTo>
                  <a:pt x="43" y="33"/>
                  <a:pt x="43" y="34"/>
                  <a:pt x="42" y="3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3" name="Freeform 61" descr="An icon for wifi">
            <a:extLst>
              <a:ext uri="{FF2B5EF4-FFF2-40B4-BE49-F238E27FC236}">
                <a16:creationId xmlns:a16="http://schemas.microsoft.com/office/drawing/2014/main" id="{46CD7165-9122-45E7-A44A-A7946032681F}"/>
              </a:ext>
            </a:extLst>
          </p:cNvPr>
          <p:cNvSpPr>
            <a:spLocks noEditPoints="1"/>
          </p:cNvSpPr>
          <p:nvPr userDrawn="1"/>
        </p:nvSpPr>
        <p:spPr bwMode="auto">
          <a:xfrm>
            <a:off x="7596611" y="1319213"/>
            <a:ext cx="301625" cy="382588"/>
          </a:xfrm>
          <a:custGeom>
            <a:avLst/>
            <a:gdLst>
              <a:gd name="T0" fmla="*/ 5 w 78"/>
              <a:gd name="T1" fmla="*/ 58 h 99"/>
              <a:gd name="T2" fmla="*/ 5 w 78"/>
              <a:gd name="T3" fmla="*/ 40 h 99"/>
              <a:gd name="T4" fmla="*/ 23 w 78"/>
              <a:gd name="T5" fmla="*/ 40 h 99"/>
              <a:gd name="T6" fmla="*/ 23 w 78"/>
              <a:gd name="T7" fmla="*/ 58 h 99"/>
              <a:gd name="T8" fmla="*/ 5 w 78"/>
              <a:gd name="T9" fmla="*/ 58 h 99"/>
              <a:gd name="T10" fmla="*/ 27 w 78"/>
              <a:gd name="T11" fmla="*/ 80 h 99"/>
              <a:gd name="T12" fmla="*/ 27 w 78"/>
              <a:gd name="T13" fmla="*/ 71 h 99"/>
              <a:gd name="T14" fmla="*/ 27 w 78"/>
              <a:gd name="T15" fmla="*/ 26 h 99"/>
              <a:gd name="T16" fmla="*/ 27 w 78"/>
              <a:gd name="T17" fmla="*/ 18 h 99"/>
              <a:gd name="T18" fmla="*/ 36 w 78"/>
              <a:gd name="T19" fmla="*/ 18 h 99"/>
              <a:gd name="T20" fmla="*/ 35 w 78"/>
              <a:gd name="T21" fmla="*/ 80 h 99"/>
              <a:gd name="T22" fmla="*/ 27 w 78"/>
              <a:gd name="T23" fmla="*/ 80 h 99"/>
              <a:gd name="T24" fmla="*/ 43 w 78"/>
              <a:gd name="T25" fmla="*/ 96 h 99"/>
              <a:gd name="T26" fmla="*/ 43 w 78"/>
              <a:gd name="T27" fmla="*/ 88 h 99"/>
              <a:gd name="T28" fmla="*/ 43 w 78"/>
              <a:gd name="T29" fmla="*/ 10 h 99"/>
              <a:gd name="T30" fmla="*/ 43 w 78"/>
              <a:gd name="T31" fmla="*/ 2 h 99"/>
              <a:gd name="T32" fmla="*/ 51 w 78"/>
              <a:gd name="T33" fmla="*/ 2 h 99"/>
              <a:gd name="T34" fmla="*/ 52 w 78"/>
              <a:gd name="T35" fmla="*/ 96 h 99"/>
              <a:gd name="T36" fmla="*/ 43 w 78"/>
              <a:gd name="T37" fmla="*/ 96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8" h="99">
                <a:moveTo>
                  <a:pt x="5" y="58"/>
                </a:moveTo>
                <a:cubicBezTo>
                  <a:pt x="0" y="53"/>
                  <a:pt x="0" y="45"/>
                  <a:pt x="5" y="40"/>
                </a:cubicBezTo>
                <a:cubicBezTo>
                  <a:pt x="10" y="35"/>
                  <a:pt x="18" y="36"/>
                  <a:pt x="23" y="40"/>
                </a:cubicBezTo>
                <a:cubicBezTo>
                  <a:pt x="28" y="45"/>
                  <a:pt x="28" y="53"/>
                  <a:pt x="23" y="58"/>
                </a:cubicBezTo>
                <a:cubicBezTo>
                  <a:pt x="18" y="63"/>
                  <a:pt x="10" y="63"/>
                  <a:pt x="5" y="58"/>
                </a:cubicBezTo>
                <a:close/>
                <a:moveTo>
                  <a:pt x="27" y="80"/>
                </a:moveTo>
                <a:cubicBezTo>
                  <a:pt x="24" y="77"/>
                  <a:pt x="24" y="74"/>
                  <a:pt x="27" y="71"/>
                </a:cubicBezTo>
                <a:cubicBezTo>
                  <a:pt x="39" y="59"/>
                  <a:pt x="40" y="38"/>
                  <a:pt x="27" y="26"/>
                </a:cubicBezTo>
                <a:cubicBezTo>
                  <a:pt x="25" y="24"/>
                  <a:pt x="25" y="20"/>
                  <a:pt x="27" y="18"/>
                </a:cubicBezTo>
                <a:cubicBezTo>
                  <a:pt x="30" y="15"/>
                  <a:pt x="33" y="15"/>
                  <a:pt x="36" y="18"/>
                </a:cubicBezTo>
                <a:cubicBezTo>
                  <a:pt x="53" y="35"/>
                  <a:pt x="52" y="63"/>
                  <a:pt x="35" y="80"/>
                </a:cubicBezTo>
                <a:cubicBezTo>
                  <a:pt x="33" y="82"/>
                  <a:pt x="29" y="82"/>
                  <a:pt x="27" y="80"/>
                </a:cubicBezTo>
                <a:close/>
                <a:moveTo>
                  <a:pt x="43" y="96"/>
                </a:moveTo>
                <a:cubicBezTo>
                  <a:pt x="41" y="94"/>
                  <a:pt x="41" y="90"/>
                  <a:pt x="43" y="88"/>
                </a:cubicBezTo>
                <a:cubicBezTo>
                  <a:pt x="65" y="67"/>
                  <a:pt x="65" y="32"/>
                  <a:pt x="43" y="10"/>
                </a:cubicBezTo>
                <a:cubicBezTo>
                  <a:pt x="41" y="8"/>
                  <a:pt x="41" y="4"/>
                  <a:pt x="43" y="2"/>
                </a:cubicBezTo>
                <a:cubicBezTo>
                  <a:pt x="45" y="0"/>
                  <a:pt x="49" y="0"/>
                  <a:pt x="51" y="2"/>
                </a:cubicBezTo>
                <a:cubicBezTo>
                  <a:pt x="78" y="28"/>
                  <a:pt x="78" y="70"/>
                  <a:pt x="52" y="96"/>
                </a:cubicBezTo>
                <a:cubicBezTo>
                  <a:pt x="49" y="99"/>
                  <a:pt x="46" y="99"/>
                  <a:pt x="43" y="9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4" name="Freeform 62" descr="An icon of a question mark">
            <a:extLst>
              <a:ext uri="{FF2B5EF4-FFF2-40B4-BE49-F238E27FC236}">
                <a16:creationId xmlns:a16="http://schemas.microsoft.com/office/drawing/2014/main" id="{559B51B8-7B1D-477C-A6A6-1D8E8CDFAA6A}"/>
              </a:ext>
            </a:extLst>
          </p:cNvPr>
          <p:cNvSpPr>
            <a:spLocks/>
          </p:cNvSpPr>
          <p:nvPr userDrawn="1"/>
        </p:nvSpPr>
        <p:spPr bwMode="auto">
          <a:xfrm>
            <a:off x="6159924" y="1295400"/>
            <a:ext cx="266700" cy="274638"/>
          </a:xfrm>
          <a:custGeom>
            <a:avLst/>
            <a:gdLst>
              <a:gd name="T0" fmla="*/ 33 w 69"/>
              <a:gd name="T1" fmla="*/ 0 h 71"/>
              <a:gd name="T2" fmla="*/ 69 w 69"/>
              <a:gd name="T3" fmla="*/ 28 h 71"/>
              <a:gd name="T4" fmla="*/ 43 w 69"/>
              <a:gd name="T5" fmla="*/ 60 h 71"/>
              <a:gd name="T6" fmla="*/ 32 w 69"/>
              <a:gd name="T7" fmla="*/ 71 h 71"/>
              <a:gd name="T8" fmla="*/ 23 w 69"/>
              <a:gd name="T9" fmla="*/ 62 h 71"/>
              <a:gd name="T10" fmla="*/ 47 w 69"/>
              <a:gd name="T11" fmla="*/ 28 h 71"/>
              <a:gd name="T12" fmla="*/ 34 w 69"/>
              <a:gd name="T13" fmla="*/ 16 h 71"/>
              <a:gd name="T14" fmla="*/ 9 w 69"/>
              <a:gd name="T15" fmla="*/ 34 h 71"/>
              <a:gd name="T16" fmla="*/ 0 w 69"/>
              <a:gd name="T17" fmla="*/ 26 h 71"/>
              <a:gd name="T18" fmla="*/ 33 w 69"/>
              <a:gd name="T19"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71">
                <a:moveTo>
                  <a:pt x="33" y="0"/>
                </a:moveTo>
                <a:cubicBezTo>
                  <a:pt x="51" y="0"/>
                  <a:pt x="69" y="8"/>
                  <a:pt x="69" y="28"/>
                </a:cubicBezTo>
                <a:cubicBezTo>
                  <a:pt x="69" y="46"/>
                  <a:pt x="48" y="53"/>
                  <a:pt x="43" y="60"/>
                </a:cubicBezTo>
                <a:cubicBezTo>
                  <a:pt x="40" y="65"/>
                  <a:pt x="41" y="71"/>
                  <a:pt x="32" y="71"/>
                </a:cubicBezTo>
                <a:cubicBezTo>
                  <a:pt x="26" y="71"/>
                  <a:pt x="23" y="67"/>
                  <a:pt x="23" y="62"/>
                </a:cubicBezTo>
                <a:cubicBezTo>
                  <a:pt x="23" y="45"/>
                  <a:pt x="47" y="42"/>
                  <a:pt x="47" y="28"/>
                </a:cubicBezTo>
                <a:cubicBezTo>
                  <a:pt x="47" y="20"/>
                  <a:pt x="42" y="16"/>
                  <a:pt x="34" y="16"/>
                </a:cubicBezTo>
                <a:cubicBezTo>
                  <a:pt x="16" y="16"/>
                  <a:pt x="23" y="34"/>
                  <a:pt x="9" y="34"/>
                </a:cubicBezTo>
                <a:cubicBezTo>
                  <a:pt x="5" y="34"/>
                  <a:pt x="0" y="31"/>
                  <a:pt x="0" y="26"/>
                </a:cubicBezTo>
                <a:cubicBezTo>
                  <a:pt x="0" y="12"/>
                  <a:pt x="16"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5" name="Oval 63">
            <a:extLst>
              <a:ext uri="{FF2B5EF4-FFF2-40B4-BE49-F238E27FC236}">
                <a16:creationId xmlns:a16="http://schemas.microsoft.com/office/drawing/2014/main" id="{697A89AE-AA66-4C95-8D9C-BC17A870CF17}"/>
              </a:ext>
            </a:extLst>
          </p:cNvPr>
          <p:cNvSpPr>
            <a:spLocks noChangeArrowheads="1"/>
          </p:cNvSpPr>
          <p:nvPr userDrawn="1"/>
        </p:nvSpPr>
        <p:spPr bwMode="auto">
          <a:xfrm>
            <a:off x="6240886" y="1589088"/>
            <a:ext cx="88900" cy="920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56" name="Group 955" descr="An icon of a woman">
            <a:extLst>
              <a:ext uri="{FF2B5EF4-FFF2-40B4-BE49-F238E27FC236}">
                <a16:creationId xmlns:a16="http://schemas.microsoft.com/office/drawing/2014/main" id="{2AB976AB-EEB6-47C4-9BB4-B667D7D49FAF}"/>
              </a:ext>
            </a:extLst>
          </p:cNvPr>
          <p:cNvGrpSpPr/>
          <p:nvPr userDrawn="1"/>
        </p:nvGrpSpPr>
        <p:grpSpPr>
          <a:xfrm>
            <a:off x="4866111" y="1724025"/>
            <a:ext cx="325438" cy="679450"/>
            <a:chOff x="2784475" y="1724025"/>
            <a:chExt cx="325438" cy="679450"/>
          </a:xfrm>
        </p:grpSpPr>
        <p:sp>
          <p:nvSpPr>
            <p:cNvPr id="957" name="Oval 64">
              <a:extLst>
                <a:ext uri="{FF2B5EF4-FFF2-40B4-BE49-F238E27FC236}">
                  <a16:creationId xmlns:a16="http://schemas.microsoft.com/office/drawing/2014/main" id="{DFACB313-015F-49B5-A4E3-A56D416F26B8}"/>
                </a:ext>
              </a:extLst>
            </p:cNvPr>
            <p:cNvSpPr>
              <a:spLocks noChangeArrowheads="1"/>
            </p:cNvSpPr>
            <p:nvPr userDrawn="1"/>
          </p:nvSpPr>
          <p:spPr bwMode="auto">
            <a:xfrm>
              <a:off x="2894013" y="1724025"/>
              <a:ext cx="107950" cy="1079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8" name="Line 65">
              <a:extLst>
                <a:ext uri="{FF2B5EF4-FFF2-40B4-BE49-F238E27FC236}">
                  <a16:creationId xmlns:a16="http://schemas.microsoft.com/office/drawing/2014/main" id="{537C77CD-F13F-4554-B6CE-9898A46E3560}"/>
                </a:ext>
              </a:extLst>
            </p:cNvPr>
            <p:cNvSpPr>
              <a:spLocks noChangeShapeType="1"/>
            </p:cNvSpPr>
            <p:nvPr userDrawn="1"/>
          </p:nvSpPr>
          <p:spPr bwMode="auto">
            <a:xfrm>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9" name="Line 66">
              <a:extLst>
                <a:ext uri="{FF2B5EF4-FFF2-40B4-BE49-F238E27FC236}">
                  <a16:creationId xmlns:a16="http://schemas.microsoft.com/office/drawing/2014/main" id="{88EEFE96-AB2D-483E-BBBD-2BC2CFD9468C}"/>
                </a:ext>
              </a:extLst>
            </p:cNvPr>
            <p:cNvSpPr>
              <a:spLocks noChangeShapeType="1"/>
            </p:cNvSpPr>
            <p:nvPr userDrawn="1"/>
          </p:nvSpPr>
          <p:spPr bwMode="auto">
            <a:xfrm>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0" name="Freeform 67">
              <a:extLst>
                <a:ext uri="{FF2B5EF4-FFF2-40B4-BE49-F238E27FC236}">
                  <a16:creationId xmlns:a16="http://schemas.microsoft.com/office/drawing/2014/main" id="{62CDA334-8317-4281-BBC5-B7FC69F1A769}"/>
                </a:ext>
              </a:extLst>
            </p:cNvPr>
            <p:cNvSpPr>
              <a:spLocks/>
            </p:cNvSpPr>
            <p:nvPr userDrawn="1"/>
          </p:nvSpPr>
          <p:spPr bwMode="auto">
            <a:xfrm>
              <a:off x="2784475" y="1847850"/>
              <a:ext cx="325438" cy="555625"/>
            </a:xfrm>
            <a:custGeom>
              <a:avLst/>
              <a:gdLst>
                <a:gd name="T0" fmla="*/ 40 w 84"/>
                <a:gd name="T1" fmla="*/ 86 h 144"/>
                <a:gd name="T2" fmla="*/ 40 w 84"/>
                <a:gd name="T3" fmla="*/ 135 h 144"/>
                <a:gd name="T4" fmla="*/ 27 w 84"/>
                <a:gd name="T5" fmla="*/ 135 h 144"/>
                <a:gd name="T6" fmla="*/ 26 w 84"/>
                <a:gd name="T7" fmla="*/ 86 h 144"/>
                <a:gd name="T8" fmla="*/ 9 w 84"/>
                <a:gd name="T9" fmla="*/ 86 h 144"/>
                <a:gd name="T10" fmla="*/ 28 w 84"/>
                <a:gd name="T11" fmla="*/ 20 h 144"/>
                <a:gd name="T12" fmla="*/ 25 w 84"/>
                <a:gd name="T13" fmla="*/ 20 h 144"/>
                <a:gd name="T14" fmla="*/ 14 w 84"/>
                <a:gd name="T15" fmla="*/ 58 h 144"/>
                <a:gd name="T16" fmla="*/ 2 w 84"/>
                <a:gd name="T17" fmla="*/ 54 h 144"/>
                <a:gd name="T18" fmla="*/ 15 w 84"/>
                <a:gd name="T19" fmla="*/ 13 h 144"/>
                <a:gd name="T20" fmla="*/ 32 w 84"/>
                <a:gd name="T21" fmla="*/ 0 h 144"/>
                <a:gd name="T22" fmla="*/ 41 w 84"/>
                <a:gd name="T23" fmla="*/ 0 h 144"/>
                <a:gd name="T24" fmla="*/ 41 w 84"/>
                <a:gd name="T25" fmla="*/ 0 h 144"/>
                <a:gd name="T26" fmla="*/ 51 w 84"/>
                <a:gd name="T27" fmla="*/ 0 h 144"/>
                <a:gd name="T28" fmla="*/ 69 w 84"/>
                <a:gd name="T29" fmla="*/ 13 h 144"/>
                <a:gd name="T30" fmla="*/ 81 w 84"/>
                <a:gd name="T31" fmla="*/ 54 h 144"/>
                <a:gd name="T32" fmla="*/ 70 w 84"/>
                <a:gd name="T33" fmla="*/ 58 h 144"/>
                <a:gd name="T34" fmla="*/ 59 w 84"/>
                <a:gd name="T35" fmla="*/ 20 h 144"/>
                <a:gd name="T36" fmla="*/ 56 w 84"/>
                <a:gd name="T37" fmla="*/ 20 h 144"/>
                <a:gd name="T38" fmla="*/ 75 w 84"/>
                <a:gd name="T39" fmla="*/ 86 h 144"/>
                <a:gd name="T40" fmla="*/ 57 w 84"/>
                <a:gd name="T41" fmla="*/ 86 h 144"/>
                <a:gd name="T42" fmla="*/ 57 w 84"/>
                <a:gd name="T43" fmla="*/ 135 h 144"/>
                <a:gd name="T44" fmla="*/ 44 w 84"/>
                <a:gd name="T45" fmla="*/ 135 h 144"/>
                <a:gd name="T46" fmla="*/ 44 w 84"/>
                <a:gd name="T47" fmla="*/ 86 h 144"/>
                <a:gd name="T48" fmla="*/ 40 w 84"/>
                <a:gd name="T49" fmla="*/ 8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4" h="144">
                  <a:moveTo>
                    <a:pt x="40" y="86"/>
                  </a:moveTo>
                  <a:cubicBezTo>
                    <a:pt x="40" y="135"/>
                    <a:pt x="40" y="135"/>
                    <a:pt x="40" y="135"/>
                  </a:cubicBezTo>
                  <a:cubicBezTo>
                    <a:pt x="40" y="144"/>
                    <a:pt x="27" y="144"/>
                    <a:pt x="27" y="135"/>
                  </a:cubicBezTo>
                  <a:cubicBezTo>
                    <a:pt x="26" y="86"/>
                    <a:pt x="26" y="86"/>
                    <a:pt x="26" y="86"/>
                  </a:cubicBezTo>
                  <a:cubicBezTo>
                    <a:pt x="9" y="86"/>
                    <a:pt x="9" y="86"/>
                    <a:pt x="9" y="86"/>
                  </a:cubicBezTo>
                  <a:cubicBezTo>
                    <a:pt x="28" y="20"/>
                    <a:pt x="28" y="20"/>
                    <a:pt x="28" y="20"/>
                  </a:cubicBezTo>
                  <a:cubicBezTo>
                    <a:pt x="25" y="20"/>
                    <a:pt x="25" y="20"/>
                    <a:pt x="25" y="20"/>
                  </a:cubicBezTo>
                  <a:cubicBezTo>
                    <a:pt x="14" y="58"/>
                    <a:pt x="14" y="58"/>
                    <a:pt x="14" y="58"/>
                  </a:cubicBezTo>
                  <a:cubicBezTo>
                    <a:pt x="11" y="66"/>
                    <a:pt x="0" y="63"/>
                    <a:pt x="2" y="54"/>
                  </a:cubicBezTo>
                  <a:cubicBezTo>
                    <a:pt x="15" y="13"/>
                    <a:pt x="15" y="13"/>
                    <a:pt x="15" y="13"/>
                  </a:cubicBezTo>
                  <a:cubicBezTo>
                    <a:pt x="16" y="9"/>
                    <a:pt x="22" y="0"/>
                    <a:pt x="32" y="0"/>
                  </a:cubicBezTo>
                  <a:cubicBezTo>
                    <a:pt x="41" y="0"/>
                    <a:pt x="41" y="0"/>
                    <a:pt x="41" y="0"/>
                  </a:cubicBezTo>
                  <a:cubicBezTo>
                    <a:pt x="41" y="0"/>
                    <a:pt x="41" y="0"/>
                    <a:pt x="41" y="0"/>
                  </a:cubicBezTo>
                  <a:cubicBezTo>
                    <a:pt x="51" y="0"/>
                    <a:pt x="51" y="0"/>
                    <a:pt x="51" y="0"/>
                  </a:cubicBezTo>
                  <a:cubicBezTo>
                    <a:pt x="61" y="0"/>
                    <a:pt x="67" y="9"/>
                    <a:pt x="69" y="13"/>
                  </a:cubicBezTo>
                  <a:cubicBezTo>
                    <a:pt x="81" y="54"/>
                    <a:pt x="81" y="54"/>
                    <a:pt x="81" y="54"/>
                  </a:cubicBezTo>
                  <a:cubicBezTo>
                    <a:pt x="84" y="62"/>
                    <a:pt x="73" y="66"/>
                    <a:pt x="70" y="58"/>
                  </a:cubicBezTo>
                  <a:cubicBezTo>
                    <a:pt x="59" y="20"/>
                    <a:pt x="59" y="20"/>
                    <a:pt x="59" y="20"/>
                  </a:cubicBezTo>
                  <a:cubicBezTo>
                    <a:pt x="56" y="20"/>
                    <a:pt x="56" y="20"/>
                    <a:pt x="56" y="20"/>
                  </a:cubicBezTo>
                  <a:cubicBezTo>
                    <a:pt x="75" y="86"/>
                    <a:pt x="75" y="86"/>
                    <a:pt x="75" y="86"/>
                  </a:cubicBezTo>
                  <a:cubicBezTo>
                    <a:pt x="57" y="86"/>
                    <a:pt x="57" y="86"/>
                    <a:pt x="57" y="86"/>
                  </a:cubicBezTo>
                  <a:cubicBezTo>
                    <a:pt x="57" y="135"/>
                    <a:pt x="57" y="135"/>
                    <a:pt x="57" y="135"/>
                  </a:cubicBezTo>
                  <a:cubicBezTo>
                    <a:pt x="57" y="144"/>
                    <a:pt x="44" y="144"/>
                    <a:pt x="44" y="135"/>
                  </a:cubicBezTo>
                  <a:cubicBezTo>
                    <a:pt x="44" y="86"/>
                    <a:pt x="44" y="86"/>
                    <a:pt x="44" y="86"/>
                  </a:cubicBezTo>
                  <a:lnTo>
                    <a:pt x="40" y="8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61" name="Group 960" descr="An icon of a man">
            <a:extLst>
              <a:ext uri="{FF2B5EF4-FFF2-40B4-BE49-F238E27FC236}">
                <a16:creationId xmlns:a16="http://schemas.microsoft.com/office/drawing/2014/main" id="{887EEB80-2E0F-40C2-9492-EA1396370BF9}"/>
              </a:ext>
            </a:extLst>
          </p:cNvPr>
          <p:cNvGrpSpPr/>
          <p:nvPr userDrawn="1"/>
        </p:nvGrpSpPr>
        <p:grpSpPr>
          <a:xfrm>
            <a:off x="5275686" y="1724025"/>
            <a:ext cx="255588" cy="684213"/>
            <a:chOff x="3194050" y="1724025"/>
            <a:chExt cx="255588" cy="684213"/>
          </a:xfrm>
        </p:grpSpPr>
        <p:sp>
          <p:nvSpPr>
            <p:cNvPr id="962" name="Freeform 68">
              <a:extLst>
                <a:ext uri="{FF2B5EF4-FFF2-40B4-BE49-F238E27FC236}">
                  <a16:creationId xmlns:a16="http://schemas.microsoft.com/office/drawing/2014/main" id="{4E45CF8E-8F43-45CF-B63E-C712F5F63E1A}"/>
                </a:ext>
              </a:extLst>
            </p:cNvPr>
            <p:cNvSpPr>
              <a:spLocks/>
            </p:cNvSpPr>
            <p:nvPr userDrawn="1"/>
          </p:nvSpPr>
          <p:spPr bwMode="auto">
            <a:xfrm>
              <a:off x="3194050" y="1847850"/>
              <a:ext cx="255588" cy="560388"/>
            </a:xfrm>
            <a:custGeom>
              <a:avLst/>
              <a:gdLst>
                <a:gd name="T0" fmla="*/ 18 w 66"/>
                <a:gd name="T1" fmla="*/ 0 h 145"/>
                <a:gd name="T2" fmla="*/ 0 w 66"/>
                <a:gd name="T3" fmla="*/ 19 h 145"/>
                <a:gd name="T4" fmla="*/ 0 w 66"/>
                <a:gd name="T5" fmla="*/ 63 h 145"/>
                <a:gd name="T6" fmla="*/ 12 w 66"/>
                <a:gd name="T7" fmla="*/ 63 h 145"/>
                <a:gd name="T8" fmla="*/ 12 w 66"/>
                <a:gd name="T9" fmla="*/ 23 h 145"/>
                <a:gd name="T10" fmla="*/ 15 w 66"/>
                <a:gd name="T11" fmla="*/ 23 h 145"/>
                <a:gd name="T12" fmla="*/ 15 w 66"/>
                <a:gd name="T13" fmla="*/ 133 h 145"/>
                <a:gd name="T14" fmla="*/ 31 w 66"/>
                <a:gd name="T15" fmla="*/ 133 h 145"/>
                <a:gd name="T16" fmla="*/ 31 w 66"/>
                <a:gd name="T17" fmla="*/ 69 h 145"/>
                <a:gd name="T18" fmla="*/ 34 w 66"/>
                <a:gd name="T19" fmla="*/ 69 h 145"/>
                <a:gd name="T20" fmla="*/ 34 w 66"/>
                <a:gd name="T21" fmla="*/ 133 h 145"/>
                <a:gd name="T22" fmla="*/ 51 w 66"/>
                <a:gd name="T23" fmla="*/ 133 h 145"/>
                <a:gd name="T24" fmla="*/ 51 w 66"/>
                <a:gd name="T25" fmla="*/ 23 h 145"/>
                <a:gd name="T26" fmla="*/ 54 w 66"/>
                <a:gd name="T27" fmla="*/ 23 h 145"/>
                <a:gd name="T28" fmla="*/ 54 w 66"/>
                <a:gd name="T29" fmla="*/ 63 h 145"/>
                <a:gd name="T30" fmla="*/ 66 w 66"/>
                <a:gd name="T31" fmla="*/ 63 h 145"/>
                <a:gd name="T32" fmla="*/ 66 w 66"/>
                <a:gd name="T33" fmla="*/ 19 h 145"/>
                <a:gd name="T34" fmla="*/ 48 w 66"/>
                <a:gd name="T35" fmla="*/ 0 h 145"/>
                <a:gd name="T36" fmla="*/ 18 w 66"/>
                <a:gd name="T37"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5">
                  <a:moveTo>
                    <a:pt x="18" y="0"/>
                  </a:moveTo>
                  <a:cubicBezTo>
                    <a:pt x="8" y="0"/>
                    <a:pt x="0" y="9"/>
                    <a:pt x="0" y="19"/>
                  </a:cubicBezTo>
                  <a:cubicBezTo>
                    <a:pt x="0" y="63"/>
                    <a:pt x="0" y="63"/>
                    <a:pt x="0" y="63"/>
                  </a:cubicBezTo>
                  <a:cubicBezTo>
                    <a:pt x="0" y="71"/>
                    <a:pt x="12" y="71"/>
                    <a:pt x="12" y="63"/>
                  </a:cubicBezTo>
                  <a:cubicBezTo>
                    <a:pt x="12" y="23"/>
                    <a:pt x="12" y="23"/>
                    <a:pt x="12" y="23"/>
                  </a:cubicBezTo>
                  <a:cubicBezTo>
                    <a:pt x="15" y="23"/>
                    <a:pt x="15" y="23"/>
                    <a:pt x="15" y="23"/>
                  </a:cubicBezTo>
                  <a:cubicBezTo>
                    <a:pt x="15" y="133"/>
                    <a:pt x="15" y="133"/>
                    <a:pt x="15" y="133"/>
                  </a:cubicBezTo>
                  <a:cubicBezTo>
                    <a:pt x="15" y="145"/>
                    <a:pt x="31" y="144"/>
                    <a:pt x="31" y="133"/>
                  </a:cubicBezTo>
                  <a:cubicBezTo>
                    <a:pt x="31" y="69"/>
                    <a:pt x="31" y="69"/>
                    <a:pt x="31" y="69"/>
                  </a:cubicBezTo>
                  <a:cubicBezTo>
                    <a:pt x="34" y="69"/>
                    <a:pt x="34" y="69"/>
                    <a:pt x="34" y="69"/>
                  </a:cubicBezTo>
                  <a:cubicBezTo>
                    <a:pt x="34" y="133"/>
                    <a:pt x="34" y="133"/>
                    <a:pt x="34" y="133"/>
                  </a:cubicBezTo>
                  <a:cubicBezTo>
                    <a:pt x="34" y="144"/>
                    <a:pt x="51" y="145"/>
                    <a:pt x="51" y="133"/>
                  </a:cubicBezTo>
                  <a:cubicBezTo>
                    <a:pt x="51" y="23"/>
                    <a:pt x="51" y="23"/>
                    <a:pt x="51" y="23"/>
                  </a:cubicBezTo>
                  <a:cubicBezTo>
                    <a:pt x="54" y="23"/>
                    <a:pt x="54" y="23"/>
                    <a:pt x="54" y="23"/>
                  </a:cubicBezTo>
                  <a:cubicBezTo>
                    <a:pt x="54" y="63"/>
                    <a:pt x="54" y="63"/>
                    <a:pt x="54" y="63"/>
                  </a:cubicBezTo>
                  <a:cubicBezTo>
                    <a:pt x="54" y="71"/>
                    <a:pt x="66" y="71"/>
                    <a:pt x="66" y="63"/>
                  </a:cubicBezTo>
                  <a:cubicBezTo>
                    <a:pt x="66" y="19"/>
                    <a:pt x="66" y="19"/>
                    <a:pt x="66" y="19"/>
                  </a:cubicBezTo>
                  <a:cubicBezTo>
                    <a:pt x="66" y="10"/>
                    <a:pt x="58" y="0"/>
                    <a:pt x="48" y="0"/>
                  </a:cubicBezTo>
                  <a:lnTo>
                    <a:pt x="1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3" name="Oval 69">
              <a:extLst>
                <a:ext uri="{FF2B5EF4-FFF2-40B4-BE49-F238E27FC236}">
                  <a16:creationId xmlns:a16="http://schemas.microsoft.com/office/drawing/2014/main" id="{30EA431F-A3BF-4FDE-9648-5966F81F2A05}"/>
                </a:ext>
              </a:extLst>
            </p:cNvPr>
            <p:cNvSpPr>
              <a:spLocks noChangeArrowheads="1"/>
            </p:cNvSpPr>
            <p:nvPr userDrawn="1"/>
          </p:nvSpPr>
          <p:spPr bwMode="auto">
            <a:xfrm>
              <a:off x="3268663" y="1724025"/>
              <a:ext cx="107950" cy="1127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4" name="Line 70">
              <a:extLst>
                <a:ext uri="{FF2B5EF4-FFF2-40B4-BE49-F238E27FC236}">
                  <a16:creationId xmlns:a16="http://schemas.microsoft.com/office/drawing/2014/main" id="{E554A88F-3235-45B7-A0C9-D0623C69E99B}"/>
                </a:ext>
              </a:extLst>
            </p:cNvPr>
            <p:cNvSpPr>
              <a:spLocks noChangeShapeType="1"/>
            </p:cNvSpPr>
            <p:nvPr userDrawn="1"/>
          </p:nvSpPr>
          <p:spPr bwMode="auto">
            <a:xfrm>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5" name="Line 71">
              <a:extLst>
                <a:ext uri="{FF2B5EF4-FFF2-40B4-BE49-F238E27FC236}">
                  <a16:creationId xmlns:a16="http://schemas.microsoft.com/office/drawing/2014/main" id="{ECEF5CAF-025E-4131-B9D5-2425C35FACF2}"/>
                </a:ext>
              </a:extLst>
            </p:cNvPr>
            <p:cNvSpPr>
              <a:spLocks noChangeShapeType="1"/>
            </p:cNvSpPr>
            <p:nvPr userDrawn="1"/>
          </p:nvSpPr>
          <p:spPr bwMode="auto">
            <a:xfrm>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66" name="Group 965" descr="An icon of a clipboard with a checklist">
            <a:extLst>
              <a:ext uri="{FF2B5EF4-FFF2-40B4-BE49-F238E27FC236}">
                <a16:creationId xmlns:a16="http://schemas.microsoft.com/office/drawing/2014/main" id="{E15BAA55-598A-45B5-8266-43493BC4E340}"/>
              </a:ext>
            </a:extLst>
          </p:cNvPr>
          <p:cNvGrpSpPr/>
          <p:nvPr userDrawn="1"/>
        </p:nvGrpSpPr>
        <p:grpSpPr>
          <a:xfrm>
            <a:off x="8261774" y="1743075"/>
            <a:ext cx="469900" cy="649288"/>
            <a:chOff x="6180138" y="1743075"/>
            <a:chExt cx="469900" cy="649288"/>
          </a:xfrm>
        </p:grpSpPr>
        <p:sp>
          <p:nvSpPr>
            <p:cNvPr id="967" name="Freeform 72">
              <a:extLst>
                <a:ext uri="{FF2B5EF4-FFF2-40B4-BE49-F238E27FC236}">
                  <a16:creationId xmlns:a16="http://schemas.microsoft.com/office/drawing/2014/main" id="{B2301897-4686-49ED-B1C6-9C5E625AFBA9}"/>
                </a:ext>
              </a:extLst>
            </p:cNvPr>
            <p:cNvSpPr>
              <a:spLocks/>
            </p:cNvSpPr>
            <p:nvPr userDrawn="1"/>
          </p:nvSpPr>
          <p:spPr bwMode="auto">
            <a:xfrm>
              <a:off x="6330950" y="1966913"/>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8" name="Freeform 73">
              <a:extLst>
                <a:ext uri="{FF2B5EF4-FFF2-40B4-BE49-F238E27FC236}">
                  <a16:creationId xmlns:a16="http://schemas.microsoft.com/office/drawing/2014/main" id="{CD03FE5B-8B29-4702-8B1E-0970FAF27770}"/>
                </a:ext>
              </a:extLst>
            </p:cNvPr>
            <p:cNvSpPr>
              <a:spLocks/>
            </p:cNvSpPr>
            <p:nvPr userDrawn="1"/>
          </p:nvSpPr>
          <p:spPr bwMode="auto">
            <a:xfrm>
              <a:off x="6330950" y="2098675"/>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9" name="Freeform 74">
              <a:extLst>
                <a:ext uri="{FF2B5EF4-FFF2-40B4-BE49-F238E27FC236}">
                  <a16:creationId xmlns:a16="http://schemas.microsoft.com/office/drawing/2014/main" id="{9AB8ADC8-5693-4280-B5C5-2723AD369129}"/>
                </a:ext>
              </a:extLst>
            </p:cNvPr>
            <p:cNvSpPr>
              <a:spLocks/>
            </p:cNvSpPr>
            <p:nvPr userDrawn="1"/>
          </p:nvSpPr>
          <p:spPr bwMode="auto">
            <a:xfrm>
              <a:off x="6330950" y="2230438"/>
              <a:ext cx="242888" cy="38100"/>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0" name="Freeform 75">
              <a:extLst>
                <a:ext uri="{FF2B5EF4-FFF2-40B4-BE49-F238E27FC236}">
                  <a16:creationId xmlns:a16="http://schemas.microsoft.com/office/drawing/2014/main" id="{C4A1905F-3EDD-4516-B0D5-1BCC9D6E5113}"/>
                </a:ext>
              </a:extLst>
            </p:cNvPr>
            <p:cNvSpPr>
              <a:spLocks/>
            </p:cNvSpPr>
            <p:nvPr userDrawn="1"/>
          </p:nvSpPr>
          <p:spPr bwMode="auto">
            <a:xfrm>
              <a:off x="6342063" y="1743075"/>
              <a:ext cx="146050" cy="120650"/>
            </a:xfrm>
            <a:custGeom>
              <a:avLst/>
              <a:gdLst>
                <a:gd name="T0" fmla="*/ 4 w 38"/>
                <a:gd name="T1" fmla="*/ 31 h 31"/>
                <a:gd name="T2" fmla="*/ 34 w 38"/>
                <a:gd name="T3" fmla="*/ 31 h 31"/>
                <a:gd name="T4" fmla="*/ 38 w 38"/>
                <a:gd name="T5" fmla="*/ 28 h 31"/>
                <a:gd name="T6" fmla="*/ 38 w 38"/>
                <a:gd name="T7" fmla="*/ 13 h 31"/>
                <a:gd name="T8" fmla="*/ 34 w 38"/>
                <a:gd name="T9" fmla="*/ 9 h 31"/>
                <a:gd name="T10" fmla="*/ 29 w 38"/>
                <a:gd name="T11" fmla="*/ 9 h 31"/>
                <a:gd name="T12" fmla="*/ 29 w 38"/>
                <a:gd name="T13" fmla="*/ 9 h 31"/>
                <a:gd name="T14" fmla="*/ 29 w 38"/>
                <a:gd name="T15" fmla="*/ 1 h 31"/>
                <a:gd name="T16" fmla="*/ 27 w 38"/>
                <a:gd name="T17" fmla="*/ 0 h 31"/>
                <a:gd name="T18" fmla="*/ 11 w 38"/>
                <a:gd name="T19" fmla="*/ 0 h 31"/>
                <a:gd name="T20" fmla="*/ 9 w 38"/>
                <a:gd name="T21" fmla="*/ 1 h 31"/>
                <a:gd name="T22" fmla="*/ 9 w 38"/>
                <a:gd name="T23" fmla="*/ 9 h 31"/>
                <a:gd name="T24" fmla="*/ 9 w 38"/>
                <a:gd name="T25" fmla="*/ 9 h 31"/>
                <a:gd name="T26" fmla="*/ 4 w 38"/>
                <a:gd name="T27" fmla="*/ 9 h 31"/>
                <a:gd name="T28" fmla="*/ 0 w 38"/>
                <a:gd name="T29" fmla="*/ 13 h 31"/>
                <a:gd name="T30" fmla="*/ 0 w 38"/>
                <a:gd name="T31" fmla="*/ 28 h 31"/>
                <a:gd name="T32" fmla="*/ 4 w 38"/>
                <a:gd name="T33"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8" h="31">
                  <a:moveTo>
                    <a:pt x="4" y="31"/>
                  </a:moveTo>
                  <a:cubicBezTo>
                    <a:pt x="34" y="31"/>
                    <a:pt x="34" y="31"/>
                    <a:pt x="34" y="31"/>
                  </a:cubicBezTo>
                  <a:cubicBezTo>
                    <a:pt x="36" y="31"/>
                    <a:pt x="38" y="30"/>
                    <a:pt x="38" y="28"/>
                  </a:cubicBezTo>
                  <a:cubicBezTo>
                    <a:pt x="38" y="13"/>
                    <a:pt x="38" y="13"/>
                    <a:pt x="38" y="13"/>
                  </a:cubicBezTo>
                  <a:cubicBezTo>
                    <a:pt x="38" y="11"/>
                    <a:pt x="36" y="9"/>
                    <a:pt x="34" y="9"/>
                  </a:cubicBezTo>
                  <a:cubicBezTo>
                    <a:pt x="29" y="9"/>
                    <a:pt x="29" y="9"/>
                    <a:pt x="29" y="9"/>
                  </a:cubicBezTo>
                  <a:cubicBezTo>
                    <a:pt x="29" y="9"/>
                    <a:pt x="29" y="9"/>
                    <a:pt x="29" y="9"/>
                  </a:cubicBezTo>
                  <a:cubicBezTo>
                    <a:pt x="29" y="1"/>
                    <a:pt x="29" y="1"/>
                    <a:pt x="29" y="1"/>
                  </a:cubicBezTo>
                  <a:cubicBezTo>
                    <a:pt x="29" y="1"/>
                    <a:pt x="28" y="0"/>
                    <a:pt x="27" y="0"/>
                  </a:cubicBezTo>
                  <a:cubicBezTo>
                    <a:pt x="11" y="0"/>
                    <a:pt x="11" y="0"/>
                    <a:pt x="11" y="0"/>
                  </a:cubicBezTo>
                  <a:cubicBezTo>
                    <a:pt x="10" y="0"/>
                    <a:pt x="9" y="1"/>
                    <a:pt x="9" y="1"/>
                  </a:cubicBezTo>
                  <a:cubicBezTo>
                    <a:pt x="9" y="9"/>
                    <a:pt x="9" y="9"/>
                    <a:pt x="9" y="9"/>
                  </a:cubicBezTo>
                  <a:cubicBezTo>
                    <a:pt x="9" y="9"/>
                    <a:pt x="9" y="9"/>
                    <a:pt x="9" y="9"/>
                  </a:cubicBezTo>
                  <a:cubicBezTo>
                    <a:pt x="4" y="9"/>
                    <a:pt x="4" y="9"/>
                    <a:pt x="4" y="9"/>
                  </a:cubicBezTo>
                  <a:cubicBezTo>
                    <a:pt x="2" y="9"/>
                    <a:pt x="0" y="11"/>
                    <a:pt x="0" y="13"/>
                  </a:cubicBezTo>
                  <a:cubicBezTo>
                    <a:pt x="0" y="28"/>
                    <a:pt x="0" y="28"/>
                    <a:pt x="0" y="28"/>
                  </a:cubicBezTo>
                  <a:cubicBezTo>
                    <a:pt x="0" y="30"/>
                    <a:pt x="2" y="31"/>
                    <a:pt x="4" y="31"/>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1" name="Freeform 76">
              <a:extLst>
                <a:ext uri="{FF2B5EF4-FFF2-40B4-BE49-F238E27FC236}">
                  <a16:creationId xmlns:a16="http://schemas.microsoft.com/office/drawing/2014/main" id="{0D6AD010-6070-4A25-9C6F-C938E9E6BA89}"/>
                </a:ext>
              </a:extLst>
            </p:cNvPr>
            <p:cNvSpPr>
              <a:spLocks/>
            </p:cNvSpPr>
            <p:nvPr userDrawn="1"/>
          </p:nvSpPr>
          <p:spPr bwMode="auto">
            <a:xfrm>
              <a:off x="6180138" y="1804988"/>
              <a:ext cx="469900" cy="587375"/>
            </a:xfrm>
            <a:custGeom>
              <a:avLst/>
              <a:gdLst>
                <a:gd name="T0" fmla="*/ 108 w 122"/>
                <a:gd name="T1" fmla="*/ 0 h 152"/>
                <a:gd name="T2" fmla="*/ 85 w 122"/>
                <a:gd name="T3" fmla="*/ 0 h 152"/>
                <a:gd name="T4" fmla="*/ 85 w 122"/>
                <a:gd name="T5" fmla="*/ 10 h 152"/>
                <a:gd name="T6" fmla="*/ 108 w 122"/>
                <a:gd name="T7" fmla="*/ 10 h 152"/>
                <a:gd name="T8" fmla="*/ 112 w 122"/>
                <a:gd name="T9" fmla="*/ 12 h 152"/>
                <a:gd name="T10" fmla="*/ 112 w 122"/>
                <a:gd name="T11" fmla="*/ 140 h 152"/>
                <a:gd name="T12" fmla="*/ 108 w 122"/>
                <a:gd name="T13" fmla="*/ 142 h 152"/>
                <a:gd name="T14" fmla="*/ 14 w 122"/>
                <a:gd name="T15" fmla="*/ 142 h 152"/>
                <a:gd name="T16" fmla="*/ 10 w 122"/>
                <a:gd name="T17" fmla="*/ 140 h 152"/>
                <a:gd name="T18" fmla="*/ 10 w 122"/>
                <a:gd name="T19" fmla="*/ 12 h 152"/>
                <a:gd name="T20" fmla="*/ 14 w 122"/>
                <a:gd name="T21" fmla="*/ 10 h 152"/>
                <a:gd name="T22" fmla="*/ 37 w 122"/>
                <a:gd name="T23" fmla="*/ 10 h 152"/>
                <a:gd name="T24" fmla="*/ 37 w 122"/>
                <a:gd name="T25" fmla="*/ 0 h 152"/>
                <a:gd name="T26" fmla="*/ 14 w 122"/>
                <a:gd name="T27" fmla="*/ 0 h 152"/>
                <a:gd name="T28" fmla="*/ 0 w 122"/>
                <a:gd name="T29" fmla="*/ 12 h 152"/>
                <a:gd name="T30" fmla="*/ 0 w 122"/>
                <a:gd name="T31" fmla="*/ 140 h 152"/>
                <a:gd name="T32" fmla="*/ 14 w 122"/>
                <a:gd name="T33" fmla="*/ 152 h 152"/>
                <a:gd name="T34" fmla="*/ 108 w 122"/>
                <a:gd name="T35" fmla="*/ 152 h 152"/>
                <a:gd name="T36" fmla="*/ 122 w 122"/>
                <a:gd name="T37" fmla="*/ 140 h 152"/>
                <a:gd name="T38" fmla="*/ 122 w 122"/>
                <a:gd name="T39" fmla="*/ 12 h 152"/>
                <a:gd name="T40" fmla="*/ 108 w 122"/>
                <a:gd name="T41"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2" h="152">
                  <a:moveTo>
                    <a:pt x="108" y="0"/>
                  </a:moveTo>
                  <a:cubicBezTo>
                    <a:pt x="85" y="0"/>
                    <a:pt x="85" y="0"/>
                    <a:pt x="85" y="0"/>
                  </a:cubicBezTo>
                  <a:cubicBezTo>
                    <a:pt x="85" y="10"/>
                    <a:pt x="85" y="10"/>
                    <a:pt x="85" y="10"/>
                  </a:cubicBezTo>
                  <a:cubicBezTo>
                    <a:pt x="108" y="10"/>
                    <a:pt x="108" y="10"/>
                    <a:pt x="108" y="10"/>
                  </a:cubicBezTo>
                  <a:cubicBezTo>
                    <a:pt x="110" y="10"/>
                    <a:pt x="112" y="11"/>
                    <a:pt x="112" y="12"/>
                  </a:cubicBezTo>
                  <a:cubicBezTo>
                    <a:pt x="112" y="140"/>
                    <a:pt x="112" y="140"/>
                    <a:pt x="112" y="140"/>
                  </a:cubicBezTo>
                  <a:cubicBezTo>
                    <a:pt x="112" y="141"/>
                    <a:pt x="110" y="142"/>
                    <a:pt x="108" y="142"/>
                  </a:cubicBezTo>
                  <a:cubicBezTo>
                    <a:pt x="14" y="142"/>
                    <a:pt x="14" y="142"/>
                    <a:pt x="14" y="142"/>
                  </a:cubicBezTo>
                  <a:cubicBezTo>
                    <a:pt x="12" y="142"/>
                    <a:pt x="10" y="141"/>
                    <a:pt x="10" y="140"/>
                  </a:cubicBezTo>
                  <a:cubicBezTo>
                    <a:pt x="10" y="12"/>
                    <a:pt x="10" y="12"/>
                    <a:pt x="10" y="12"/>
                  </a:cubicBezTo>
                  <a:cubicBezTo>
                    <a:pt x="10" y="11"/>
                    <a:pt x="12" y="10"/>
                    <a:pt x="14" y="10"/>
                  </a:cubicBezTo>
                  <a:cubicBezTo>
                    <a:pt x="37" y="10"/>
                    <a:pt x="37" y="10"/>
                    <a:pt x="37" y="10"/>
                  </a:cubicBezTo>
                  <a:cubicBezTo>
                    <a:pt x="37" y="0"/>
                    <a:pt x="37" y="0"/>
                    <a:pt x="37" y="0"/>
                  </a:cubicBezTo>
                  <a:cubicBezTo>
                    <a:pt x="14" y="0"/>
                    <a:pt x="14" y="0"/>
                    <a:pt x="14" y="0"/>
                  </a:cubicBezTo>
                  <a:cubicBezTo>
                    <a:pt x="6" y="0"/>
                    <a:pt x="0" y="5"/>
                    <a:pt x="0" y="12"/>
                  </a:cubicBezTo>
                  <a:cubicBezTo>
                    <a:pt x="0" y="140"/>
                    <a:pt x="0" y="140"/>
                    <a:pt x="0" y="140"/>
                  </a:cubicBezTo>
                  <a:cubicBezTo>
                    <a:pt x="0" y="147"/>
                    <a:pt x="6" y="152"/>
                    <a:pt x="14" y="152"/>
                  </a:cubicBezTo>
                  <a:cubicBezTo>
                    <a:pt x="108" y="152"/>
                    <a:pt x="108" y="152"/>
                    <a:pt x="108" y="152"/>
                  </a:cubicBezTo>
                  <a:cubicBezTo>
                    <a:pt x="115" y="152"/>
                    <a:pt x="122" y="147"/>
                    <a:pt x="122" y="140"/>
                  </a:cubicBezTo>
                  <a:cubicBezTo>
                    <a:pt x="122" y="12"/>
                    <a:pt x="122" y="12"/>
                    <a:pt x="122" y="12"/>
                  </a:cubicBezTo>
                  <a:cubicBezTo>
                    <a:pt x="122" y="5"/>
                    <a:pt x="115" y="0"/>
                    <a:pt x="108" y="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2" name="Freeform 77">
              <a:extLst>
                <a:ext uri="{FF2B5EF4-FFF2-40B4-BE49-F238E27FC236}">
                  <a16:creationId xmlns:a16="http://schemas.microsoft.com/office/drawing/2014/main" id="{C1783562-F8F4-49A0-98B2-7B56CA5B1FD3}"/>
                </a:ext>
              </a:extLst>
            </p:cNvPr>
            <p:cNvSpPr>
              <a:spLocks/>
            </p:cNvSpPr>
            <p:nvPr userDrawn="1"/>
          </p:nvSpPr>
          <p:spPr bwMode="auto">
            <a:xfrm>
              <a:off x="6242050" y="1909763"/>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8 h 30"/>
                <a:gd name="T14" fmla="*/ 2 w 30"/>
                <a:gd name="T15" fmla="*/ 26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5 h 30"/>
                <a:gd name="T28" fmla="*/ 6 w 30"/>
                <a:gd name="T29" fmla="*/ 17 h 30"/>
                <a:gd name="T30" fmla="*/ 7 w 30"/>
                <a:gd name="T31" fmla="*/ 18 h 30"/>
                <a:gd name="T32" fmla="*/ 8 w 30"/>
                <a:gd name="T33" fmla="*/ 21 h 30"/>
                <a:gd name="T34" fmla="*/ 12 w 30"/>
                <a:gd name="T35" fmla="*/ 15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0"/>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29"/>
                    <a:pt x="3" y="29"/>
                    <a:pt x="3" y="28"/>
                  </a:cubicBezTo>
                  <a:cubicBezTo>
                    <a:pt x="3" y="28"/>
                    <a:pt x="2" y="27"/>
                    <a:pt x="2" y="26"/>
                  </a:cubicBezTo>
                  <a:cubicBezTo>
                    <a:pt x="2" y="26"/>
                    <a:pt x="1" y="24"/>
                    <a:pt x="1" y="23"/>
                  </a:cubicBezTo>
                  <a:cubicBezTo>
                    <a:pt x="1" y="23"/>
                    <a:pt x="1" y="22"/>
                    <a:pt x="1" y="22"/>
                  </a:cubicBezTo>
                  <a:cubicBezTo>
                    <a:pt x="0" y="20"/>
                    <a:pt x="0" y="19"/>
                    <a:pt x="0" y="19"/>
                  </a:cubicBezTo>
                  <a:cubicBezTo>
                    <a:pt x="0" y="18"/>
                    <a:pt x="0" y="17"/>
                    <a:pt x="1" y="16"/>
                  </a:cubicBezTo>
                  <a:cubicBezTo>
                    <a:pt x="3" y="15"/>
                    <a:pt x="4" y="15"/>
                    <a:pt x="5" y="15"/>
                  </a:cubicBezTo>
                  <a:cubicBezTo>
                    <a:pt x="5" y="15"/>
                    <a:pt x="5" y="15"/>
                    <a:pt x="6" y="15"/>
                  </a:cubicBezTo>
                  <a:cubicBezTo>
                    <a:pt x="6" y="16"/>
                    <a:pt x="6" y="16"/>
                    <a:pt x="6" y="17"/>
                  </a:cubicBezTo>
                  <a:cubicBezTo>
                    <a:pt x="6" y="17"/>
                    <a:pt x="7" y="18"/>
                    <a:pt x="7" y="18"/>
                  </a:cubicBezTo>
                  <a:cubicBezTo>
                    <a:pt x="7" y="20"/>
                    <a:pt x="8" y="21"/>
                    <a:pt x="8" y="21"/>
                  </a:cubicBezTo>
                  <a:cubicBezTo>
                    <a:pt x="9" y="21"/>
                    <a:pt x="10" y="19"/>
                    <a:pt x="12" y="15"/>
                  </a:cubicBezTo>
                  <a:cubicBezTo>
                    <a:pt x="14" y="12"/>
                    <a:pt x="12" y="15"/>
                    <a:pt x="14" y="13"/>
                  </a:cubicBezTo>
                  <a:cubicBezTo>
                    <a:pt x="16" y="9"/>
                    <a:pt x="18" y="7"/>
                    <a:pt x="19" y="6"/>
                  </a:cubicBezTo>
                  <a:cubicBezTo>
                    <a:pt x="20" y="4"/>
                    <a:pt x="21" y="3"/>
                    <a:pt x="22" y="2"/>
                  </a:cubicBezTo>
                  <a:cubicBezTo>
                    <a:pt x="23" y="2"/>
                    <a:pt x="24" y="1"/>
                    <a:pt x="25" y="1"/>
                  </a:cubicBezTo>
                  <a:cubicBezTo>
                    <a:pt x="26" y="0"/>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3" name="Freeform 78">
              <a:extLst>
                <a:ext uri="{FF2B5EF4-FFF2-40B4-BE49-F238E27FC236}">
                  <a16:creationId xmlns:a16="http://schemas.microsoft.com/office/drawing/2014/main" id="{8E4614FC-9127-4A79-A946-22351BF0C338}"/>
                </a:ext>
              </a:extLst>
            </p:cNvPr>
            <p:cNvSpPr>
              <a:spLocks/>
            </p:cNvSpPr>
            <p:nvPr userDrawn="1"/>
          </p:nvSpPr>
          <p:spPr bwMode="auto">
            <a:xfrm>
              <a:off x="6242050" y="2041525"/>
              <a:ext cx="115888" cy="115888"/>
            </a:xfrm>
            <a:custGeom>
              <a:avLst/>
              <a:gdLst>
                <a:gd name="T0" fmla="*/ 30 w 30"/>
                <a:gd name="T1" fmla="*/ 0 h 30"/>
                <a:gd name="T2" fmla="*/ 18 w 30"/>
                <a:gd name="T3" fmla="*/ 15 h 30"/>
                <a:gd name="T4" fmla="*/ 12 w 30"/>
                <a:gd name="T5" fmla="*/ 25 h 30"/>
                <a:gd name="T6" fmla="*/ 11 w 30"/>
                <a:gd name="T7" fmla="*/ 26 h 30"/>
                <a:gd name="T8" fmla="*/ 6 w 30"/>
                <a:gd name="T9" fmla="*/ 30 h 30"/>
                <a:gd name="T10" fmla="*/ 4 w 30"/>
                <a:gd name="T11" fmla="*/ 29 h 30"/>
                <a:gd name="T12" fmla="*/ 3 w 30"/>
                <a:gd name="T13" fmla="*/ 28 h 30"/>
                <a:gd name="T14" fmla="*/ 2 w 30"/>
                <a:gd name="T15" fmla="*/ 26 h 30"/>
                <a:gd name="T16" fmla="*/ 1 w 30"/>
                <a:gd name="T17" fmla="*/ 22 h 30"/>
                <a:gd name="T18" fmla="*/ 1 w 30"/>
                <a:gd name="T19" fmla="*/ 22 h 30"/>
                <a:gd name="T20" fmla="*/ 0 w 30"/>
                <a:gd name="T21" fmla="*/ 18 h 30"/>
                <a:gd name="T22" fmla="*/ 1 w 30"/>
                <a:gd name="T23" fmla="*/ 16 h 30"/>
                <a:gd name="T24" fmla="*/ 5 w 30"/>
                <a:gd name="T25" fmla="*/ 15 h 30"/>
                <a:gd name="T26" fmla="*/ 6 w 30"/>
                <a:gd name="T27" fmla="*/ 15 h 30"/>
                <a:gd name="T28" fmla="*/ 6 w 30"/>
                <a:gd name="T29" fmla="*/ 16 h 30"/>
                <a:gd name="T30" fmla="*/ 7 w 30"/>
                <a:gd name="T31" fmla="*/ 18 h 30"/>
                <a:gd name="T32" fmla="*/ 8 w 30"/>
                <a:gd name="T33" fmla="*/ 20 h 30"/>
                <a:gd name="T34" fmla="*/ 12 w 30"/>
                <a:gd name="T35" fmla="*/ 15 h 30"/>
                <a:gd name="T36" fmla="*/ 14 w 30"/>
                <a:gd name="T37" fmla="*/ 12 h 30"/>
                <a:gd name="T38" fmla="*/ 19 w 30"/>
                <a:gd name="T39" fmla="*/ 5 h 30"/>
                <a:gd name="T40" fmla="*/ 22 w 30"/>
                <a:gd name="T41" fmla="*/ 2 h 30"/>
                <a:gd name="T42" fmla="*/ 25 w 30"/>
                <a:gd name="T43" fmla="*/ 0 h 30"/>
                <a:gd name="T44" fmla="*/ 30 w 30"/>
                <a:gd name="T45"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 h="30">
                  <a:moveTo>
                    <a:pt x="30" y="0"/>
                  </a:moveTo>
                  <a:cubicBezTo>
                    <a:pt x="26" y="5"/>
                    <a:pt x="22" y="10"/>
                    <a:pt x="18" y="15"/>
                  </a:cubicBezTo>
                  <a:cubicBezTo>
                    <a:pt x="14" y="20"/>
                    <a:pt x="15" y="19"/>
                    <a:pt x="12" y="25"/>
                  </a:cubicBezTo>
                  <a:cubicBezTo>
                    <a:pt x="12" y="25"/>
                    <a:pt x="11" y="26"/>
                    <a:pt x="11" y="26"/>
                  </a:cubicBezTo>
                  <a:cubicBezTo>
                    <a:pt x="10" y="29"/>
                    <a:pt x="8" y="30"/>
                    <a:pt x="6" y="30"/>
                  </a:cubicBezTo>
                  <a:cubicBezTo>
                    <a:pt x="6" y="30"/>
                    <a:pt x="5" y="29"/>
                    <a:pt x="4" y="29"/>
                  </a:cubicBezTo>
                  <a:cubicBezTo>
                    <a:pt x="4" y="29"/>
                    <a:pt x="3" y="29"/>
                    <a:pt x="3" y="28"/>
                  </a:cubicBezTo>
                  <a:cubicBezTo>
                    <a:pt x="3" y="27"/>
                    <a:pt x="2" y="27"/>
                    <a:pt x="2" y="26"/>
                  </a:cubicBezTo>
                  <a:cubicBezTo>
                    <a:pt x="2" y="25"/>
                    <a:pt x="1" y="24"/>
                    <a:pt x="1" y="22"/>
                  </a:cubicBezTo>
                  <a:cubicBezTo>
                    <a:pt x="1" y="22"/>
                    <a:pt x="1" y="22"/>
                    <a:pt x="1" y="22"/>
                  </a:cubicBezTo>
                  <a:cubicBezTo>
                    <a:pt x="0" y="20"/>
                    <a:pt x="0" y="19"/>
                    <a:pt x="0" y="18"/>
                  </a:cubicBezTo>
                  <a:cubicBezTo>
                    <a:pt x="0" y="17"/>
                    <a:pt x="0" y="17"/>
                    <a:pt x="1" y="16"/>
                  </a:cubicBezTo>
                  <a:cubicBezTo>
                    <a:pt x="3" y="15"/>
                    <a:pt x="4" y="15"/>
                    <a:pt x="5" y="15"/>
                  </a:cubicBezTo>
                  <a:cubicBezTo>
                    <a:pt x="5" y="15"/>
                    <a:pt x="5" y="15"/>
                    <a:pt x="6" y="15"/>
                  </a:cubicBezTo>
                  <a:cubicBezTo>
                    <a:pt x="6" y="15"/>
                    <a:pt x="6" y="16"/>
                    <a:pt x="6" y="16"/>
                  </a:cubicBezTo>
                  <a:cubicBezTo>
                    <a:pt x="6" y="17"/>
                    <a:pt x="7" y="17"/>
                    <a:pt x="7" y="18"/>
                  </a:cubicBezTo>
                  <a:cubicBezTo>
                    <a:pt x="7" y="20"/>
                    <a:pt x="8" y="20"/>
                    <a:pt x="8" y="20"/>
                  </a:cubicBezTo>
                  <a:cubicBezTo>
                    <a:pt x="9" y="20"/>
                    <a:pt x="10" y="19"/>
                    <a:pt x="12" y="15"/>
                  </a:cubicBezTo>
                  <a:cubicBezTo>
                    <a:pt x="14" y="12"/>
                    <a:pt x="12" y="15"/>
                    <a:pt x="14" y="12"/>
                  </a:cubicBezTo>
                  <a:cubicBezTo>
                    <a:pt x="16" y="9"/>
                    <a:pt x="18" y="7"/>
                    <a:pt x="19" y="5"/>
                  </a:cubicBezTo>
                  <a:cubicBezTo>
                    <a:pt x="20" y="4"/>
                    <a:pt x="21" y="3"/>
                    <a:pt x="22" y="2"/>
                  </a:cubicBezTo>
                  <a:cubicBezTo>
                    <a:pt x="23" y="1"/>
                    <a:pt x="24" y="1"/>
                    <a:pt x="25" y="0"/>
                  </a:cubicBezTo>
                  <a:cubicBezTo>
                    <a:pt x="26" y="0"/>
                    <a:pt x="28" y="0"/>
                    <a:pt x="3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4" name="Freeform 79">
              <a:extLst>
                <a:ext uri="{FF2B5EF4-FFF2-40B4-BE49-F238E27FC236}">
                  <a16:creationId xmlns:a16="http://schemas.microsoft.com/office/drawing/2014/main" id="{BE1FCB24-C635-4EAC-BDF7-F81EF1355E2C}"/>
                </a:ext>
              </a:extLst>
            </p:cNvPr>
            <p:cNvSpPr>
              <a:spLocks/>
            </p:cNvSpPr>
            <p:nvPr userDrawn="1"/>
          </p:nvSpPr>
          <p:spPr bwMode="auto">
            <a:xfrm>
              <a:off x="6242050" y="2171700"/>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9 h 30"/>
                <a:gd name="T14" fmla="*/ 2 w 30"/>
                <a:gd name="T15" fmla="*/ 27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6 h 30"/>
                <a:gd name="T28" fmla="*/ 6 w 30"/>
                <a:gd name="T29" fmla="*/ 17 h 30"/>
                <a:gd name="T30" fmla="*/ 7 w 30"/>
                <a:gd name="T31" fmla="*/ 19 h 30"/>
                <a:gd name="T32" fmla="*/ 8 w 30"/>
                <a:gd name="T33" fmla="*/ 21 h 30"/>
                <a:gd name="T34" fmla="*/ 12 w 30"/>
                <a:gd name="T35" fmla="*/ 16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1"/>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30"/>
                    <a:pt x="3" y="29"/>
                    <a:pt x="3" y="29"/>
                  </a:cubicBezTo>
                  <a:cubicBezTo>
                    <a:pt x="3" y="28"/>
                    <a:pt x="2" y="27"/>
                    <a:pt x="2" y="27"/>
                  </a:cubicBezTo>
                  <a:cubicBezTo>
                    <a:pt x="2" y="26"/>
                    <a:pt x="1" y="24"/>
                    <a:pt x="1" y="23"/>
                  </a:cubicBezTo>
                  <a:cubicBezTo>
                    <a:pt x="1" y="23"/>
                    <a:pt x="1" y="23"/>
                    <a:pt x="1" y="22"/>
                  </a:cubicBezTo>
                  <a:cubicBezTo>
                    <a:pt x="0" y="21"/>
                    <a:pt x="0" y="19"/>
                    <a:pt x="0" y="19"/>
                  </a:cubicBezTo>
                  <a:cubicBezTo>
                    <a:pt x="0" y="18"/>
                    <a:pt x="0" y="17"/>
                    <a:pt x="1" y="16"/>
                  </a:cubicBezTo>
                  <a:cubicBezTo>
                    <a:pt x="3" y="16"/>
                    <a:pt x="4" y="15"/>
                    <a:pt x="5" y="15"/>
                  </a:cubicBezTo>
                  <a:cubicBezTo>
                    <a:pt x="5" y="15"/>
                    <a:pt x="5" y="15"/>
                    <a:pt x="6" y="16"/>
                  </a:cubicBezTo>
                  <a:cubicBezTo>
                    <a:pt x="6" y="16"/>
                    <a:pt x="6" y="16"/>
                    <a:pt x="6" y="17"/>
                  </a:cubicBezTo>
                  <a:cubicBezTo>
                    <a:pt x="6" y="17"/>
                    <a:pt x="7" y="18"/>
                    <a:pt x="7" y="19"/>
                  </a:cubicBezTo>
                  <a:cubicBezTo>
                    <a:pt x="7" y="20"/>
                    <a:pt x="8" y="21"/>
                    <a:pt x="8" y="21"/>
                  </a:cubicBezTo>
                  <a:cubicBezTo>
                    <a:pt x="9" y="21"/>
                    <a:pt x="10" y="19"/>
                    <a:pt x="12" y="16"/>
                  </a:cubicBezTo>
                  <a:cubicBezTo>
                    <a:pt x="14" y="12"/>
                    <a:pt x="12" y="15"/>
                    <a:pt x="14" y="13"/>
                  </a:cubicBezTo>
                  <a:cubicBezTo>
                    <a:pt x="16" y="10"/>
                    <a:pt x="18" y="7"/>
                    <a:pt x="19" y="6"/>
                  </a:cubicBezTo>
                  <a:cubicBezTo>
                    <a:pt x="20" y="4"/>
                    <a:pt x="21" y="3"/>
                    <a:pt x="22" y="2"/>
                  </a:cubicBezTo>
                  <a:cubicBezTo>
                    <a:pt x="23" y="2"/>
                    <a:pt x="24" y="1"/>
                    <a:pt x="25" y="1"/>
                  </a:cubicBezTo>
                  <a:cubicBezTo>
                    <a:pt x="26" y="1"/>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975" name="Freeform 80" descr="An icon of a checkmark">
            <a:extLst>
              <a:ext uri="{FF2B5EF4-FFF2-40B4-BE49-F238E27FC236}">
                <a16:creationId xmlns:a16="http://schemas.microsoft.com/office/drawing/2014/main" id="{374C30C8-8CA6-42C1-8DC7-AD2A3A5AB8B3}"/>
              </a:ext>
            </a:extLst>
          </p:cNvPr>
          <p:cNvSpPr>
            <a:spLocks/>
          </p:cNvSpPr>
          <p:nvPr userDrawn="1"/>
        </p:nvSpPr>
        <p:spPr bwMode="auto">
          <a:xfrm>
            <a:off x="8477674" y="754063"/>
            <a:ext cx="274638" cy="271463"/>
          </a:xfrm>
          <a:custGeom>
            <a:avLst/>
            <a:gdLst>
              <a:gd name="T0" fmla="*/ 71 w 71"/>
              <a:gd name="T1" fmla="*/ 2 h 70"/>
              <a:gd name="T2" fmla="*/ 43 w 71"/>
              <a:gd name="T3" fmla="*/ 36 h 70"/>
              <a:gd name="T4" fmla="*/ 29 w 71"/>
              <a:gd name="T5" fmla="*/ 59 h 70"/>
              <a:gd name="T6" fmla="*/ 27 w 71"/>
              <a:gd name="T7" fmla="*/ 63 h 70"/>
              <a:gd name="T8" fmla="*/ 16 w 71"/>
              <a:gd name="T9" fmla="*/ 70 h 70"/>
              <a:gd name="T10" fmla="*/ 11 w 71"/>
              <a:gd name="T11" fmla="*/ 69 h 70"/>
              <a:gd name="T12" fmla="*/ 8 w 71"/>
              <a:gd name="T13" fmla="*/ 66 h 70"/>
              <a:gd name="T14" fmla="*/ 5 w 71"/>
              <a:gd name="T15" fmla="*/ 62 h 70"/>
              <a:gd name="T16" fmla="*/ 2 w 71"/>
              <a:gd name="T17" fmla="*/ 53 h 70"/>
              <a:gd name="T18" fmla="*/ 2 w 71"/>
              <a:gd name="T19" fmla="*/ 52 h 70"/>
              <a:gd name="T20" fmla="*/ 0 w 71"/>
              <a:gd name="T21" fmla="*/ 44 h 70"/>
              <a:gd name="T22" fmla="*/ 4 w 71"/>
              <a:gd name="T23" fmla="*/ 38 h 70"/>
              <a:gd name="T24" fmla="*/ 12 w 71"/>
              <a:gd name="T25" fmla="*/ 35 h 70"/>
              <a:gd name="T26" fmla="*/ 14 w 71"/>
              <a:gd name="T27" fmla="*/ 36 h 70"/>
              <a:gd name="T28" fmla="*/ 15 w 71"/>
              <a:gd name="T29" fmla="*/ 39 h 70"/>
              <a:gd name="T30" fmla="*/ 17 w 71"/>
              <a:gd name="T31" fmla="*/ 43 h 70"/>
              <a:gd name="T32" fmla="*/ 20 w 71"/>
              <a:gd name="T33" fmla="*/ 49 h 70"/>
              <a:gd name="T34" fmla="*/ 29 w 71"/>
              <a:gd name="T35" fmla="*/ 36 h 70"/>
              <a:gd name="T36" fmla="*/ 33 w 71"/>
              <a:gd name="T37" fmla="*/ 29 h 70"/>
              <a:gd name="T38" fmla="*/ 45 w 71"/>
              <a:gd name="T39" fmla="*/ 13 h 70"/>
              <a:gd name="T40" fmla="*/ 52 w 71"/>
              <a:gd name="T41" fmla="*/ 5 h 70"/>
              <a:gd name="T42" fmla="*/ 59 w 71"/>
              <a:gd name="T43" fmla="*/ 2 h 70"/>
              <a:gd name="T44" fmla="*/ 70 w 71"/>
              <a:gd name="T45" fmla="*/ 0 h 70"/>
              <a:gd name="T46" fmla="*/ 71 w 71"/>
              <a:gd name="T47" fmla="*/ 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 h="70">
                <a:moveTo>
                  <a:pt x="71" y="2"/>
                </a:moveTo>
                <a:cubicBezTo>
                  <a:pt x="61" y="13"/>
                  <a:pt x="52" y="24"/>
                  <a:pt x="43" y="36"/>
                </a:cubicBezTo>
                <a:cubicBezTo>
                  <a:pt x="35" y="48"/>
                  <a:pt x="36" y="46"/>
                  <a:pt x="29" y="59"/>
                </a:cubicBezTo>
                <a:cubicBezTo>
                  <a:pt x="28" y="60"/>
                  <a:pt x="27" y="61"/>
                  <a:pt x="27" y="63"/>
                </a:cubicBezTo>
                <a:cubicBezTo>
                  <a:pt x="24" y="68"/>
                  <a:pt x="20" y="70"/>
                  <a:pt x="16" y="70"/>
                </a:cubicBezTo>
                <a:cubicBezTo>
                  <a:pt x="14" y="70"/>
                  <a:pt x="12" y="70"/>
                  <a:pt x="11" y="69"/>
                </a:cubicBezTo>
                <a:cubicBezTo>
                  <a:pt x="10" y="69"/>
                  <a:pt x="9" y="68"/>
                  <a:pt x="8" y="66"/>
                </a:cubicBezTo>
                <a:cubicBezTo>
                  <a:pt x="7" y="65"/>
                  <a:pt x="6" y="64"/>
                  <a:pt x="5" y="62"/>
                </a:cubicBezTo>
                <a:cubicBezTo>
                  <a:pt x="4" y="60"/>
                  <a:pt x="3" y="57"/>
                  <a:pt x="2" y="53"/>
                </a:cubicBezTo>
                <a:cubicBezTo>
                  <a:pt x="2" y="53"/>
                  <a:pt x="2" y="52"/>
                  <a:pt x="2" y="52"/>
                </a:cubicBezTo>
                <a:cubicBezTo>
                  <a:pt x="1" y="48"/>
                  <a:pt x="0" y="45"/>
                  <a:pt x="0" y="44"/>
                </a:cubicBezTo>
                <a:cubicBezTo>
                  <a:pt x="0" y="42"/>
                  <a:pt x="2" y="40"/>
                  <a:pt x="4" y="38"/>
                </a:cubicBezTo>
                <a:cubicBezTo>
                  <a:pt x="7" y="36"/>
                  <a:pt x="9" y="35"/>
                  <a:pt x="12" y="35"/>
                </a:cubicBezTo>
                <a:cubicBezTo>
                  <a:pt x="13" y="35"/>
                  <a:pt x="13" y="35"/>
                  <a:pt x="14" y="36"/>
                </a:cubicBezTo>
                <a:cubicBezTo>
                  <a:pt x="14" y="36"/>
                  <a:pt x="15" y="37"/>
                  <a:pt x="15" y="39"/>
                </a:cubicBezTo>
                <a:cubicBezTo>
                  <a:pt x="16" y="40"/>
                  <a:pt x="16" y="41"/>
                  <a:pt x="17" y="43"/>
                </a:cubicBezTo>
                <a:cubicBezTo>
                  <a:pt x="18" y="47"/>
                  <a:pt x="19" y="49"/>
                  <a:pt x="20" y="49"/>
                </a:cubicBezTo>
                <a:cubicBezTo>
                  <a:pt x="21" y="49"/>
                  <a:pt x="24" y="44"/>
                  <a:pt x="29" y="36"/>
                </a:cubicBezTo>
                <a:cubicBezTo>
                  <a:pt x="34" y="28"/>
                  <a:pt x="29" y="35"/>
                  <a:pt x="33" y="29"/>
                </a:cubicBezTo>
                <a:cubicBezTo>
                  <a:pt x="38" y="22"/>
                  <a:pt x="42" y="16"/>
                  <a:pt x="45" y="13"/>
                </a:cubicBezTo>
                <a:cubicBezTo>
                  <a:pt x="47" y="10"/>
                  <a:pt x="50" y="7"/>
                  <a:pt x="52" y="5"/>
                </a:cubicBezTo>
                <a:cubicBezTo>
                  <a:pt x="54" y="4"/>
                  <a:pt x="56" y="2"/>
                  <a:pt x="59" y="2"/>
                </a:cubicBezTo>
                <a:cubicBezTo>
                  <a:pt x="62" y="1"/>
                  <a:pt x="66" y="0"/>
                  <a:pt x="70" y="0"/>
                </a:cubicBezTo>
                <a:lnTo>
                  <a:pt x="71"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76" name="Group 975" descr="An icon of an open box">
            <a:extLst>
              <a:ext uri="{FF2B5EF4-FFF2-40B4-BE49-F238E27FC236}">
                <a16:creationId xmlns:a16="http://schemas.microsoft.com/office/drawing/2014/main" id="{8A2FED04-DDB3-4973-B986-0F9AAB79A4C1}"/>
              </a:ext>
            </a:extLst>
          </p:cNvPr>
          <p:cNvGrpSpPr/>
          <p:nvPr userDrawn="1"/>
        </p:nvGrpSpPr>
        <p:grpSpPr>
          <a:xfrm>
            <a:off x="7037811" y="2465388"/>
            <a:ext cx="455613" cy="352425"/>
            <a:chOff x="4956175" y="2465388"/>
            <a:chExt cx="455613" cy="352425"/>
          </a:xfrm>
        </p:grpSpPr>
        <p:sp>
          <p:nvSpPr>
            <p:cNvPr id="977" name="Line 81">
              <a:extLst>
                <a:ext uri="{FF2B5EF4-FFF2-40B4-BE49-F238E27FC236}">
                  <a16:creationId xmlns:a16="http://schemas.microsoft.com/office/drawing/2014/main" id="{CB85AEEE-3751-41C2-85AA-8626AA4FF048}"/>
                </a:ext>
              </a:extLst>
            </p:cNvPr>
            <p:cNvSpPr>
              <a:spLocks noChangeShapeType="1"/>
            </p:cNvSpPr>
            <p:nvPr userDrawn="1"/>
          </p:nvSpPr>
          <p:spPr bwMode="auto">
            <a:xfrm>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8" name="Line 82">
              <a:extLst>
                <a:ext uri="{FF2B5EF4-FFF2-40B4-BE49-F238E27FC236}">
                  <a16:creationId xmlns:a16="http://schemas.microsoft.com/office/drawing/2014/main" id="{4AC828B6-F6C8-4290-8A54-17552A99846D}"/>
                </a:ext>
              </a:extLst>
            </p:cNvPr>
            <p:cNvSpPr>
              <a:spLocks noChangeShapeType="1"/>
            </p:cNvSpPr>
            <p:nvPr userDrawn="1"/>
          </p:nvSpPr>
          <p:spPr bwMode="auto">
            <a:xfrm>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9" name="Freeform 83">
              <a:extLst>
                <a:ext uri="{FF2B5EF4-FFF2-40B4-BE49-F238E27FC236}">
                  <a16:creationId xmlns:a16="http://schemas.microsoft.com/office/drawing/2014/main" id="{FB8E26ED-9EF5-4D20-9989-FA4694048F43}"/>
                </a:ext>
              </a:extLst>
            </p:cNvPr>
            <p:cNvSpPr>
              <a:spLocks/>
            </p:cNvSpPr>
            <p:nvPr userDrawn="1"/>
          </p:nvSpPr>
          <p:spPr bwMode="auto">
            <a:xfrm>
              <a:off x="5183188" y="2465388"/>
              <a:ext cx="207963" cy="101600"/>
            </a:xfrm>
            <a:custGeom>
              <a:avLst/>
              <a:gdLst>
                <a:gd name="T0" fmla="*/ 0 w 131"/>
                <a:gd name="T1" fmla="*/ 42 h 64"/>
                <a:gd name="T2" fmla="*/ 34 w 131"/>
                <a:gd name="T3" fmla="*/ 0 h 64"/>
                <a:gd name="T4" fmla="*/ 131 w 131"/>
                <a:gd name="T5" fmla="*/ 17 h 64"/>
                <a:gd name="T6" fmla="*/ 93 w 131"/>
                <a:gd name="T7" fmla="*/ 64 h 64"/>
                <a:gd name="T8" fmla="*/ 0 w 131"/>
                <a:gd name="T9" fmla="*/ 42 h 64"/>
              </a:gdLst>
              <a:ahLst/>
              <a:cxnLst>
                <a:cxn ang="0">
                  <a:pos x="T0" y="T1"/>
                </a:cxn>
                <a:cxn ang="0">
                  <a:pos x="T2" y="T3"/>
                </a:cxn>
                <a:cxn ang="0">
                  <a:pos x="T4" y="T5"/>
                </a:cxn>
                <a:cxn ang="0">
                  <a:pos x="T6" y="T7"/>
                </a:cxn>
                <a:cxn ang="0">
                  <a:pos x="T8" y="T9"/>
                </a:cxn>
              </a:cxnLst>
              <a:rect l="0" t="0" r="r" b="b"/>
              <a:pathLst>
                <a:path w="131" h="64">
                  <a:moveTo>
                    <a:pt x="0" y="42"/>
                  </a:moveTo>
                  <a:lnTo>
                    <a:pt x="34" y="0"/>
                  </a:lnTo>
                  <a:lnTo>
                    <a:pt x="131" y="17"/>
                  </a:lnTo>
                  <a:lnTo>
                    <a:pt x="93" y="64"/>
                  </a:lnTo>
                  <a:lnTo>
                    <a:pt x="0" y="4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0" name="Freeform 84">
              <a:extLst>
                <a:ext uri="{FF2B5EF4-FFF2-40B4-BE49-F238E27FC236}">
                  <a16:creationId xmlns:a16="http://schemas.microsoft.com/office/drawing/2014/main" id="{2DE0419F-6C66-4532-9552-2631D2DEE5A0}"/>
                </a:ext>
              </a:extLst>
            </p:cNvPr>
            <p:cNvSpPr>
              <a:spLocks/>
            </p:cNvSpPr>
            <p:nvPr userDrawn="1"/>
          </p:nvSpPr>
          <p:spPr bwMode="auto">
            <a:xfrm>
              <a:off x="4959350" y="2481263"/>
              <a:ext cx="220663" cy="85725"/>
            </a:xfrm>
            <a:custGeom>
              <a:avLst/>
              <a:gdLst>
                <a:gd name="T0" fmla="*/ 0 w 139"/>
                <a:gd name="T1" fmla="*/ 20 h 54"/>
                <a:gd name="T2" fmla="*/ 41 w 139"/>
                <a:gd name="T3" fmla="*/ 54 h 54"/>
                <a:gd name="T4" fmla="*/ 139 w 139"/>
                <a:gd name="T5" fmla="*/ 32 h 54"/>
                <a:gd name="T6" fmla="*/ 97 w 139"/>
                <a:gd name="T7" fmla="*/ 0 h 54"/>
                <a:gd name="T8" fmla="*/ 0 w 139"/>
                <a:gd name="T9" fmla="*/ 20 h 54"/>
              </a:gdLst>
              <a:ahLst/>
              <a:cxnLst>
                <a:cxn ang="0">
                  <a:pos x="T0" y="T1"/>
                </a:cxn>
                <a:cxn ang="0">
                  <a:pos x="T2" y="T3"/>
                </a:cxn>
                <a:cxn ang="0">
                  <a:pos x="T4" y="T5"/>
                </a:cxn>
                <a:cxn ang="0">
                  <a:pos x="T6" y="T7"/>
                </a:cxn>
                <a:cxn ang="0">
                  <a:pos x="T8" y="T9"/>
                </a:cxn>
              </a:cxnLst>
              <a:rect l="0" t="0" r="r" b="b"/>
              <a:pathLst>
                <a:path w="139" h="54">
                  <a:moveTo>
                    <a:pt x="0" y="20"/>
                  </a:moveTo>
                  <a:lnTo>
                    <a:pt x="41" y="54"/>
                  </a:lnTo>
                  <a:lnTo>
                    <a:pt x="139" y="32"/>
                  </a:lnTo>
                  <a:lnTo>
                    <a:pt x="97" y="0"/>
                  </a:lnTo>
                  <a:lnTo>
                    <a:pt x="0" y="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1" name="Freeform 85">
              <a:extLst>
                <a:ext uri="{FF2B5EF4-FFF2-40B4-BE49-F238E27FC236}">
                  <a16:creationId xmlns:a16="http://schemas.microsoft.com/office/drawing/2014/main" id="{F602413A-E6B8-48E4-8EBB-FB0C4B916462}"/>
                </a:ext>
              </a:extLst>
            </p:cNvPr>
            <p:cNvSpPr>
              <a:spLocks/>
            </p:cNvSpPr>
            <p:nvPr userDrawn="1"/>
          </p:nvSpPr>
          <p:spPr bwMode="auto">
            <a:xfrm>
              <a:off x="5024438" y="2613025"/>
              <a:ext cx="150813" cy="204788"/>
            </a:xfrm>
            <a:custGeom>
              <a:avLst/>
              <a:gdLst>
                <a:gd name="T0" fmla="*/ 47 w 95"/>
                <a:gd name="T1" fmla="*/ 58 h 129"/>
                <a:gd name="T2" fmla="*/ 44 w 95"/>
                <a:gd name="T3" fmla="*/ 58 h 129"/>
                <a:gd name="T4" fmla="*/ 0 w 95"/>
                <a:gd name="T5" fmla="*/ 41 h 129"/>
                <a:gd name="T6" fmla="*/ 0 w 95"/>
                <a:gd name="T7" fmla="*/ 90 h 129"/>
                <a:gd name="T8" fmla="*/ 95 w 95"/>
                <a:gd name="T9" fmla="*/ 129 h 129"/>
                <a:gd name="T10" fmla="*/ 95 w 95"/>
                <a:gd name="T11" fmla="*/ 0 h 129"/>
                <a:gd name="T12" fmla="*/ 47 w 95"/>
                <a:gd name="T13" fmla="*/ 58 h 129"/>
              </a:gdLst>
              <a:ahLst/>
              <a:cxnLst>
                <a:cxn ang="0">
                  <a:pos x="T0" y="T1"/>
                </a:cxn>
                <a:cxn ang="0">
                  <a:pos x="T2" y="T3"/>
                </a:cxn>
                <a:cxn ang="0">
                  <a:pos x="T4" y="T5"/>
                </a:cxn>
                <a:cxn ang="0">
                  <a:pos x="T6" y="T7"/>
                </a:cxn>
                <a:cxn ang="0">
                  <a:pos x="T8" y="T9"/>
                </a:cxn>
                <a:cxn ang="0">
                  <a:pos x="T10" y="T11"/>
                </a:cxn>
                <a:cxn ang="0">
                  <a:pos x="T12" y="T13"/>
                </a:cxn>
              </a:cxnLst>
              <a:rect l="0" t="0" r="r" b="b"/>
              <a:pathLst>
                <a:path w="95" h="129">
                  <a:moveTo>
                    <a:pt x="47" y="58"/>
                  </a:moveTo>
                  <a:lnTo>
                    <a:pt x="44" y="58"/>
                  </a:lnTo>
                  <a:lnTo>
                    <a:pt x="0" y="41"/>
                  </a:lnTo>
                  <a:lnTo>
                    <a:pt x="0" y="90"/>
                  </a:lnTo>
                  <a:lnTo>
                    <a:pt x="95" y="129"/>
                  </a:lnTo>
                  <a:lnTo>
                    <a:pt x="95" y="0"/>
                  </a:lnTo>
                  <a:lnTo>
                    <a:pt x="47"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2" name="Freeform 86">
              <a:extLst>
                <a:ext uri="{FF2B5EF4-FFF2-40B4-BE49-F238E27FC236}">
                  <a16:creationId xmlns:a16="http://schemas.microsoft.com/office/drawing/2014/main" id="{E2BDD2AE-62EA-413E-A9A9-F46E7A840069}"/>
                </a:ext>
              </a:extLst>
            </p:cNvPr>
            <p:cNvSpPr>
              <a:spLocks/>
            </p:cNvSpPr>
            <p:nvPr userDrawn="1"/>
          </p:nvSpPr>
          <p:spPr bwMode="auto">
            <a:xfrm>
              <a:off x="4956175" y="2570163"/>
              <a:ext cx="211138" cy="127000"/>
            </a:xfrm>
            <a:custGeom>
              <a:avLst/>
              <a:gdLst>
                <a:gd name="T0" fmla="*/ 43 w 133"/>
                <a:gd name="T1" fmla="*/ 0 h 80"/>
                <a:gd name="T2" fmla="*/ 43 w 133"/>
                <a:gd name="T3" fmla="*/ 0 h 80"/>
                <a:gd name="T4" fmla="*/ 0 w 133"/>
                <a:gd name="T5" fmla="*/ 46 h 80"/>
                <a:gd name="T6" fmla="*/ 43 w 133"/>
                <a:gd name="T7" fmla="*/ 63 h 80"/>
                <a:gd name="T8" fmla="*/ 87 w 133"/>
                <a:gd name="T9" fmla="*/ 80 h 80"/>
                <a:gd name="T10" fmla="*/ 133 w 133"/>
                <a:gd name="T11" fmla="*/ 24 h 80"/>
                <a:gd name="T12" fmla="*/ 43 w 133"/>
                <a:gd name="T13" fmla="*/ 0 h 80"/>
              </a:gdLst>
              <a:ahLst/>
              <a:cxnLst>
                <a:cxn ang="0">
                  <a:pos x="T0" y="T1"/>
                </a:cxn>
                <a:cxn ang="0">
                  <a:pos x="T2" y="T3"/>
                </a:cxn>
                <a:cxn ang="0">
                  <a:pos x="T4" y="T5"/>
                </a:cxn>
                <a:cxn ang="0">
                  <a:pos x="T6" y="T7"/>
                </a:cxn>
                <a:cxn ang="0">
                  <a:pos x="T8" y="T9"/>
                </a:cxn>
                <a:cxn ang="0">
                  <a:pos x="T10" y="T11"/>
                </a:cxn>
                <a:cxn ang="0">
                  <a:pos x="T12" y="T13"/>
                </a:cxn>
              </a:cxnLst>
              <a:rect l="0" t="0" r="r" b="b"/>
              <a:pathLst>
                <a:path w="133" h="80">
                  <a:moveTo>
                    <a:pt x="43" y="0"/>
                  </a:moveTo>
                  <a:lnTo>
                    <a:pt x="43" y="0"/>
                  </a:lnTo>
                  <a:lnTo>
                    <a:pt x="0" y="46"/>
                  </a:lnTo>
                  <a:lnTo>
                    <a:pt x="43" y="63"/>
                  </a:lnTo>
                  <a:lnTo>
                    <a:pt x="87" y="80"/>
                  </a:lnTo>
                  <a:lnTo>
                    <a:pt x="133" y="24"/>
                  </a:lnTo>
                  <a:lnTo>
                    <a:pt x="43"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3" name="Freeform 87">
              <a:extLst>
                <a:ext uri="{FF2B5EF4-FFF2-40B4-BE49-F238E27FC236}">
                  <a16:creationId xmlns:a16="http://schemas.microsoft.com/office/drawing/2014/main" id="{08297F9F-3A67-4722-B234-3A594E59B4B7}"/>
                </a:ext>
              </a:extLst>
            </p:cNvPr>
            <p:cNvSpPr>
              <a:spLocks/>
            </p:cNvSpPr>
            <p:nvPr userDrawn="1"/>
          </p:nvSpPr>
          <p:spPr bwMode="auto">
            <a:xfrm>
              <a:off x="5183188" y="2613025"/>
              <a:ext cx="150813" cy="204788"/>
            </a:xfrm>
            <a:custGeom>
              <a:avLst/>
              <a:gdLst>
                <a:gd name="T0" fmla="*/ 0 w 95"/>
                <a:gd name="T1" fmla="*/ 0 h 129"/>
                <a:gd name="T2" fmla="*/ 0 w 95"/>
                <a:gd name="T3" fmla="*/ 129 h 129"/>
                <a:gd name="T4" fmla="*/ 95 w 95"/>
                <a:gd name="T5" fmla="*/ 90 h 129"/>
                <a:gd name="T6" fmla="*/ 95 w 95"/>
                <a:gd name="T7" fmla="*/ 29 h 129"/>
                <a:gd name="T8" fmla="*/ 54 w 95"/>
                <a:gd name="T9" fmla="*/ 44 h 129"/>
                <a:gd name="T10" fmla="*/ 0 w 95"/>
                <a:gd name="T11" fmla="*/ 0 h 129"/>
              </a:gdLst>
              <a:ahLst/>
              <a:cxnLst>
                <a:cxn ang="0">
                  <a:pos x="T0" y="T1"/>
                </a:cxn>
                <a:cxn ang="0">
                  <a:pos x="T2" y="T3"/>
                </a:cxn>
                <a:cxn ang="0">
                  <a:pos x="T4" y="T5"/>
                </a:cxn>
                <a:cxn ang="0">
                  <a:pos x="T6" y="T7"/>
                </a:cxn>
                <a:cxn ang="0">
                  <a:pos x="T8" y="T9"/>
                </a:cxn>
                <a:cxn ang="0">
                  <a:pos x="T10" y="T11"/>
                </a:cxn>
              </a:cxnLst>
              <a:rect l="0" t="0" r="r" b="b"/>
              <a:pathLst>
                <a:path w="95" h="129">
                  <a:moveTo>
                    <a:pt x="0" y="0"/>
                  </a:moveTo>
                  <a:lnTo>
                    <a:pt x="0" y="129"/>
                  </a:lnTo>
                  <a:lnTo>
                    <a:pt x="95" y="90"/>
                  </a:lnTo>
                  <a:lnTo>
                    <a:pt x="95" y="29"/>
                  </a:lnTo>
                  <a:lnTo>
                    <a:pt x="54" y="44"/>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4" name="Freeform 88">
              <a:extLst>
                <a:ext uri="{FF2B5EF4-FFF2-40B4-BE49-F238E27FC236}">
                  <a16:creationId xmlns:a16="http://schemas.microsoft.com/office/drawing/2014/main" id="{86BD90CF-F27F-488D-9B2F-4D75B5413A93}"/>
                </a:ext>
              </a:extLst>
            </p:cNvPr>
            <p:cNvSpPr>
              <a:spLocks/>
            </p:cNvSpPr>
            <p:nvPr userDrawn="1"/>
          </p:nvSpPr>
          <p:spPr bwMode="auto">
            <a:xfrm>
              <a:off x="5191125" y="2570163"/>
              <a:ext cx="220663" cy="104775"/>
            </a:xfrm>
            <a:custGeom>
              <a:avLst/>
              <a:gdLst>
                <a:gd name="T0" fmla="*/ 92 w 139"/>
                <a:gd name="T1" fmla="*/ 0 h 66"/>
                <a:gd name="T2" fmla="*/ 90 w 139"/>
                <a:gd name="T3" fmla="*/ 0 h 66"/>
                <a:gd name="T4" fmla="*/ 0 w 139"/>
                <a:gd name="T5" fmla="*/ 27 h 66"/>
                <a:gd name="T6" fmla="*/ 51 w 139"/>
                <a:gd name="T7" fmla="*/ 66 h 66"/>
                <a:gd name="T8" fmla="*/ 90 w 139"/>
                <a:gd name="T9" fmla="*/ 51 h 66"/>
                <a:gd name="T10" fmla="*/ 139 w 139"/>
                <a:gd name="T11" fmla="*/ 34 h 66"/>
                <a:gd name="T12" fmla="*/ 92 w 139"/>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139" h="66">
                  <a:moveTo>
                    <a:pt x="92" y="0"/>
                  </a:moveTo>
                  <a:lnTo>
                    <a:pt x="90" y="0"/>
                  </a:lnTo>
                  <a:lnTo>
                    <a:pt x="0" y="27"/>
                  </a:lnTo>
                  <a:lnTo>
                    <a:pt x="51" y="66"/>
                  </a:lnTo>
                  <a:lnTo>
                    <a:pt x="90" y="51"/>
                  </a:lnTo>
                  <a:lnTo>
                    <a:pt x="139" y="34"/>
                  </a:lnTo>
                  <a:lnTo>
                    <a:pt x="9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985" name="Freeform 89" descr="An icon to mark location ">
            <a:extLst>
              <a:ext uri="{FF2B5EF4-FFF2-40B4-BE49-F238E27FC236}">
                <a16:creationId xmlns:a16="http://schemas.microsoft.com/office/drawing/2014/main" id="{43BE43F3-CDEE-4FCC-98D2-30A906C57230}"/>
              </a:ext>
            </a:extLst>
          </p:cNvPr>
          <p:cNvSpPr>
            <a:spLocks noEditPoints="1"/>
          </p:cNvSpPr>
          <p:nvPr userDrawn="1"/>
        </p:nvSpPr>
        <p:spPr bwMode="auto">
          <a:xfrm>
            <a:off x="7191799" y="1287463"/>
            <a:ext cx="266700" cy="398463"/>
          </a:xfrm>
          <a:custGeom>
            <a:avLst/>
            <a:gdLst>
              <a:gd name="T0" fmla="*/ 34 w 69"/>
              <a:gd name="T1" fmla="*/ 0 h 103"/>
              <a:gd name="T2" fmla="*/ 0 w 69"/>
              <a:gd name="T3" fmla="*/ 34 h 103"/>
              <a:gd name="T4" fmla="*/ 34 w 69"/>
              <a:gd name="T5" fmla="*/ 103 h 103"/>
              <a:gd name="T6" fmla="*/ 69 w 69"/>
              <a:gd name="T7" fmla="*/ 34 h 103"/>
              <a:gd name="T8" fmla="*/ 34 w 69"/>
              <a:gd name="T9" fmla="*/ 0 h 103"/>
              <a:gd name="T10" fmla="*/ 34 w 69"/>
              <a:gd name="T11" fmla="*/ 61 h 103"/>
              <a:gd name="T12" fmla="*/ 10 w 69"/>
              <a:gd name="T13" fmla="*/ 37 h 103"/>
              <a:gd name="T14" fmla="*/ 34 w 69"/>
              <a:gd name="T15" fmla="*/ 13 h 103"/>
              <a:gd name="T16" fmla="*/ 58 w 69"/>
              <a:gd name="T17" fmla="*/ 37 h 103"/>
              <a:gd name="T18" fmla="*/ 34 w 69"/>
              <a:gd name="T19" fmla="*/ 6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03">
                <a:moveTo>
                  <a:pt x="34" y="0"/>
                </a:moveTo>
                <a:cubicBezTo>
                  <a:pt x="15" y="0"/>
                  <a:pt x="0" y="15"/>
                  <a:pt x="0" y="34"/>
                </a:cubicBezTo>
                <a:cubicBezTo>
                  <a:pt x="0" y="53"/>
                  <a:pt x="34" y="103"/>
                  <a:pt x="34" y="103"/>
                </a:cubicBezTo>
                <a:cubicBezTo>
                  <a:pt x="34" y="103"/>
                  <a:pt x="69" y="53"/>
                  <a:pt x="69" y="34"/>
                </a:cubicBezTo>
                <a:cubicBezTo>
                  <a:pt x="69" y="15"/>
                  <a:pt x="53" y="0"/>
                  <a:pt x="34" y="0"/>
                </a:cubicBezTo>
                <a:close/>
                <a:moveTo>
                  <a:pt x="34" y="61"/>
                </a:moveTo>
                <a:cubicBezTo>
                  <a:pt x="21" y="61"/>
                  <a:pt x="10" y="50"/>
                  <a:pt x="10" y="37"/>
                </a:cubicBezTo>
                <a:cubicBezTo>
                  <a:pt x="10" y="24"/>
                  <a:pt x="21" y="13"/>
                  <a:pt x="34" y="13"/>
                </a:cubicBezTo>
                <a:cubicBezTo>
                  <a:pt x="47" y="13"/>
                  <a:pt x="58" y="24"/>
                  <a:pt x="58" y="37"/>
                </a:cubicBezTo>
                <a:cubicBezTo>
                  <a:pt x="58" y="50"/>
                  <a:pt x="47" y="61"/>
                  <a:pt x="34" y="6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6" name="Freeform 92" descr="An icon of a speech bubble">
            <a:extLst>
              <a:ext uri="{FF2B5EF4-FFF2-40B4-BE49-F238E27FC236}">
                <a16:creationId xmlns:a16="http://schemas.microsoft.com/office/drawing/2014/main" id="{6B52C333-CA27-4E26-8794-472E04718312}"/>
              </a:ext>
            </a:extLst>
          </p:cNvPr>
          <p:cNvSpPr>
            <a:spLocks/>
          </p:cNvSpPr>
          <p:nvPr userDrawn="1"/>
        </p:nvSpPr>
        <p:spPr bwMode="auto">
          <a:xfrm>
            <a:off x="6593311" y="977900"/>
            <a:ext cx="390525" cy="328613"/>
          </a:xfrm>
          <a:custGeom>
            <a:avLst/>
            <a:gdLst>
              <a:gd name="T0" fmla="*/ 101 w 101"/>
              <a:gd name="T1" fmla="*/ 35 h 85"/>
              <a:gd name="T2" fmla="*/ 50 w 101"/>
              <a:gd name="T3" fmla="*/ 0 h 85"/>
              <a:gd name="T4" fmla="*/ 0 w 101"/>
              <a:gd name="T5" fmla="*/ 35 h 85"/>
              <a:gd name="T6" fmla="*/ 50 w 101"/>
              <a:gd name="T7" fmla="*/ 71 h 85"/>
              <a:gd name="T8" fmla="*/ 58 w 101"/>
              <a:gd name="T9" fmla="*/ 70 h 85"/>
              <a:gd name="T10" fmla="*/ 59 w 101"/>
              <a:gd name="T11" fmla="*/ 71 h 85"/>
              <a:gd name="T12" fmla="*/ 60 w 101"/>
              <a:gd name="T13" fmla="*/ 73 h 85"/>
              <a:gd name="T14" fmla="*/ 55 w 101"/>
              <a:gd name="T15" fmla="*/ 83 h 85"/>
              <a:gd name="T16" fmla="*/ 54 w 101"/>
              <a:gd name="T17" fmla="*/ 84 h 85"/>
              <a:gd name="T18" fmla="*/ 56 w 101"/>
              <a:gd name="T19" fmla="*/ 85 h 85"/>
              <a:gd name="T20" fmla="*/ 78 w 101"/>
              <a:gd name="T21" fmla="*/ 68 h 85"/>
              <a:gd name="T22" fmla="*/ 82 w 101"/>
              <a:gd name="T23" fmla="*/ 63 h 85"/>
              <a:gd name="T24" fmla="*/ 101 w 101"/>
              <a:gd name="T25" fmla="*/ 3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1" h="85">
                <a:moveTo>
                  <a:pt x="101" y="35"/>
                </a:moveTo>
                <a:cubicBezTo>
                  <a:pt x="101" y="16"/>
                  <a:pt x="78" y="0"/>
                  <a:pt x="50" y="0"/>
                </a:cubicBezTo>
                <a:cubicBezTo>
                  <a:pt x="23" y="0"/>
                  <a:pt x="0" y="16"/>
                  <a:pt x="0" y="35"/>
                </a:cubicBezTo>
                <a:cubicBezTo>
                  <a:pt x="0" y="55"/>
                  <a:pt x="23" y="71"/>
                  <a:pt x="50" y="71"/>
                </a:cubicBezTo>
                <a:cubicBezTo>
                  <a:pt x="53" y="71"/>
                  <a:pt x="55" y="71"/>
                  <a:pt x="58" y="70"/>
                </a:cubicBezTo>
                <a:cubicBezTo>
                  <a:pt x="58" y="70"/>
                  <a:pt x="59" y="71"/>
                  <a:pt x="59" y="71"/>
                </a:cubicBezTo>
                <a:cubicBezTo>
                  <a:pt x="60" y="72"/>
                  <a:pt x="60" y="72"/>
                  <a:pt x="60" y="73"/>
                </a:cubicBezTo>
                <a:cubicBezTo>
                  <a:pt x="59" y="77"/>
                  <a:pt x="57" y="80"/>
                  <a:pt x="55" y="83"/>
                </a:cubicBezTo>
                <a:cubicBezTo>
                  <a:pt x="54" y="83"/>
                  <a:pt x="54" y="84"/>
                  <a:pt x="54" y="84"/>
                </a:cubicBezTo>
                <a:cubicBezTo>
                  <a:pt x="55" y="85"/>
                  <a:pt x="55" y="85"/>
                  <a:pt x="56" y="85"/>
                </a:cubicBezTo>
                <a:cubicBezTo>
                  <a:pt x="66" y="83"/>
                  <a:pt x="74" y="76"/>
                  <a:pt x="78" y="68"/>
                </a:cubicBezTo>
                <a:cubicBezTo>
                  <a:pt x="78" y="66"/>
                  <a:pt x="80" y="64"/>
                  <a:pt x="82" y="63"/>
                </a:cubicBezTo>
                <a:cubicBezTo>
                  <a:pt x="93" y="57"/>
                  <a:pt x="101" y="47"/>
                  <a:pt x="101" y="3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7" name="Freeform 93" descr="An icon representing &quot;share&quot;">
            <a:extLst>
              <a:ext uri="{FF2B5EF4-FFF2-40B4-BE49-F238E27FC236}">
                <a16:creationId xmlns:a16="http://schemas.microsoft.com/office/drawing/2014/main" id="{366EA910-C350-44FC-82C0-921F5BCBFAA1}"/>
              </a:ext>
            </a:extLst>
          </p:cNvPr>
          <p:cNvSpPr>
            <a:spLocks/>
          </p:cNvSpPr>
          <p:nvPr userDrawn="1"/>
        </p:nvSpPr>
        <p:spPr bwMode="auto">
          <a:xfrm>
            <a:off x="4970886" y="2655888"/>
            <a:ext cx="393700" cy="458788"/>
          </a:xfrm>
          <a:custGeom>
            <a:avLst/>
            <a:gdLst>
              <a:gd name="T0" fmla="*/ 83 w 102"/>
              <a:gd name="T1" fmla="*/ 80 h 119"/>
              <a:gd name="T2" fmla="*/ 70 w 102"/>
              <a:gd name="T3" fmla="*/ 85 h 119"/>
              <a:gd name="T4" fmla="*/ 38 w 102"/>
              <a:gd name="T5" fmla="*/ 65 h 119"/>
              <a:gd name="T6" fmla="*/ 38 w 102"/>
              <a:gd name="T7" fmla="*/ 59 h 119"/>
              <a:gd name="T8" fmla="*/ 38 w 102"/>
              <a:gd name="T9" fmla="*/ 54 h 119"/>
              <a:gd name="T10" fmla="*/ 70 w 102"/>
              <a:gd name="T11" fmla="*/ 34 h 119"/>
              <a:gd name="T12" fmla="*/ 83 w 102"/>
              <a:gd name="T13" fmla="*/ 39 h 119"/>
              <a:gd name="T14" fmla="*/ 102 w 102"/>
              <a:gd name="T15" fmla="*/ 19 h 119"/>
              <a:gd name="T16" fmla="*/ 83 w 102"/>
              <a:gd name="T17" fmla="*/ 0 h 119"/>
              <a:gd name="T18" fmla="*/ 63 w 102"/>
              <a:gd name="T19" fmla="*/ 19 h 119"/>
              <a:gd name="T20" fmla="*/ 64 w 102"/>
              <a:gd name="T21" fmla="*/ 25 h 119"/>
              <a:gd name="T22" fmla="*/ 32 w 102"/>
              <a:gd name="T23" fmla="*/ 45 h 119"/>
              <a:gd name="T24" fmla="*/ 19 w 102"/>
              <a:gd name="T25" fmla="*/ 40 h 119"/>
              <a:gd name="T26" fmla="*/ 0 w 102"/>
              <a:gd name="T27" fmla="*/ 59 h 119"/>
              <a:gd name="T28" fmla="*/ 19 w 102"/>
              <a:gd name="T29" fmla="*/ 79 h 119"/>
              <a:gd name="T30" fmla="*/ 32 w 102"/>
              <a:gd name="T31" fmla="*/ 74 h 119"/>
              <a:gd name="T32" fmla="*/ 64 w 102"/>
              <a:gd name="T33" fmla="*/ 94 h 119"/>
              <a:gd name="T34" fmla="*/ 63 w 102"/>
              <a:gd name="T35" fmla="*/ 99 h 119"/>
              <a:gd name="T36" fmla="*/ 83 w 102"/>
              <a:gd name="T37" fmla="*/ 119 h 119"/>
              <a:gd name="T38" fmla="*/ 102 w 102"/>
              <a:gd name="T39" fmla="*/ 99 h 119"/>
              <a:gd name="T40" fmla="*/ 83 w 102"/>
              <a:gd name="T41" fmla="*/ 8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2" h="119">
                <a:moveTo>
                  <a:pt x="83" y="80"/>
                </a:moveTo>
                <a:cubicBezTo>
                  <a:pt x="78" y="80"/>
                  <a:pt x="73" y="82"/>
                  <a:pt x="70" y="85"/>
                </a:cubicBezTo>
                <a:cubicBezTo>
                  <a:pt x="38" y="65"/>
                  <a:pt x="38" y="65"/>
                  <a:pt x="38" y="65"/>
                </a:cubicBezTo>
                <a:cubicBezTo>
                  <a:pt x="38" y="63"/>
                  <a:pt x="38" y="61"/>
                  <a:pt x="38" y="59"/>
                </a:cubicBezTo>
                <a:cubicBezTo>
                  <a:pt x="38" y="57"/>
                  <a:pt x="38" y="56"/>
                  <a:pt x="38" y="54"/>
                </a:cubicBezTo>
                <a:cubicBezTo>
                  <a:pt x="70" y="34"/>
                  <a:pt x="70" y="34"/>
                  <a:pt x="70" y="34"/>
                </a:cubicBezTo>
                <a:cubicBezTo>
                  <a:pt x="73" y="37"/>
                  <a:pt x="78" y="39"/>
                  <a:pt x="83" y="39"/>
                </a:cubicBezTo>
                <a:cubicBezTo>
                  <a:pt x="94" y="39"/>
                  <a:pt x="102" y="30"/>
                  <a:pt x="102" y="19"/>
                </a:cubicBezTo>
                <a:cubicBezTo>
                  <a:pt x="102" y="9"/>
                  <a:pt x="94" y="0"/>
                  <a:pt x="83" y="0"/>
                </a:cubicBezTo>
                <a:cubicBezTo>
                  <a:pt x="72" y="0"/>
                  <a:pt x="63" y="9"/>
                  <a:pt x="63" y="19"/>
                </a:cubicBezTo>
                <a:cubicBezTo>
                  <a:pt x="63" y="21"/>
                  <a:pt x="64" y="23"/>
                  <a:pt x="64" y="25"/>
                </a:cubicBezTo>
                <a:cubicBezTo>
                  <a:pt x="32" y="45"/>
                  <a:pt x="32" y="45"/>
                  <a:pt x="32" y="45"/>
                </a:cubicBezTo>
                <a:cubicBezTo>
                  <a:pt x="28" y="42"/>
                  <a:pt x="24" y="40"/>
                  <a:pt x="19" y="40"/>
                </a:cubicBezTo>
                <a:cubicBezTo>
                  <a:pt x="8" y="40"/>
                  <a:pt x="0" y="49"/>
                  <a:pt x="0" y="59"/>
                </a:cubicBezTo>
                <a:cubicBezTo>
                  <a:pt x="0" y="70"/>
                  <a:pt x="8" y="79"/>
                  <a:pt x="19" y="79"/>
                </a:cubicBezTo>
                <a:cubicBezTo>
                  <a:pt x="24" y="79"/>
                  <a:pt x="29" y="77"/>
                  <a:pt x="32" y="74"/>
                </a:cubicBezTo>
                <a:cubicBezTo>
                  <a:pt x="64" y="94"/>
                  <a:pt x="64" y="94"/>
                  <a:pt x="64" y="94"/>
                </a:cubicBezTo>
                <a:cubicBezTo>
                  <a:pt x="64" y="96"/>
                  <a:pt x="63" y="97"/>
                  <a:pt x="63" y="99"/>
                </a:cubicBezTo>
                <a:cubicBezTo>
                  <a:pt x="63" y="110"/>
                  <a:pt x="72" y="119"/>
                  <a:pt x="83" y="119"/>
                </a:cubicBezTo>
                <a:cubicBezTo>
                  <a:pt x="94" y="119"/>
                  <a:pt x="102" y="110"/>
                  <a:pt x="102" y="99"/>
                </a:cubicBezTo>
                <a:cubicBezTo>
                  <a:pt x="102" y="88"/>
                  <a:pt x="94" y="80"/>
                  <a:pt x="83"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8" name="Freeform 94" descr="An icon of a hashtag">
            <a:extLst>
              <a:ext uri="{FF2B5EF4-FFF2-40B4-BE49-F238E27FC236}">
                <a16:creationId xmlns:a16="http://schemas.microsoft.com/office/drawing/2014/main" id="{BE74D33F-5034-4C3B-A909-DBF0BBAA4AEA}"/>
              </a:ext>
            </a:extLst>
          </p:cNvPr>
          <p:cNvSpPr>
            <a:spLocks noEditPoints="1"/>
          </p:cNvSpPr>
          <p:nvPr userDrawn="1"/>
        </p:nvSpPr>
        <p:spPr bwMode="auto">
          <a:xfrm>
            <a:off x="3811104" y="1349375"/>
            <a:ext cx="231775" cy="277813"/>
          </a:xfrm>
          <a:custGeom>
            <a:avLst/>
            <a:gdLst>
              <a:gd name="T0" fmla="*/ 36 w 146"/>
              <a:gd name="T1" fmla="*/ 44 h 175"/>
              <a:gd name="T2" fmla="*/ 44 w 146"/>
              <a:gd name="T3" fmla="*/ 0 h 175"/>
              <a:gd name="T4" fmla="*/ 73 w 146"/>
              <a:gd name="T5" fmla="*/ 0 h 175"/>
              <a:gd name="T6" fmla="*/ 63 w 146"/>
              <a:gd name="T7" fmla="*/ 44 h 175"/>
              <a:gd name="T8" fmla="*/ 102 w 146"/>
              <a:gd name="T9" fmla="*/ 44 h 175"/>
              <a:gd name="T10" fmla="*/ 109 w 146"/>
              <a:gd name="T11" fmla="*/ 0 h 175"/>
              <a:gd name="T12" fmla="*/ 139 w 146"/>
              <a:gd name="T13" fmla="*/ 0 h 175"/>
              <a:gd name="T14" fmla="*/ 129 w 146"/>
              <a:gd name="T15" fmla="*/ 44 h 175"/>
              <a:gd name="T16" fmla="*/ 146 w 146"/>
              <a:gd name="T17" fmla="*/ 44 h 175"/>
              <a:gd name="T18" fmla="*/ 146 w 146"/>
              <a:gd name="T19" fmla="*/ 71 h 175"/>
              <a:gd name="T20" fmla="*/ 124 w 146"/>
              <a:gd name="T21" fmla="*/ 71 h 175"/>
              <a:gd name="T22" fmla="*/ 117 w 146"/>
              <a:gd name="T23" fmla="*/ 102 h 175"/>
              <a:gd name="T24" fmla="*/ 146 w 146"/>
              <a:gd name="T25" fmla="*/ 102 h 175"/>
              <a:gd name="T26" fmla="*/ 146 w 146"/>
              <a:gd name="T27" fmla="*/ 129 h 175"/>
              <a:gd name="T28" fmla="*/ 109 w 146"/>
              <a:gd name="T29" fmla="*/ 129 h 175"/>
              <a:gd name="T30" fmla="*/ 102 w 146"/>
              <a:gd name="T31" fmla="*/ 175 h 175"/>
              <a:gd name="T32" fmla="*/ 73 w 146"/>
              <a:gd name="T33" fmla="*/ 175 h 175"/>
              <a:gd name="T34" fmla="*/ 83 w 146"/>
              <a:gd name="T35" fmla="*/ 129 h 175"/>
              <a:gd name="T36" fmla="*/ 46 w 146"/>
              <a:gd name="T37" fmla="*/ 129 h 175"/>
              <a:gd name="T38" fmla="*/ 36 w 146"/>
              <a:gd name="T39" fmla="*/ 175 h 175"/>
              <a:gd name="T40" fmla="*/ 7 w 146"/>
              <a:gd name="T41" fmla="*/ 175 h 175"/>
              <a:gd name="T42" fmla="*/ 17 w 146"/>
              <a:gd name="T43" fmla="*/ 129 h 175"/>
              <a:gd name="T44" fmla="*/ 0 w 146"/>
              <a:gd name="T45" fmla="*/ 129 h 175"/>
              <a:gd name="T46" fmla="*/ 0 w 146"/>
              <a:gd name="T47" fmla="*/ 102 h 175"/>
              <a:gd name="T48" fmla="*/ 22 w 146"/>
              <a:gd name="T49" fmla="*/ 102 h 175"/>
              <a:gd name="T50" fmla="*/ 29 w 146"/>
              <a:gd name="T51" fmla="*/ 71 h 175"/>
              <a:gd name="T52" fmla="*/ 0 w 146"/>
              <a:gd name="T53" fmla="*/ 71 h 175"/>
              <a:gd name="T54" fmla="*/ 0 w 146"/>
              <a:gd name="T55" fmla="*/ 44 h 175"/>
              <a:gd name="T56" fmla="*/ 36 w 146"/>
              <a:gd name="T57" fmla="*/ 44 h 175"/>
              <a:gd name="T58" fmla="*/ 51 w 146"/>
              <a:gd name="T59" fmla="*/ 102 h 175"/>
              <a:gd name="T60" fmla="*/ 87 w 146"/>
              <a:gd name="T61" fmla="*/ 102 h 175"/>
              <a:gd name="T62" fmla="*/ 95 w 146"/>
              <a:gd name="T63" fmla="*/ 71 h 175"/>
              <a:gd name="T64" fmla="*/ 58 w 146"/>
              <a:gd name="T65" fmla="*/ 71 h 175"/>
              <a:gd name="T66" fmla="*/ 51 w 146"/>
              <a:gd name="T67" fmla="*/ 102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6" h="175">
                <a:moveTo>
                  <a:pt x="36" y="44"/>
                </a:moveTo>
                <a:lnTo>
                  <a:pt x="44" y="0"/>
                </a:lnTo>
                <a:lnTo>
                  <a:pt x="73" y="0"/>
                </a:lnTo>
                <a:lnTo>
                  <a:pt x="63" y="44"/>
                </a:lnTo>
                <a:lnTo>
                  <a:pt x="102" y="44"/>
                </a:lnTo>
                <a:lnTo>
                  <a:pt x="109" y="0"/>
                </a:lnTo>
                <a:lnTo>
                  <a:pt x="139" y="0"/>
                </a:lnTo>
                <a:lnTo>
                  <a:pt x="129" y="44"/>
                </a:lnTo>
                <a:lnTo>
                  <a:pt x="146" y="44"/>
                </a:lnTo>
                <a:lnTo>
                  <a:pt x="146" y="71"/>
                </a:lnTo>
                <a:lnTo>
                  <a:pt x="124" y="71"/>
                </a:lnTo>
                <a:lnTo>
                  <a:pt x="117" y="102"/>
                </a:lnTo>
                <a:lnTo>
                  <a:pt x="146" y="102"/>
                </a:lnTo>
                <a:lnTo>
                  <a:pt x="146" y="129"/>
                </a:lnTo>
                <a:lnTo>
                  <a:pt x="109" y="129"/>
                </a:lnTo>
                <a:lnTo>
                  <a:pt x="102" y="175"/>
                </a:lnTo>
                <a:lnTo>
                  <a:pt x="73" y="175"/>
                </a:lnTo>
                <a:lnTo>
                  <a:pt x="83" y="129"/>
                </a:lnTo>
                <a:lnTo>
                  <a:pt x="46" y="129"/>
                </a:lnTo>
                <a:lnTo>
                  <a:pt x="36" y="175"/>
                </a:lnTo>
                <a:lnTo>
                  <a:pt x="7" y="175"/>
                </a:lnTo>
                <a:lnTo>
                  <a:pt x="17" y="129"/>
                </a:lnTo>
                <a:lnTo>
                  <a:pt x="0" y="129"/>
                </a:lnTo>
                <a:lnTo>
                  <a:pt x="0" y="102"/>
                </a:lnTo>
                <a:lnTo>
                  <a:pt x="22" y="102"/>
                </a:lnTo>
                <a:lnTo>
                  <a:pt x="29" y="71"/>
                </a:lnTo>
                <a:lnTo>
                  <a:pt x="0" y="71"/>
                </a:lnTo>
                <a:lnTo>
                  <a:pt x="0" y="44"/>
                </a:lnTo>
                <a:lnTo>
                  <a:pt x="36" y="44"/>
                </a:lnTo>
                <a:close/>
                <a:moveTo>
                  <a:pt x="51" y="102"/>
                </a:moveTo>
                <a:lnTo>
                  <a:pt x="87" y="102"/>
                </a:lnTo>
                <a:lnTo>
                  <a:pt x="95" y="71"/>
                </a:lnTo>
                <a:lnTo>
                  <a:pt x="58" y="71"/>
                </a:lnTo>
                <a:lnTo>
                  <a:pt x="51"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89" name="Group 988" descr="An icon of a pie chart with three wedges of different sizes">
            <a:extLst>
              <a:ext uri="{FF2B5EF4-FFF2-40B4-BE49-F238E27FC236}">
                <a16:creationId xmlns:a16="http://schemas.microsoft.com/office/drawing/2014/main" id="{D575DD92-E16B-4F2C-8C9B-F8B3A8402F73}"/>
              </a:ext>
            </a:extLst>
          </p:cNvPr>
          <p:cNvGrpSpPr/>
          <p:nvPr userDrawn="1"/>
        </p:nvGrpSpPr>
        <p:grpSpPr>
          <a:xfrm>
            <a:off x="8014124" y="708025"/>
            <a:ext cx="363538" cy="366713"/>
            <a:chOff x="5932488" y="708025"/>
            <a:chExt cx="363538" cy="366713"/>
          </a:xfrm>
        </p:grpSpPr>
        <p:sp>
          <p:nvSpPr>
            <p:cNvPr id="990" name="Freeform 95">
              <a:extLst>
                <a:ext uri="{FF2B5EF4-FFF2-40B4-BE49-F238E27FC236}">
                  <a16:creationId xmlns:a16="http://schemas.microsoft.com/office/drawing/2014/main" id="{7EBA1F7D-B73F-4FBF-AC05-8617740DC005}"/>
                </a:ext>
              </a:extLst>
            </p:cNvPr>
            <p:cNvSpPr>
              <a:spLocks/>
            </p:cNvSpPr>
            <p:nvPr userDrawn="1"/>
          </p:nvSpPr>
          <p:spPr bwMode="auto">
            <a:xfrm>
              <a:off x="5932488" y="769938"/>
              <a:ext cx="161925" cy="131763"/>
            </a:xfrm>
            <a:custGeom>
              <a:avLst/>
              <a:gdLst>
                <a:gd name="T0" fmla="*/ 0 w 42"/>
                <a:gd name="T1" fmla="*/ 34 h 34"/>
                <a:gd name="T2" fmla="*/ 2 w 42"/>
                <a:gd name="T3" fmla="*/ 16 h 34"/>
                <a:gd name="T4" fmla="*/ 12 w 42"/>
                <a:gd name="T5" fmla="*/ 0 h 34"/>
                <a:gd name="T6" fmla="*/ 42 w 42"/>
                <a:gd name="T7" fmla="*/ 30 h 34"/>
                <a:gd name="T8" fmla="*/ 0 w 42"/>
                <a:gd name="T9" fmla="*/ 34 h 34"/>
              </a:gdLst>
              <a:ahLst/>
              <a:cxnLst>
                <a:cxn ang="0">
                  <a:pos x="T0" y="T1"/>
                </a:cxn>
                <a:cxn ang="0">
                  <a:pos x="T2" y="T3"/>
                </a:cxn>
                <a:cxn ang="0">
                  <a:pos x="T4" y="T5"/>
                </a:cxn>
                <a:cxn ang="0">
                  <a:pos x="T6" y="T7"/>
                </a:cxn>
                <a:cxn ang="0">
                  <a:pos x="T8" y="T9"/>
                </a:cxn>
              </a:cxnLst>
              <a:rect l="0" t="0" r="r" b="b"/>
              <a:pathLst>
                <a:path w="42" h="34">
                  <a:moveTo>
                    <a:pt x="0" y="34"/>
                  </a:moveTo>
                  <a:cubicBezTo>
                    <a:pt x="0" y="28"/>
                    <a:pt x="0" y="21"/>
                    <a:pt x="2" y="16"/>
                  </a:cubicBezTo>
                  <a:cubicBezTo>
                    <a:pt x="4" y="10"/>
                    <a:pt x="8" y="5"/>
                    <a:pt x="12" y="0"/>
                  </a:cubicBezTo>
                  <a:cubicBezTo>
                    <a:pt x="42" y="30"/>
                    <a:pt x="42" y="30"/>
                    <a:pt x="42" y="30"/>
                  </a:cubicBezTo>
                  <a:lnTo>
                    <a:pt x="0" y="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91" name="Freeform 96">
              <a:extLst>
                <a:ext uri="{FF2B5EF4-FFF2-40B4-BE49-F238E27FC236}">
                  <a16:creationId xmlns:a16="http://schemas.microsoft.com/office/drawing/2014/main" id="{975262EB-D337-422B-9434-95A0C990BEA6}"/>
                </a:ext>
              </a:extLst>
            </p:cNvPr>
            <p:cNvSpPr>
              <a:spLocks/>
            </p:cNvSpPr>
            <p:nvPr userDrawn="1"/>
          </p:nvSpPr>
          <p:spPr bwMode="auto">
            <a:xfrm>
              <a:off x="5932488" y="750888"/>
              <a:ext cx="363538" cy="323850"/>
            </a:xfrm>
            <a:custGeom>
              <a:avLst/>
              <a:gdLst>
                <a:gd name="T0" fmla="*/ 83 w 94"/>
                <a:gd name="T1" fmla="*/ 64 h 84"/>
                <a:gd name="T2" fmla="*/ 53 w 94"/>
                <a:gd name="T3" fmla="*/ 82 h 84"/>
                <a:gd name="T4" fmla="*/ 18 w 94"/>
                <a:gd name="T5" fmla="*/ 73 h 84"/>
                <a:gd name="T6" fmla="*/ 13 w 94"/>
                <a:gd name="T7" fmla="*/ 69 h 84"/>
                <a:gd name="T8" fmla="*/ 13 w 94"/>
                <a:gd name="T9" fmla="*/ 69 h 84"/>
                <a:gd name="T10" fmla="*/ 0 w 94"/>
                <a:gd name="T11" fmla="*/ 43 h 84"/>
                <a:gd name="T12" fmla="*/ 47 w 94"/>
                <a:gd name="T13" fmla="*/ 38 h 84"/>
                <a:gd name="T14" fmla="*/ 47 w 94"/>
                <a:gd name="T15" fmla="*/ 38 h 84"/>
                <a:gd name="T16" fmla="*/ 48 w 94"/>
                <a:gd name="T17" fmla="*/ 37 h 84"/>
                <a:gd name="T18" fmla="*/ 76 w 94"/>
                <a:gd name="T19" fmla="*/ 0 h 84"/>
                <a:gd name="T20" fmla="*/ 79 w 94"/>
                <a:gd name="T21" fmla="*/ 3 h 84"/>
                <a:gd name="T22" fmla="*/ 93 w 94"/>
                <a:gd name="T23" fmla="*/ 33 h 84"/>
                <a:gd name="T24" fmla="*/ 83 w 94"/>
                <a:gd name="T25" fmla="*/ 6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 h="84">
                  <a:moveTo>
                    <a:pt x="83" y="64"/>
                  </a:moveTo>
                  <a:cubicBezTo>
                    <a:pt x="76" y="74"/>
                    <a:pt x="65" y="81"/>
                    <a:pt x="53" y="82"/>
                  </a:cubicBezTo>
                  <a:cubicBezTo>
                    <a:pt x="41" y="84"/>
                    <a:pt x="28" y="81"/>
                    <a:pt x="18" y="73"/>
                  </a:cubicBezTo>
                  <a:cubicBezTo>
                    <a:pt x="16" y="72"/>
                    <a:pt x="15" y="70"/>
                    <a:pt x="13" y="69"/>
                  </a:cubicBezTo>
                  <a:cubicBezTo>
                    <a:pt x="13" y="69"/>
                    <a:pt x="13" y="69"/>
                    <a:pt x="13" y="69"/>
                  </a:cubicBezTo>
                  <a:cubicBezTo>
                    <a:pt x="6" y="62"/>
                    <a:pt x="2" y="53"/>
                    <a:pt x="0" y="43"/>
                  </a:cubicBezTo>
                  <a:cubicBezTo>
                    <a:pt x="47" y="38"/>
                    <a:pt x="47" y="38"/>
                    <a:pt x="47" y="38"/>
                  </a:cubicBezTo>
                  <a:cubicBezTo>
                    <a:pt x="47" y="38"/>
                    <a:pt x="47" y="38"/>
                    <a:pt x="47" y="38"/>
                  </a:cubicBezTo>
                  <a:cubicBezTo>
                    <a:pt x="48" y="37"/>
                    <a:pt x="48" y="37"/>
                    <a:pt x="48" y="37"/>
                  </a:cubicBezTo>
                  <a:cubicBezTo>
                    <a:pt x="76" y="0"/>
                    <a:pt x="76" y="0"/>
                    <a:pt x="76" y="0"/>
                  </a:cubicBezTo>
                  <a:cubicBezTo>
                    <a:pt x="77" y="1"/>
                    <a:pt x="78" y="2"/>
                    <a:pt x="79" y="3"/>
                  </a:cubicBezTo>
                  <a:cubicBezTo>
                    <a:pt x="87" y="11"/>
                    <a:pt x="92" y="22"/>
                    <a:pt x="93" y="33"/>
                  </a:cubicBezTo>
                  <a:cubicBezTo>
                    <a:pt x="94" y="44"/>
                    <a:pt x="90" y="55"/>
                    <a:pt x="83" y="6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92" name="Freeform 97">
              <a:extLst>
                <a:ext uri="{FF2B5EF4-FFF2-40B4-BE49-F238E27FC236}">
                  <a16:creationId xmlns:a16="http://schemas.microsoft.com/office/drawing/2014/main" id="{72919B1E-E88E-4377-B22B-C2B61698D3C9}"/>
                </a:ext>
              </a:extLst>
            </p:cNvPr>
            <p:cNvSpPr>
              <a:spLocks/>
            </p:cNvSpPr>
            <p:nvPr userDrawn="1"/>
          </p:nvSpPr>
          <p:spPr bwMode="auto">
            <a:xfrm>
              <a:off x="5991225" y="708025"/>
              <a:ext cx="223838" cy="169863"/>
            </a:xfrm>
            <a:custGeom>
              <a:avLst/>
              <a:gdLst>
                <a:gd name="T0" fmla="*/ 58 w 58"/>
                <a:gd name="T1" fmla="*/ 9 h 44"/>
                <a:gd name="T2" fmla="*/ 31 w 58"/>
                <a:gd name="T3" fmla="*/ 44 h 44"/>
                <a:gd name="T4" fmla="*/ 0 w 58"/>
                <a:gd name="T5" fmla="*/ 13 h 44"/>
                <a:gd name="T6" fmla="*/ 28 w 58"/>
                <a:gd name="T7" fmla="*/ 1 h 44"/>
                <a:gd name="T8" fmla="*/ 58 w 58"/>
                <a:gd name="T9" fmla="*/ 9 h 44"/>
              </a:gdLst>
              <a:ahLst/>
              <a:cxnLst>
                <a:cxn ang="0">
                  <a:pos x="T0" y="T1"/>
                </a:cxn>
                <a:cxn ang="0">
                  <a:pos x="T2" y="T3"/>
                </a:cxn>
                <a:cxn ang="0">
                  <a:pos x="T4" y="T5"/>
                </a:cxn>
                <a:cxn ang="0">
                  <a:pos x="T6" y="T7"/>
                </a:cxn>
                <a:cxn ang="0">
                  <a:pos x="T8" y="T9"/>
                </a:cxn>
              </a:cxnLst>
              <a:rect l="0" t="0" r="r" b="b"/>
              <a:pathLst>
                <a:path w="58" h="44">
                  <a:moveTo>
                    <a:pt x="58" y="9"/>
                  </a:moveTo>
                  <a:cubicBezTo>
                    <a:pt x="31" y="44"/>
                    <a:pt x="31" y="44"/>
                    <a:pt x="31" y="44"/>
                  </a:cubicBezTo>
                  <a:cubicBezTo>
                    <a:pt x="0" y="13"/>
                    <a:pt x="0" y="13"/>
                    <a:pt x="0" y="13"/>
                  </a:cubicBezTo>
                  <a:cubicBezTo>
                    <a:pt x="8" y="6"/>
                    <a:pt x="18" y="1"/>
                    <a:pt x="28" y="1"/>
                  </a:cubicBezTo>
                  <a:cubicBezTo>
                    <a:pt x="38" y="0"/>
                    <a:pt x="49" y="3"/>
                    <a:pt x="58" y="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93" name="Group 992" descr="An icon of three arrows pointing to the right">
            <a:extLst>
              <a:ext uri="{FF2B5EF4-FFF2-40B4-BE49-F238E27FC236}">
                <a16:creationId xmlns:a16="http://schemas.microsoft.com/office/drawing/2014/main" id="{98D6242D-1086-4798-A3B3-D448F3C345DA}"/>
              </a:ext>
            </a:extLst>
          </p:cNvPr>
          <p:cNvGrpSpPr/>
          <p:nvPr userDrawn="1"/>
        </p:nvGrpSpPr>
        <p:grpSpPr>
          <a:xfrm>
            <a:off x="5488411" y="1298575"/>
            <a:ext cx="528638" cy="374650"/>
            <a:chOff x="3406775" y="1298575"/>
            <a:chExt cx="528638" cy="374650"/>
          </a:xfrm>
        </p:grpSpPr>
        <p:sp>
          <p:nvSpPr>
            <p:cNvPr id="994" name="Freeform 98">
              <a:extLst>
                <a:ext uri="{FF2B5EF4-FFF2-40B4-BE49-F238E27FC236}">
                  <a16:creationId xmlns:a16="http://schemas.microsoft.com/office/drawing/2014/main" id="{4483B87E-7268-41EB-9EF0-1016A8C99EE6}"/>
                </a:ext>
              </a:extLst>
            </p:cNvPr>
            <p:cNvSpPr>
              <a:spLocks/>
            </p:cNvSpPr>
            <p:nvPr userDrawn="1"/>
          </p:nvSpPr>
          <p:spPr bwMode="auto">
            <a:xfrm>
              <a:off x="3684588"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95" name="Freeform 99">
              <a:extLst>
                <a:ext uri="{FF2B5EF4-FFF2-40B4-BE49-F238E27FC236}">
                  <a16:creationId xmlns:a16="http://schemas.microsoft.com/office/drawing/2014/main" id="{4B96F72C-DA9F-46BF-9DDB-A05385366495}"/>
                </a:ext>
              </a:extLst>
            </p:cNvPr>
            <p:cNvSpPr>
              <a:spLocks/>
            </p:cNvSpPr>
            <p:nvPr userDrawn="1"/>
          </p:nvSpPr>
          <p:spPr bwMode="auto">
            <a:xfrm>
              <a:off x="3546475" y="1298575"/>
              <a:ext cx="250825" cy="374650"/>
            </a:xfrm>
            <a:custGeom>
              <a:avLst/>
              <a:gdLst>
                <a:gd name="T0" fmla="*/ 99 w 158"/>
                <a:gd name="T1" fmla="*/ 120 h 236"/>
                <a:gd name="T2" fmla="*/ 0 w 158"/>
                <a:gd name="T3" fmla="*/ 236 h 236"/>
                <a:gd name="T4" fmla="*/ 31 w 158"/>
                <a:gd name="T5" fmla="*/ 236 h 236"/>
                <a:gd name="T6" fmla="*/ 58 w 158"/>
                <a:gd name="T7" fmla="*/ 236 h 236"/>
                <a:gd name="T8" fmla="*/ 158 w 158"/>
                <a:gd name="T9" fmla="*/ 120 h 236"/>
                <a:gd name="T10" fmla="*/ 58 w 158"/>
                <a:gd name="T11" fmla="*/ 0 h 236"/>
                <a:gd name="T12" fmla="*/ 31 w 158"/>
                <a:gd name="T13" fmla="*/ 0 h 236"/>
                <a:gd name="T14" fmla="*/ 0 w 158"/>
                <a:gd name="T15" fmla="*/ 0 h 236"/>
                <a:gd name="T16" fmla="*/ 99 w 158"/>
                <a:gd name="T17" fmla="*/ 12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99" y="120"/>
                  </a:moveTo>
                  <a:lnTo>
                    <a:pt x="0" y="236"/>
                  </a:lnTo>
                  <a:lnTo>
                    <a:pt x="31" y="236"/>
                  </a:lnTo>
                  <a:lnTo>
                    <a:pt x="58" y="236"/>
                  </a:lnTo>
                  <a:lnTo>
                    <a:pt x="158" y="120"/>
                  </a:lnTo>
                  <a:lnTo>
                    <a:pt x="58" y="0"/>
                  </a:lnTo>
                  <a:lnTo>
                    <a:pt x="31" y="0"/>
                  </a:lnTo>
                  <a:lnTo>
                    <a:pt x="0" y="0"/>
                  </a:lnTo>
                  <a:lnTo>
                    <a:pt x="99" y="1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96" name="Freeform 100">
              <a:extLst>
                <a:ext uri="{FF2B5EF4-FFF2-40B4-BE49-F238E27FC236}">
                  <a16:creationId xmlns:a16="http://schemas.microsoft.com/office/drawing/2014/main" id="{B00C3C11-8A68-4977-9210-CF09FA492F48}"/>
                </a:ext>
              </a:extLst>
            </p:cNvPr>
            <p:cNvSpPr>
              <a:spLocks/>
            </p:cNvSpPr>
            <p:nvPr userDrawn="1"/>
          </p:nvSpPr>
          <p:spPr bwMode="auto">
            <a:xfrm>
              <a:off x="3406775"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97" name="Group 996" descr="An icon of a person with a speech bubble">
            <a:extLst>
              <a:ext uri="{FF2B5EF4-FFF2-40B4-BE49-F238E27FC236}">
                <a16:creationId xmlns:a16="http://schemas.microsoft.com/office/drawing/2014/main" id="{15492AEC-12A6-473A-9849-6DE880C9AAC0}"/>
              </a:ext>
            </a:extLst>
          </p:cNvPr>
          <p:cNvGrpSpPr/>
          <p:nvPr userDrawn="1"/>
        </p:nvGrpSpPr>
        <p:grpSpPr>
          <a:xfrm>
            <a:off x="4218411" y="796925"/>
            <a:ext cx="512763" cy="447675"/>
            <a:chOff x="2136775" y="796925"/>
            <a:chExt cx="512763" cy="447675"/>
          </a:xfrm>
        </p:grpSpPr>
        <p:sp>
          <p:nvSpPr>
            <p:cNvPr id="998" name="Freeform 101">
              <a:extLst>
                <a:ext uri="{FF2B5EF4-FFF2-40B4-BE49-F238E27FC236}">
                  <a16:creationId xmlns:a16="http://schemas.microsoft.com/office/drawing/2014/main" id="{E5E3D65B-7D92-4122-8947-7DFAF83B6748}"/>
                </a:ext>
              </a:extLst>
            </p:cNvPr>
            <p:cNvSpPr>
              <a:spLocks/>
            </p:cNvSpPr>
            <p:nvPr userDrawn="1"/>
          </p:nvSpPr>
          <p:spPr bwMode="auto">
            <a:xfrm>
              <a:off x="2368550" y="796925"/>
              <a:ext cx="280988" cy="250825"/>
            </a:xfrm>
            <a:custGeom>
              <a:avLst/>
              <a:gdLst>
                <a:gd name="T0" fmla="*/ 7 w 73"/>
                <a:gd name="T1" fmla="*/ 0 h 65"/>
                <a:gd name="T2" fmla="*/ 66 w 73"/>
                <a:gd name="T3" fmla="*/ 0 h 65"/>
                <a:gd name="T4" fmla="*/ 73 w 73"/>
                <a:gd name="T5" fmla="*/ 7 h 65"/>
                <a:gd name="T6" fmla="*/ 73 w 73"/>
                <a:gd name="T7" fmla="*/ 36 h 65"/>
                <a:gd name="T8" fmla="*/ 66 w 73"/>
                <a:gd name="T9" fmla="*/ 43 h 65"/>
                <a:gd name="T10" fmla="*/ 24 w 73"/>
                <a:gd name="T11" fmla="*/ 43 h 65"/>
                <a:gd name="T12" fmla="*/ 8 w 73"/>
                <a:gd name="T13" fmla="*/ 65 h 65"/>
                <a:gd name="T14" fmla="*/ 8 w 73"/>
                <a:gd name="T15" fmla="*/ 43 h 65"/>
                <a:gd name="T16" fmla="*/ 7 w 73"/>
                <a:gd name="T17" fmla="*/ 43 h 65"/>
                <a:gd name="T18" fmla="*/ 0 w 73"/>
                <a:gd name="T19" fmla="*/ 36 h 65"/>
                <a:gd name="T20" fmla="*/ 0 w 73"/>
                <a:gd name="T21" fmla="*/ 7 h 65"/>
                <a:gd name="T22" fmla="*/ 7 w 73"/>
                <a:gd name="T23"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3" h="65">
                  <a:moveTo>
                    <a:pt x="7" y="0"/>
                  </a:moveTo>
                  <a:cubicBezTo>
                    <a:pt x="66" y="0"/>
                    <a:pt x="66" y="0"/>
                    <a:pt x="66" y="0"/>
                  </a:cubicBezTo>
                  <a:cubicBezTo>
                    <a:pt x="70" y="0"/>
                    <a:pt x="73" y="4"/>
                    <a:pt x="73" y="7"/>
                  </a:cubicBezTo>
                  <a:cubicBezTo>
                    <a:pt x="73" y="36"/>
                    <a:pt x="73" y="36"/>
                    <a:pt x="73" y="36"/>
                  </a:cubicBezTo>
                  <a:cubicBezTo>
                    <a:pt x="73" y="40"/>
                    <a:pt x="70" y="43"/>
                    <a:pt x="66" y="43"/>
                  </a:cubicBezTo>
                  <a:cubicBezTo>
                    <a:pt x="24" y="43"/>
                    <a:pt x="24" y="43"/>
                    <a:pt x="24" y="43"/>
                  </a:cubicBezTo>
                  <a:cubicBezTo>
                    <a:pt x="8" y="65"/>
                    <a:pt x="8" y="65"/>
                    <a:pt x="8" y="65"/>
                  </a:cubicBezTo>
                  <a:cubicBezTo>
                    <a:pt x="8" y="43"/>
                    <a:pt x="8" y="43"/>
                    <a:pt x="8" y="43"/>
                  </a:cubicBezTo>
                  <a:cubicBezTo>
                    <a:pt x="7" y="43"/>
                    <a:pt x="7" y="43"/>
                    <a:pt x="7" y="43"/>
                  </a:cubicBezTo>
                  <a:cubicBezTo>
                    <a:pt x="4" y="43"/>
                    <a:pt x="0" y="40"/>
                    <a:pt x="0" y="36"/>
                  </a:cubicBezTo>
                  <a:cubicBezTo>
                    <a:pt x="0" y="7"/>
                    <a:pt x="0" y="7"/>
                    <a:pt x="0" y="7"/>
                  </a:cubicBezTo>
                  <a:cubicBezTo>
                    <a:pt x="0" y="4"/>
                    <a:pt x="4" y="0"/>
                    <a:pt x="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99" name="Oval 102">
              <a:extLst>
                <a:ext uri="{FF2B5EF4-FFF2-40B4-BE49-F238E27FC236}">
                  <a16:creationId xmlns:a16="http://schemas.microsoft.com/office/drawing/2014/main" id="{D52A36FE-EFE3-43F6-8F91-172F850C5B6A}"/>
                </a:ext>
              </a:extLst>
            </p:cNvPr>
            <p:cNvSpPr>
              <a:spLocks noChangeArrowheads="1"/>
            </p:cNvSpPr>
            <p:nvPr userDrawn="1"/>
          </p:nvSpPr>
          <p:spPr bwMode="auto">
            <a:xfrm>
              <a:off x="2198688" y="947738"/>
              <a:ext cx="180975" cy="1809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0" name="Freeform 103">
              <a:extLst>
                <a:ext uri="{FF2B5EF4-FFF2-40B4-BE49-F238E27FC236}">
                  <a16:creationId xmlns:a16="http://schemas.microsoft.com/office/drawing/2014/main" id="{A43D0747-2095-4555-8AF5-4CEB10147FD9}"/>
                </a:ext>
              </a:extLst>
            </p:cNvPr>
            <p:cNvSpPr>
              <a:spLocks/>
            </p:cNvSpPr>
            <p:nvPr userDrawn="1"/>
          </p:nvSpPr>
          <p:spPr bwMode="auto">
            <a:xfrm>
              <a:off x="2136775" y="1136650"/>
              <a:ext cx="304800" cy="107950"/>
            </a:xfrm>
            <a:custGeom>
              <a:avLst/>
              <a:gdLst>
                <a:gd name="T0" fmla="*/ 59 w 79"/>
                <a:gd name="T1" fmla="*/ 5 h 28"/>
                <a:gd name="T2" fmla="*/ 39 w 79"/>
                <a:gd name="T3" fmla="*/ 0 h 28"/>
                <a:gd name="T4" fmla="*/ 20 w 79"/>
                <a:gd name="T5" fmla="*/ 5 h 28"/>
                <a:gd name="T6" fmla="*/ 0 w 79"/>
                <a:gd name="T7" fmla="*/ 28 h 28"/>
                <a:gd name="T8" fmla="*/ 79 w 79"/>
                <a:gd name="T9" fmla="*/ 28 h 28"/>
                <a:gd name="T10" fmla="*/ 59 w 79"/>
                <a:gd name="T11" fmla="*/ 5 h 28"/>
              </a:gdLst>
              <a:ahLst/>
              <a:cxnLst>
                <a:cxn ang="0">
                  <a:pos x="T0" y="T1"/>
                </a:cxn>
                <a:cxn ang="0">
                  <a:pos x="T2" y="T3"/>
                </a:cxn>
                <a:cxn ang="0">
                  <a:pos x="T4" y="T5"/>
                </a:cxn>
                <a:cxn ang="0">
                  <a:pos x="T6" y="T7"/>
                </a:cxn>
                <a:cxn ang="0">
                  <a:pos x="T8" y="T9"/>
                </a:cxn>
                <a:cxn ang="0">
                  <a:pos x="T10" y="T11"/>
                </a:cxn>
              </a:cxnLst>
              <a:rect l="0" t="0" r="r" b="b"/>
              <a:pathLst>
                <a:path w="79" h="28">
                  <a:moveTo>
                    <a:pt x="59" y="5"/>
                  </a:moveTo>
                  <a:cubicBezTo>
                    <a:pt x="53" y="2"/>
                    <a:pt x="46" y="0"/>
                    <a:pt x="39" y="0"/>
                  </a:cubicBezTo>
                  <a:cubicBezTo>
                    <a:pt x="32" y="0"/>
                    <a:pt x="26" y="2"/>
                    <a:pt x="20" y="5"/>
                  </a:cubicBezTo>
                  <a:cubicBezTo>
                    <a:pt x="10" y="10"/>
                    <a:pt x="3" y="18"/>
                    <a:pt x="0" y="28"/>
                  </a:cubicBezTo>
                  <a:cubicBezTo>
                    <a:pt x="79" y="28"/>
                    <a:pt x="79" y="28"/>
                    <a:pt x="79" y="28"/>
                  </a:cubicBezTo>
                  <a:cubicBezTo>
                    <a:pt x="76" y="18"/>
                    <a:pt x="69" y="10"/>
                    <a:pt x="59"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01" name="Freeform 104" descr="An icon of a rectangular speech bubble">
            <a:extLst>
              <a:ext uri="{FF2B5EF4-FFF2-40B4-BE49-F238E27FC236}">
                <a16:creationId xmlns:a16="http://schemas.microsoft.com/office/drawing/2014/main" id="{02366EE6-8F17-4971-BB4B-6E60FBD58BA4}"/>
              </a:ext>
            </a:extLst>
          </p:cNvPr>
          <p:cNvSpPr>
            <a:spLocks/>
          </p:cNvSpPr>
          <p:nvPr userDrawn="1"/>
        </p:nvSpPr>
        <p:spPr bwMode="auto">
          <a:xfrm>
            <a:off x="6423449" y="2867025"/>
            <a:ext cx="361950" cy="328613"/>
          </a:xfrm>
          <a:custGeom>
            <a:avLst/>
            <a:gdLst>
              <a:gd name="T0" fmla="*/ 85 w 94"/>
              <a:gd name="T1" fmla="*/ 0 h 85"/>
              <a:gd name="T2" fmla="*/ 9 w 94"/>
              <a:gd name="T3" fmla="*/ 0 h 85"/>
              <a:gd name="T4" fmla="*/ 0 w 94"/>
              <a:gd name="T5" fmla="*/ 9 h 85"/>
              <a:gd name="T6" fmla="*/ 0 w 94"/>
              <a:gd name="T7" fmla="*/ 46 h 85"/>
              <a:gd name="T8" fmla="*/ 9 w 94"/>
              <a:gd name="T9" fmla="*/ 55 h 85"/>
              <a:gd name="T10" fmla="*/ 64 w 94"/>
              <a:gd name="T11" fmla="*/ 55 h 85"/>
              <a:gd name="T12" fmla="*/ 84 w 94"/>
              <a:gd name="T13" fmla="*/ 85 h 85"/>
              <a:gd name="T14" fmla="*/ 84 w 94"/>
              <a:gd name="T15" fmla="*/ 55 h 85"/>
              <a:gd name="T16" fmla="*/ 85 w 94"/>
              <a:gd name="T17" fmla="*/ 55 h 85"/>
              <a:gd name="T18" fmla="*/ 94 w 94"/>
              <a:gd name="T19" fmla="*/ 46 h 85"/>
              <a:gd name="T20" fmla="*/ 94 w 94"/>
              <a:gd name="T21" fmla="*/ 9 h 85"/>
              <a:gd name="T22" fmla="*/ 85 w 94"/>
              <a:gd name="T23"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 h="85">
                <a:moveTo>
                  <a:pt x="85" y="0"/>
                </a:moveTo>
                <a:cubicBezTo>
                  <a:pt x="9" y="0"/>
                  <a:pt x="9" y="0"/>
                  <a:pt x="9" y="0"/>
                </a:cubicBezTo>
                <a:cubicBezTo>
                  <a:pt x="4" y="0"/>
                  <a:pt x="0" y="4"/>
                  <a:pt x="0" y="9"/>
                </a:cubicBezTo>
                <a:cubicBezTo>
                  <a:pt x="0" y="46"/>
                  <a:pt x="0" y="46"/>
                  <a:pt x="0" y="46"/>
                </a:cubicBezTo>
                <a:cubicBezTo>
                  <a:pt x="0" y="51"/>
                  <a:pt x="4" y="55"/>
                  <a:pt x="9" y="55"/>
                </a:cubicBezTo>
                <a:cubicBezTo>
                  <a:pt x="64" y="55"/>
                  <a:pt x="64" y="55"/>
                  <a:pt x="64" y="55"/>
                </a:cubicBezTo>
                <a:cubicBezTo>
                  <a:pt x="84" y="85"/>
                  <a:pt x="84" y="85"/>
                  <a:pt x="84" y="85"/>
                </a:cubicBezTo>
                <a:cubicBezTo>
                  <a:pt x="84" y="55"/>
                  <a:pt x="84" y="55"/>
                  <a:pt x="84" y="55"/>
                </a:cubicBezTo>
                <a:cubicBezTo>
                  <a:pt x="85" y="55"/>
                  <a:pt x="85" y="55"/>
                  <a:pt x="85" y="55"/>
                </a:cubicBezTo>
                <a:cubicBezTo>
                  <a:pt x="90" y="55"/>
                  <a:pt x="94" y="51"/>
                  <a:pt x="94" y="46"/>
                </a:cubicBezTo>
                <a:cubicBezTo>
                  <a:pt x="94" y="9"/>
                  <a:pt x="94" y="9"/>
                  <a:pt x="94" y="9"/>
                </a:cubicBezTo>
                <a:cubicBezTo>
                  <a:pt x="94" y="4"/>
                  <a:pt x="90" y="0"/>
                  <a:pt x="8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2" name="Freeform 105" descr="An icon of a square text box">
            <a:extLst>
              <a:ext uri="{FF2B5EF4-FFF2-40B4-BE49-F238E27FC236}">
                <a16:creationId xmlns:a16="http://schemas.microsoft.com/office/drawing/2014/main" id="{AB414C3D-AC43-4B6D-811D-C6484A00C893}"/>
              </a:ext>
            </a:extLst>
          </p:cNvPr>
          <p:cNvSpPr>
            <a:spLocks/>
          </p:cNvSpPr>
          <p:nvPr userDrawn="1"/>
        </p:nvSpPr>
        <p:spPr bwMode="auto">
          <a:xfrm>
            <a:off x="5924974" y="2578100"/>
            <a:ext cx="377825" cy="385763"/>
          </a:xfrm>
          <a:custGeom>
            <a:avLst/>
            <a:gdLst>
              <a:gd name="T0" fmla="*/ 93 w 98"/>
              <a:gd name="T1" fmla="*/ 19 h 100"/>
              <a:gd name="T2" fmla="*/ 79 w 98"/>
              <a:gd name="T3" fmla="*/ 14 h 100"/>
              <a:gd name="T4" fmla="*/ 79 w 98"/>
              <a:gd name="T5" fmla="*/ 14 h 100"/>
              <a:gd name="T6" fmla="*/ 23 w 98"/>
              <a:gd name="T7" fmla="*/ 14 h 100"/>
              <a:gd name="T8" fmla="*/ 22 w 98"/>
              <a:gd name="T9" fmla="*/ 14 h 100"/>
              <a:gd name="T10" fmla="*/ 0 w 98"/>
              <a:gd name="T11" fmla="*/ 0 h 100"/>
              <a:gd name="T12" fmla="*/ 3 w 98"/>
              <a:gd name="T13" fmla="*/ 4 h 100"/>
              <a:gd name="T14" fmla="*/ 9 w 98"/>
              <a:gd name="T15" fmla="*/ 19 h 100"/>
              <a:gd name="T16" fmla="*/ 4 w 98"/>
              <a:gd name="T17" fmla="*/ 33 h 100"/>
              <a:gd name="T18" fmla="*/ 4 w 98"/>
              <a:gd name="T19" fmla="*/ 80 h 100"/>
              <a:gd name="T20" fmla="*/ 9 w 98"/>
              <a:gd name="T21" fmla="*/ 94 h 100"/>
              <a:gd name="T22" fmla="*/ 23 w 98"/>
              <a:gd name="T23" fmla="*/ 100 h 100"/>
              <a:gd name="T24" fmla="*/ 79 w 98"/>
              <a:gd name="T25" fmla="*/ 100 h 100"/>
              <a:gd name="T26" fmla="*/ 93 w 98"/>
              <a:gd name="T27" fmla="*/ 94 h 100"/>
              <a:gd name="T28" fmla="*/ 98 w 98"/>
              <a:gd name="T29" fmla="*/ 80 h 100"/>
              <a:gd name="T30" fmla="*/ 98 w 98"/>
              <a:gd name="T31" fmla="*/ 33 h 100"/>
              <a:gd name="T32" fmla="*/ 93 w 98"/>
              <a:gd name="T33" fmla="*/ 1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8" h="100">
                <a:moveTo>
                  <a:pt x="93" y="19"/>
                </a:moveTo>
                <a:cubicBezTo>
                  <a:pt x="89" y="16"/>
                  <a:pt x="84" y="14"/>
                  <a:pt x="79" y="14"/>
                </a:cubicBezTo>
                <a:cubicBezTo>
                  <a:pt x="79" y="14"/>
                  <a:pt x="79" y="14"/>
                  <a:pt x="79" y="14"/>
                </a:cubicBezTo>
                <a:cubicBezTo>
                  <a:pt x="23" y="14"/>
                  <a:pt x="23" y="14"/>
                  <a:pt x="23" y="14"/>
                </a:cubicBezTo>
                <a:cubicBezTo>
                  <a:pt x="23" y="14"/>
                  <a:pt x="23" y="14"/>
                  <a:pt x="22" y="14"/>
                </a:cubicBezTo>
                <a:cubicBezTo>
                  <a:pt x="17" y="6"/>
                  <a:pt x="9" y="2"/>
                  <a:pt x="0" y="0"/>
                </a:cubicBezTo>
                <a:cubicBezTo>
                  <a:pt x="1" y="2"/>
                  <a:pt x="2" y="3"/>
                  <a:pt x="3" y="4"/>
                </a:cubicBezTo>
                <a:cubicBezTo>
                  <a:pt x="7" y="9"/>
                  <a:pt x="9" y="14"/>
                  <a:pt x="9" y="19"/>
                </a:cubicBezTo>
                <a:cubicBezTo>
                  <a:pt x="6" y="23"/>
                  <a:pt x="4" y="28"/>
                  <a:pt x="4" y="33"/>
                </a:cubicBezTo>
                <a:cubicBezTo>
                  <a:pt x="4" y="80"/>
                  <a:pt x="4" y="80"/>
                  <a:pt x="4" y="80"/>
                </a:cubicBezTo>
                <a:cubicBezTo>
                  <a:pt x="4" y="85"/>
                  <a:pt x="6" y="90"/>
                  <a:pt x="9" y="94"/>
                </a:cubicBezTo>
                <a:cubicBezTo>
                  <a:pt x="13" y="98"/>
                  <a:pt x="18" y="100"/>
                  <a:pt x="23" y="100"/>
                </a:cubicBezTo>
                <a:cubicBezTo>
                  <a:pt x="79" y="100"/>
                  <a:pt x="79" y="100"/>
                  <a:pt x="79" y="100"/>
                </a:cubicBezTo>
                <a:cubicBezTo>
                  <a:pt x="84" y="100"/>
                  <a:pt x="89" y="98"/>
                  <a:pt x="93" y="94"/>
                </a:cubicBezTo>
                <a:cubicBezTo>
                  <a:pt x="96" y="90"/>
                  <a:pt x="98" y="85"/>
                  <a:pt x="98" y="80"/>
                </a:cubicBezTo>
                <a:cubicBezTo>
                  <a:pt x="98" y="33"/>
                  <a:pt x="98" y="33"/>
                  <a:pt x="98" y="33"/>
                </a:cubicBezTo>
                <a:cubicBezTo>
                  <a:pt x="98" y="28"/>
                  <a:pt x="96" y="23"/>
                  <a:pt x="93"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3" name="Freeform 106" descr="An icon of a yield sign with an exclamation point inside of it">
            <a:extLst>
              <a:ext uri="{FF2B5EF4-FFF2-40B4-BE49-F238E27FC236}">
                <a16:creationId xmlns:a16="http://schemas.microsoft.com/office/drawing/2014/main" id="{DB89650C-9154-4A4C-914C-E5CA0B09784B}"/>
              </a:ext>
            </a:extLst>
          </p:cNvPr>
          <p:cNvSpPr>
            <a:spLocks noEditPoints="1"/>
          </p:cNvSpPr>
          <p:nvPr userDrawn="1"/>
        </p:nvSpPr>
        <p:spPr bwMode="auto">
          <a:xfrm>
            <a:off x="3773004" y="2184400"/>
            <a:ext cx="377825" cy="331788"/>
          </a:xfrm>
          <a:custGeom>
            <a:avLst/>
            <a:gdLst>
              <a:gd name="T0" fmla="*/ 97 w 98"/>
              <a:gd name="T1" fmla="*/ 80 h 86"/>
              <a:gd name="T2" fmla="*/ 52 w 98"/>
              <a:gd name="T3" fmla="*/ 2 h 86"/>
              <a:gd name="T4" fmla="*/ 49 w 98"/>
              <a:gd name="T5" fmla="*/ 0 h 86"/>
              <a:gd name="T6" fmla="*/ 46 w 98"/>
              <a:gd name="T7" fmla="*/ 2 h 86"/>
              <a:gd name="T8" fmla="*/ 1 w 98"/>
              <a:gd name="T9" fmla="*/ 80 h 86"/>
              <a:gd name="T10" fmla="*/ 1 w 98"/>
              <a:gd name="T11" fmla="*/ 84 h 86"/>
              <a:gd name="T12" fmla="*/ 4 w 98"/>
              <a:gd name="T13" fmla="*/ 86 h 86"/>
              <a:gd name="T14" fmla="*/ 94 w 98"/>
              <a:gd name="T15" fmla="*/ 86 h 86"/>
              <a:gd name="T16" fmla="*/ 97 w 98"/>
              <a:gd name="T17" fmla="*/ 84 h 86"/>
              <a:gd name="T18" fmla="*/ 98 w 98"/>
              <a:gd name="T19" fmla="*/ 82 h 86"/>
              <a:gd name="T20" fmla="*/ 97 w 98"/>
              <a:gd name="T21" fmla="*/ 80 h 86"/>
              <a:gd name="T22" fmla="*/ 55 w 98"/>
              <a:gd name="T23" fmla="*/ 22 h 86"/>
              <a:gd name="T24" fmla="*/ 54 w 98"/>
              <a:gd name="T25" fmla="*/ 58 h 86"/>
              <a:gd name="T26" fmla="*/ 44 w 98"/>
              <a:gd name="T27" fmla="*/ 58 h 86"/>
              <a:gd name="T28" fmla="*/ 43 w 98"/>
              <a:gd name="T29" fmla="*/ 22 h 86"/>
              <a:gd name="T30" fmla="*/ 55 w 98"/>
              <a:gd name="T31" fmla="*/ 22 h 86"/>
              <a:gd name="T32" fmla="*/ 49 w 98"/>
              <a:gd name="T33" fmla="*/ 77 h 86"/>
              <a:gd name="T34" fmla="*/ 42 w 98"/>
              <a:gd name="T35" fmla="*/ 69 h 86"/>
              <a:gd name="T36" fmla="*/ 49 w 98"/>
              <a:gd name="T37" fmla="*/ 62 h 86"/>
              <a:gd name="T38" fmla="*/ 56 w 98"/>
              <a:gd name="T39" fmla="*/ 69 h 86"/>
              <a:gd name="T40" fmla="*/ 49 w 98"/>
              <a:gd name="T41" fmla="*/ 77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8" h="86">
                <a:moveTo>
                  <a:pt x="97" y="80"/>
                </a:moveTo>
                <a:cubicBezTo>
                  <a:pt x="52" y="2"/>
                  <a:pt x="52" y="2"/>
                  <a:pt x="52" y="2"/>
                </a:cubicBezTo>
                <a:cubicBezTo>
                  <a:pt x="52" y="1"/>
                  <a:pt x="50" y="0"/>
                  <a:pt x="49" y="0"/>
                </a:cubicBezTo>
                <a:cubicBezTo>
                  <a:pt x="48" y="0"/>
                  <a:pt x="46" y="1"/>
                  <a:pt x="46" y="2"/>
                </a:cubicBezTo>
                <a:cubicBezTo>
                  <a:pt x="1" y="80"/>
                  <a:pt x="1" y="80"/>
                  <a:pt x="1" y="80"/>
                </a:cubicBezTo>
                <a:cubicBezTo>
                  <a:pt x="0" y="81"/>
                  <a:pt x="0" y="83"/>
                  <a:pt x="1" y="84"/>
                </a:cubicBezTo>
                <a:cubicBezTo>
                  <a:pt x="1" y="85"/>
                  <a:pt x="3" y="86"/>
                  <a:pt x="4" y="86"/>
                </a:cubicBezTo>
                <a:cubicBezTo>
                  <a:pt x="94" y="86"/>
                  <a:pt x="94" y="86"/>
                  <a:pt x="94" y="86"/>
                </a:cubicBezTo>
                <a:cubicBezTo>
                  <a:pt x="95" y="86"/>
                  <a:pt x="96" y="85"/>
                  <a:pt x="97" y="84"/>
                </a:cubicBezTo>
                <a:cubicBezTo>
                  <a:pt x="97" y="83"/>
                  <a:pt x="98" y="83"/>
                  <a:pt x="98" y="82"/>
                </a:cubicBezTo>
                <a:cubicBezTo>
                  <a:pt x="98" y="81"/>
                  <a:pt x="97" y="81"/>
                  <a:pt x="97" y="80"/>
                </a:cubicBezTo>
                <a:close/>
                <a:moveTo>
                  <a:pt x="55" y="22"/>
                </a:moveTo>
                <a:cubicBezTo>
                  <a:pt x="54" y="58"/>
                  <a:pt x="54" y="58"/>
                  <a:pt x="54" y="58"/>
                </a:cubicBezTo>
                <a:cubicBezTo>
                  <a:pt x="44" y="58"/>
                  <a:pt x="44" y="58"/>
                  <a:pt x="44" y="58"/>
                </a:cubicBezTo>
                <a:cubicBezTo>
                  <a:pt x="43" y="22"/>
                  <a:pt x="43" y="22"/>
                  <a:pt x="43" y="22"/>
                </a:cubicBezTo>
                <a:lnTo>
                  <a:pt x="55" y="22"/>
                </a:lnTo>
                <a:close/>
                <a:moveTo>
                  <a:pt x="49" y="77"/>
                </a:moveTo>
                <a:cubicBezTo>
                  <a:pt x="45" y="77"/>
                  <a:pt x="42" y="73"/>
                  <a:pt x="42" y="69"/>
                </a:cubicBezTo>
                <a:cubicBezTo>
                  <a:pt x="42" y="65"/>
                  <a:pt x="45" y="62"/>
                  <a:pt x="49" y="62"/>
                </a:cubicBezTo>
                <a:cubicBezTo>
                  <a:pt x="53" y="62"/>
                  <a:pt x="56" y="65"/>
                  <a:pt x="56" y="69"/>
                </a:cubicBezTo>
                <a:cubicBezTo>
                  <a:pt x="56" y="73"/>
                  <a:pt x="53" y="77"/>
                  <a:pt x="49"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4" name="Freeform 107" descr="An icon of a magnifying glass">
            <a:extLst>
              <a:ext uri="{FF2B5EF4-FFF2-40B4-BE49-F238E27FC236}">
                <a16:creationId xmlns:a16="http://schemas.microsoft.com/office/drawing/2014/main" id="{E15E47AA-B7A7-4ABC-83C2-31DE35AC1EE3}"/>
              </a:ext>
            </a:extLst>
          </p:cNvPr>
          <p:cNvSpPr>
            <a:spLocks noEditPoints="1"/>
          </p:cNvSpPr>
          <p:nvPr userDrawn="1"/>
        </p:nvSpPr>
        <p:spPr bwMode="auto">
          <a:xfrm>
            <a:off x="5743999" y="1847850"/>
            <a:ext cx="528638" cy="528638"/>
          </a:xfrm>
          <a:custGeom>
            <a:avLst/>
            <a:gdLst>
              <a:gd name="T0" fmla="*/ 0 w 137"/>
              <a:gd name="T1" fmla="*/ 51 h 137"/>
              <a:gd name="T2" fmla="*/ 0 w 137"/>
              <a:gd name="T3" fmla="*/ 51 h 137"/>
              <a:gd name="T4" fmla="*/ 15 w 137"/>
              <a:gd name="T5" fmla="*/ 86 h 137"/>
              <a:gd name="T6" fmla="*/ 51 w 137"/>
              <a:gd name="T7" fmla="*/ 101 h 137"/>
              <a:gd name="T8" fmla="*/ 80 w 137"/>
              <a:gd name="T9" fmla="*/ 92 h 137"/>
              <a:gd name="T10" fmla="*/ 122 w 137"/>
              <a:gd name="T11" fmla="*/ 134 h 137"/>
              <a:gd name="T12" fmla="*/ 132 w 137"/>
              <a:gd name="T13" fmla="*/ 134 h 137"/>
              <a:gd name="T14" fmla="*/ 134 w 137"/>
              <a:gd name="T15" fmla="*/ 133 h 137"/>
              <a:gd name="T16" fmla="*/ 134 w 137"/>
              <a:gd name="T17" fmla="*/ 122 h 137"/>
              <a:gd name="T18" fmla="*/ 92 w 137"/>
              <a:gd name="T19" fmla="*/ 80 h 137"/>
              <a:gd name="T20" fmla="*/ 101 w 137"/>
              <a:gd name="T21" fmla="*/ 51 h 137"/>
              <a:gd name="T22" fmla="*/ 86 w 137"/>
              <a:gd name="T23" fmla="*/ 15 h 137"/>
              <a:gd name="T24" fmla="*/ 51 w 137"/>
              <a:gd name="T25" fmla="*/ 1 h 137"/>
              <a:gd name="T26" fmla="*/ 15 w 137"/>
              <a:gd name="T27" fmla="*/ 15 h 137"/>
              <a:gd name="T28" fmla="*/ 0 w 137"/>
              <a:gd name="T29" fmla="*/ 51 h 137"/>
              <a:gd name="T30" fmla="*/ 8 w 137"/>
              <a:gd name="T31" fmla="*/ 51 h 137"/>
              <a:gd name="T32" fmla="*/ 20 w 137"/>
              <a:gd name="T33" fmla="*/ 21 h 137"/>
              <a:gd name="T34" fmla="*/ 80 w 137"/>
              <a:gd name="T35" fmla="*/ 21 h 137"/>
              <a:gd name="T36" fmla="*/ 93 w 137"/>
              <a:gd name="T37" fmla="*/ 51 h 137"/>
              <a:gd name="T38" fmla="*/ 81 w 137"/>
              <a:gd name="T39" fmla="*/ 81 h 137"/>
              <a:gd name="T40" fmla="*/ 21 w 137"/>
              <a:gd name="T41" fmla="*/ 81 h 137"/>
              <a:gd name="T42" fmla="*/ 8 w 137"/>
              <a:gd name="T43" fmla="*/ 51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7" h="137">
                <a:moveTo>
                  <a:pt x="0" y="51"/>
                </a:moveTo>
                <a:cubicBezTo>
                  <a:pt x="0" y="51"/>
                  <a:pt x="0" y="51"/>
                  <a:pt x="0" y="51"/>
                </a:cubicBezTo>
                <a:cubicBezTo>
                  <a:pt x="0" y="64"/>
                  <a:pt x="6" y="77"/>
                  <a:pt x="15" y="86"/>
                </a:cubicBezTo>
                <a:cubicBezTo>
                  <a:pt x="25" y="96"/>
                  <a:pt x="37" y="101"/>
                  <a:pt x="51" y="101"/>
                </a:cubicBezTo>
                <a:cubicBezTo>
                  <a:pt x="62" y="101"/>
                  <a:pt x="72" y="98"/>
                  <a:pt x="80" y="92"/>
                </a:cubicBezTo>
                <a:cubicBezTo>
                  <a:pt x="122" y="134"/>
                  <a:pt x="122" y="134"/>
                  <a:pt x="122" y="134"/>
                </a:cubicBezTo>
                <a:cubicBezTo>
                  <a:pt x="125" y="137"/>
                  <a:pt x="130" y="137"/>
                  <a:pt x="132" y="134"/>
                </a:cubicBezTo>
                <a:cubicBezTo>
                  <a:pt x="134" y="133"/>
                  <a:pt x="134" y="133"/>
                  <a:pt x="134" y="133"/>
                </a:cubicBezTo>
                <a:cubicBezTo>
                  <a:pt x="137" y="130"/>
                  <a:pt x="137" y="125"/>
                  <a:pt x="134" y="122"/>
                </a:cubicBezTo>
                <a:cubicBezTo>
                  <a:pt x="92" y="80"/>
                  <a:pt x="92" y="80"/>
                  <a:pt x="92" y="80"/>
                </a:cubicBezTo>
                <a:cubicBezTo>
                  <a:pt x="98" y="72"/>
                  <a:pt x="101" y="62"/>
                  <a:pt x="101" y="51"/>
                </a:cubicBezTo>
                <a:cubicBezTo>
                  <a:pt x="101" y="38"/>
                  <a:pt x="96" y="25"/>
                  <a:pt x="86" y="15"/>
                </a:cubicBezTo>
                <a:cubicBezTo>
                  <a:pt x="77" y="6"/>
                  <a:pt x="64" y="1"/>
                  <a:pt x="51" y="1"/>
                </a:cubicBezTo>
                <a:cubicBezTo>
                  <a:pt x="37" y="0"/>
                  <a:pt x="24" y="6"/>
                  <a:pt x="15" y="15"/>
                </a:cubicBezTo>
                <a:cubicBezTo>
                  <a:pt x="6" y="25"/>
                  <a:pt x="0" y="37"/>
                  <a:pt x="0" y="51"/>
                </a:cubicBezTo>
                <a:close/>
                <a:moveTo>
                  <a:pt x="8" y="51"/>
                </a:moveTo>
                <a:cubicBezTo>
                  <a:pt x="8" y="40"/>
                  <a:pt x="12" y="29"/>
                  <a:pt x="20" y="21"/>
                </a:cubicBezTo>
                <a:cubicBezTo>
                  <a:pt x="37" y="4"/>
                  <a:pt x="64" y="4"/>
                  <a:pt x="80" y="21"/>
                </a:cubicBezTo>
                <a:cubicBezTo>
                  <a:pt x="89" y="29"/>
                  <a:pt x="93" y="40"/>
                  <a:pt x="93" y="51"/>
                </a:cubicBezTo>
                <a:cubicBezTo>
                  <a:pt x="93" y="62"/>
                  <a:pt x="89" y="73"/>
                  <a:pt x="81" y="81"/>
                </a:cubicBezTo>
                <a:cubicBezTo>
                  <a:pt x="64" y="98"/>
                  <a:pt x="37" y="97"/>
                  <a:pt x="21" y="81"/>
                </a:cubicBezTo>
                <a:cubicBezTo>
                  <a:pt x="12" y="72"/>
                  <a:pt x="8" y="61"/>
                  <a:pt x="8" y="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5" name="Freeform 108" descr="An icon of a hand pointing to the right ">
            <a:extLst>
              <a:ext uri="{FF2B5EF4-FFF2-40B4-BE49-F238E27FC236}">
                <a16:creationId xmlns:a16="http://schemas.microsoft.com/office/drawing/2014/main" id="{DA05760C-269E-43CF-A44D-DAA5A3F1387A}"/>
              </a:ext>
            </a:extLst>
          </p:cNvPr>
          <p:cNvSpPr>
            <a:spLocks/>
          </p:cNvSpPr>
          <p:nvPr userDrawn="1"/>
        </p:nvSpPr>
        <p:spPr bwMode="auto">
          <a:xfrm>
            <a:off x="3730142" y="1712913"/>
            <a:ext cx="533400" cy="339725"/>
          </a:xfrm>
          <a:custGeom>
            <a:avLst/>
            <a:gdLst>
              <a:gd name="T0" fmla="*/ 92 w 138"/>
              <a:gd name="T1" fmla="*/ 80 h 88"/>
              <a:gd name="T2" fmla="*/ 88 w 138"/>
              <a:gd name="T3" fmla="*/ 73 h 88"/>
              <a:gd name="T4" fmla="*/ 88 w 138"/>
              <a:gd name="T5" fmla="*/ 73 h 88"/>
              <a:gd name="T6" fmla="*/ 89 w 138"/>
              <a:gd name="T7" fmla="*/ 73 h 88"/>
              <a:gd name="T8" fmla="*/ 97 w 138"/>
              <a:gd name="T9" fmla="*/ 65 h 88"/>
              <a:gd name="T10" fmla="*/ 92 w 138"/>
              <a:gd name="T11" fmla="*/ 57 h 88"/>
              <a:gd name="T12" fmla="*/ 93 w 138"/>
              <a:gd name="T13" fmla="*/ 57 h 88"/>
              <a:gd name="T14" fmla="*/ 101 w 138"/>
              <a:gd name="T15" fmla="*/ 50 h 88"/>
              <a:gd name="T16" fmla="*/ 96 w 138"/>
              <a:gd name="T17" fmla="*/ 42 h 88"/>
              <a:gd name="T18" fmla="*/ 130 w 138"/>
              <a:gd name="T19" fmla="*/ 42 h 88"/>
              <a:gd name="T20" fmla="*/ 138 w 138"/>
              <a:gd name="T21" fmla="*/ 34 h 88"/>
              <a:gd name="T22" fmla="*/ 130 w 138"/>
              <a:gd name="T23" fmla="*/ 27 h 88"/>
              <a:gd name="T24" fmla="*/ 87 w 138"/>
              <a:gd name="T25" fmla="*/ 27 h 88"/>
              <a:gd name="T26" fmla="*/ 87 w 138"/>
              <a:gd name="T27" fmla="*/ 27 h 88"/>
              <a:gd name="T28" fmla="*/ 77 w 138"/>
              <a:gd name="T29" fmla="*/ 27 h 88"/>
              <a:gd name="T30" fmla="*/ 93 w 138"/>
              <a:gd name="T31" fmla="*/ 17 h 88"/>
              <a:gd name="T32" fmla="*/ 99 w 138"/>
              <a:gd name="T33" fmla="*/ 5 h 88"/>
              <a:gd name="T34" fmla="*/ 86 w 138"/>
              <a:gd name="T35" fmla="*/ 3 h 88"/>
              <a:gd name="T36" fmla="*/ 46 w 138"/>
              <a:gd name="T37" fmla="*/ 27 h 88"/>
              <a:gd name="T38" fmla="*/ 40 w 138"/>
              <a:gd name="T39" fmla="*/ 32 h 88"/>
              <a:gd name="T40" fmla="*/ 0 w 138"/>
              <a:gd name="T41" fmla="*/ 38 h 88"/>
              <a:gd name="T42" fmla="*/ 0 w 138"/>
              <a:gd name="T43" fmla="*/ 75 h 88"/>
              <a:gd name="T44" fmla="*/ 39 w 138"/>
              <a:gd name="T45" fmla="*/ 78 h 88"/>
              <a:gd name="T46" fmla="*/ 56 w 138"/>
              <a:gd name="T47" fmla="*/ 88 h 88"/>
              <a:gd name="T48" fmla="*/ 62 w 138"/>
              <a:gd name="T49" fmla="*/ 88 h 88"/>
              <a:gd name="T50" fmla="*/ 63 w 138"/>
              <a:gd name="T51" fmla="*/ 88 h 88"/>
              <a:gd name="T52" fmla="*/ 84 w 138"/>
              <a:gd name="T53" fmla="*/ 88 h 88"/>
              <a:gd name="T54" fmla="*/ 92 w 138"/>
              <a:gd name="T55" fmla="*/ 8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8" h="88">
                <a:moveTo>
                  <a:pt x="92" y="80"/>
                </a:moveTo>
                <a:cubicBezTo>
                  <a:pt x="92" y="77"/>
                  <a:pt x="91" y="74"/>
                  <a:pt x="88" y="73"/>
                </a:cubicBezTo>
                <a:cubicBezTo>
                  <a:pt x="88" y="73"/>
                  <a:pt x="88" y="73"/>
                  <a:pt x="88" y="73"/>
                </a:cubicBezTo>
                <a:cubicBezTo>
                  <a:pt x="89" y="73"/>
                  <a:pt x="89" y="73"/>
                  <a:pt x="89" y="73"/>
                </a:cubicBezTo>
                <a:cubicBezTo>
                  <a:pt x="94" y="73"/>
                  <a:pt x="97" y="69"/>
                  <a:pt x="97" y="65"/>
                </a:cubicBezTo>
                <a:cubicBezTo>
                  <a:pt x="97" y="61"/>
                  <a:pt x="95" y="59"/>
                  <a:pt x="92" y="57"/>
                </a:cubicBezTo>
                <a:cubicBezTo>
                  <a:pt x="93" y="57"/>
                  <a:pt x="93" y="57"/>
                  <a:pt x="93" y="57"/>
                </a:cubicBezTo>
                <a:cubicBezTo>
                  <a:pt x="97" y="57"/>
                  <a:pt x="101" y="54"/>
                  <a:pt x="101" y="50"/>
                </a:cubicBezTo>
                <a:cubicBezTo>
                  <a:pt x="101" y="46"/>
                  <a:pt x="99" y="44"/>
                  <a:pt x="96" y="42"/>
                </a:cubicBezTo>
                <a:cubicBezTo>
                  <a:pt x="130" y="42"/>
                  <a:pt x="130" y="42"/>
                  <a:pt x="130" y="42"/>
                </a:cubicBezTo>
                <a:cubicBezTo>
                  <a:pt x="134" y="42"/>
                  <a:pt x="138" y="39"/>
                  <a:pt x="138" y="34"/>
                </a:cubicBezTo>
                <a:cubicBezTo>
                  <a:pt x="138" y="30"/>
                  <a:pt x="134" y="27"/>
                  <a:pt x="130" y="27"/>
                </a:cubicBezTo>
                <a:cubicBezTo>
                  <a:pt x="87" y="27"/>
                  <a:pt x="87" y="27"/>
                  <a:pt x="87" y="27"/>
                </a:cubicBezTo>
                <a:cubicBezTo>
                  <a:pt x="87" y="27"/>
                  <a:pt x="87" y="27"/>
                  <a:pt x="87" y="27"/>
                </a:cubicBezTo>
                <a:cubicBezTo>
                  <a:pt x="77" y="27"/>
                  <a:pt x="77" y="27"/>
                  <a:pt x="77" y="27"/>
                </a:cubicBezTo>
                <a:cubicBezTo>
                  <a:pt x="93" y="17"/>
                  <a:pt x="93" y="17"/>
                  <a:pt x="93" y="17"/>
                </a:cubicBezTo>
                <a:cubicBezTo>
                  <a:pt x="99" y="14"/>
                  <a:pt x="101" y="8"/>
                  <a:pt x="99" y="5"/>
                </a:cubicBezTo>
                <a:cubicBezTo>
                  <a:pt x="97" y="1"/>
                  <a:pt x="91" y="0"/>
                  <a:pt x="86" y="3"/>
                </a:cubicBezTo>
                <a:cubicBezTo>
                  <a:pt x="46" y="27"/>
                  <a:pt x="46" y="27"/>
                  <a:pt x="46" y="27"/>
                </a:cubicBezTo>
                <a:cubicBezTo>
                  <a:pt x="43" y="28"/>
                  <a:pt x="42" y="30"/>
                  <a:pt x="40" y="32"/>
                </a:cubicBezTo>
                <a:cubicBezTo>
                  <a:pt x="0" y="38"/>
                  <a:pt x="0" y="38"/>
                  <a:pt x="0" y="38"/>
                </a:cubicBezTo>
                <a:cubicBezTo>
                  <a:pt x="0" y="75"/>
                  <a:pt x="0" y="75"/>
                  <a:pt x="0" y="75"/>
                </a:cubicBezTo>
                <a:cubicBezTo>
                  <a:pt x="39" y="78"/>
                  <a:pt x="39" y="78"/>
                  <a:pt x="39" y="78"/>
                </a:cubicBezTo>
                <a:cubicBezTo>
                  <a:pt x="42" y="84"/>
                  <a:pt x="48" y="88"/>
                  <a:pt x="56" y="88"/>
                </a:cubicBezTo>
                <a:cubicBezTo>
                  <a:pt x="62" y="88"/>
                  <a:pt x="62" y="88"/>
                  <a:pt x="62" y="88"/>
                </a:cubicBezTo>
                <a:cubicBezTo>
                  <a:pt x="62" y="88"/>
                  <a:pt x="63" y="88"/>
                  <a:pt x="63" y="88"/>
                </a:cubicBezTo>
                <a:cubicBezTo>
                  <a:pt x="84" y="88"/>
                  <a:pt x="84" y="88"/>
                  <a:pt x="84" y="88"/>
                </a:cubicBezTo>
                <a:cubicBezTo>
                  <a:pt x="89" y="88"/>
                  <a:pt x="92" y="84"/>
                  <a:pt x="92"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6" name="Freeform 109" descr="An icon of Parliament Hill">
            <a:extLst>
              <a:ext uri="{FF2B5EF4-FFF2-40B4-BE49-F238E27FC236}">
                <a16:creationId xmlns:a16="http://schemas.microsoft.com/office/drawing/2014/main" id="{166F8440-5DBC-4823-89D3-771BF24F386B}"/>
              </a:ext>
            </a:extLst>
          </p:cNvPr>
          <p:cNvSpPr>
            <a:spLocks noEditPoints="1"/>
          </p:cNvSpPr>
          <p:nvPr userDrawn="1"/>
        </p:nvSpPr>
        <p:spPr bwMode="auto">
          <a:xfrm>
            <a:off x="4862936" y="735013"/>
            <a:ext cx="498475" cy="441325"/>
          </a:xfrm>
          <a:custGeom>
            <a:avLst/>
            <a:gdLst>
              <a:gd name="T0" fmla="*/ 114 w 129"/>
              <a:gd name="T1" fmla="*/ 63 h 114"/>
              <a:gd name="T2" fmla="*/ 114 w 129"/>
              <a:gd name="T3" fmla="*/ 68 h 114"/>
              <a:gd name="T4" fmla="*/ 107 w 129"/>
              <a:gd name="T5" fmla="*/ 68 h 114"/>
              <a:gd name="T6" fmla="*/ 107 w 129"/>
              <a:gd name="T7" fmla="*/ 75 h 114"/>
              <a:gd name="T8" fmla="*/ 74 w 129"/>
              <a:gd name="T9" fmla="*/ 75 h 114"/>
              <a:gd name="T10" fmla="*/ 74 w 129"/>
              <a:gd name="T11" fmla="*/ 45 h 114"/>
              <a:gd name="T12" fmla="*/ 77 w 129"/>
              <a:gd name="T13" fmla="*/ 45 h 114"/>
              <a:gd name="T14" fmla="*/ 77 w 129"/>
              <a:gd name="T15" fmla="*/ 37 h 114"/>
              <a:gd name="T16" fmla="*/ 72 w 129"/>
              <a:gd name="T17" fmla="*/ 37 h 114"/>
              <a:gd name="T18" fmla="*/ 69 w 129"/>
              <a:gd name="T19" fmla="*/ 15 h 114"/>
              <a:gd name="T20" fmla="*/ 66 w 129"/>
              <a:gd name="T21" fmla="*/ 15 h 114"/>
              <a:gd name="T22" fmla="*/ 66 w 129"/>
              <a:gd name="T23" fmla="*/ 0 h 114"/>
              <a:gd name="T24" fmla="*/ 64 w 129"/>
              <a:gd name="T25" fmla="*/ 0 h 114"/>
              <a:gd name="T26" fmla="*/ 63 w 129"/>
              <a:gd name="T27" fmla="*/ 0 h 114"/>
              <a:gd name="T28" fmla="*/ 56 w 129"/>
              <a:gd name="T29" fmla="*/ 0 h 114"/>
              <a:gd name="T30" fmla="*/ 56 w 129"/>
              <a:gd name="T31" fmla="*/ 6 h 114"/>
              <a:gd name="T32" fmla="*/ 63 w 129"/>
              <a:gd name="T33" fmla="*/ 6 h 114"/>
              <a:gd name="T34" fmla="*/ 63 w 129"/>
              <a:gd name="T35" fmla="*/ 15 h 114"/>
              <a:gd name="T36" fmla="*/ 60 w 129"/>
              <a:gd name="T37" fmla="*/ 15 h 114"/>
              <a:gd name="T38" fmla="*/ 57 w 129"/>
              <a:gd name="T39" fmla="*/ 37 h 114"/>
              <a:gd name="T40" fmla="*/ 52 w 129"/>
              <a:gd name="T41" fmla="*/ 37 h 114"/>
              <a:gd name="T42" fmla="*/ 52 w 129"/>
              <a:gd name="T43" fmla="*/ 45 h 114"/>
              <a:gd name="T44" fmla="*/ 55 w 129"/>
              <a:gd name="T45" fmla="*/ 45 h 114"/>
              <a:gd name="T46" fmla="*/ 55 w 129"/>
              <a:gd name="T47" fmla="*/ 75 h 114"/>
              <a:gd name="T48" fmla="*/ 22 w 129"/>
              <a:gd name="T49" fmla="*/ 75 h 114"/>
              <a:gd name="T50" fmla="*/ 22 w 129"/>
              <a:gd name="T51" fmla="*/ 68 h 114"/>
              <a:gd name="T52" fmla="*/ 15 w 129"/>
              <a:gd name="T53" fmla="*/ 68 h 114"/>
              <a:gd name="T54" fmla="*/ 15 w 129"/>
              <a:gd name="T55" fmla="*/ 63 h 114"/>
              <a:gd name="T56" fmla="*/ 0 w 129"/>
              <a:gd name="T57" fmla="*/ 63 h 114"/>
              <a:gd name="T58" fmla="*/ 0 w 129"/>
              <a:gd name="T59" fmla="*/ 75 h 114"/>
              <a:gd name="T60" fmla="*/ 0 w 129"/>
              <a:gd name="T61" fmla="*/ 114 h 114"/>
              <a:gd name="T62" fmla="*/ 6 w 129"/>
              <a:gd name="T63" fmla="*/ 114 h 114"/>
              <a:gd name="T64" fmla="*/ 15 w 129"/>
              <a:gd name="T65" fmla="*/ 114 h 114"/>
              <a:gd name="T66" fmla="*/ 22 w 129"/>
              <a:gd name="T67" fmla="*/ 114 h 114"/>
              <a:gd name="T68" fmla="*/ 107 w 129"/>
              <a:gd name="T69" fmla="*/ 114 h 114"/>
              <a:gd name="T70" fmla="*/ 114 w 129"/>
              <a:gd name="T71" fmla="*/ 114 h 114"/>
              <a:gd name="T72" fmla="*/ 123 w 129"/>
              <a:gd name="T73" fmla="*/ 114 h 114"/>
              <a:gd name="T74" fmla="*/ 129 w 129"/>
              <a:gd name="T75" fmla="*/ 114 h 114"/>
              <a:gd name="T76" fmla="*/ 129 w 129"/>
              <a:gd name="T77" fmla="*/ 75 h 114"/>
              <a:gd name="T78" fmla="*/ 129 w 129"/>
              <a:gd name="T79" fmla="*/ 63 h 114"/>
              <a:gd name="T80" fmla="*/ 114 w 129"/>
              <a:gd name="T81" fmla="*/ 63 h 114"/>
              <a:gd name="T82" fmla="*/ 65 w 129"/>
              <a:gd name="T83" fmla="*/ 53 h 114"/>
              <a:gd name="T84" fmla="*/ 60 w 129"/>
              <a:gd name="T85" fmla="*/ 48 h 114"/>
              <a:gd name="T86" fmla="*/ 65 w 129"/>
              <a:gd name="T87" fmla="*/ 44 h 114"/>
              <a:gd name="T88" fmla="*/ 69 w 129"/>
              <a:gd name="T89" fmla="*/ 48 h 114"/>
              <a:gd name="T90" fmla="*/ 65 w 129"/>
              <a:gd name="T91" fmla="*/ 53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9" h="114">
                <a:moveTo>
                  <a:pt x="114" y="63"/>
                </a:moveTo>
                <a:cubicBezTo>
                  <a:pt x="114" y="68"/>
                  <a:pt x="114" y="68"/>
                  <a:pt x="114" y="68"/>
                </a:cubicBezTo>
                <a:cubicBezTo>
                  <a:pt x="107" y="68"/>
                  <a:pt x="107" y="68"/>
                  <a:pt x="107" y="68"/>
                </a:cubicBezTo>
                <a:cubicBezTo>
                  <a:pt x="107" y="75"/>
                  <a:pt x="107" y="75"/>
                  <a:pt x="107" y="75"/>
                </a:cubicBezTo>
                <a:cubicBezTo>
                  <a:pt x="74" y="75"/>
                  <a:pt x="74" y="75"/>
                  <a:pt x="74" y="75"/>
                </a:cubicBezTo>
                <a:cubicBezTo>
                  <a:pt x="74" y="45"/>
                  <a:pt x="74" y="45"/>
                  <a:pt x="74" y="45"/>
                </a:cubicBezTo>
                <a:cubicBezTo>
                  <a:pt x="77" y="45"/>
                  <a:pt x="77" y="45"/>
                  <a:pt x="77" y="45"/>
                </a:cubicBezTo>
                <a:cubicBezTo>
                  <a:pt x="77" y="37"/>
                  <a:pt x="77" y="37"/>
                  <a:pt x="77" y="37"/>
                </a:cubicBezTo>
                <a:cubicBezTo>
                  <a:pt x="72" y="37"/>
                  <a:pt x="72" y="37"/>
                  <a:pt x="72" y="37"/>
                </a:cubicBezTo>
                <a:cubicBezTo>
                  <a:pt x="69" y="15"/>
                  <a:pt x="69" y="15"/>
                  <a:pt x="69" y="15"/>
                </a:cubicBezTo>
                <a:cubicBezTo>
                  <a:pt x="66" y="15"/>
                  <a:pt x="66" y="15"/>
                  <a:pt x="66" y="15"/>
                </a:cubicBezTo>
                <a:cubicBezTo>
                  <a:pt x="66" y="0"/>
                  <a:pt x="66" y="0"/>
                  <a:pt x="66" y="0"/>
                </a:cubicBezTo>
                <a:cubicBezTo>
                  <a:pt x="64" y="0"/>
                  <a:pt x="64" y="0"/>
                  <a:pt x="64" y="0"/>
                </a:cubicBezTo>
                <a:cubicBezTo>
                  <a:pt x="63" y="0"/>
                  <a:pt x="63" y="0"/>
                  <a:pt x="63" y="0"/>
                </a:cubicBezTo>
                <a:cubicBezTo>
                  <a:pt x="56" y="0"/>
                  <a:pt x="56" y="0"/>
                  <a:pt x="56" y="0"/>
                </a:cubicBezTo>
                <a:cubicBezTo>
                  <a:pt x="56" y="6"/>
                  <a:pt x="56" y="6"/>
                  <a:pt x="56" y="6"/>
                </a:cubicBezTo>
                <a:cubicBezTo>
                  <a:pt x="63" y="6"/>
                  <a:pt x="63" y="6"/>
                  <a:pt x="63" y="6"/>
                </a:cubicBezTo>
                <a:cubicBezTo>
                  <a:pt x="63" y="15"/>
                  <a:pt x="63" y="15"/>
                  <a:pt x="63" y="15"/>
                </a:cubicBezTo>
                <a:cubicBezTo>
                  <a:pt x="60" y="15"/>
                  <a:pt x="60" y="15"/>
                  <a:pt x="60" y="15"/>
                </a:cubicBezTo>
                <a:cubicBezTo>
                  <a:pt x="57" y="37"/>
                  <a:pt x="57" y="37"/>
                  <a:pt x="57" y="37"/>
                </a:cubicBezTo>
                <a:cubicBezTo>
                  <a:pt x="52" y="37"/>
                  <a:pt x="52" y="37"/>
                  <a:pt x="52" y="37"/>
                </a:cubicBezTo>
                <a:cubicBezTo>
                  <a:pt x="52" y="45"/>
                  <a:pt x="52" y="45"/>
                  <a:pt x="52" y="45"/>
                </a:cubicBezTo>
                <a:cubicBezTo>
                  <a:pt x="55" y="45"/>
                  <a:pt x="55" y="45"/>
                  <a:pt x="55" y="45"/>
                </a:cubicBezTo>
                <a:cubicBezTo>
                  <a:pt x="55" y="75"/>
                  <a:pt x="55" y="75"/>
                  <a:pt x="55" y="75"/>
                </a:cubicBezTo>
                <a:cubicBezTo>
                  <a:pt x="22" y="75"/>
                  <a:pt x="22" y="75"/>
                  <a:pt x="22" y="75"/>
                </a:cubicBezTo>
                <a:cubicBezTo>
                  <a:pt x="22" y="68"/>
                  <a:pt x="22" y="68"/>
                  <a:pt x="22" y="68"/>
                </a:cubicBezTo>
                <a:cubicBezTo>
                  <a:pt x="15" y="68"/>
                  <a:pt x="15" y="68"/>
                  <a:pt x="15" y="68"/>
                </a:cubicBezTo>
                <a:cubicBezTo>
                  <a:pt x="15" y="63"/>
                  <a:pt x="15" y="63"/>
                  <a:pt x="15" y="63"/>
                </a:cubicBezTo>
                <a:cubicBezTo>
                  <a:pt x="0" y="63"/>
                  <a:pt x="0" y="63"/>
                  <a:pt x="0" y="63"/>
                </a:cubicBezTo>
                <a:cubicBezTo>
                  <a:pt x="0" y="75"/>
                  <a:pt x="0" y="75"/>
                  <a:pt x="0" y="75"/>
                </a:cubicBezTo>
                <a:cubicBezTo>
                  <a:pt x="0" y="114"/>
                  <a:pt x="0" y="114"/>
                  <a:pt x="0" y="114"/>
                </a:cubicBezTo>
                <a:cubicBezTo>
                  <a:pt x="6" y="114"/>
                  <a:pt x="6" y="114"/>
                  <a:pt x="6" y="114"/>
                </a:cubicBezTo>
                <a:cubicBezTo>
                  <a:pt x="15" y="114"/>
                  <a:pt x="15" y="114"/>
                  <a:pt x="15" y="114"/>
                </a:cubicBezTo>
                <a:cubicBezTo>
                  <a:pt x="22" y="114"/>
                  <a:pt x="22" y="114"/>
                  <a:pt x="22" y="114"/>
                </a:cubicBezTo>
                <a:cubicBezTo>
                  <a:pt x="107" y="114"/>
                  <a:pt x="107" y="114"/>
                  <a:pt x="107" y="114"/>
                </a:cubicBezTo>
                <a:cubicBezTo>
                  <a:pt x="114" y="114"/>
                  <a:pt x="114" y="114"/>
                  <a:pt x="114" y="114"/>
                </a:cubicBezTo>
                <a:cubicBezTo>
                  <a:pt x="123" y="114"/>
                  <a:pt x="123" y="114"/>
                  <a:pt x="123" y="114"/>
                </a:cubicBezTo>
                <a:cubicBezTo>
                  <a:pt x="129" y="114"/>
                  <a:pt x="129" y="114"/>
                  <a:pt x="129" y="114"/>
                </a:cubicBezTo>
                <a:cubicBezTo>
                  <a:pt x="129" y="75"/>
                  <a:pt x="129" y="75"/>
                  <a:pt x="129" y="75"/>
                </a:cubicBezTo>
                <a:cubicBezTo>
                  <a:pt x="129" y="63"/>
                  <a:pt x="129" y="63"/>
                  <a:pt x="129" y="63"/>
                </a:cubicBezTo>
                <a:lnTo>
                  <a:pt x="114" y="63"/>
                </a:lnTo>
                <a:close/>
                <a:moveTo>
                  <a:pt x="65" y="53"/>
                </a:moveTo>
                <a:cubicBezTo>
                  <a:pt x="62" y="53"/>
                  <a:pt x="60" y="51"/>
                  <a:pt x="60" y="48"/>
                </a:cubicBezTo>
                <a:cubicBezTo>
                  <a:pt x="60" y="46"/>
                  <a:pt x="62" y="44"/>
                  <a:pt x="65" y="44"/>
                </a:cubicBezTo>
                <a:cubicBezTo>
                  <a:pt x="67" y="44"/>
                  <a:pt x="69" y="46"/>
                  <a:pt x="69" y="48"/>
                </a:cubicBezTo>
                <a:cubicBezTo>
                  <a:pt x="69" y="51"/>
                  <a:pt x="67" y="53"/>
                  <a:pt x="65" y="5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07" name="Group 1006" descr="An icon of a ribbon ">
            <a:extLst>
              <a:ext uri="{FF2B5EF4-FFF2-40B4-BE49-F238E27FC236}">
                <a16:creationId xmlns:a16="http://schemas.microsoft.com/office/drawing/2014/main" id="{3DEBEC1A-5745-4728-AD73-6FA5308B2E4E}"/>
              </a:ext>
            </a:extLst>
          </p:cNvPr>
          <p:cNvGrpSpPr/>
          <p:nvPr userDrawn="1"/>
        </p:nvGrpSpPr>
        <p:grpSpPr>
          <a:xfrm>
            <a:off x="5450311" y="2287588"/>
            <a:ext cx="369888" cy="557213"/>
            <a:chOff x="3368675" y="2287588"/>
            <a:chExt cx="369888" cy="557213"/>
          </a:xfrm>
        </p:grpSpPr>
        <p:sp>
          <p:nvSpPr>
            <p:cNvPr id="1008" name="Freeform 110">
              <a:extLst>
                <a:ext uri="{FF2B5EF4-FFF2-40B4-BE49-F238E27FC236}">
                  <a16:creationId xmlns:a16="http://schemas.microsoft.com/office/drawing/2014/main" id="{E312ED49-3F92-4B9B-8454-47E8C8504E97}"/>
                </a:ext>
              </a:extLst>
            </p:cNvPr>
            <p:cNvSpPr>
              <a:spLocks/>
            </p:cNvSpPr>
            <p:nvPr userDrawn="1"/>
          </p:nvSpPr>
          <p:spPr bwMode="auto">
            <a:xfrm>
              <a:off x="3514725" y="2287588"/>
              <a:ext cx="77788" cy="101600"/>
            </a:xfrm>
            <a:custGeom>
              <a:avLst/>
              <a:gdLst>
                <a:gd name="T0" fmla="*/ 20 w 49"/>
                <a:gd name="T1" fmla="*/ 54 h 64"/>
                <a:gd name="T2" fmla="*/ 32 w 49"/>
                <a:gd name="T3" fmla="*/ 61 h 64"/>
                <a:gd name="T4" fmla="*/ 44 w 49"/>
                <a:gd name="T5" fmla="*/ 54 h 64"/>
                <a:gd name="T6" fmla="*/ 49 w 49"/>
                <a:gd name="T7" fmla="*/ 59 h 64"/>
                <a:gd name="T8" fmla="*/ 49 w 49"/>
                <a:gd name="T9" fmla="*/ 0 h 64"/>
                <a:gd name="T10" fmla="*/ 25 w 49"/>
                <a:gd name="T11" fmla="*/ 27 h 64"/>
                <a:gd name="T12" fmla="*/ 0 w 49"/>
                <a:gd name="T13" fmla="*/ 0 h 64"/>
                <a:gd name="T14" fmla="*/ 0 w 49"/>
                <a:gd name="T15" fmla="*/ 61 h 64"/>
                <a:gd name="T16" fmla="*/ 8 w 49"/>
                <a:gd name="T17" fmla="*/ 64 h 64"/>
                <a:gd name="T18" fmla="*/ 20 w 49"/>
                <a:gd name="T1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4">
                  <a:moveTo>
                    <a:pt x="20" y="54"/>
                  </a:moveTo>
                  <a:lnTo>
                    <a:pt x="32" y="61"/>
                  </a:lnTo>
                  <a:lnTo>
                    <a:pt x="44" y="54"/>
                  </a:lnTo>
                  <a:lnTo>
                    <a:pt x="49" y="59"/>
                  </a:lnTo>
                  <a:lnTo>
                    <a:pt x="49" y="0"/>
                  </a:lnTo>
                  <a:lnTo>
                    <a:pt x="25" y="27"/>
                  </a:lnTo>
                  <a:lnTo>
                    <a:pt x="0" y="0"/>
                  </a:lnTo>
                  <a:lnTo>
                    <a:pt x="0" y="61"/>
                  </a:lnTo>
                  <a:lnTo>
                    <a:pt x="8" y="64"/>
                  </a:lnTo>
                  <a:lnTo>
                    <a:pt x="2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9" name="Freeform 111">
              <a:extLst>
                <a:ext uri="{FF2B5EF4-FFF2-40B4-BE49-F238E27FC236}">
                  <a16:creationId xmlns:a16="http://schemas.microsoft.com/office/drawing/2014/main" id="{6719AF9C-59B7-453D-BC61-7227A7F8FAE8}"/>
                </a:ext>
              </a:extLst>
            </p:cNvPr>
            <p:cNvSpPr>
              <a:spLocks/>
            </p:cNvSpPr>
            <p:nvPr userDrawn="1"/>
          </p:nvSpPr>
          <p:spPr bwMode="auto">
            <a:xfrm>
              <a:off x="3514725" y="2744788"/>
              <a:ext cx="77788" cy="100013"/>
            </a:xfrm>
            <a:custGeom>
              <a:avLst/>
              <a:gdLst>
                <a:gd name="T0" fmla="*/ 32 w 49"/>
                <a:gd name="T1" fmla="*/ 9 h 63"/>
                <a:gd name="T2" fmla="*/ 20 w 49"/>
                <a:gd name="T3" fmla="*/ 2 h 63"/>
                <a:gd name="T4" fmla="*/ 8 w 49"/>
                <a:gd name="T5" fmla="*/ 9 h 63"/>
                <a:gd name="T6" fmla="*/ 0 w 49"/>
                <a:gd name="T7" fmla="*/ 4 h 63"/>
                <a:gd name="T8" fmla="*/ 0 w 49"/>
                <a:gd name="T9" fmla="*/ 63 h 63"/>
                <a:gd name="T10" fmla="*/ 25 w 49"/>
                <a:gd name="T11" fmla="*/ 36 h 63"/>
                <a:gd name="T12" fmla="*/ 49 w 49"/>
                <a:gd name="T13" fmla="*/ 63 h 63"/>
                <a:gd name="T14" fmla="*/ 49 w 49"/>
                <a:gd name="T15" fmla="*/ 2 h 63"/>
                <a:gd name="T16" fmla="*/ 44 w 49"/>
                <a:gd name="T17" fmla="*/ 0 h 63"/>
                <a:gd name="T18" fmla="*/ 32 w 49"/>
                <a:gd name="T19" fmla="*/ 9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3">
                  <a:moveTo>
                    <a:pt x="32" y="9"/>
                  </a:moveTo>
                  <a:lnTo>
                    <a:pt x="20" y="2"/>
                  </a:lnTo>
                  <a:lnTo>
                    <a:pt x="8" y="9"/>
                  </a:lnTo>
                  <a:lnTo>
                    <a:pt x="0" y="4"/>
                  </a:lnTo>
                  <a:lnTo>
                    <a:pt x="0" y="63"/>
                  </a:lnTo>
                  <a:lnTo>
                    <a:pt x="25" y="36"/>
                  </a:lnTo>
                  <a:lnTo>
                    <a:pt x="49" y="63"/>
                  </a:lnTo>
                  <a:lnTo>
                    <a:pt x="49" y="2"/>
                  </a:lnTo>
                  <a:lnTo>
                    <a:pt x="44" y="0"/>
                  </a:lnTo>
                  <a:lnTo>
                    <a:pt x="32"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0" name="Freeform 112">
              <a:extLst>
                <a:ext uri="{FF2B5EF4-FFF2-40B4-BE49-F238E27FC236}">
                  <a16:creationId xmlns:a16="http://schemas.microsoft.com/office/drawing/2014/main" id="{8DBACCC0-2C07-4210-897C-48127522CD43}"/>
                </a:ext>
              </a:extLst>
            </p:cNvPr>
            <p:cNvSpPr>
              <a:spLocks noEditPoints="1"/>
            </p:cNvSpPr>
            <p:nvPr userDrawn="1"/>
          </p:nvSpPr>
          <p:spPr bwMode="auto">
            <a:xfrm>
              <a:off x="3368675" y="2381250"/>
              <a:ext cx="369888" cy="369888"/>
            </a:xfrm>
            <a:custGeom>
              <a:avLst/>
              <a:gdLst>
                <a:gd name="T0" fmla="*/ 82 w 96"/>
                <a:gd name="T1" fmla="*/ 14 h 96"/>
                <a:gd name="T2" fmla="*/ 75 w 96"/>
                <a:gd name="T3" fmla="*/ 8 h 96"/>
                <a:gd name="T4" fmla="*/ 66 w 96"/>
                <a:gd name="T5" fmla="*/ 3 h 96"/>
                <a:gd name="T6" fmla="*/ 56 w 96"/>
                <a:gd name="T7" fmla="*/ 1 h 96"/>
                <a:gd name="T8" fmla="*/ 46 w 96"/>
                <a:gd name="T9" fmla="*/ 0 h 96"/>
                <a:gd name="T10" fmla="*/ 36 w 96"/>
                <a:gd name="T11" fmla="*/ 2 h 96"/>
                <a:gd name="T12" fmla="*/ 27 w 96"/>
                <a:gd name="T13" fmla="*/ 5 h 96"/>
                <a:gd name="T14" fmla="*/ 18 w 96"/>
                <a:gd name="T15" fmla="*/ 11 h 96"/>
                <a:gd name="T16" fmla="*/ 11 w 96"/>
                <a:gd name="T17" fmla="*/ 18 h 96"/>
                <a:gd name="T18" fmla="*/ 6 w 96"/>
                <a:gd name="T19" fmla="*/ 26 h 96"/>
                <a:gd name="T20" fmla="*/ 2 w 96"/>
                <a:gd name="T21" fmla="*/ 36 h 96"/>
                <a:gd name="T22" fmla="*/ 0 w 96"/>
                <a:gd name="T23" fmla="*/ 45 h 96"/>
                <a:gd name="T24" fmla="*/ 1 w 96"/>
                <a:gd name="T25" fmla="*/ 56 h 96"/>
                <a:gd name="T26" fmla="*/ 4 w 96"/>
                <a:gd name="T27" fmla="*/ 65 h 96"/>
                <a:gd name="T28" fmla="*/ 8 w 96"/>
                <a:gd name="T29" fmla="*/ 74 h 96"/>
                <a:gd name="T30" fmla="*/ 14 w 96"/>
                <a:gd name="T31" fmla="*/ 82 h 96"/>
                <a:gd name="T32" fmla="*/ 22 w 96"/>
                <a:gd name="T33" fmla="*/ 88 h 96"/>
                <a:gd name="T34" fmla="*/ 31 w 96"/>
                <a:gd name="T35" fmla="*/ 93 h 96"/>
                <a:gd name="T36" fmla="*/ 41 w 96"/>
                <a:gd name="T37" fmla="*/ 96 h 96"/>
                <a:gd name="T38" fmla="*/ 51 w 96"/>
                <a:gd name="T39" fmla="*/ 96 h 96"/>
                <a:gd name="T40" fmla="*/ 61 w 96"/>
                <a:gd name="T41" fmla="*/ 94 h 96"/>
                <a:gd name="T42" fmla="*/ 70 w 96"/>
                <a:gd name="T43" fmla="*/ 91 h 96"/>
                <a:gd name="T44" fmla="*/ 79 w 96"/>
                <a:gd name="T45" fmla="*/ 85 h 96"/>
                <a:gd name="T46" fmla="*/ 86 w 96"/>
                <a:gd name="T47" fmla="*/ 78 h 96"/>
                <a:gd name="T48" fmla="*/ 91 w 96"/>
                <a:gd name="T49" fmla="*/ 70 h 96"/>
                <a:gd name="T50" fmla="*/ 95 w 96"/>
                <a:gd name="T51" fmla="*/ 60 h 96"/>
                <a:gd name="T52" fmla="*/ 96 w 96"/>
                <a:gd name="T53" fmla="*/ 51 h 96"/>
                <a:gd name="T54" fmla="*/ 96 w 96"/>
                <a:gd name="T55" fmla="*/ 41 h 96"/>
                <a:gd name="T56" fmla="*/ 93 w 96"/>
                <a:gd name="T57" fmla="*/ 31 h 96"/>
                <a:gd name="T58" fmla="*/ 89 w 96"/>
                <a:gd name="T59" fmla="*/ 22 h 96"/>
                <a:gd name="T60" fmla="*/ 71 w 96"/>
                <a:gd name="T61" fmla="*/ 71 h 96"/>
                <a:gd name="T62" fmla="*/ 26 w 96"/>
                <a:gd name="T63" fmla="*/ 25 h 96"/>
                <a:gd name="T64" fmla="*/ 71 w 96"/>
                <a:gd name="T65" fmla="*/ 7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6" h="96">
                  <a:moveTo>
                    <a:pt x="83" y="20"/>
                  </a:moveTo>
                  <a:cubicBezTo>
                    <a:pt x="82" y="14"/>
                    <a:pt x="82" y="14"/>
                    <a:pt x="82" y="14"/>
                  </a:cubicBezTo>
                  <a:cubicBezTo>
                    <a:pt x="77" y="13"/>
                    <a:pt x="77" y="13"/>
                    <a:pt x="77" y="13"/>
                  </a:cubicBezTo>
                  <a:cubicBezTo>
                    <a:pt x="75" y="8"/>
                    <a:pt x="75" y="8"/>
                    <a:pt x="75" y="8"/>
                  </a:cubicBezTo>
                  <a:cubicBezTo>
                    <a:pt x="69" y="8"/>
                    <a:pt x="69" y="8"/>
                    <a:pt x="69" y="8"/>
                  </a:cubicBezTo>
                  <a:cubicBezTo>
                    <a:pt x="66" y="3"/>
                    <a:pt x="66" y="3"/>
                    <a:pt x="66" y="3"/>
                  </a:cubicBezTo>
                  <a:cubicBezTo>
                    <a:pt x="60" y="5"/>
                    <a:pt x="60" y="5"/>
                    <a:pt x="60" y="5"/>
                  </a:cubicBezTo>
                  <a:cubicBezTo>
                    <a:pt x="56" y="1"/>
                    <a:pt x="56" y="1"/>
                    <a:pt x="56" y="1"/>
                  </a:cubicBezTo>
                  <a:cubicBezTo>
                    <a:pt x="51" y="3"/>
                    <a:pt x="51" y="3"/>
                    <a:pt x="51" y="3"/>
                  </a:cubicBezTo>
                  <a:cubicBezTo>
                    <a:pt x="46" y="0"/>
                    <a:pt x="46" y="0"/>
                    <a:pt x="46" y="0"/>
                  </a:cubicBezTo>
                  <a:cubicBezTo>
                    <a:pt x="41" y="4"/>
                    <a:pt x="41" y="4"/>
                    <a:pt x="41" y="4"/>
                  </a:cubicBezTo>
                  <a:cubicBezTo>
                    <a:pt x="36" y="2"/>
                    <a:pt x="36" y="2"/>
                    <a:pt x="36" y="2"/>
                  </a:cubicBezTo>
                  <a:cubicBezTo>
                    <a:pt x="32" y="6"/>
                    <a:pt x="32" y="6"/>
                    <a:pt x="32" y="6"/>
                  </a:cubicBezTo>
                  <a:cubicBezTo>
                    <a:pt x="27" y="5"/>
                    <a:pt x="27" y="5"/>
                    <a:pt x="27" y="5"/>
                  </a:cubicBezTo>
                  <a:cubicBezTo>
                    <a:pt x="24" y="10"/>
                    <a:pt x="24" y="10"/>
                    <a:pt x="24" y="10"/>
                  </a:cubicBezTo>
                  <a:cubicBezTo>
                    <a:pt x="18" y="11"/>
                    <a:pt x="18" y="11"/>
                    <a:pt x="18" y="11"/>
                  </a:cubicBezTo>
                  <a:cubicBezTo>
                    <a:pt x="17" y="16"/>
                    <a:pt x="17" y="16"/>
                    <a:pt x="17" y="16"/>
                  </a:cubicBezTo>
                  <a:cubicBezTo>
                    <a:pt x="11" y="18"/>
                    <a:pt x="11" y="18"/>
                    <a:pt x="11" y="18"/>
                  </a:cubicBezTo>
                  <a:cubicBezTo>
                    <a:pt x="11" y="24"/>
                    <a:pt x="11" y="24"/>
                    <a:pt x="11" y="24"/>
                  </a:cubicBezTo>
                  <a:cubicBezTo>
                    <a:pt x="6" y="26"/>
                    <a:pt x="6" y="26"/>
                    <a:pt x="6" y="26"/>
                  </a:cubicBezTo>
                  <a:cubicBezTo>
                    <a:pt x="6" y="32"/>
                    <a:pt x="6" y="32"/>
                    <a:pt x="6" y="32"/>
                  </a:cubicBezTo>
                  <a:cubicBezTo>
                    <a:pt x="2" y="36"/>
                    <a:pt x="2" y="36"/>
                    <a:pt x="2" y="36"/>
                  </a:cubicBezTo>
                  <a:cubicBezTo>
                    <a:pt x="4" y="41"/>
                    <a:pt x="4" y="41"/>
                    <a:pt x="4" y="41"/>
                  </a:cubicBezTo>
                  <a:cubicBezTo>
                    <a:pt x="0" y="45"/>
                    <a:pt x="0" y="45"/>
                    <a:pt x="0" y="45"/>
                  </a:cubicBezTo>
                  <a:cubicBezTo>
                    <a:pt x="3" y="50"/>
                    <a:pt x="3" y="50"/>
                    <a:pt x="3" y="50"/>
                  </a:cubicBezTo>
                  <a:cubicBezTo>
                    <a:pt x="1" y="56"/>
                    <a:pt x="1" y="56"/>
                    <a:pt x="1" y="56"/>
                  </a:cubicBezTo>
                  <a:cubicBezTo>
                    <a:pt x="5" y="60"/>
                    <a:pt x="5" y="60"/>
                    <a:pt x="5" y="60"/>
                  </a:cubicBezTo>
                  <a:cubicBezTo>
                    <a:pt x="4" y="65"/>
                    <a:pt x="4" y="65"/>
                    <a:pt x="4" y="65"/>
                  </a:cubicBezTo>
                  <a:cubicBezTo>
                    <a:pt x="8" y="68"/>
                    <a:pt x="8" y="68"/>
                    <a:pt x="8" y="68"/>
                  </a:cubicBezTo>
                  <a:cubicBezTo>
                    <a:pt x="8" y="74"/>
                    <a:pt x="8" y="74"/>
                    <a:pt x="8" y="74"/>
                  </a:cubicBezTo>
                  <a:cubicBezTo>
                    <a:pt x="13" y="76"/>
                    <a:pt x="13" y="76"/>
                    <a:pt x="13" y="76"/>
                  </a:cubicBezTo>
                  <a:cubicBezTo>
                    <a:pt x="14" y="82"/>
                    <a:pt x="14" y="82"/>
                    <a:pt x="14" y="82"/>
                  </a:cubicBezTo>
                  <a:cubicBezTo>
                    <a:pt x="20" y="83"/>
                    <a:pt x="20" y="83"/>
                    <a:pt x="20" y="83"/>
                  </a:cubicBezTo>
                  <a:cubicBezTo>
                    <a:pt x="22" y="88"/>
                    <a:pt x="22" y="88"/>
                    <a:pt x="22" y="88"/>
                  </a:cubicBezTo>
                  <a:cubicBezTo>
                    <a:pt x="28" y="88"/>
                    <a:pt x="28" y="88"/>
                    <a:pt x="28" y="88"/>
                  </a:cubicBezTo>
                  <a:cubicBezTo>
                    <a:pt x="31" y="93"/>
                    <a:pt x="31" y="93"/>
                    <a:pt x="31" y="93"/>
                  </a:cubicBezTo>
                  <a:cubicBezTo>
                    <a:pt x="37" y="91"/>
                    <a:pt x="37" y="91"/>
                    <a:pt x="37" y="91"/>
                  </a:cubicBezTo>
                  <a:cubicBezTo>
                    <a:pt x="41" y="96"/>
                    <a:pt x="41" y="96"/>
                    <a:pt x="41" y="96"/>
                  </a:cubicBezTo>
                  <a:cubicBezTo>
                    <a:pt x="46" y="93"/>
                    <a:pt x="46" y="93"/>
                    <a:pt x="46" y="93"/>
                  </a:cubicBezTo>
                  <a:cubicBezTo>
                    <a:pt x="51" y="96"/>
                    <a:pt x="51" y="96"/>
                    <a:pt x="51" y="96"/>
                  </a:cubicBezTo>
                  <a:cubicBezTo>
                    <a:pt x="55" y="92"/>
                    <a:pt x="55" y="92"/>
                    <a:pt x="55" y="92"/>
                  </a:cubicBezTo>
                  <a:cubicBezTo>
                    <a:pt x="61" y="94"/>
                    <a:pt x="61" y="94"/>
                    <a:pt x="61" y="94"/>
                  </a:cubicBezTo>
                  <a:cubicBezTo>
                    <a:pt x="65" y="90"/>
                    <a:pt x="65" y="90"/>
                    <a:pt x="65" y="90"/>
                  </a:cubicBezTo>
                  <a:cubicBezTo>
                    <a:pt x="70" y="91"/>
                    <a:pt x="70" y="91"/>
                    <a:pt x="70" y="91"/>
                  </a:cubicBezTo>
                  <a:cubicBezTo>
                    <a:pt x="73" y="86"/>
                    <a:pt x="73" y="86"/>
                    <a:pt x="73" y="86"/>
                  </a:cubicBezTo>
                  <a:cubicBezTo>
                    <a:pt x="79" y="85"/>
                    <a:pt x="79" y="85"/>
                    <a:pt x="79" y="85"/>
                  </a:cubicBezTo>
                  <a:cubicBezTo>
                    <a:pt x="80" y="80"/>
                    <a:pt x="80" y="80"/>
                    <a:pt x="80" y="80"/>
                  </a:cubicBezTo>
                  <a:cubicBezTo>
                    <a:pt x="86" y="78"/>
                    <a:pt x="86" y="78"/>
                    <a:pt x="86" y="78"/>
                  </a:cubicBezTo>
                  <a:cubicBezTo>
                    <a:pt x="86" y="73"/>
                    <a:pt x="86" y="73"/>
                    <a:pt x="86" y="73"/>
                  </a:cubicBezTo>
                  <a:cubicBezTo>
                    <a:pt x="91" y="70"/>
                    <a:pt x="91" y="70"/>
                    <a:pt x="91" y="70"/>
                  </a:cubicBezTo>
                  <a:cubicBezTo>
                    <a:pt x="90" y="64"/>
                    <a:pt x="90" y="64"/>
                    <a:pt x="90" y="64"/>
                  </a:cubicBezTo>
                  <a:cubicBezTo>
                    <a:pt x="95" y="60"/>
                    <a:pt x="95" y="60"/>
                    <a:pt x="95" y="60"/>
                  </a:cubicBezTo>
                  <a:cubicBezTo>
                    <a:pt x="93" y="55"/>
                    <a:pt x="93" y="55"/>
                    <a:pt x="93" y="55"/>
                  </a:cubicBezTo>
                  <a:cubicBezTo>
                    <a:pt x="96" y="51"/>
                    <a:pt x="96" y="51"/>
                    <a:pt x="96" y="51"/>
                  </a:cubicBezTo>
                  <a:cubicBezTo>
                    <a:pt x="93" y="46"/>
                    <a:pt x="93" y="46"/>
                    <a:pt x="93" y="46"/>
                  </a:cubicBezTo>
                  <a:cubicBezTo>
                    <a:pt x="96" y="41"/>
                    <a:pt x="96" y="41"/>
                    <a:pt x="96" y="41"/>
                  </a:cubicBezTo>
                  <a:cubicBezTo>
                    <a:pt x="92" y="36"/>
                    <a:pt x="92" y="36"/>
                    <a:pt x="92" y="36"/>
                  </a:cubicBezTo>
                  <a:cubicBezTo>
                    <a:pt x="93" y="31"/>
                    <a:pt x="93" y="31"/>
                    <a:pt x="93" y="31"/>
                  </a:cubicBezTo>
                  <a:cubicBezTo>
                    <a:pt x="88" y="28"/>
                    <a:pt x="88" y="28"/>
                    <a:pt x="88" y="28"/>
                  </a:cubicBezTo>
                  <a:cubicBezTo>
                    <a:pt x="89" y="22"/>
                    <a:pt x="89" y="22"/>
                    <a:pt x="89" y="22"/>
                  </a:cubicBezTo>
                  <a:lnTo>
                    <a:pt x="83" y="20"/>
                  </a:lnTo>
                  <a:close/>
                  <a:moveTo>
                    <a:pt x="71" y="71"/>
                  </a:moveTo>
                  <a:cubicBezTo>
                    <a:pt x="59" y="83"/>
                    <a:pt x="38" y="83"/>
                    <a:pt x="26" y="71"/>
                  </a:cubicBezTo>
                  <a:cubicBezTo>
                    <a:pt x="13" y="58"/>
                    <a:pt x="13" y="38"/>
                    <a:pt x="26" y="25"/>
                  </a:cubicBezTo>
                  <a:cubicBezTo>
                    <a:pt x="38" y="13"/>
                    <a:pt x="59" y="13"/>
                    <a:pt x="71" y="25"/>
                  </a:cubicBezTo>
                  <a:cubicBezTo>
                    <a:pt x="84" y="38"/>
                    <a:pt x="84" y="58"/>
                    <a:pt x="71" y="7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11" name="Freeform 113" descr="An icon of a star">
            <a:extLst>
              <a:ext uri="{FF2B5EF4-FFF2-40B4-BE49-F238E27FC236}">
                <a16:creationId xmlns:a16="http://schemas.microsoft.com/office/drawing/2014/main" id="{760FBABA-E900-42DF-84B6-27F67C28B866}"/>
              </a:ext>
            </a:extLst>
          </p:cNvPr>
          <p:cNvSpPr>
            <a:spLocks/>
          </p:cNvSpPr>
          <p:nvPr userDrawn="1"/>
        </p:nvSpPr>
        <p:spPr bwMode="auto">
          <a:xfrm>
            <a:off x="4507336" y="1492250"/>
            <a:ext cx="320675" cy="304800"/>
          </a:xfrm>
          <a:custGeom>
            <a:avLst/>
            <a:gdLst>
              <a:gd name="T0" fmla="*/ 48 w 83"/>
              <a:gd name="T1" fmla="*/ 6 h 79"/>
              <a:gd name="T2" fmla="*/ 54 w 83"/>
              <a:gd name="T3" fmla="*/ 18 h 79"/>
              <a:gd name="T4" fmla="*/ 60 w 83"/>
              <a:gd name="T5" fmla="*/ 22 h 79"/>
              <a:gd name="T6" fmla="*/ 74 w 83"/>
              <a:gd name="T7" fmla="*/ 24 h 79"/>
              <a:gd name="T8" fmla="*/ 78 w 83"/>
              <a:gd name="T9" fmla="*/ 38 h 79"/>
              <a:gd name="T10" fmla="*/ 68 w 83"/>
              <a:gd name="T11" fmla="*/ 47 h 79"/>
              <a:gd name="T12" fmla="*/ 66 w 83"/>
              <a:gd name="T13" fmla="*/ 54 h 79"/>
              <a:gd name="T14" fmla="*/ 68 w 83"/>
              <a:gd name="T15" fmla="*/ 68 h 79"/>
              <a:gd name="T16" fmla="*/ 57 w 83"/>
              <a:gd name="T17" fmla="*/ 76 h 79"/>
              <a:gd name="T18" fmla="*/ 45 w 83"/>
              <a:gd name="T19" fmla="*/ 70 h 79"/>
              <a:gd name="T20" fmla="*/ 37 w 83"/>
              <a:gd name="T21" fmla="*/ 70 h 79"/>
              <a:gd name="T22" fmla="*/ 25 w 83"/>
              <a:gd name="T23" fmla="*/ 76 h 79"/>
              <a:gd name="T24" fmla="*/ 14 w 83"/>
              <a:gd name="T25" fmla="*/ 68 h 79"/>
              <a:gd name="T26" fmla="*/ 16 w 83"/>
              <a:gd name="T27" fmla="*/ 54 h 79"/>
              <a:gd name="T28" fmla="*/ 14 w 83"/>
              <a:gd name="T29" fmla="*/ 47 h 79"/>
              <a:gd name="T30" fmla="*/ 4 w 83"/>
              <a:gd name="T31" fmla="*/ 38 h 79"/>
              <a:gd name="T32" fmla="*/ 9 w 83"/>
              <a:gd name="T33" fmla="*/ 24 h 79"/>
              <a:gd name="T34" fmla="*/ 22 w 83"/>
              <a:gd name="T35" fmla="*/ 22 h 79"/>
              <a:gd name="T36" fmla="*/ 28 w 83"/>
              <a:gd name="T37" fmla="*/ 18 h 79"/>
              <a:gd name="T38" fmla="*/ 34 w 83"/>
              <a:gd name="T39" fmla="*/ 6 h 79"/>
              <a:gd name="T40" fmla="*/ 48 w 83"/>
              <a:gd name="T41" fmla="*/ 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3" h="79">
                <a:moveTo>
                  <a:pt x="48" y="6"/>
                </a:moveTo>
                <a:cubicBezTo>
                  <a:pt x="54" y="18"/>
                  <a:pt x="54" y="18"/>
                  <a:pt x="54" y="18"/>
                </a:cubicBezTo>
                <a:cubicBezTo>
                  <a:pt x="55" y="20"/>
                  <a:pt x="58" y="22"/>
                  <a:pt x="60" y="22"/>
                </a:cubicBezTo>
                <a:cubicBezTo>
                  <a:pt x="74" y="24"/>
                  <a:pt x="74" y="24"/>
                  <a:pt x="74" y="24"/>
                </a:cubicBezTo>
                <a:cubicBezTo>
                  <a:pt x="80" y="25"/>
                  <a:pt x="83" y="33"/>
                  <a:pt x="78" y="38"/>
                </a:cubicBezTo>
                <a:cubicBezTo>
                  <a:pt x="68" y="47"/>
                  <a:pt x="68" y="47"/>
                  <a:pt x="68" y="47"/>
                </a:cubicBezTo>
                <a:cubicBezTo>
                  <a:pt x="67" y="49"/>
                  <a:pt x="66" y="52"/>
                  <a:pt x="66" y="54"/>
                </a:cubicBezTo>
                <a:cubicBezTo>
                  <a:pt x="68" y="68"/>
                  <a:pt x="68" y="68"/>
                  <a:pt x="68" y="68"/>
                </a:cubicBezTo>
                <a:cubicBezTo>
                  <a:pt x="70" y="74"/>
                  <a:pt x="63" y="79"/>
                  <a:pt x="57" y="76"/>
                </a:cubicBezTo>
                <a:cubicBezTo>
                  <a:pt x="45" y="70"/>
                  <a:pt x="45" y="70"/>
                  <a:pt x="45" y="70"/>
                </a:cubicBezTo>
                <a:cubicBezTo>
                  <a:pt x="43" y="69"/>
                  <a:pt x="40" y="69"/>
                  <a:pt x="37" y="70"/>
                </a:cubicBezTo>
                <a:cubicBezTo>
                  <a:pt x="25" y="76"/>
                  <a:pt x="25" y="76"/>
                  <a:pt x="25" y="76"/>
                </a:cubicBezTo>
                <a:cubicBezTo>
                  <a:pt x="20" y="79"/>
                  <a:pt x="13" y="74"/>
                  <a:pt x="14" y="68"/>
                </a:cubicBezTo>
                <a:cubicBezTo>
                  <a:pt x="16" y="54"/>
                  <a:pt x="16" y="54"/>
                  <a:pt x="16" y="54"/>
                </a:cubicBezTo>
                <a:cubicBezTo>
                  <a:pt x="17" y="52"/>
                  <a:pt x="16" y="49"/>
                  <a:pt x="14" y="47"/>
                </a:cubicBezTo>
                <a:cubicBezTo>
                  <a:pt x="4" y="38"/>
                  <a:pt x="4" y="38"/>
                  <a:pt x="4" y="38"/>
                </a:cubicBezTo>
                <a:cubicBezTo>
                  <a:pt x="0" y="33"/>
                  <a:pt x="2" y="25"/>
                  <a:pt x="9" y="24"/>
                </a:cubicBezTo>
                <a:cubicBezTo>
                  <a:pt x="22" y="22"/>
                  <a:pt x="22" y="22"/>
                  <a:pt x="22" y="22"/>
                </a:cubicBezTo>
                <a:cubicBezTo>
                  <a:pt x="25" y="22"/>
                  <a:pt x="27" y="20"/>
                  <a:pt x="28" y="18"/>
                </a:cubicBezTo>
                <a:cubicBezTo>
                  <a:pt x="34" y="6"/>
                  <a:pt x="34" y="6"/>
                  <a:pt x="34" y="6"/>
                </a:cubicBezTo>
                <a:cubicBezTo>
                  <a:pt x="37" y="0"/>
                  <a:pt x="45" y="0"/>
                  <a:pt x="48"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2" name="Freeform 114" descr="An icon of an arrow pointing to the right ">
            <a:extLst>
              <a:ext uri="{FF2B5EF4-FFF2-40B4-BE49-F238E27FC236}">
                <a16:creationId xmlns:a16="http://schemas.microsoft.com/office/drawing/2014/main" id="{F83C9EC9-19F8-46AD-A161-4CB444CA2B7F}"/>
              </a:ext>
            </a:extLst>
          </p:cNvPr>
          <p:cNvSpPr>
            <a:spLocks/>
          </p:cNvSpPr>
          <p:nvPr userDrawn="1"/>
        </p:nvSpPr>
        <p:spPr bwMode="auto">
          <a:xfrm>
            <a:off x="7663286" y="2287588"/>
            <a:ext cx="582613" cy="325438"/>
          </a:xfrm>
          <a:custGeom>
            <a:avLst/>
            <a:gdLst>
              <a:gd name="T0" fmla="*/ 367 w 367"/>
              <a:gd name="T1" fmla="*/ 103 h 205"/>
              <a:gd name="T2" fmla="*/ 189 w 367"/>
              <a:gd name="T3" fmla="*/ 0 h 205"/>
              <a:gd name="T4" fmla="*/ 189 w 367"/>
              <a:gd name="T5" fmla="*/ 69 h 205"/>
              <a:gd name="T6" fmla="*/ 0 w 367"/>
              <a:gd name="T7" fmla="*/ 69 h 205"/>
              <a:gd name="T8" fmla="*/ 0 w 367"/>
              <a:gd name="T9" fmla="*/ 137 h 205"/>
              <a:gd name="T10" fmla="*/ 189 w 367"/>
              <a:gd name="T11" fmla="*/ 137 h 205"/>
              <a:gd name="T12" fmla="*/ 189 w 367"/>
              <a:gd name="T13" fmla="*/ 205 h 205"/>
              <a:gd name="T14" fmla="*/ 367 w 367"/>
              <a:gd name="T15" fmla="*/ 103 h 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7" h="205">
                <a:moveTo>
                  <a:pt x="367" y="103"/>
                </a:moveTo>
                <a:lnTo>
                  <a:pt x="189" y="0"/>
                </a:lnTo>
                <a:lnTo>
                  <a:pt x="189" y="69"/>
                </a:lnTo>
                <a:lnTo>
                  <a:pt x="0" y="69"/>
                </a:lnTo>
                <a:lnTo>
                  <a:pt x="0" y="137"/>
                </a:lnTo>
                <a:lnTo>
                  <a:pt x="189" y="137"/>
                </a:lnTo>
                <a:lnTo>
                  <a:pt x="189" y="205"/>
                </a:lnTo>
                <a:lnTo>
                  <a:pt x="367" y="10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3" name="Freeform 115" descr="An icon of an arrow pointing to the left">
            <a:extLst>
              <a:ext uri="{FF2B5EF4-FFF2-40B4-BE49-F238E27FC236}">
                <a16:creationId xmlns:a16="http://schemas.microsoft.com/office/drawing/2014/main" id="{D2A85DF2-1C2A-43E2-8585-6A7C5697458D}"/>
              </a:ext>
            </a:extLst>
          </p:cNvPr>
          <p:cNvSpPr>
            <a:spLocks/>
          </p:cNvSpPr>
          <p:nvPr userDrawn="1"/>
        </p:nvSpPr>
        <p:spPr bwMode="auto">
          <a:xfrm>
            <a:off x="7542636" y="2613025"/>
            <a:ext cx="579438" cy="323850"/>
          </a:xfrm>
          <a:custGeom>
            <a:avLst/>
            <a:gdLst>
              <a:gd name="T0" fmla="*/ 0 w 365"/>
              <a:gd name="T1" fmla="*/ 102 h 204"/>
              <a:gd name="T2" fmla="*/ 175 w 365"/>
              <a:gd name="T3" fmla="*/ 204 h 204"/>
              <a:gd name="T4" fmla="*/ 175 w 365"/>
              <a:gd name="T5" fmla="*/ 136 h 204"/>
              <a:gd name="T6" fmla="*/ 365 w 365"/>
              <a:gd name="T7" fmla="*/ 136 h 204"/>
              <a:gd name="T8" fmla="*/ 365 w 365"/>
              <a:gd name="T9" fmla="*/ 68 h 204"/>
              <a:gd name="T10" fmla="*/ 175 w 365"/>
              <a:gd name="T11" fmla="*/ 68 h 204"/>
              <a:gd name="T12" fmla="*/ 175 w 365"/>
              <a:gd name="T13" fmla="*/ 0 h 204"/>
              <a:gd name="T14" fmla="*/ 0 w 365"/>
              <a:gd name="T15" fmla="*/ 102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5" h="204">
                <a:moveTo>
                  <a:pt x="0" y="102"/>
                </a:moveTo>
                <a:lnTo>
                  <a:pt x="175" y="204"/>
                </a:lnTo>
                <a:lnTo>
                  <a:pt x="175" y="136"/>
                </a:lnTo>
                <a:lnTo>
                  <a:pt x="365" y="136"/>
                </a:lnTo>
                <a:lnTo>
                  <a:pt x="365" y="68"/>
                </a:lnTo>
                <a:lnTo>
                  <a:pt x="175" y="68"/>
                </a:lnTo>
                <a:lnTo>
                  <a:pt x="175" y="0"/>
                </a:lnTo>
                <a:lnTo>
                  <a:pt x="0"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4" name="Freeform 116" descr="An icon of the sun ">
            <a:extLst>
              <a:ext uri="{FF2B5EF4-FFF2-40B4-BE49-F238E27FC236}">
                <a16:creationId xmlns:a16="http://schemas.microsoft.com/office/drawing/2014/main" id="{2C480E83-8F39-4FF5-868B-44B4DB6104D6}"/>
              </a:ext>
            </a:extLst>
          </p:cNvPr>
          <p:cNvSpPr>
            <a:spLocks/>
          </p:cNvSpPr>
          <p:nvPr userDrawn="1"/>
        </p:nvSpPr>
        <p:spPr bwMode="auto">
          <a:xfrm>
            <a:off x="6867949" y="2971800"/>
            <a:ext cx="346075" cy="347663"/>
          </a:xfrm>
          <a:custGeom>
            <a:avLst/>
            <a:gdLst>
              <a:gd name="T0" fmla="*/ 109 w 218"/>
              <a:gd name="T1" fmla="*/ 0 h 219"/>
              <a:gd name="T2" fmla="*/ 121 w 218"/>
              <a:gd name="T3" fmla="*/ 37 h 219"/>
              <a:gd name="T4" fmla="*/ 143 w 218"/>
              <a:gd name="T5" fmla="*/ 5 h 219"/>
              <a:gd name="T6" fmla="*/ 143 w 218"/>
              <a:gd name="T7" fmla="*/ 44 h 219"/>
              <a:gd name="T8" fmla="*/ 175 w 218"/>
              <a:gd name="T9" fmla="*/ 20 h 219"/>
              <a:gd name="T10" fmla="*/ 163 w 218"/>
              <a:gd name="T11" fmla="*/ 56 h 219"/>
              <a:gd name="T12" fmla="*/ 199 w 218"/>
              <a:gd name="T13" fmla="*/ 44 h 219"/>
              <a:gd name="T14" fmla="*/ 177 w 218"/>
              <a:gd name="T15" fmla="*/ 76 h 219"/>
              <a:gd name="T16" fmla="*/ 214 w 218"/>
              <a:gd name="T17" fmla="*/ 76 h 219"/>
              <a:gd name="T18" fmla="*/ 184 w 218"/>
              <a:gd name="T19" fmla="*/ 97 h 219"/>
              <a:gd name="T20" fmla="*/ 218 w 218"/>
              <a:gd name="T21" fmla="*/ 110 h 219"/>
              <a:gd name="T22" fmla="*/ 184 w 218"/>
              <a:gd name="T23" fmla="*/ 122 h 219"/>
              <a:gd name="T24" fmla="*/ 214 w 218"/>
              <a:gd name="T25" fmla="*/ 144 h 219"/>
              <a:gd name="T26" fmla="*/ 177 w 218"/>
              <a:gd name="T27" fmla="*/ 144 h 219"/>
              <a:gd name="T28" fmla="*/ 199 w 218"/>
              <a:gd name="T29" fmla="*/ 173 h 219"/>
              <a:gd name="T30" fmla="*/ 163 w 218"/>
              <a:gd name="T31" fmla="*/ 161 h 219"/>
              <a:gd name="T32" fmla="*/ 175 w 218"/>
              <a:gd name="T33" fmla="*/ 197 h 219"/>
              <a:gd name="T34" fmla="*/ 143 w 218"/>
              <a:gd name="T35" fmla="*/ 175 h 219"/>
              <a:gd name="T36" fmla="*/ 143 w 218"/>
              <a:gd name="T37" fmla="*/ 214 h 219"/>
              <a:gd name="T38" fmla="*/ 121 w 218"/>
              <a:gd name="T39" fmla="*/ 183 h 219"/>
              <a:gd name="T40" fmla="*/ 109 w 218"/>
              <a:gd name="T41" fmla="*/ 219 h 219"/>
              <a:gd name="T42" fmla="*/ 99 w 218"/>
              <a:gd name="T43" fmla="*/ 183 h 219"/>
              <a:gd name="T44" fmla="*/ 75 w 218"/>
              <a:gd name="T45" fmla="*/ 214 h 219"/>
              <a:gd name="T46" fmla="*/ 77 w 218"/>
              <a:gd name="T47" fmla="*/ 175 h 219"/>
              <a:gd name="T48" fmla="*/ 46 w 218"/>
              <a:gd name="T49" fmla="*/ 197 h 219"/>
              <a:gd name="T50" fmla="*/ 58 w 218"/>
              <a:gd name="T51" fmla="*/ 161 h 219"/>
              <a:gd name="T52" fmla="*/ 21 w 218"/>
              <a:gd name="T53" fmla="*/ 173 h 219"/>
              <a:gd name="T54" fmla="*/ 43 w 218"/>
              <a:gd name="T55" fmla="*/ 144 h 219"/>
              <a:gd name="T56" fmla="*/ 7 w 218"/>
              <a:gd name="T57" fmla="*/ 144 h 219"/>
              <a:gd name="T58" fmla="*/ 36 w 218"/>
              <a:gd name="T59" fmla="*/ 122 h 219"/>
              <a:gd name="T60" fmla="*/ 0 w 218"/>
              <a:gd name="T61" fmla="*/ 110 h 219"/>
              <a:gd name="T62" fmla="*/ 36 w 218"/>
              <a:gd name="T63" fmla="*/ 97 h 219"/>
              <a:gd name="T64" fmla="*/ 7 w 218"/>
              <a:gd name="T65" fmla="*/ 76 h 219"/>
              <a:gd name="T66" fmla="*/ 43 w 218"/>
              <a:gd name="T67" fmla="*/ 76 h 219"/>
              <a:gd name="T68" fmla="*/ 21 w 218"/>
              <a:gd name="T69" fmla="*/ 44 h 219"/>
              <a:gd name="T70" fmla="*/ 58 w 218"/>
              <a:gd name="T71" fmla="*/ 56 h 219"/>
              <a:gd name="T72" fmla="*/ 46 w 218"/>
              <a:gd name="T73" fmla="*/ 20 h 219"/>
              <a:gd name="T74" fmla="*/ 77 w 218"/>
              <a:gd name="T75" fmla="*/ 44 h 219"/>
              <a:gd name="T76" fmla="*/ 75 w 218"/>
              <a:gd name="T77" fmla="*/ 5 h 219"/>
              <a:gd name="T78" fmla="*/ 99 w 218"/>
              <a:gd name="T79" fmla="*/ 37 h 219"/>
              <a:gd name="T80" fmla="*/ 109 w 218"/>
              <a:gd name="T81"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8" h="219">
                <a:moveTo>
                  <a:pt x="109" y="0"/>
                </a:moveTo>
                <a:lnTo>
                  <a:pt x="121" y="37"/>
                </a:lnTo>
                <a:lnTo>
                  <a:pt x="143" y="5"/>
                </a:lnTo>
                <a:lnTo>
                  <a:pt x="143" y="44"/>
                </a:lnTo>
                <a:lnTo>
                  <a:pt x="175" y="20"/>
                </a:lnTo>
                <a:lnTo>
                  <a:pt x="163" y="56"/>
                </a:lnTo>
                <a:lnTo>
                  <a:pt x="199" y="44"/>
                </a:lnTo>
                <a:lnTo>
                  <a:pt x="177" y="76"/>
                </a:lnTo>
                <a:lnTo>
                  <a:pt x="214" y="76"/>
                </a:lnTo>
                <a:lnTo>
                  <a:pt x="184" y="97"/>
                </a:lnTo>
                <a:lnTo>
                  <a:pt x="218" y="110"/>
                </a:lnTo>
                <a:lnTo>
                  <a:pt x="184" y="122"/>
                </a:lnTo>
                <a:lnTo>
                  <a:pt x="214" y="144"/>
                </a:lnTo>
                <a:lnTo>
                  <a:pt x="177" y="144"/>
                </a:lnTo>
                <a:lnTo>
                  <a:pt x="199" y="173"/>
                </a:lnTo>
                <a:lnTo>
                  <a:pt x="163" y="161"/>
                </a:lnTo>
                <a:lnTo>
                  <a:pt x="175" y="197"/>
                </a:lnTo>
                <a:lnTo>
                  <a:pt x="143" y="175"/>
                </a:lnTo>
                <a:lnTo>
                  <a:pt x="143" y="214"/>
                </a:lnTo>
                <a:lnTo>
                  <a:pt x="121" y="183"/>
                </a:lnTo>
                <a:lnTo>
                  <a:pt x="109" y="219"/>
                </a:lnTo>
                <a:lnTo>
                  <a:pt x="99" y="183"/>
                </a:lnTo>
                <a:lnTo>
                  <a:pt x="75" y="214"/>
                </a:lnTo>
                <a:lnTo>
                  <a:pt x="77" y="175"/>
                </a:lnTo>
                <a:lnTo>
                  <a:pt x="46" y="197"/>
                </a:lnTo>
                <a:lnTo>
                  <a:pt x="58" y="161"/>
                </a:lnTo>
                <a:lnTo>
                  <a:pt x="21" y="173"/>
                </a:lnTo>
                <a:lnTo>
                  <a:pt x="43" y="144"/>
                </a:lnTo>
                <a:lnTo>
                  <a:pt x="7" y="144"/>
                </a:lnTo>
                <a:lnTo>
                  <a:pt x="36" y="122"/>
                </a:lnTo>
                <a:lnTo>
                  <a:pt x="0" y="110"/>
                </a:lnTo>
                <a:lnTo>
                  <a:pt x="36" y="97"/>
                </a:lnTo>
                <a:lnTo>
                  <a:pt x="7" y="76"/>
                </a:lnTo>
                <a:lnTo>
                  <a:pt x="43" y="76"/>
                </a:lnTo>
                <a:lnTo>
                  <a:pt x="21" y="44"/>
                </a:lnTo>
                <a:lnTo>
                  <a:pt x="58" y="56"/>
                </a:lnTo>
                <a:lnTo>
                  <a:pt x="46" y="20"/>
                </a:lnTo>
                <a:lnTo>
                  <a:pt x="77" y="44"/>
                </a:lnTo>
                <a:lnTo>
                  <a:pt x="75" y="5"/>
                </a:lnTo>
                <a:lnTo>
                  <a:pt x="99" y="37"/>
                </a:lnTo>
                <a:lnTo>
                  <a:pt x="10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5" name="Freeform 117" descr="An icon of an illuminated light bulb">
            <a:extLst>
              <a:ext uri="{FF2B5EF4-FFF2-40B4-BE49-F238E27FC236}">
                <a16:creationId xmlns:a16="http://schemas.microsoft.com/office/drawing/2014/main" id="{9EE031A1-6C4F-4948-9D16-4EBB2A760C16}"/>
              </a:ext>
            </a:extLst>
          </p:cNvPr>
          <p:cNvSpPr>
            <a:spLocks noEditPoints="1"/>
          </p:cNvSpPr>
          <p:nvPr userDrawn="1"/>
        </p:nvSpPr>
        <p:spPr bwMode="auto">
          <a:xfrm>
            <a:off x="4396211" y="2006600"/>
            <a:ext cx="327025" cy="358775"/>
          </a:xfrm>
          <a:custGeom>
            <a:avLst/>
            <a:gdLst>
              <a:gd name="T0" fmla="*/ 41 w 85"/>
              <a:gd name="T1" fmla="*/ 15 h 93"/>
              <a:gd name="T2" fmla="*/ 43 w 85"/>
              <a:gd name="T3" fmla="*/ 0 h 93"/>
              <a:gd name="T4" fmla="*/ 45 w 85"/>
              <a:gd name="T5" fmla="*/ 15 h 93"/>
              <a:gd name="T6" fmla="*/ 85 w 85"/>
              <a:gd name="T7" fmla="*/ 41 h 93"/>
              <a:gd name="T8" fmla="*/ 70 w 85"/>
              <a:gd name="T9" fmla="*/ 39 h 93"/>
              <a:gd name="T10" fmla="*/ 70 w 85"/>
              <a:gd name="T11" fmla="*/ 44 h 93"/>
              <a:gd name="T12" fmla="*/ 85 w 85"/>
              <a:gd name="T13" fmla="*/ 41 h 93"/>
              <a:gd name="T14" fmla="*/ 15 w 85"/>
              <a:gd name="T15" fmla="*/ 39 h 93"/>
              <a:gd name="T16" fmla="*/ 0 w 85"/>
              <a:gd name="T17" fmla="*/ 41 h 93"/>
              <a:gd name="T18" fmla="*/ 15 w 85"/>
              <a:gd name="T19" fmla="*/ 44 h 93"/>
              <a:gd name="T20" fmla="*/ 64 w 85"/>
              <a:gd name="T21" fmla="*/ 23 h 93"/>
              <a:gd name="T22" fmla="*/ 72 w 85"/>
              <a:gd name="T23" fmla="*/ 12 h 93"/>
              <a:gd name="T24" fmla="*/ 61 w 85"/>
              <a:gd name="T25" fmla="*/ 20 h 93"/>
              <a:gd name="T26" fmla="*/ 62 w 85"/>
              <a:gd name="T27" fmla="*/ 24 h 93"/>
              <a:gd name="T28" fmla="*/ 17 w 85"/>
              <a:gd name="T29" fmla="*/ 70 h 93"/>
              <a:gd name="T30" fmla="*/ 25 w 85"/>
              <a:gd name="T31" fmla="*/ 59 h 93"/>
              <a:gd name="T32" fmla="*/ 14 w 85"/>
              <a:gd name="T33" fmla="*/ 67 h 93"/>
              <a:gd name="T34" fmla="*/ 15 w 85"/>
              <a:gd name="T35" fmla="*/ 71 h 93"/>
              <a:gd name="T36" fmla="*/ 25 w 85"/>
              <a:gd name="T37" fmla="*/ 23 h 93"/>
              <a:gd name="T38" fmla="*/ 17 w 85"/>
              <a:gd name="T39" fmla="*/ 12 h 93"/>
              <a:gd name="T40" fmla="*/ 14 w 85"/>
              <a:gd name="T41" fmla="*/ 16 h 93"/>
              <a:gd name="T42" fmla="*/ 23 w 85"/>
              <a:gd name="T43" fmla="*/ 24 h 93"/>
              <a:gd name="T44" fmla="*/ 72 w 85"/>
              <a:gd name="T45" fmla="*/ 70 h 93"/>
              <a:gd name="T46" fmla="*/ 64 w 85"/>
              <a:gd name="T47" fmla="*/ 59 h 93"/>
              <a:gd name="T48" fmla="*/ 61 w 85"/>
              <a:gd name="T49" fmla="*/ 62 h 93"/>
              <a:gd name="T50" fmla="*/ 70 w 85"/>
              <a:gd name="T51" fmla="*/ 71 h 93"/>
              <a:gd name="T52" fmla="*/ 65 w 85"/>
              <a:gd name="T53" fmla="*/ 42 h 93"/>
              <a:gd name="T54" fmla="*/ 59 w 85"/>
              <a:gd name="T55" fmla="*/ 56 h 93"/>
              <a:gd name="T56" fmla="*/ 54 w 85"/>
              <a:gd name="T57" fmla="*/ 69 h 93"/>
              <a:gd name="T58" fmla="*/ 54 w 85"/>
              <a:gd name="T59" fmla="*/ 71 h 93"/>
              <a:gd name="T60" fmla="*/ 52 w 85"/>
              <a:gd name="T61" fmla="*/ 73 h 93"/>
              <a:gd name="T62" fmla="*/ 32 w 85"/>
              <a:gd name="T63" fmla="*/ 71 h 93"/>
              <a:gd name="T64" fmla="*/ 31 w 85"/>
              <a:gd name="T65" fmla="*/ 71 h 93"/>
              <a:gd name="T66" fmla="*/ 26 w 85"/>
              <a:gd name="T67" fmla="*/ 56 h 93"/>
              <a:gd name="T68" fmla="*/ 26 w 85"/>
              <a:gd name="T69" fmla="*/ 56 h 93"/>
              <a:gd name="T70" fmla="*/ 43 w 85"/>
              <a:gd name="T71" fmla="*/ 20 h 93"/>
              <a:gd name="T72" fmla="*/ 61 w 85"/>
              <a:gd name="T73" fmla="*/ 42 h 93"/>
              <a:gd name="T74" fmla="*/ 25 w 85"/>
              <a:gd name="T75" fmla="*/ 42 h 93"/>
              <a:gd name="T76" fmla="*/ 30 w 85"/>
              <a:gd name="T77" fmla="*/ 55 h 93"/>
              <a:gd name="T78" fmla="*/ 35 w 85"/>
              <a:gd name="T79" fmla="*/ 69 h 93"/>
              <a:gd name="T80" fmla="*/ 35 w 85"/>
              <a:gd name="T81" fmla="*/ 70 h 93"/>
              <a:gd name="T82" fmla="*/ 51 w 85"/>
              <a:gd name="T83" fmla="*/ 69 h 93"/>
              <a:gd name="T84" fmla="*/ 55 w 85"/>
              <a:gd name="T85" fmla="*/ 55 h 93"/>
              <a:gd name="T86" fmla="*/ 61 w 85"/>
              <a:gd name="T87" fmla="*/ 42 h 93"/>
              <a:gd name="T88" fmla="*/ 54 w 85"/>
              <a:gd name="T89" fmla="*/ 76 h 93"/>
              <a:gd name="T90" fmla="*/ 33 w 85"/>
              <a:gd name="T91" fmla="*/ 74 h 93"/>
              <a:gd name="T92" fmla="*/ 32 w 85"/>
              <a:gd name="T93" fmla="*/ 76 h 93"/>
              <a:gd name="T94" fmla="*/ 52 w 85"/>
              <a:gd name="T95" fmla="*/ 78 h 93"/>
              <a:gd name="T96" fmla="*/ 54 w 85"/>
              <a:gd name="T97" fmla="*/ 81 h 93"/>
              <a:gd name="T98" fmla="*/ 52 w 85"/>
              <a:gd name="T99" fmla="*/ 79 h 93"/>
              <a:gd name="T100" fmla="*/ 32 w 85"/>
              <a:gd name="T101" fmla="*/ 81 h 93"/>
              <a:gd name="T102" fmla="*/ 33 w 85"/>
              <a:gd name="T103" fmla="*/ 82 h 93"/>
              <a:gd name="T104" fmla="*/ 54 w 85"/>
              <a:gd name="T105" fmla="*/ 81 h 93"/>
              <a:gd name="T106" fmla="*/ 54 w 85"/>
              <a:gd name="T107" fmla="*/ 85 h 93"/>
              <a:gd name="T108" fmla="*/ 33 w 85"/>
              <a:gd name="T109" fmla="*/ 84 h 93"/>
              <a:gd name="T110" fmla="*/ 32 w 85"/>
              <a:gd name="T111" fmla="*/ 85 h 93"/>
              <a:gd name="T112" fmla="*/ 52 w 85"/>
              <a:gd name="T113" fmla="*/ 87 h 93"/>
              <a:gd name="T114" fmla="*/ 47 w 85"/>
              <a:gd name="T115" fmla="*/ 88 h 93"/>
              <a:gd name="T116" fmla="*/ 38 w 85"/>
              <a:gd name="T117" fmla="*/ 90 h 93"/>
              <a:gd name="T118" fmla="*/ 45 w 85"/>
              <a:gd name="T119" fmla="*/ 92 h 93"/>
              <a:gd name="T120" fmla="*/ 47 w 85"/>
              <a:gd name="T121" fmla="*/ 88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5" h="93">
                <a:moveTo>
                  <a:pt x="43" y="17"/>
                </a:moveTo>
                <a:cubicBezTo>
                  <a:pt x="42" y="17"/>
                  <a:pt x="41" y="16"/>
                  <a:pt x="41" y="15"/>
                </a:cubicBezTo>
                <a:cubicBezTo>
                  <a:pt x="41" y="2"/>
                  <a:pt x="41" y="2"/>
                  <a:pt x="41" y="2"/>
                </a:cubicBezTo>
                <a:cubicBezTo>
                  <a:pt x="41" y="1"/>
                  <a:pt x="42" y="0"/>
                  <a:pt x="43" y="0"/>
                </a:cubicBezTo>
                <a:cubicBezTo>
                  <a:pt x="44" y="0"/>
                  <a:pt x="45" y="1"/>
                  <a:pt x="45" y="2"/>
                </a:cubicBezTo>
                <a:cubicBezTo>
                  <a:pt x="45" y="15"/>
                  <a:pt x="45" y="15"/>
                  <a:pt x="45" y="15"/>
                </a:cubicBezTo>
                <a:cubicBezTo>
                  <a:pt x="45" y="16"/>
                  <a:pt x="44" y="17"/>
                  <a:pt x="43" y="17"/>
                </a:cubicBezTo>
                <a:close/>
                <a:moveTo>
                  <a:pt x="85" y="41"/>
                </a:moveTo>
                <a:cubicBezTo>
                  <a:pt x="85" y="40"/>
                  <a:pt x="84" y="39"/>
                  <a:pt x="83" y="39"/>
                </a:cubicBezTo>
                <a:cubicBezTo>
                  <a:pt x="70" y="39"/>
                  <a:pt x="70" y="39"/>
                  <a:pt x="70" y="39"/>
                </a:cubicBezTo>
                <a:cubicBezTo>
                  <a:pt x="69" y="39"/>
                  <a:pt x="68" y="40"/>
                  <a:pt x="68" y="41"/>
                </a:cubicBezTo>
                <a:cubicBezTo>
                  <a:pt x="68" y="43"/>
                  <a:pt x="69" y="44"/>
                  <a:pt x="70" y="44"/>
                </a:cubicBezTo>
                <a:cubicBezTo>
                  <a:pt x="83" y="44"/>
                  <a:pt x="83" y="44"/>
                  <a:pt x="83" y="44"/>
                </a:cubicBezTo>
                <a:cubicBezTo>
                  <a:pt x="84" y="44"/>
                  <a:pt x="85" y="43"/>
                  <a:pt x="85" y="41"/>
                </a:cubicBezTo>
                <a:close/>
                <a:moveTo>
                  <a:pt x="17" y="41"/>
                </a:moveTo>
                <a:cubicBezTo>
                  <a:pt x="17" y="40"/>
                  <a:pt x="16" y="39"/>
                  <a:pt x="15" y="39"/>
                </a:cubicBezTo>
                <a:cubicBezTo>
                  <a:pt x="2" y="39"/>
                  <a:pt x="2" y="39"/>
                  <a:pt x="2" y="39"/>
                </a:cubicBezTo>
                <a:cubicBezTo>
                  <a:pt x="1" y="39"/>
                  <a:pt x="0" y="40"/>
                  <a:pt x="0" y="41"/>
                </a:cubicBezTo>
                <a:cubicBezTo>
                  <a:pt x="0" y="43"/>
                  <a:pt x="1" y="44"/>
                  <a:pt x="2" y="44"/>
                </a:cubicBezTo>
                <a:cubicBezTo>
                  <a:pt x="15" y="44"/>
                  <a:pt x="15" y="44"/>
                  <a:pt x="15" y="44"/>
                </a:cubicBezTo>
                <a:cubicBezTo>
                  <a:pt x="16" y="44"/>
                  <a:pt x="17" y="43"/>
                  <a:pt x="17" y="41"/>
                </a:cubicBezTo>
                <a:close/>
                <a:moveTo>
                  <a:pt x="64" y="23"/>
                </a:moveTo>
                <a:cubicBezTo>
                  <a:pt x="72" y="16"/>
                  <a:pt x="72" y="16"/>
                  <a:pt x="72" y="16"/>
                </a:cubicBezTo>
                <a:cubicBezTo>
                  <a:pt x="73" y="15"/>
                  <a:pt x="73" y="13"/>
                  <a:pt x="72" y="12"/>
                </a:cubicBezTo>
                <a:cubicBezTo>
                  <a:pt x="71" y="11"/>
                  <a:pt x="70" y="11"/>
                  <a:pt x="69" y="12"/>
                </a:cubicBezTo>
                <a:cubicBezTo>
                  <a:pt x="61" y="20"/>
                  <a:pt x="61" y="20"/>
                  <a:pt x="61" y="20"/>
                </a:cubicBezTo>
                <a:cubicBezTo>
                  <a:pt x="60" y="21"/>
                  <a:pt x="60" y="23"/>
                  <a:pt x="61" y="23"/>
                </a:cubicBezTo>
                <a:cubicBezTo>
                  <a:pt x="61" y="24"/>
                  <a:pt x="62" y="24"/>
                  <a:pt x="62" y="24"/>
                </a:cubicBezTo>
                <a:cubicBezTo>
                  <a:pt x="63" y="24"/>
                  <a:pt x="64" y="24"/>
                  <a:pt x="64" y="23"/>
                </a:cubicBezTo>
                <a:close/>
                <a:moveTo>
                  <a:pt x="17" y="70"/>
                </a:moveTo>
                <a:cubicBezTo>
                  <a:pt x="25" y="62"/>
                  <a:pt x="25" y="62"/>
                  <a:pt x="25" y="62"/>
                </a:cubicBezTo>
                <a:cubicBezTo>
                  <a:pt x="26" y="62"/>
                  <a:pt x="26" y="60"/>
                  <a:pt x="25" y="59"/>
                </a:cubicBezTo>
                <a:cubicBezTo>
                  <a:pt x="24" y="58"/>
                  <a:pt x="23" y="58"/>
                  <a:pt x="22" y="59"/>
                </a:cubicBezTo>
                <a:cubicBezTo>
                  <a:pt x="14" y="67"/>
                  <a:pt x="14" y="67"/>
                  <a:pt x="14" y="67"/>
                </a:cubicBezTo>
                <a:cubicBezTo>
                  <a:pt x="13" y="68"/>
                  <a:pt x="13" y="70"/>
                  <a:pt x="14" y="70"/>
                </a:cubicBezTo>
                <a:cubicBezTo>
                  <a:pt x="14" y="71"/>
                  <a:pt x="15" y="71"/>
                  <a:pt x="15" y="71"/>
                </a:cubicBezTo>
                <a:cubicBezTo>
                  <a:pt x="16" y="71"/>
                  <a:pt x="17" y="71"/>
                  <a:pt x="17" y="70"/>
                </a:cubicBezTo>
                <a:close/>
                <a:moveTo>
                  <a:pt x="25" y="23"/>
                </a:moveTo>
                <a:cubicBezTo>
                  <a:pt x="26" y="23"/>
                  <a:pt x="26" y="21"/>
                  <a:pt x="25" y="20"/>
                </a:cubicBezTo>
                <a:cubicBezTo>
                  <a:pt x="17" y="12"/>
                  <a:pt x="17" y="12"/>
                  <a:pt x="17" y="12"/>
                </a:cubicBezTo>
                <a:cubicBezTo>
                  <a:pt x="16" y="11"/>
                  <a:pt x="15" y="11"/>
                  <a:pt x="14" y="12"/>
                </a:cubicBezTo>
                <a:cubicBezTo>
                  <a:pt x="13" y="13"/>
                  <a:pt x="13" y="15"/>
                  <a:pt x="14" y="16"/>
                </a:cubicBezTo>
                <a:cubicBezTo>
                  <a:pt x="22" y="23"/>
                  <a:pt x="22" y="23"/>
                  <a:pt x="22" y="23"/>
                </a:cubicBezTo>
                <a:cubicBezTo>
                  <a:pt x="22" y="24"/>
                  <a:pt x="23" y="24"/>
                  <a:pt x="23" y="24"/>
                </a:cubicBezTo>
                <a:cubicBezTo>
                  <a:pt x="24" y="24"/>
                  <a:pt x="24" y="24"/>
                  <a:pt x="25" y="23"/>
                </a:cubicBezTo>
                <a:close/>
                <a:moveTo>
                  <a:pt x="72" y="70"/>
                </a:moveTo>
                <a:cubicBezTo>
                  <a:pt x="73" y="70"/>
                  <a:pt x="73" y="68"/>
                  <a:pt x="72" y="67"/>
                </a:cubicBezTo>
                <a:cubicBezTo>
                  <a:pt x="64" y="59"/>
                  <a:pt x="64" y="59"/>
                  <a:pt x="64" y="59"/>
                </a:cubicBezTo>
                <a:cubicBezTo>
                  <a:pt x="63" y="58"/>
                  <a:pt x="62" y="58"/>
                  <a:pt x="61" y="59"/>
                </a:cubicBezTo>
                <a:cubicBezTo>
                  <a:pt x="60" y="60"/>
                  <a:pt x="60" y="62"/>
                  <a:pt x="61" y="62"/>
                </a:cubicBezTo>
                <a:cubicBezTo>
                  <a:pt x="69" y="70"/>
                  <a:pt x="69" y="70"/>
                  <a:pt x="69" y="70"/>
                </a:cubicBezTo>
                <a:cubicBezTo>
                  <a:pt x="69" y="71"/>
                  <a:pt x="70" y="71"/>
                  <a:pt x="70" y="71"/>
                </a:cubicBezTo>
                <a:cubicBezTo>
                  <a:pt x="71" y="71"/>
                  <a:pt x="71" y="71"/>
                  <a:pt x="72" y="70"/>
                </a:cubicBezTo>
                <a:close/>
                <a:moveTo>
                  <a:pt x="65" y="42"/>
                </a:moveTo>
                <a:cubicBezTo>
                  <a:pt x="65" y="47"/>
                  <a:pt x="63" y="52"/>
                  <a:pt x="59" y="56"/>
                </a:cubicBezTo>
                <a:cubicBezTo>
                  <a:pt x="59" y="56"/>
                  <a:pt x="59" y="56"/>
                  <a:pt x="59" y="56"/>
                </a:cubicBezTo>
                <a:cubicBezTo>
                  <a:pt x="59" y="56"/>
                  <a:pt x="54" y="62"/>
                  <a:pt x="54" y="69"/>
                </a:cubicBezTo>
                <a:cubicBezTo>
                  <a:pt x="54" y="69"/>
                  <a:pt x="54" y="69"/>
                  <a:pt x="54" y="69"/>
                </a:cubicBezTo>
                <a:cubicBezTo>
                  <a:pt x="54" y="71"/>
                  <a:pt x="54" y="71"/>
                  <a:pt x="54" y="71"/>
                </a:cubicBezTo>
                <a:cubicBezTo>
                  <a:pt x="54" y="71"/>
                  <a:pt x="54" y="71"/>
                  <a:pt x="54" y="71"/>
                </a:cubicBezTo>
                <a:cubicBezTo>
                  <a:pt x="54" y="71"/>
                  <a:pt x="54" y="71"/>
                  <a:pt x="54" y="71"/>
                </a:cubicBezTo>
                <a:cubicBezTo>
                  <a:pt x="54" y="72"/>
                  <a:pt x="53" y="73"/>
                  <a:pt x="52" y="73"/>
                </a:cubicBezTo>
                <a:cubicBezTo>
                  <a:pt x="33" y="73"/>
                  <a:pt x="33" y="73"/>
                  <a:pt x="33" y="73"/>
                </a:cubicBezTo>
                <a:cubicBezTo>
                  <a:pt x="32" y="73"/>
                  <a:pt x="32" y="72"/>
                  <a:pt x="32" y="71"/>
                </a:cubicBezTo>
                <a:cubicBezTo>
                  <a:pt x="32" y="71"/>
                  <a:pt x="32" y="71"/>
                  <a:pt x="32" y="71"/>
                </a:cubicBezTo>
                <a:cubicBezTo>
                  <a:pt x="31" y="71"/>
                  <a:pt x="31" y="71"/>
                  <a:pt x="31" y="71"/>
                </a:cubicBezTo>
                <a:cubicBezTo>
                  <a:pt x="31" y="69"/>
                  <a:pt x="31" y="69"/>
                  <a:pt x="31" y="69"/>
                </a:cubicBezTo>
                <a:cubicBezTo>
                  <a:pt x="31" y="62"/>
                  <a:pt x="26" y="56"/>
                  <a:pt x="26" y="56"/>
                </a:cubicBezTo>
                <a:cubicBezTo>
                  <a:pt x="26" y="56"/>
                  <a:pt x="26" y="56"/>
                  <a:pt x="26" y="56"/>
                </a:cubicBezTo>
                <a:cubicBezTo>
                  <a:pt x="26" y="56"/>
                  <a:pt x="26" y="56"/>
                  <a:pt x="26" y="56"/>
                </a:cubicBezTo>
                <a:cubicBezTo>
                  <a:pt x="23" y="52"/>
                  <a:pt x="21" y="47"/>
                  <a:pt x="21" y="42"/>
                </a:cubicBezTo>
                <a:cubicBezTo>
                  <a:pt x="21" y="30"/>
                  <a:pt x="31" y="20"/>
                  <a:pt x="43" y="20"/>
                </a:cubicBezTo>
                <a:cubicBezTo>
                  <a:pt x="55" y="20"/>
                  <a:pt x="65" y="30"/>
                  <a:pt x="65" y="42"/>
                </a:cubicBezTo>
                <a:close/>
                <a:moveTo>
                  <a:pt x="61" y="42"/>
                </a:moveTo>
                <a:cubicBezTo>
                  <a:pt x="61" y="32"/>
                  <a:pt x="53" y="24"/>
                  <a:pt x="43" y="24"/>
                </a:cubicBezTo>
                <a:cubicBezTo>
                  <a:pt x="33" y="24"/>
                  <a:pt x="25" y="32"/>
                  <a:pt x="25" y="42"/>
                </a:cubicBezTo>
                <a:cubicBezTo>
                  <a:pt x="25" y="46"/>
                  <a:pt x="26" y="50"/>
                  <a:pt x="29" y="54"/>
                </a:cubicBezTo>
                <a:cubicBezTo>
                  <a:pt x="30" y="55"/>
                  <a:pt x="30" y="55"/>
                  <a:pt x="30" y="55"/>
                </a:cubicBezTo>
                <a:cubicBezTo>
                  <a:pt x="30" y="55"/>
                  <a:pt x="30" y="55"/>
                  <a:pt x="30" y="55"/>
                </a:cubicBezTo>
                <a:cubicBezTo>
                  <a:pt x="32" y="58"/>
                  <a:pt x="35" y="63"/>
                  <a:pt x="35" y="69"/>
                </a:cubicBezTo>
                <a:cubicBezTo>
                  <a:pt x="35" y="69"/>
                  <a:pt x="35" y="69"/>
                  <a:pt x="35" y="69"/>
                </a:cubicBezTo>
                <a:cubicBezTo>
                  <a:pt x="35" y="70"/>
                  <a:pt x="35" y="70"/>
                  <a:pt x="35" y="70"/>
                </a:cubicBezTo>
                <a:cubicBezTo>
                  <a:pt x="51" y="70"/>
                  <a:pt x="51" y="70"/>
                  <a:pt x="51" y="70"/>
                </a:cubicBezTo>
                <a:cubicBezTo>
                  <a:pt x="51" y="69"/>
                  <a:pt x="51" y="69"/>
                  <a:pt x="51" y="69"/>
                </a:cubicBezTo>
                <a:cubicBezTo>
                  <a:pt x="51" y="63"/>
                  <a:pt x="53" y="58"/>
                  <a:pt x="55" y="56"/>
                </a:cubicBezTo>
                <a:cubicBezTo>
                  <a:pt x="55" y="55"/>
                  <a:pt x="55" y="55"/>
                  <a:pt x="55" y="55"/>
                </a:cubicBezTo>
                <a:cubicBezTo>
                  <a:pt x="56" y="54"/>
                  <a:pt x="56" y="54"/>
                  <a:pt x="56" y="54"/>
                </a:cubicBezTo>
                <a:cubicBezTo>
                  <a:pt x="59" y="50"/>
                  <a:pt x="61" y="46"/>
                  <a:pt x="61" y="42"/>
                </a:cubicBezTo>
                <a:close/>
                <a:moveTo>
                  <a:pt x="54" y="76"/>
                </a:moveTo>
                <a:cubicBezTo>
                  <a:pt x="54" y="76"/>
                  <a:pt x="54" y="76"/>
                  <a:pt x="54" y="76"/>
                </a:cubicBezTo>
                <a:cubicBezTo>
                  <a:pt x="54" y="75"/>
                  <a:pt x="53" y="74"/>
                  <a:pt x="52" y="74"/>
                </a:cubicBezTo>
                <a:cubicBezTo>
                  <a:pt x="33" y="74"/>
                  <a:pt x="33" y="74"/>
                  <a:pt x="33" y="74"/>
                </a:cubicBezTo>
                <a:cubicBezTo>
                  <a:pt x="32" y="74"/>
                  <a:pt x="32" y="75"/>
                  <a:pt x="32" y="76"/>
                </a:cubicBezTo>
                <a:cubicBezTo>
                  <a:pt x="32" y="76"/>
                  <a:pt x="32" y="76"/>
                  <a:pt x="32" y="76"/>
                </a:cubicBezTo>
                <a:cubicBezTo>
                  <a:pt x="32" y="77"/>
                  <a:pt x="32" y="78"/>
                  <a:pt x="33" y="78"/>
                </a:cubicBezTo>
                <a:cubicBezTo>
                  <a:pt x="52" y="78"/>
                  <a:pt x="52" y="78"/>
                  <a:pt x="52" y="78"/>
                </a:cubicBezTo>
                <a:cubicBezTo>
                  <a:pt x="53" y="78"/>
                  <a:pt x="54" y="77"/>
                  <a:pt x="54" y="76"/>
                </a:cubicBezTo>
                <a:close/>
                <a:moveTo>
                  <a:pt x="54" y="81"/>
                </a:moveTo>
                <a:cubicBezTo>
                  <a:pt x="54" y="81"/>
                  <a:pt x="54" y="81"/>
                  <a:pt x="54" y="81"/>
                </a:cubicBezTo>
                <a:cubicBezTo>
                  <a:pt x="54" y="80"/>
                  <a:pt x="53" y="79"/>
                  <a:pt x="52" y="79"/>
                </a:cubicBezTo>
                <a:cubicBezTo>
                  <a:pt x="33" y="79"/>
                  <a:pt x="33" y="79"/>
                  <a:pt x="33" y="79"/>
                </a:cubicBezTo>
                <a:cubicBezTo>
                  <a:pt x="32" y="79"/>
                  <a:pt x="32" y="80"/>
                  <a:pt x="32" y="81"/>
                </a:cubicBezTo>
                <a:cubicBezTo>
                  <a:pt x="32" y="81"/>
                  <a:pt x="32" y="81"/>
                  <a:pt x="32" y="81"/>
                </a:cubicBezTo>
                <a:cubicBezTo>
                  <a:pt x="32" y="82"/>
                  <a:pt x="32" y="82"/>
                  <a:pt x="33" y="82"/>
                </a:cubicBezTo>
                <a:cubicBezTo>
                  <a:pt x="52" y="82"/>
                  <a:pt x="52" y="82"/>
                  <a:pt x="52" y="82"/>
                </a:cubicBezTo>
                <a:cubicBezTo>
                  <a:pt x="53" y="82"/>
                  <a:pt x="54" y="82"/>
                  <a:pt x="54" y="81"/>
                </a:cubicBezTo>
                <a:close/>
                <a:moveTo>
                  <a:pt x="54" y="85"/>
                </a:moveTo>
                <a:cubicBezTo>
                  <a:pt x="54" y="85"/>
                  <a:pt x="54" y="85"/>
                  <a:pt x="54" y="85"/>
                </a:cubicBezTo>
                <a:cubicBezTo>
                  <a:pt x="54" y="84"/>
                  <a:pt x="53" y="84"/>
                  <a:pt x="52" y="84"/>
                </a:cubicBezTo>
                <a:cubicBezTo>
                  <a:pt x="33" y="84"/>
                  <a:pt x="33" y="84"/>
                  <a:pt x="33" y="84"/>
                </a:cubicBezTo>
                <a:cubicBezTo>
                  <a:pt x="32" y="84"/>
                  <a:pt x="32" y="84"/>
                  <a:pt x="32" y="85"/>
                </a:cubicBezTo>
                <a:cubicBezTo>
                  <a:pt x="32" y="85"/>
                  <a:pt x="32" y="85"/>
                  <a:pt x="32" y="85"/>
                </a:cubicBezTo>
                <a:cubicBezTo>
                  <a:pt x="32" y="86"/>
                  <a:pt x="32" y="87"/>
                  <a:pt x="33" y="87"/>
                </a:cubicBezTo>
                <a:cubicBezTo>
                  <a:pt x="52" y="87"/>
                  <a:pt x="52" y="87"/>
                  <a:pt x="52" y="87"/>
                </a:cubicBezTo>
                <a:cubicBezTo>
                  <a:pt x="53" y="87"/>
                  <a:pt x="54" y="86"/>
                  <a:pt x="54" y="85"/>
                </a:cubicBezTo>
                <a:close/>
                <a:moveTo>
                  <a:pt x="47" y="88"/>
                </a:moveTo>
                <a:cubicBezTo>
                  <a:pt x="39" y="88"/>
                  <a:pt x="39" y="88"/>
                  <a:pt x="39" y="88"/>
                </a:cubicBezTo>
                <a:cubicBezTo>
                  <a:pt x="37" y="88"/>
                  <a:pt x="37" y="90"/>
                  <a:pt x="38" y="90"/>
                </a:cubicBezTo>
                <a:cubicBezTo>
                  <a:pt x="40" y="92"/>
                  <a:pt x="40" y="92"/>
                  <a:pt x="40" y="92"/>
                </a:cubicBezTo>
                <a:cubicBezTo>
                  <a:pt x="42" y="93"/>
                  <a:pt x="44" y="93"/>
                  <a:pt x="45" y="92"/>
                </a:cubicBezTo>
                <a:cubicBezTo>
                  <a:pt x="48" y="90"/>
                  <a:pt x="48" y="90"/>
                  <a:pt x="48" y="90"/>
                </a:cubicBezTo>
                <a:cubicBezTo>
                  <a:pt x="49" y="90"/>
                  <a:pt x="48" y="88"/>
                  <a:pt x="47" y="8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6" name="Freeform 118" descr="An icon of a light bulb">
            <a:extLst>
              <a:ext uri="{FF2B5EF4-FFF2-40B4-BE49-F238E27FC236}">
                <a16:creationId xmlns:a16="http://schemas.microsoft.com/office/drawing/2014/main" id="{0D2BFBFA-34B3-4F13-9138-DFB03D33D544}"/>
              </a:ext>
            </a:extLst>
          </p:cNvPr>
          <p:cNvSpPr>
            <a:spLocks noEditPoints="1"/>
          </p:cNvSpPr>
          <p:nvPr userDrawn="1"/>
        </p:nvSpPr>
        <p:spPr bwMode="auto">
          <a:xfrm>
            <a:off x="4635924" y="2373313"/>
            <a:ext cx="169863" cy="282575"/>
          </a:xfrm>
          <a:custGeom>
            <a:avLst/>
            <a:gdLst>
              <a:gd name="T0" fmla="*/ 38 w 44"/>
              <a:gd name="T1" fmla="*/ 36 h 73"/>
              <a:gd name="T2" fmla="*/ 33 w 44"/>
              <a:gd name="T3" fmla="*/ 49 h 73"/>
              <a:gd name="T4" fmla="*/ 33 w 44"/>
              <a:gd name="T5" fmla="*/ 51 h 73"/>
              <a:gd name="T6" fmla="*/ 33 w 44"/>
              <a:gd name="T7" fmla="*/ 51 h 73"/>
              <a:gd name="T8" fmla="*/ 12 w 44"/>
              <a:gd name="T9" fmla="*/ 53 h 73"/>
              <a:gd name="T10" fmla="*/ 10 w 44"/>
              <a:gd name="T11" fmla="*/ 51 h 73"/>
              <a:gd name="T12" fmla="*/ 10 w 44"/>
              <a:gd name="T13" fmla="*/ 49 h 73"/>
              <a:gd name="T14" fmla="*/ 5 w 44"/>
              <a:gd name="T15" fmla="*/ 36 h 73"/>
              <a:gd name="T16" fmla="*/ 0 w 44"/>
              <a:gd name="T17" fmla="*/ 22 h 73"/>
              <a:gd name="T18" fmla="*/ 44 w 44"/>
              <a:gd name="T19" fmla="*/ 22 h 73"/>
              <a:gd name="T20" fmla="*/ 22 w 44"/>
              <a:gd name="T21" fmla="*/ 4 h 73"/>
              <a:gd name="T22" fmla="*/ 8 w 44"/>
              <a:gd name="T23" fmla="*/ 34 h 73"/>
              <a:gd name="T24" fmla="*/ 9 w 44"/>
              <a:gd name="T25" fmla="*/ 35 h 73"/>
              <a:gd name="T26" fmla="*/ 14 w 44"/>
              <a:gd name="T27" fmla="*/ 49 h 73"/>
              <a:gd name="T28" fmla="*/ 29 w 44"/>
              <a:gd name="T29" fmla="*/ 50 h 73"/>
              <a:gd name="T30" fmla="*/ 34 w 44"/>
              <a:gd name="T31" fmla="*/ 36 h 73"/>
              <a:gd name="T32" fmla="*/ 35 w 44"/>
              <a:gd name="T33" fmla="*/ 34 h 73"/>
              <a:gd name="T34" fmla="*/ 33 w 44"/>
              <a:gd name="T35" fmla="*/ 56 h 73"/>
              <a:gd name="T36" fmla="*/ 31 w 44"/>
              <a:gd name="T37" fmla="*/ 54 h 73"/>
              <a:gd name="T38" fmla="*/ 10 w 44"/>
              <a:gd name="T39" fmla="*/ 56 h 73"/>
              <a:gd name="T40" fmla="*/ 12 w 44"/>
              <a:gd name="T41" fmla="*/ 58 h 73"/>
              <a:gd name="T42" fmla="*/ 33 w 44"/>
              <a:gd name="T43" fmla="*/ 56 h 73"/>
              <a:gd name="T44" fmla="*/ 33 w 44"/>
              <a:gd name="T45" fmla="*/ 61 h 73"/>
              <a:gd name="T46" fmla="*/ 12 w 44"/>
              <a:gd name="T47" fmla="*/ 59 h 73"/>
              <a:gd name="T48" fmla="*/ 10 w 44"/>
              <a:gd name="T49" fmla="*/ 61 h 73"/>
              <a:gd name="T50" fmla="*/ 31 w 44"/>
              <a:gd name="T51" fmla="*/ 62 h 73"/>
              <a:gd name="T52" fmla="*/ 33 w 44"/>
              <a:gd name="T53" fmla="*/ 65 h 73"/>
              <a:gd name="T54" fmla="*/ 31 w 44"/>
              <a:gd name="T55" fmla="*/ 64 h 73"/>
              <a:gd name="T56" fmla="*/ 10 w 44"/>
              <a:gd name="T57" fmla="*/ 65 h 73"/>
              <a:gd name="T58" fmla="*/ 12 w 44"/>
              <a:gd name="T59" fmla="*/ 67 h 73"/>
              <a:gd name="T60" fmla="*/ 33 w 44"/>
              <a:gd name="T61" fmla="*/ 65 h 73"/>
              <a:gd name="T62" fmla="*/ 17 w 44"/>
              <a:gd name="T63" fmla="*/ 68 h 73"/>
              <a:gd name="T64" fmla="*/ 19 w 44"/>
              <a:gd name="T65" fmla="*/ 72 h 73"/>
              <a:gd name="T66" fmla="*/ 27 w 44"/>
              <a:gd name="T67" fmla="*/ 7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4" h="73">
                <a:moveTo>
                  <a:pt x="44" y="22"/>
                </a:moveTo>
                <a:cubicBezTo>
                  <a:pt x="44" y="27"/>
                  <a:pt x="42" y="32"/>
                  <a:pt x="38" y="36"/>
                </a:cubicBezTo>
                <a:cubicBezTo>
                  <a:pt x="38" y="36"/>
                  <a:pt x="38" y="36"/>
                  <a:pt x="38" y="36"/>
                </a:cubicBezTo>
                <a:cubicBezTo>
                  <a:pt x="38" y="36"/>
                  <a:pt x="33" y="42"/>
                  <a:pt x="33" y="49"/>
                </a:cubicBezTo>
                <a:cubicBezTo>
                  <a:pt x="33" y="49"/>
                  <a:pt x="33" y="49"/>
                  <a:pt x="33" y="49"/>
                </a:cubicBezTo>
                <a:cubicBezTo>
                  <a:pt x="33" y="51"/>
                  <a:pt x="33" y="51"/>
                  <a:pt x="33" y="51"/>
                </a:cubicBezTo>
                <a:cubicBezTo>
                  <a:pt x="33" y="51"/>
                  <a:pt x="33" y="51"/>
                  <a:pt x="33" y="51"/>
                </a:cubicBezTo>
                <a:cubicBezTo>
                  <a:pt x="33" y="51"/>
                  <a:pt x="33" y="51"/>
                  <a:pt x="33" y="51"/>
                </a:cubicBezTo>
                <a:cubicBezTo>
                  <a:pt x="33" y="52"/>
                  <a:pt x="32" y="53"/>
                  <a:pt x="31" y="53"/>
                </a:cubicBezTo>
                <a:cubicBezTo>
                  <a:pt x="12" y="53"/>
                  <a:pt x="12" y="53"/>
                  <a:pt x="12" y="53"/>
                </a:cubicBezTo>
                <a:cubicBezTo>
                  <a:pt x="11" y="53"/>
                  <a:pt x="10" y="52"/>
                  <a:pt x="10" y="51"/>
                </a:cubicBezTo>
                <a:cubicBezTo>
                  <a:pt x="10" y="51"/>
                  <a:pt x="10" y="51"/>
                  <a:pt x="10" y="51"/>
                </a:cubicBezTo>
                <a:cubicBezTo>
                  <a:pt x="10" y="51"/>
                  <a:pt x="10" y="51"/>
                  <a:pt x="10" y="51"/>
                </a:cubicBezTo>
                <a:cubicBezTo>
                  <a:pt x="10" y="49"/>
                  <a:pt x="10" y="49"/>
                  <a:pt x="10" y="49"/>
                </a:cubicBezTo>
                <a:cubicBezTo>
                  <a:pt x="10" y="42"/>
                  <a:pt x="5" y="36"/>
                  <a:pt x="5" y="36"/>
                </a:cubicBezTo>
                <a:cubicBezTo>
                  <a:pt x="5" y="36"/>
                  <a:pt x="5" y="36"/>
                  <a:pt x="5" y="36"/>
                </a:cubicBezTo>
                <a:cubicBezTo>
                  <a:pt x="5" y="36"/>
                  <a:pt x="5" y="36"/>
                  <a:pt x="5" y="36"/>
                </a:cubicBezTo>
                <a:cubicBezTo>
                  <a:pt x="2" y="32"/>
                  <a:pt x="0" y="27"/>
                  <a:pt x="0" y="22"/>
                </a:cubicBezTo>
                <a:cubicBezTo>
                  <a:pt x="0" y="10"/>
                  <a:pt x="10" y="0"/>
                  <a:pt x="22" y="0"/>
                </a:cubicBezTo>
                <a:cubicBezTo>
                  <a:pt x="34" y="0"/>
                  <a:pt x="44" y="10"/>
                  <a:pt x="44" y="22"/>
                </a:cubicBezTo>
                <a:close/>
                <a:moveTo>
                  <a:pt x="40" y="22"/>
                </a:moveTo>
                <a:cubicBezTo>
                  <a:pt x="40" y="12"/>
                  <a:pt x="32" y="4"/>
                  <a:pt x="22" y="4"/>
                </a:cubicBezTo>
                <a:cubicBezTo>
                  <a:pt x="12" y="4"/>
                  <a:pt x="4" y="12"/>
                  <a:pt x="4" y="22"/>
                </a:cubicBezTo>
                <a:cubicBezTo>
                  <a:pt x="4" y="26"/>
                  <a:pt x="5" y="30"/>
                  <a:pt x="8" y="34"/>
                </a:cubicBezTo>
                <a:cubicBezTo>
                  <a:pt x="9" y="35"/>
                  <a:pt x="9" y="35"/>
                  <a:pt x="9" y="35"/>
                </a:cubicBezTo>
                <a:cubicBezTo>
                  <a:pt x="9" y="35"/>
                  <a:pt x="9" y="35"/>
                  <a:pt x="9" y="35"/>
                </a:cubicBezTo>
                <a:cubicBezTo>
                  <a:pt x="11" y="38"/>
                  <a:pt x="14" y="43"/>
                  <a:pt x="14" y="49"/>
                </a:cubicBezTo>
                <a:cubicBezTo>
                  <a:pt x="14" y="49"/>
                  <a:pt x="14" y="49"/>
                  <a:pt x="14" y="49"/>
                </a:cubicBezTo>
                <a:cubicBezTo>
                  <a:pt x="14" y="50"/>
                  <a:pt x="14" y="50"/>
                  <a:pt x="14" y="50"/>
                </a:cubicBezTo>
                <a:cubicBezTo>
                  <a:pt x="29" y="50"/>
                  <a:pt x="29" y="50"/>
                  <a:pt x="29" y="50"/>
                </a:cubicBezTo>
                <a:cubicBezTo>
                  <a:pt x="29" y="49"/>
                  <a:pt x="29" y="49"/>
                  <a:pt x="29" y="49"/>
                </a:cubicBezTo>
                <a:cubicBezTo>
                  <a:pt x="30" y="43"/>
                  <a:pt x="32" y="38"/>
                  <a:pt x="34" y="36"/>
                </a:cubicBezTo>
                <a:cubicBezTo>
                  <a:pt x="34" y="35"/>
                  <a:pt x="34" y="35"/>
                  <a:pt x="34" y="35"/>
                </a:cubicBezTo>
                <a:cubicBezTo>
                  <a:pt x="35" y="34"/>
                  <a:pt x="35" y="34"/>
                  <a:pt x="35" y="34"/>
                </a:cubicBezTo>
                <a:cubicBezTo>
                  <a:pt x="38" y="30"/>
                  <a:pt x="40" y="26"/>
                  <a:pt x="40" y="22"/>
                </a:cubicBezTo>
                <a:close/>
                <a:moveTo>
                  <a:pt x="33" y="56"/>
                </a:moveTo>
                <a:cubicBezTo>
                  <a:pt x="33" y="56"/>
                  <a:pt x="33" y="56"/>
                  <a:pt x="33" y="56"/>
                </a:cubicBezTo>
                <a:cubicBezTo>
                  <a:pt x="33" y="55"/>
                  <a:pt x="32" y="54"/>
                  <a:pt x="31" y="54"/>
                </a:cubicBezTo>
                <a:cubicBezTo>
                  <a:pt x="12" y="54"/>
                  <a:pt x="12" y="54"/>
                  <a:pt x="12" y="54"/>
                </a:cubicBezTo>
                <a:cubicBezTo>
                  <a:pt x="11" y="54"/>
                  <a:pt x="10" y="55"/>
                  <a:pt x="10" y="56"/>
                </a:cubicBezTo>
                <a:cubicBezTo>
                  <a:pt x="10" y="56"/>
                  <a:pt x="10" y="56"/>
                  <a:pt x="10" y="56"/>
                </a:cubicBezTo>
                <a:cubicBezTo>
                  <a:pt x="10" y="57"/>
                  <a:pt x="11" y="58"/>
                  <a:pt x="12" y="58"/>
                </a:cubicBezTo>
                <a:cubicBezTo>
                  <a:pt x="31" y="58"/>
                  <a:pt x="31" y="58"/>
                  <a:pt x="31" y="58"/>
                </a:cubicBezTo>
                <a:cubicBezTo>
                  <a:pt x="32" y="58"/>
                  <a:pt x="33" y="57"/>
                  <a:pt x="33" y="56"/>
                </a:cubicBezTo>
                <a:close/>
                <a:moveTo>
                  <a:pt x="33" y="61"/>
                </a:moveTo>
                <a:cubicBezTo>
                  <a:pt x="33" y="61"/>
                  <a:pt x="33" y="61"/>
                  <a:pt x="33" y="61"/>
                </a:cubicBezTo>
                <a:cubicBezTo>
                  <a:pt x="33" y="60"/>
                  <a:pt x="32" y="59"/>
                  <a:pt x="31" y="59"/>
                </a:cubicBezTo>
                <a:cubicBezTo>
                  <a:pt x="12" y="59"/>
                  <a:pt x="12" y="59"/>
                  <a:pt x="12" y="59"/>
                </a:cubicBezTo>
                <a:cubicBezTo>
                  <a:pt x="11" y="59"/>
                  <a:pt x="10" y="60"/>
                  <a:pt x="10" y="61"/>
                </a:cubicBezTo>
                <a:cubicBezTo>
                  <a:pt x="10" y="61"/>
                  <a:pt x="10" y="61"/>
                  <a:pt x="10" y="61"/>
                </a:cubicBezTo>
                <a:cubicBezTo>
                  <a:pt x="10" y="62"/>
                  <a:pt x="11" y="62"/>
                  <a:pt x="12" y="62"/>
                </a:cubicBezTo>
                <a:cubicBezTo>
                  <a:pt x="31" y="62"/>
                  <a:pt x="31" y="62"/>
                  <a:pt x="31" y="62"/>
                </a:cubicBezTo>
                <a:cubicBezTo>
                  <a:pt x="32" y="62"/>
                  <a:pt x="33" y="62"/>
                  <a:pt x="33" y="61"/>
                </a:cubicBezTo>
                <a:close/>
                <a:moveTo>
                  <a:pt x="33" y="65"/>
                </a:moveTo>
                <a:cubicBezTo>
                  <a:pt x="33" y="65"/>
                  <a:pt x="33" y="65"/>
                  <a:pt x="33" y="65"/>
                </a:cubicBezTo>
                <a:cubicBezTo>
                  <a:pt x="33" y="64"/>
                  <a:pt x="32" y="64"/>
                  <a:pt x="31" y="64"/>
                </a:cubicBezTo>
                <a:cubicBezTo>
                  <a:pt x="12" y="64"/>
                  <a:pt x="12" y="64"/>
                  <a:pt x="12" y="64"/>
                </a:cubicBezTo>
                <a:cubicBezTo>
                  <a:pt x="11" y="64"/>
                  <a:pt x="10" y="64"/>
                  <a:pt x="10" y="65"/>
                </a:cubicBezTo>
                <a:cubicBezTo>
                  <a:pt x="10" y="65"/>
                  <a:pt x="10" y="65"/>
                  <a:pt x="10" y="65"/>
                </a:cubicBezTo>
                <a:cubicBezTo>
                  <a:pt x="10" y="66"/>
                  <a:pt x="11" y="67"/>
                  <a:pt x="12" y="67"/>
                </a:cubicBezTo>
                <a:cubicBezTo>
                  <a:pt x="31" y="67"/>
                  <a:pt x="31" y="67"/>
                  <a:pt x="31" y="67"/>
                </a:cubicBezTo>
                <a:cubicBezTo>
                  <a:pt x="32" y="67"/>
                  <a:pt x="33" y="66"/>
                  <a:pt x="33" y="65"/>
                </a:cubicBezTo>
                <a:close/>
                <a:moveTo>
                  <a:pt x="26" y="68"/>
                </a:moveTo>
                <a:cubicBezTo>
                  <a:pt x="17" y="68"/>
                  <a:pt x="17" y="68"/>
                  <a:pt x="17" y="68"/>
                </a:cubicBezTo>
                <a:cubicBezTo>
                  <a:pt x="16" y="68"/>
                  <a:pt x="16" y="70"/>
                  <a:pt x="17" y="70"/>
                </a:cubicBezTo>
                <a:cubicBezTo>
                  <a:pt x="19" y="72"/>
                  <a:pt x="19" y="72"/>
                  <a:pt x="19" y="72"/>
                </a:cubicBezTo>
                <a:cubicBezTo>
                  <a:pt x="21" y="73"/>
                  <a:pt x="23" y="73"/>
                  <a:pt x="24" y="72"/>
                </a:cubicBezTo>
                <a:cubicBezTo>
                  <a:pt x="27" y="70"/>
                  <a:pt x="27" y="70"/>
                  <a:pt x="27" y="70"/>
                </a:cubicBezTo>
                <a:cubicBezTo>
                  <a:pt x="28" y="70"/>
                  <a:pt x="27" y="68"/>
                  <a:pt x="26" y="6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7" name="Freeform 119" descr="An icon of an airplane ">
            <a:extLst>
              <a:ext uri="{FF2B5EF4-FFF2-40B4-BE49-F238E27FC236}">
                <a16:creationId xmlns:a16="http://schemas.microsoft.com/office/drawing/2014/main" id="{332DDA10-2AD9-4679-A57F-4DB37BDFE313}"/>
              </a:ext>
            </a:extLst>
          </p:cNvPr>
          <p:cNvSpPr>
            <a:spLocks noEditPoints="1"/>
          </p:cNvSpPr>
          <p:nvPr userDrawn="1"/>
        </p:nvSpPr>
        <p:spPr bwMode="auto">
          <a:xfrm>
            <a:off x="3687279" y="3125788"/>
            <a:ext cx="644525" cy="468313"/>
          </a:xfrm>
          <a:custGeom>
            <a:avLst/>
            <a:gdLst>
              <a:gd name="T0" fmla="*/ 57 w 167"/>
              <a:gd name="T1" fmla="*/ 50 h 121"/>
              <a:gd name="T2" fmla="*/ 38 w 167"/>
              <a:gd name="T3" fmla="*/ 0 h 121"/>
              <a:gd name="T4" fmla="*/ 87 w 167"/>
              <a:gd name="T5" fmla="*/ 30 h 121"/>
              <a:gd name="T6" fmla="*/ 108 w 167"/>
              <a:gd name="T7" fmla="*/ 29 h 121"/>
              <a:gd name="T8" fmla="*/ 113 w 167"/>
              <a:gd name="T9" fmla="*/ 37 h 121"/>
              <a:gd name="T10" fmla="*/ 108 w 167"/>
              <a:gd name="T11" fmla="*/ 46 h 121"/>
              <a:gd name="T12" fmla="*/ 94 w 167"/>
              <a:gd name="T13" fmla="*/ 47 h 121"/>
              <a:gd name="T14" fmla="*/ 142 w 167"/>
              <a:gd name="T15" fmla="*/ 50 h 121"/>
              <a:gd name="T16" fmla="*/ 138 w 167"/>
              <a:gd name="T17" fmla="*/ 52 h 121"/>
              <a:gd name="T18" fmla="*/ 155 w 167"/>
              <a:gd name="T19" fmla="*/ 56 h 121"/>
              <a:gd name="T20" fmla="*/ 142 w 167"/>
              <a:gd name="T21" fmla="*/ 79 h 121"/>
              <a:gd name="T22" fmla="*/ 10 w 167"/>
              <a:gd name="T23" fmla="*/ 61 h 121"/>
              <a:gd name="T24" fmla="*/ 0 w 167"/>
              <a:gd name="T25" fmla="*/ 34 h 121"/>
              <a:gd name="T26" fmla="*/ 18 w 167"/>
              <a:gd name="T27" fmla="*/ 46 h 121"/>
              <a:gd name="T28" fmla="*/ 14 w 167"/>
              <a:gd name="T29" fmla="*/ 34 h 121"/>
              <a:gd name="T30" fmla="*/ 30 w 167"/>
              <a:gd name="T31" fmla="*/ 23 h 121"/>
              <a:gd name="T32" fmla="*/ 101 w 167"/>
              <a:gd name="T33" fmla="*/ 88 h 121"/>
              <a:gd name="T34" fmla="*/ 112 w 167"/>
              <a:gd name="T35" fmla="*/ 88 h 121"/>
              <a:gd name="T36" fmla="*/ 116 w 167"/>
              <a:gd name="T37" fmla="*/ 95 h 121"/>
              <a:gd name="T38" fmla="*/ 112 w 167"/>
              <a:gd name="T39" fmla="*/ 102 h 121"/>
              <a:gd name="T40" fmla="*/ 96 w 167"/>
              <a:gd name="T41" fmla="*/ 102 h 121"/>
              <a:gd name="T42" fmla="*/ 74 w 167"/>
              <a:gd name="T43" fmla="*/ 121 h 121"/>
              <a:gd name="T44" fmla="*/ 66 w 167"/>
              <a:gd name="T45" fmla="*/ 85 h 121"/>
              <a:gd name="T46" fmla="*/ 101 w 167"/>
              <a:gd name="T47" fmla="*/ 88 h 121"/>
              <a:gd name="T48" fmla="*/ 112 w 167"/>
              <a:gd name="T49" fmla="*/ 91 h 121"/>
              <a:gd name="T50" fmla="*/ 112 w 167"/>
              <a:gd name="T51" fmla="*/ 95 h 121"/>
              <a:gd name="T52" fmla="*/ 112 w 167"/>
              <a:gd name="T53" fmla="*/ 98 h 121"/>
              <a:gd name="T54" fmla="*/ 113 w 167"/>
              <a:gd name="T55" fmla="*/ 95 h 121"/>
              <a:gd name="T56" fmla="*/ 108 w 167"/>
              <a:gd name="T57" fmla="*/ 32 h 121"/>
              <a:gd name="T58" fmla="*/ 108 w 167"/>
              <a:gd name="T59" fmla="*/ 32 h 121"/>
              <a:gd name="T60" fmla="*/ 106 w 167"/>
              <a:gd name="T61" fmla="*/ 37 h 121"/>
              <a:gd name="T62" fmla="*/ 108 w 167"/>
              <a:gd name="T63" fmla="*/ 43 h 121"/>
              <a:gd name="T64" fmla="*/ 110 w 167"/>
              <a:gd name="T65" fmla="*/ 37 h 121"/>
              <a:gd name="T66" fmla="*/ 108 w 167"/>
              <a:gd name="T67" fmla="*/ 3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7" h="121">
                <a:moveTo>
                  <a:pt x="40" y="50"/>
                </a:moveTo>
                <a:cubicBezTo>
                  <a:pt x="57" y="50"/>
                  <a:pt x="57" y="50"/>
                  <a:pt x="57" y="50"/>
                </a:cubicBezTo>
                <a:cubicBezTo>
                  <a:pt x="30" y="0"/>
                  <a:pt x="30" y="0"/>
                  <a:pt x="30" y="0"/>
                </a:cubicBezTo>
                <a:cubicBezTo>
                  <a:pt x="38" y="0"/>
                  <a:pt x="38" y="0"/>
                  <a:pt x="38" y="0"/>
                </a:cubicBezTo>
                <a:cubicBezTo>
                  <a:pt x="76" y="31"/>
                  <a:pt x="76" y="31"/>
                  <a:pt x="76" y="31"/>
                </a:cubicBezTo>
                <a:cubicBezTo>
                  <a:pt x="79" y="31"/>
                  <a:pt x="83" y="30"/>
                  <a:pt x="87" y="30"/>
                </a:cubicBezTo>
                <a:cubicBezTo>
                  <a:pt x="93" y="29"/>
                  <a:pt x="100" y="29"/>
                  <a:pt x="106" y="29"/>
                </a:cubicBezTo>
                <a:cubicBezTo>
                  <a:pt x="107" y="29"/>
                  <a:pt x="107" y="29"/>
                  <a:pt x="108" y="29"/>
                </a:cubicBezTo>
                <a:cubicBezTo>
                  <a:pt x="110" y="29"/>
                  <a:pt x="111" y="30"/>
                  <a:pt x="112" y="32"/>
                </a:cubicBezTo>
                <a:cubicBezTo>
                  <a:pt x="112" y="33"/>
                  <a:pt x="113" y="35"/>
                  <a:pt x="113" y="37"/>
                </a:cubicBezTo>
                <a:cubicBezTo>
                  <a:pt x="113" y="40"/>
                  <a:pt x="112" y="42"/>
                  <a:pt x="112" y="43"/>
                </a:cubicBezTo>
                <a:cubicBezTo>
                  <a:pt x="111" y="45"/>
                  <a:pt x="110" y="46"/>
                  <a:pt x="108" y="46"/>
                </a:cubicBezTo>
                <a:cubicBezTo>
                  <a:pt x="108" y="46"/>
                  <a:pt x="108" y="46"/>
                  <a:pt x="107" y="46"/>
                </a:cubicBezTo>
                <a:cubicBezTo>
                  <a:pt x="103" y="47"/>
                  <a:pt x="99" y="47"/>
                  <a:pt x="94" y="47"/>
                </a:cubicBezTo>
                <a:cubicBezTo>
                  <a:pt x="98" y="50"/>
                  <a:pt x="98" y="50"/>
                  <a:pt x="98" y="50"/>
                </a:cubicBezTo>
                <a:cubicBezTo>
                  <a:pt x="142" y="50"/>
                  <a:pt x="142" y="50"/>
                  <a:pt x="142" y="50"/>
                </a:cubicBezTo>
                <a:cubicBezTo>
                  <a:pt x="144" y="51"/>
                  <a:pt x="146" y="51"/>
                  <a:pt x="147" y="52"/>
                </a:cubicBezTo>
                <a:cubicBezTo>
                  <a:pt x="138" y="52"/>
                  <a:pt x="138" y="52"/>
                  <a:pt x="138" y="52"/>
                </a:cubicBezTo>
                <a:cubicBezTo>
                  <a:pt x="141" y="56"/>
                  <a:pt x="141" y="56"/>
                  <a:pt x="141" y="56"/>
                </a:cubicBezTo>
                <a:cubicBezTo>
                  <a:pt x="155" y="56"/>
                  <a:pt x="155" y="56"/>
                  <a:pt x="155" y="56"/>
                </a:cubicBezTo>
                <a:cubicBezTo>
                  <a:pt x="160" y="59"/>
                  <a:pt x="164" y="64"/>
                  <a:pt x="167" y="69"/>
                </a:cubicBezTo>
                <a:cubicBezTo>
                  <a:pt x="167" y="76"/>
                  <a:pt x="156" y="78"/>
                  <a:pt x="142" y="79"/>
                </a:cubicBezTo>
                <a:cubicBezTo>
                  <a:pt x="65" y="79"/>
                  <a:pt x="65" y="79"/>
                  <a:pt x="65" y="79"/>
                </a:cubicBezTo>
                <a:cubicBezTo>
                  <a:pt x="10" y="61"/>
                  <a:pt x="10" y="61"/>
                  <a:pt x="10" y="61"/>
                </a:cubicBezTo>
                <a:cubicBezTo>
                  <a:pt x="10" y="51"/>
                  <a:pt x="10" y="51"/>
                  <a:pt x="10" y="51"/>
                </a:cubicBezTo>
                <a:cubicBezTo>
                  <a:pt x="0" y="34"/>
                  <a:pt x="0" y="34"/>
                  <a:pt x="0" y="34"/>
                </a:cubicBezTo>
                <a:cubicBezTo>
                  <a:pt x="7" y="34"/>
                  <a:pt x="7" y="34"/>
                  <a:pt x="7" y="34"/>
                </a:cubicBezTo>
                <a:cubicBezTo>
                  <a:pt x="18" y="46"/>
                  <a:pt x="18" y="46"/>
                  <a:pt x="18" y="46"/>
                </a:cubicBezTo>
                <a:cubicBezTo>
                  <a:pt x="19" y="45"/>
                  <a:pt x="19" y="45"/>
                  <a:pt x="19" y="45"/>
                </a:cubicBezTo>
                <a:cubicBezTo>
                  <a:pt x="14" y="34"/>
                  <a:pt x="14" y="34"/>
                  <a:pt x="14" y="34"/>
                </a:cubicBezTo>
                <a:cubicBezTo>
                  <a:pt x="16" y="23"/>
                  <a:pt x="16" y="23"/>
                  <a:pt x="16" y="23"/>
                </a:cubicBezTo>
                <a:cubicBezTo>
                  <a:pt x="30" y="23"/>
                  <a:pt x="30" y="23"/>
                  <a:pt x="30" y="23"/>
                </a:cubicBezTo>
                <a:cubicBezTo>
                  <a:pt x="40" y="50"/>
                  <a:pt x="40" y="50"/>
                  <a:pt x="40" y="50"/>
                </a:cubicBezTo>
                <a:close/>
                <a:moveTo>
                  <a:pt x="101" y="88"/>
                </a:moveTo>
                <a:cubicBezTo>
                  <a:pt x="105" y="88"/>
                  <a:pt x="108" y="88"/>
                  <a:pt x="112" y="88"/>
                </a:cubicBezTo>
                <a:cubicBezTo>
                  <a:pt x="112" y="88"/>
                  <a:pt x="112" y="88"/>
                  <a:pt x="112" y="88"/>
                </a:cubicBezTo>
                <a:cubicBezTo>
                  <a:pt x="114" y="88"/>
                  <a:pt x="115" y="89"/>
                  <a:pt x="116" y="90"/>
                </a:cubicBezTo>
                <a:cubicBezTo>
                  <a:pt x="116" y="92"/>
                  <a:pt x="116" y="93"/>
                  <a:pt x="116" y="95"/>
                </a:cubicBezTo>
                <a:cubicBezTo>
                  <a:pt x="116" y="96"/>
                  <a:pt x="116" y="98"/>
                  <a:pt x="116" y="99"/>
                </a:cubicBezTo>
                <a:cubicBezTo>
                  <a:pt x="115" y="101"/>
                  <a:pt x="114" y="102"/>
                  <a:pt x="112" y="102"/>
                </a:cubicBezTo>
                <a:cubicBezTo>
                  <a:pt x="112" y="102"/>
                  <a:pt x="112" y="102"/>
                  <a:pt x="112" y="102"/>
                </a:cubicBezTo>
                <a:cubicBezTo>
                  <a:pt x="107" y="102"/>
                  <a:pt x="101" y="102"/>
                  <a:pt x="96" y="102"/>
                </a:cubicBezTo>
                <a:cubicBezTo>
                  <a:pt x="94" y="102"/>
                  <a:pt x="92" y="102"/>
                  <a:pt x="90" y="101"/>
                </a:cubicBezTo>
                <a:cubicBezTo>
                  <a:pt x="74" y="121"/>
                  <a:pt x="74" y="121"/>
                  <a:pt x="74" y="121"/>
                </a:cubicBezTo>
                <a:cubicBezTo>
                  <a:pt x="64" y="119"/>
                  <a:pt x="64" y="119"/>
                  <a:pt x="64" y="119"/>
                </a:cubicBezTo>
                <a:cubicBezTo>
                  <a:pt x="66" y="85"/>
                  <a:pt x="66" y="85"/>
                  <a:pt x="66" y="85"/>
                </a:cubicBezTo>
                <a:cubicBezTo>
                  <a:pt x="103" y="85"/>
                  <a:pt x="103" y="85"/>
                  <a:pt x="103" y="85"/>
                </a:cubicBezTo>
                <a:cubicBezTo>
                  <a:pt x="101" y="88"/>
                  <a:pt x="101" y="88"/>
                  <a:pt x="101" y="88"/>
                </a:cubicBezTo>
                <a:close/>
                <a:moveTo>
                  <a:pt x="113" y="92"/>
                </a:moveTo>
                <a:cubicBezTo>
                  <a:pt x="113" y="91"/>
                  <a:pt x="112" y="91"/>
                  <a:pt x="112" y="91"/>
                </a:cubicBezTo>
                <a:cubicBezTo>
                  <a:pt x="112" y="91"/>
                  <a:pt x="112" y="91"/>
                  <a:pt x="112" y="92"/>
                </a:cubicBezTo>
                <a:cubicBezTo>
                  <a:pt x="112" y="92"/>
                  <a:pt x="112" y="94"/>
                  <a:pt x="112" y="95"/>
                </a:cubicBezTo>
                <a:cubicBezTo>
                  <a:pt x="112" y="96"/>
                  <a:pt x="112" y="97"/>
                  <a:pt x="112" y="98"/>
                </a:cubicBezTo>
                <a:cubicBezTo>
                  <a:pt x="112" y="98"/>
                  <a:pt x="112" y="98"/>
                  <a:pt x="112" y="98"/>
                </a:cubicBezTo>
                <a:cubicBezTo>
                  <a:pt x="112" y="98"/>
                  <a:pt x="113" y="98"/>
                  <a:pt x="113" y="98"/>
                </a:cubicBezTo>
                <a:cubicBezTo>
                  <a:pt x="113" y="97"/>
                  <a:pt x="113" y="96"/>
                  <a:pt x="113" y="95"/>
                </a:cubicBezTo>
                <a:cubicBezTo>
                  <a:pt x="113" y="94"/>
                  <a:pt x="113" y="92"/>
                  <a:pt x="113" y="92"/>
                </a:cubicBezTo>
                <a:close/>
                <a:moveTo>
                  <a:pt x="108" y="32"/>
                </a:moveTo>
                <a:cubicBezTo>
                  <a:pt x="108" y="32"/>
                  <a:pt x="108" y="32"/>
                  <a:pt x="108" y="32"/>
                </a:cubicBezTo>
                <a:cubicBezTo>
                  <a:pt x="108" y="32"/>
                  <a:pt x="108" y="32"/>
                  <a:pt x="108" y="32"/>
                </a:cubicBezTo>
                <a:cubicBezTo>
                  <a:pt x="108" y="33"/>
                  <a:pt x="107" y="33"/>
                  <a:pt x="107" y="33"/>
                </a:cubicBezTo>
                <a:cubicBezTo>
                  <a:pt x="107" y="34"/>
                  <a:pt x="106" y="36"/>
                  <a:pt x="106" y="37"/>
                </a:cubicBezTo>
                <a:cubicBezTo>
                  <a:pt x="106" y="39"/>
                  <a:pt x="107" y="41"/>
                  <a:pt x="107" y="42"/>
                </a:cubicBezTo>
                <a:cubicBezTo>
                  <a:pt x="108" y="42"/>
                  <a:pt x="108" y="43"/>
                  <a:pt x="108" y="43"/>
                </a:cubicBezTo>
                <a:cubicBezTo>
                  <a:pt x="108" y="43"/>
                  <a:pt x="108" y="42"/>
                  <a:pt x="109" y="42"/>
                </a:cubicBezTo>
                <a:cubicBezTo>
                  <a:pt x="109" y="41"/>
                  <a:pt x="110" y="39"/>
                  <a:pt x="110" y="37"/>
                </a:cubicBezTo>
                <a:cubicBezTo>
                  <a:pt x="110" y="36"/>
                  <a:pt x="109" y="34"/>
                  <a:pt x="109" y="33"/>
                </a:cubicBezTo>
                <a:cubicBezTo>
                  <a:pt x="108" y="33"/>
                  <a:pt x="108" y="32"/>
                  <a:pt x="108" y="32"/>
                </a:cubicBezTo>
                <a:cubicBezTo>
                  <a:pt x="108" y="32"/>
                  <a:pt x="108" y="32"/>
                  <a:pt x="108"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8" name="Freeform 120" descr="An icon of a car">
            <a:extLst>
              <a:ext uri="{FF2B5EF4-FFF2-40B4-BE49-F238E27FC236}">
                <a16:creationId xmlns:a16="http://schemas.microsoft.com/office/drawing/2014/main" id="{B1251818-54CD-47AE-889A-4EC845E882E8}"/>
              </a:ext>
            </a:extLst>
          </p:cNvPr>
          <p:cNvSpPr>
            <a:spLocks noEditPoints="1"/>
          </p:cNvSpPr>
          <p:nvPr userDrawn="1"/>
        </p:nvSpPr>
        <p:spPr bwMode="auto">
          <a:xfrm>
            <a:off x="5472536" y="3049588"/>
            <a:ext cx="587375" cy="382588"/>
          </a:xfrm>
          <a:custGeom>
            <a:avLst/>
            <a:gdLst>
              <a:gd name="T0" fmla="*/ 137 w 152"/>
              <a:gd name="T1" fmla="*/ 26 h 99"/>
              <a:gd name="T2" fmla="*/ 137 w 152"/>
              <a:gd name="T3" fmla="*/ 26 h 99"/>
              <a:gd name="T4" fmla="*/ 121 w 152"/>
              <a:gd name="T5" fmla="*/ 0 h 99"/>
              <a:gd name="T6" fmla="*/ 31 w 152"/>
              <a:gd name="T7" fmla="*/ 0 h 99"/>
              <a:gd name="T8" fmla="*/ 14 w 152"/>
              <a:gd name="T9" fmla="*/ 26 h 99"/>
              <a:gd name="T10" fmla="*/ 14 w 152"/>
              <a:gd name="T11" fmla="*/ 26 h 99"/>
              <a:gd name="T12" fmla="*/ 0 w 152"/>
              <a:gd name="T13" fmla="*/ 26 h 99"/>
              <a:gd name="T14" fmla="*/ 2 w 152"/>
              <a:gd name="T15" fmla="*/ 47 h 99"/>
              <a:gd name="T16" fmla="*/ 6 w 152"/>
              <a:gd name="T17" fmla="*/ 47 h 99"/>
              <a:gd name="T18" fmla="*/ 6 w 152"/>
              <a:gd name="T19" fmla="*/ 85 h 99"/>
              <a:gd name="T20" fmla="*/ 6 w 152"/>
              <a:gd name="T21" fmla="*/ 88 h 99"/>
              <a:gd name="T22" fmla="*/ 6 w 152"/>
              <a:gd name="T23" fmla="*/ 99 h 99"/>
              <a:gd name="T24" fmla="*/ 30 w 152"/>
              <a:gd name="T25" fmla="*/ 99 h 99"/>
              <a:gd name="T26" fmla="*/ 30 w 152"/>
              <a:gd name="T27" fmla="*/ 88 h 99"/>
              <a:gd name="T28" fmla="*/ 122 w 152"/>
              <a:gd name="T29" fmla="*/ 88 h 99"/>
              <a:gd name="T30" fmla="*/ 122 w 152"/>
              <a:gd name="T31" fmla="*/ 99 h 99"/>
              <a:gd name="T32" fmla="*/ 146 w 152"/>
              <a:gd name="T33" fmla="*/ 99 h 99"/>
              <a:gd name="T34" fmla="*/ 146 w 152"/>
              <a:gd name="T35" fmla="*/ 88 h 99"/>
              <a:gd name="T36" fmla="*/ 146 w 152"/>
              <a:gd name="T37" fmla="*/ 85 h 99"/>
              <a:gd name="T38" fmla="*/ 146 w 152"/>
              <a:gd name="T39" fmla="*/ 47 h 99"/>
              <a:gd name="T40" fmla="*/ 150 w 152"/>
              <a:gd name="T41" fmla="*/ 47 h 99"/>
              <a:gd name="T42" fmla="*/ 152 w 152"/>
              <a:gd name="T43" fmla="*/ 26 h 99"/>
              <a:gd name="T44" fmla="*/ 137 w 152"/>
              <a:gd name="T45" fmla="*/ 26 h 99"/>
              <a:gd name="T46" fmla="*/ 36 w 152"/>
              <a:gd name="T47" fmla="*/ 10 h 99"/>
              <a:gd name="T48" fmla="*/ 116 w 152"/>
              <a:gd name="T49" fmla="*/ 10 h 99"/>
              <a:gd name="T50" fmla="*/ 131 w 152"/>
              <a:gd name="T51" fmla="*/ 33 h 99"/>
              <a:gd name="T52" fmla="*/ 21 w 152"/>
              <a:gd name="T53" fmla="*/ 33 h 99"/>
              <a:gd name="T54" fmla="*/ 36 w 152"/>
              <a:gd name="T55" fmla="*/ 10 h 99"/>
              <a:gd name="T56" fmla="*/ 28 w 152"/>
              <a:gd name="T57" fmla="*/ 67 h 99"/>
              <a:gd name="T58" fmla="*/ 21 w 152"/>
              <a:gd name="T59" fmla="*/ 60 h 99"/>
              <a:gd name="T60" fmla="*/ 28 w 152"/>
              <a:gd name="T61" fmla="*/ 53 h 99"/>
              <a:gd name="T62" fmla="*/ 35 w 152"/>
              <a:gd name="T63" fmla="*/ 60 h 99"/>
              <a:gd name="T64" fmla="*/ 28 w 152"/>
              <a:gd name="T65" fmla="*/ 67 h 99"/>
              <a:gd name="T66" fmla="*/ 40 w 152"/>
              <a:gd name="T67" fmla="*/ 74 h 99"/>
              <a:gd name="T68" fmla="*/ 35 w 152"/>
              <a:gd name="T69" fmla="*/ 69 h 99"/>
              <a:gd name="T70" fmla="*/ 40 w 152"/>
              <a:gd name="T71" fmla="*/ 65 h 99"/>
              <a:gd name="T72" fmla="*/ 45 w 152"/>
              <a:gd name="T73" fmla="*/ 69 h 99"/>
              <a:gd name="T74" fmla="*/ 40 w 152"/>
              <a:gd name="T75" fmla="*/ 74 h 99"/>
              <a:gd name="T76" fmla="*/ 98 w 152"/>
              <a:gd name="T77" fmla="*/ 73 h 99"/>
              <a:gd name="T78" fmla="*/ 54 w 152"/>
              <a:gd name="T79" fmla="*/ 73 h 99"/>
              <a:gd name="T80" fmla="*/ 54 w 152"/>
              <a:gd name="T81" fmla="*/ 66 h 99"/>
              <a:gd name="T82" fmla="*/ 98 w 152"/>
              <a:gd name="T83" fmla="*/ 66 h 99"/>
              <a:gd name="T84" fmla="*/ 98 w 152"/>
              <a:gd name="T85" fmla="*/ 73 h 99"/>
              <a:gd name="T86" fmla="*/ 98 w 152"/>
              <a:gd name="T87" fmla="*/ 64 h 99"/>
              <a:gd name="T88" fmla="*/ 54 w 152"/>
              <a:gd name="T89" fmla="*/ 64 h 99"/>
              <a:gd name="T90" fmla="*/ 54 w 152"/>
              <a:gd name="T91" fmla="*/ 56 h 99"/>
              <a:gd name="T92" fmla="*/ 98 w 152"/>
              <a:gd name="T93" fmla="*/ 56 h 99"/>
              <a:gd name="T94" fmla="*/ 98 w 152"/>
              <a:gd name="T95" fmla="*/ 64 h 99"/>
              <a:gd name="T96" fmla="*/ 112 w 152"/>
              <a:gd name="T97" fmla="*/ 74 h 99"/>
              <a:gd name="T98" fmla="*/ 107 w 152"/>
              <a:gd name="T99" fmla="*/ 69 h 99"/>
              <a:gd name="T100" fmla="*/ 112 w 152"/>
              <a:gd name="T101" fmla="*/ 65 h 99"/>
              <a:gd name="T102" fmla="*/ 117 w 152"/>
              <a:gd name="T103" fmla="*/ 69 h 99"/>
              <a:gd name="T104" fmla="*/ 112 w 152"/>
              <a:gd name="T105" fmla="*/ 74 h 99"/>
              <a:gd name="T106" fmla="*/ 124 w 152"/>
              <a:gd name="T107" fmla="*/ 67 h 99"/>
              <a:gd name="T108" fmla="*/ 117 w 152"/>
              <a:gd name="T109" fmla="*/ 60 h 99"/>
              <a:gd name="T110" fmla="*/ 124 w 152"/>
              <a:gd name="T111" fmla="*/ 53 h 99"/>
              <a:gd name="T112" fmla="*/ 131 w 152"/>
              <a:gd name="T113" fmla="*/ 60 h 99"/>
              <a:gd name="T114" fmla="*/ 124 w 152"/>
              <a:gd name="T115" fmla="*/ 67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2" h="99">
                <a:moveTo>
                  <a:pt x="137" y="26"/>
                </a:moveTo>
                <a:cubicBezTo>
                  <a:pt x="137" y="26"/>
                  <a:pt x="137" y="26"/>
                  <a:pt x="137" y="26"/>
                </a:cubicBezTo>
                <a:cubicBezTo>
                  <a:pt x="121" y="0"/>
                  <a:pt x="121" y="0"/>
                  <a:pt x="121" y="0"/>
                </a:cubicBezTo>
                <a:cubicBezTo>
                  <a:pt x="31" y="0"/>
                  <a:pt x="31" y="0"/>
                  <a:pt x="31" y="0"/>
                </a:cubicBezTo>
                <a:cubicBezTo>
                  <a:pt x="14" y="26"/>
                  <a:pt x="14" y="26"/>
                  <a:pt x="14" y="26"/>
                </a:cubicBezTo>
                <a:cubicBezTo>
                  <a:pt x="14" y="26"/>
                  <a:pt x="14" y="26"/>
                  <a:pt x="14" y="26"/>
                </a:cubicBezTo>
                <a:cubicBezTo>
                  <a:pt x="0" y="26"/>
                  <a:pt x="0" y="26"/>
                  <a:pt x="0" y="26"/>
                </a:cubicBezTo>
                <a:cubicBezTo>
                  <a:pt x="2" y="47"/>
                  <a:pt x="2" y="47"/>
                  <a:pt x="2" y="47"/>
                </a:cubicBezTo>
                <a:cubicBezTo>
                  <a:pt x="6" y="47"/>
                  <a:pt x="6" y="47"/>
                  <a:pt x="6" y="47"/>
                </a:cubicBezTo>
                <a:cubicBezTo>
                  <a:pt x="6" y="85"/>
                  <a:pt x="6" y="85"/>
                  <a:pt x="6" y="85"/>
                </a:cubicBezTo>
                <a:cubicBezTo>
                  <a:pt x="6" y="88"/>
                  <a:pt x="6" y="88"/>
                  <a:pt x="6" y="88"/>
                </a:cubicBezTo>
                <a:cubicBezTo>
                  <a:pt x="6" y="99"/>
                  <a:pt x="6" y="99"/>
                  <a:pt x="6" y="99"/>
                </a:cubicBezTo>
                <a:cubicBezTo>
                  <a:pt x="30" y="99"/>
                  <a:pt x="30" y="99"/>
                  <a:pt x="30" y="99"/>
                </a:cubicBezTo>
                <a:cubicBezTo>
                  <a:pt x="30" y="88"/>
                  <a:pt x="30" y="88"/>
                  <a:pt x="30" y="88"/>
                </a:cubicBezTo>
                <a:cubicBezTo>
                  <a:pt x="122" y="88"/>
                  <a:pt x="122" y="88"/>
                  <a:pt x="122" y="88"/>
                </a:cubicBezTo>
                <a:cubicBezTo>
                  <a:pt x="122" y="99"/>
                  <a:pt x="122" y="99"/>
                  <a:pt x="122" y="99"/>
                </a:cubicBezTo>
                <a:cubicBezTo>
                  <a:pt x="146" y="99"/>
                  <a:pt x="146" y="99"/>
                  <a:pt x="146" y="99"/>
                </a:cubicBezTo>
                <a:cubicBezTo>
                  <a:pt x="146" y="88"/>
                  <a:pt x="146" y="88"/>
                  <a:pt x="146" y="88"/>
                </a:cubicBezTo>
                <a:cubicBezTo>
                  <a:pt x="146" y="85"/>
                  <a:pt x="146" y="85"/>
                  <a:pt x="146" y="85"/>
                </a:cubicBezTo>
                <a:cubicBezTo>
                  <a:pt x="146" y="47"/>
                  <a:pt x="146" y="47"/>
                  <a:pt x="146" y="47"/>
                </a:cubicBezTo>
                <a:cubicBezTo>
                  <a:pt x="150" y="47"/>
                  <a:pt x="150" y="47"/>
                  <a:pt x="150" y="47"/>
                </a:cubicBezTo>
                <a:cubicBezTo>
                  <a:pt x="152" y="26"/>
                  <a:pt x="152" y="26"/>
                  <a:pt x="152" y="26"/>
                </a:cubicBezTo>
                <a:lnTo>
                  <a:pt x="137" y="26"/>
                </a:lnTo>
                <a:close/>
                <a:moveTo>
                  <a:pt x="36" y="10"/>
                </a:moveTo>
                <a:cubicBezTo>
                  <a:pt x="116" y="10"/>
                  <a:pt x="116" y="10"/>
                  <a:pt x="116" y="10"/>
                </a:cubicBezTo>
                <a:cubicBezTo>
                  <a:pt x="131" y="33"/>
                  <a:pt x="131" y="33"/>
                  <a:pt x="131" y="33"/>
                </a:cubicBezTo>
                <a:cubicBezTo>
                  <a:pt x="21" y="33"/>
                  <a:pt x="21" y="33"/>
                  <a:pt x="21" y="33"/>
                </a:cubicBezTo>
                <a:lnTo>
                  <a:pt x="36" y="10"/>
                </a:lnTo>
                <a:close/>
                <a:moveTo>
                  <a:pt x="28" y="67"/>
                </a:moveTo>
                <a:cubicBezTo>
                  <a:pt x="24" y="67"/>
                  <a:pt x="21" y="64"/>
                  <a:pt x="21" y="60"/>
                </a:cubicBezTo>
                <a:cubicBezTo>
                  <a:pt x="21" y="56"/>
                  <a:pt x="24" y="53"/>
                  <a:pt x="28" y="53"/>
                </a:cubicBezTo>
                <a:cubicBezTo>
                  <a:pt x="32" y="53"/>
                  <a:pt x="35" y="56"/>
                  <a:pt x="35" y="60"/>
                </a:cubicBezTo>
                <a:cubicBezTo>
                  <a:pt x="35" y="64"/>
                  <a:pt x="32" y="67"/>
                  <a:pt x="28" y="67"/>
                </a:cubicBezTo>
                <a:close/>
                <a:moveTo>
                  <a:pt x="40" y="74"/>
                </a:moveTo>
                <a:cubicBezTo>
                  <a:pt x="37" y="74"/>
                  <a:pt x="35" y="72"/>
                  <a:pt x="35" y="69"/>
                </a:cubicBezTo>
                <a:cubicBezTo>
                  <a:pt x="35" y="67"/>
                  <a:pt x="37" y="65"/>
                  <a:pt x="40" y="65"/>
                </a:cubicBezTo>
                <a:cubicBezTo>
                  <a:pt x="42" y="65"/>
                  <a:pt x="45" y="67"/>
                  <a:pt x="45" y="69"/>
                </a:cubicBezTo>
                <a:cubicBezTo>
                  <a:pt x="45" y="72"/>
                  <a:pt x="42" y="74"/>
                  <a:pt x="40" y="74"/>
                </a:cubicBezTo>
                <a:close/>
                <a:moveTo>
                  <a:pt x="98" y="73"/>
                </a:moveTo>
                <a:cubicBezTo>
                  <a:pt x="54" y="73"/>
                  <a:pt x="54" y="73"/>
                  <a:pt x="54" y="73"/>
                </a:cubicBezTo>
                <a:cubicBezTo>
                  <a:pt x="54" y="66"/>
                  <a:pt x="54" y="66"/>
                  <a:pt x="54" y="66"/>
                </a:cubicBezTo>
                <a:cubicBezTo>
                  <a:pt x="98" y="66"/>
                  <a:pt x="98" y="66"/>
                  <a:pt x="98" y="66"/>
                </a:cubicBezTo>
                <a:lnTo>
                  <a:pt x="98" y="73"/>
                </a:lnTo>
                <a:close/>
                <a:moveTo>
                  <a:pt x="98" y="64"/>
                </a:moveTo>
                <a:cubicBezTo>
                  <a:pt x="54" y="64"/>
                  <a:pt x="54" y="64"/>
                  <a:pt x="54" y="64"/>
                </a:cubicBezTo>
                <a:cubicBezTo>
                  <a:pt x="54" y="56"/>
                  <a:pt x="54" y="56"/>
                  <a:pt x="54" y="56"/>
                </a:cubicBezTo>
                <a:cubicBezTo>
                  <a:pt x="98" y="56"/>
                  <a:pt x="98" y="56"/>
                  <a:pt x="98" y="56"/>
                </a:cubicBezTo>
                <a:lnTo>
                  <a:pt x="98" y="64"/>
                </a:lnTo>
                <a:close/>
                <a:moveTo>
                  <a:pt x="112" y="74"/>
                </a:moveTo>
                <a:cubicBezTo>
                  <a:pt x="109" y="74"/>
                  <a:pt x="107" y="72"/>
                  <a:pt x="107" y="69"/>
                </a:cubicBezTo>
                <a:cubicBezTo>
                  <a:pt x="107" y="67"/>
                  <a:pt x="109" y="65"/>
                  <a:pt x="112" y="65"/>
                </a:cubicBezTo>
                <a:cubicBezTo>
                  <a:pt x="115" y="65"/>
                  <a:pt x="117" y="67"/>
                  <a:pt x="117" y="69"/>
                </a:cubicBezTo>
                <a:cubicBezTo>
                  <a:pt x="117" y="72"/>
                  <a:pt x="115" y="74"/>
                  <a:pt x="112" y="74"/>
                </a:cubicBezTo>
                <a:close/>
                <a:moveTo>
                  <a:pt x="124" y="67"/>
                </a:moveTo>
                <a:cubicBezTo>
                  <a:pt x="120" y="67"/>
                  <a:pt x="117" y="64"/>
                  <a:pt x="117" y="60"/>
                </a:cubicBezTo>
                <a:cubicBezTo>
                  <a:pt x="117" y="56"/>
                  <a:pt x="120" y="53"/>
                  <a:pt x="124" y="53"/>
                </a:cubicBezTo>
                <a:cubicBezTo>
                  <a:pt x="128" y="53"/>
                  <a:pt x="131" y="56"/>
                  <a:pt x="131" y="60"/>
                </a:cubicBezTo>
                <a:cubicBezTo>
                  <a:pt x="131" y="64"/>
                  <a:pt x="128" y="67"/>
                  <a:pt x="124" y="6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9" name="Freeform 121" descr="An icon of the earth">
            <a:extLst>
              <a:ext uri="{FF2B5EF4-FFF2-40B4-BE49-F238E27FC236}">
                <a16:creationId xmlns:a16="http://schemas.microsoft.com/office/drawing/2014/main" id="{8CAAEC75-DEC9-49F9-AC20-42F3B11271F7}"/>
              </a:ext>
            </a:extLst>
          </p:cNvPr>
          <p:cNvSpPr>
            <a:spLocks noEditPoints="1"/>
          </p:cNvSpPr>
          <p:nvPr userDrawn="1"/>
        </p:nvSpPr>
        <p:spPr bwMode="auto">
          <a:xfrm>
            <a:off x="7399761" y="3405188"/>
            <a:ext cx="374650" cy="377825"/>
          </a:xfrm>
          <a:custGeom>
            <a:avLst/>
            <a:gdLst>
              <a:gd name="T0" fmla="*/ 0 w 97"/>
              <a:gd name="T1" fmla="*/ 49 h 98"/>
              <a:gd name="T2" fmla="*/ 48 w 97"/>
              <a:gd name="T3" fmla="*/ 98 h 98"/>
              <a:gd name="T4" fmla="*/ 97 w 97"/>
              <a:gd name="T5" fmla="*/ 49 h 98"/>
              <a:gd name="T6" fmla="*/ 48 w 97"/>
              <a:gd name="T7" fmla="*/ 0 h 98"/>
              <a:gd name="T8" fmla="*/ 0 w 97"/>
              <a:gd name="T9" fmla="*/ 49 h 98"/>
              <a:gd name="T10" fmla="*/ 10 w 97"/>
              <a:gd name="T11" fmla="*/ 49 h 98"/>
              <a:gd name="T12" fmla="*/ 11 w 97"/>
              <a:gd name="T13" fmla="*/ 40 h 98"/>
              <a:gd name="T14" fmla="*/ 20 w 97"/>
              <a:gd name="T15" fmla="*/ 49 h 98"/>
              <a:gd name="T16" fmla="*/ 18 w 97"/>
              <a:gd name="T17" fmla="*/ 61 h 98"/>
              <a:gd name="T18" fmla="*/ 26 w 97"/>
              <a:gd name="T19" fmla="*/ 70 h 98"/>
              <a:gd name="T20" fmla="*/ 26 w 97"/>
              <a:gd name="T21" fmla="*/ 81 h 98"/>
              <a:gd name="T22" fmla="*/ 10 w 97"/>
              <a:gd name="T23" fmla="*/ 49 h 98"/>
              <a:gd name="T24" fmla="*/ 40 w 97"/>
              <a:gd name="T25" fmla="*/ 12 h 98"/>
              <a:gd name="T26" fmla="*/ 48 w 97"/>
              <a:gd name="T27" fmla="*/ 11 h 98"/>
              <a:gd name="T28" fmla="*/ 58 w 97"/>
              <a:gd name="T29" fmla="*/ 12 h 98"/>
              <a:gd name="T30" fmla="*/ 57 w 97"/>
              <a:gd name="T31" fmla="*/ 15 h 98"/>
              <a:gd name="T32" fmla="*/ 59 w 97"/>
              <a:gd name="T33" fmla="*/ 17 h 98"/>
              <a:gd name="T34" fmla="*/ 65 w 97"/>
              <a:gd name="T35" fmla="*/ 17 h 98"/>
              <a:gd name="T36" fmla="*/ 66 w 97"/>
              <a:gd name="T37" fmla="*/ 15 h 98"/>
              <a:gd name="T38" fmla="*/ 70 w 97"/>
              <a:gd name="T39" fmla="*/ 17 h 98"/>
              <a:gd name="T40" fmla="*/ 67 w 97"/>
              <a:gd name="T41" fmla="*/ 19 h 98"/>
              <a:gd name="T42" fmla="*/ 63 w 97"/>
              <a:gd name="T43" fmla="*/ 23 h 98"/>
              <a:gd name="T44" fmla="*/ 67 w 97"/>
              <a:gd name="T45" fmla="*/ 25 h 98"/>
              <a:gd name="T46" fmla="*/ 67 w 97"/>
              <a:gd name="T47" fmla="*/ 27 h 98"/>
              <a:gd name="T48" fmla="*/ 63 w 97"/>
              <a:gd name="T49" fmla="*/ 27 h 98"/>
              <a:gd name="T50" fmla="*/ 63 w 97"/>
              <a:gd name="T51" fmla="*/ 31 h 98"/>
              <a:gd name="T52" fmla="*/ 69 w 97"/>
              <a:gd name="T53" fmla="*/ 33 h 98"/>
              <a:gd name="T54" fmla="*/ 73 w 97"/>
              <a:gd name="T55" fmla="*/ 27 h 98"/>
              <a:gd name="T56" fmla="*/ 78 w 97"/>
              <a:gd name="T57" fmla="*/ 26 h 98"/>
              <a:gd name="T58" fmla="*/ 79 w 97"/>
              <a:gd name="T59" fmla="*/ 26 h 98"/>
              <a:gd name="T60" fmla="*/ 85 w 97"/>
              <a:gd name="T61" fmla="*/ 37 h 98"/>
              <a:gd name="T62" fmla="*/ 85 w 97"/>
              <a:gd name="T63" fmla="*/ 37 h 98"/>
              <a:gd name="T64" fmla="*/ 77 w 97"/>
              <a:gd name="T65" fmla="*/ 35 h 98"/>
              <a:gd name="T66" fmla="*/ 67 w 97"/>
              <a:gd name="T67" fmla="*/ 37 h 98"/>
              <a:gd name="T68" fmla="*/ 61 w 97"/>
              <a:gd name="T69" fmla="*/ 43 h 98"/>
              <a:gd name="T70" fmla="*/ 63 w 97"/>
              <a:gd name="T71" fmla="*/ 53 h 98"/>
              <a:gd name="T72" fmla="*/ 73 w 97"/>
              <a:gd name="T73" fmla="*/ 59 h 98"/>
              <a:gd name="T74" fmla="*/ 73 w 97"/>
              <a:gd name="T75" fmla="*/ 79 h 98"/>
              <a:gd name="T76" fmla="*/ 48 w 97"/>
              <a:gd name="T77" fmla="*/ 88 h 98"/>
              <a:gd name="T78" fmla="*/ 36 w 97"/>
              <a:gd name="T79" fmla="*/ 86 h 98"/>
              <a:gd name="T80" fmla="*/ 46 w 97"/>
              <a:gd name="T81" fmla="*/ 61 h 98"/>
              <a:gd name="T82" fmla="*/ 44 w 97"/>
              <a:gd name="T83" fmla="*/ 51 h 98"/>
              <a:gd name="T84" fmla="*/ 32 w 97"/>
              <a:gd name="T85" fmla="*/ 41 h 98"/>
              <a:gd name="T86" fmla="*/ 26 w 97"/>
              <a:gd name="T87" fmla="*/ 47 h 98"/>
              <a:gd name="T88" fmla="*/ 22 w 97"/>
              <a:gd name="T89" fmla="*/ 39 h 98"/>
              <a:gd name="T90" fmla="*/ 34 w 97"/>
              <a:gd name="T91" fmla="*/ 31 h 98"/>
              <a:gd name="T92" fmla="*/ 40 w 97"/>
              <a:gd name="T93" fmla="*/ 15 h 98"/>
              <a:gd name="T94" fmla="*/ 40 w 97"/>
              <a:gd name="T95" fmla="*/ 12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7" h="98">
                <a:moveTo>
                  <a:pt x="0" y="49"/>
                </a:moveTo>
                <a:cubicBezTo>
                  <a:pt x="0" y="76"/>
                  <a:pt x="21" y="98"/>
                  <a:pt x="48" y="98"/>
                </a:cubicBezTo>
                <a:cubicBezTo>
                  <a:pt x="75" y="98"/>
                  <a:pt x="97" y="76"/>
                  <a:pt x="97" y="49"/>
                </a:cubicBezTo>
                <a:cubicBezTo>
                  <a:pt x="97" y="22"/>
                  <a:pt x="75" y="0"/>
                  <a:pt x="48" y="0"/>
                </a:cubicBezTo>
                <a:cubicBezTo>
                  <a:pt x="21" y="0"/>
                  <a:pt x="0" y="22"/>
                  <a:pt x="0" y="49"/>
                </a:cubicBezTo>
                <a:close/>
                <a:moveTo>
                  <a:pt x="10" y="49"/>
                </a:moveTo>
                <a:cubicBezTo>
                  <a:pt x="10" y="46"/>
                  <a:pt x="10" y="43"/>
                  <a:pt x="11" y="40"/>
                </a:cubicBezTo>
                <a:cubicBezTo>
                  <a:pt x="20" y="49"/>
                  <a:pt x="20" y="49"/>
                  <a:pt x="20" y="49"/>
                </a:cubicBezTo>
                <a:cubicBezTo>
                  <a:pt x="18" y="61"/>
                  <a:pt x="18" y="61"/>
                  <a:pt x="18" y="61"/>
                </a:cubicBezTo>
                <a:cubicBezTo>
                  <a:pt x="26" y="70"/>
                  <a:pt x="26" y="70"/>
                  <a:pt x="26" y="70"/>
                </a:cubicBezTo>
                <a:cubicBezTo>
                  <a:pt x="26" y="81"/>
                  <a:pt x="26" y="81"/>
                  <a:pt x="26" y="81"/>
                </a:cubicBezTo>
                <a:cubicBezTo>
                  <a:pt x="16" y="74"/>
                  <a:pt x="10" y="62"/>
                  <a:pt x="10" y="49"/>
                </a:cubicBezTo>
                <a:close/>
                <a:moveTo>
                  <a:pt x="40" y="12"/>
                </a:moveTo>
                <a:cubicBezTo>
                  <a:pt x="42" y="11"/>
                  <a:pt x="45" y="11"/>
                  <a:pt x="48" y="11"/>
                </a:cubicBezTo>
                <a:cubicBezTo>
                  <a:pt x="52" y="11"/>
                  <a:pt x="55" y="11"/>
                  <a:pt x="58" y="12"/>
                </a:cubicBezTo>
                <a:cubicBezTo>
                  <a:pt x="57" y="15"/>
                  <a:pt x="57" y="15"/>
                  <a:pt x="57" y="15"/>
                </a:cubicBezTo>
                <a:cubicBezTo>
                  <a:pt x="59" y="17"/>
                  <a:pt x="59" y="17"/>
                  <a:pt x="59" y="17"/>
                </a:cubicBezTo>
                <a:cubicBezTo>
                  <a:pt x="65" y="17"/>
                  <a:pt x="65" y="17"/>
                  <a:pt x="65" y="17"/>
                </a:cubicBezTo>
                <a:cubicBezTo>
                  <a:pt x="66" y="15"/>
                  <a:pt x="66" y="15"/>
                  <a:pt x="66" y="15"/>
                </a:cubicBezTo>
                <a:cubicBezTo>
                  <a:pt x="68" y="16"/>
                  <a:pt x="69" y="17"/>
                  <a:pt x="70" y="17"/>
                </a:cubicBezTo>
                <a:cubicBezTo>
                  <a:pt x="67" y="19"/>
                  <a:pt x="67" y="19"/>
                  <a:pt x="67" y="19"/>
                </a:cubicBezTo>
                <a:cubicBezTo>
                  <a:pt x="63" y="23"/>
                  <a:pt x="63" y="23"/>
                  <a:pt x="63" y="23"/>
                </a:cubicBezTo>
                <a:cubicBezTo>
                  <a:pt x="67" y="25"/>
                  <a:pt x="67" y="25"/>
                  <a:pt x="67" y="25"/>
                </a:cubicBezTo>
                <a:cubicBezTo>
                  <a:pt x="67" y="27"/>
                  <a:pt x="67" y="27"/>
                  <a:pt x="67" y="27"/>
                </a:cubicBezTo>
                <a:cubicBezTo>
                  <a:pt x="63" y="27"/>
                  <a:pt x="63" y="27"/>
                  <a:pt x="63" y="27"/>
                </a:cubicBezTo>
                <a:cubicBezTo>
                  <a:pt x="63" y="31"/>
                  <a:pt x="63" y="31"/>
                  <a:pt x="63" y="31"/>
                </a:cubicBezTo>
                <a:cubicBezTo>
                  <a:pt x="63" y="31"/>
                  <a:pt x="65" y="33"/>
                  <a:pt x="69" y="33"/>
                </a:cubicBezTo>
                <a:cubicBezTo>
                  <a:pt x="72" y="33"/>
                  <a:pt x="71" y="29"/>
                  <a:pt x="73" y="27"/>
                </a:cubicBezTo>
                <a:cubicBezTo>
                  <a:pt x="75" y="25"/>
                  <a:pt x="78" y="26"/>
                  <a:pt x="78" y="26"/>
                </a:cubicBezTo>
                <a:cubicBezTo>
                  <a:pt x="79" y="26"/>
                  <a:pt x="79" y="26"/>
                  <a:pt x="79" y="26"/>
                </a:cubicBezTo>
                <a:cubicBezTo>
                  <a:pt x="82" y="29"/>
                  <a:pt x="84" y="33"/>
                  <a:pt x="85" y="37"/>
                </a:cubicBezTo>
                <a:cubicBezTo>
                  <a:pt x="85" y="37"/>
                  <a:pt x="85" y="37"/>
                  <a:pt x="85" y="37"/>
                </a:cubicBezTo>
                <a:cubicBezTo>
                  <a:pt x="85" y="37"/>
                  <a:pt x="82" y="35"/>
                  <a:pt x="77" y="35"/>
                </a:cubicBezTo>
                <a:cubicBezTo>
                  <a:pt x="72" y="35"/>
                  <a:pt x="67" y="37"/>
                  <a:pt x="67" y="37"/>
                </a:cubicBezTo>
                <a:cubicBezTo>
                  <a:pt x="67" y="37"/>
                  <a:pt x="61" y="39"/>
                  <a:pt x="61" y="43"/>
                </a:cubicBezTo>
                <a:cubicBezTo>
                  <a:pt x="60" y="51"/>
                  <a:pt x="63" y="53"/>
                  <a:pt x="63" y="53"/>
                </a:cubicBezTo>
                <a:cubicBezTo>
                  <a:pt x="73" y="59"/>
                  <a:pt x="73" y="59"/>
                  <a:pt x="73" y="59"/>
                </a:cubicBezTo>
                <a:cubicBezTo>
                  <a:pt x="73" y="79"/>
                  <a:pt x="73" y="79"/>
                  <a:pt x="73" y="79"/>
                </a:cubicBezTo>
                <a:cubicBezTo>
                  <a:pt x="66" y="85"/>
                  <a:pt x="58" y="88"/>
                  <a:pt x="48" y="88"/>
                </a:cubicBezTo>
                <a:cubicBezTo>
                  <a:pt x="44" y="88"/>
                  <a:pt x="40" y="87"/>
                  <a:pt x="36" y="86"/>
                </a:cubicBezTo>
                <a:cubicBezTo>
                  <a:pt x="46" y="61"/>
                  <a:pt x="46" y="61"/>
                  <a:pt x="46" y="61"/>
                </a:cubicBezTo>
                <a:cubicBezTo>
                  <a:pt x="44" y="51"/>
                  <a:pt x="44" y="51"/>
                  <a:pt x="44" y="51"/>
                </a:cubicBezTo>
                <a:cubicBezTo>
                  <a:pt x="44" y="51"/>
                  <a:pt x="36" y="41"/>
                  <a:pt x="32" y="41"/>
                </a:cubicBezTo>
                <a:cubicBezTo>
                  <a:pt x="28" y="41"/>
                  <a:pt x="26" y="47"/>
                  <a:pt x="26" y="47"/>
                </a:cubicBezTo>
                <a:cubicBezTo>
                  <a:pt x="22" y="39"/>
                  <a:pt x="22" y="39"/>
                  <a:pt x="22" y="39"/>
                </a:cubicBezTo>
                <a:cubicBezTo>
                  <a:pt x="34" y="31"/>
                  <a:pt x="34" y="31"/>
                  <a:pt x="34" y="31"/>
                </a:cubicBezTo>
                <a:cubicBezTo>
                  <a:pt x="40" y="15"/>
                  <a:pt x="40" y="15"/>
                  <a:pt x="40" y="15"/>
                </a:cubicBezTo>
                <a:lnTo>
                  <a:pt x="40" y="1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20" name="Freeform 122" descr="An icon of a wrench and a screwdriver crossed">
            <a:extLst>
              <a:ext uri="{FF2B5EF4-FFF2-40B4-BE49-F238E27FC236}">
                <a16:creationId xmlns:a16="http://schemas.microsoft.com/office/drawing/2014/main" id="{0727FC5F-C454-4AC9-A76D-5C6A10ECDE05}"/>
              </a:ext>
            </a:extLst>
          </p:cNvPr>
          <p:cNvSpPr>
            <a:spLocks noEditPoints="1"/>
          </p:cNvSpPr>
          <p:nvPr userDrawn="1"/>
        </p:nvSpPr>
        <p:spPr bwMode="auto">
          <a:xfrm>
            <a:off x="7936336" y="3400425"/>
            <a:ext cx="374650" cy="374650"/>
          </a:xfrm>
          <a:custGeom>
            <a:avLst/>
            <a:gdLst>
              <a:gd name="T0" fmla="*/ 0 w 97"/>
              <a:gd name="T1" fmla="*/ 82 h 97"/>
              <a:gd name="T2" fmla="*/ 14 w 97"/>
              <a:gd name="T3" fmla="*/ 96 h 97"/>
              <a:gd name="T4" fmla="*/ 24 w 97"/>
              <a:gd name="T5" fmla="*/ 92 h 97"/>
              <a:gd name="T6" fmla="*/ 50 w 97"/>
              <a:gd name="T7" fmla="*/ 67 h 97"/>
              <a:gd name="T8" fmla="*/ 57 w 97"/>
              <a:gd name="T9" fmla="*/ 73 h 97"/>
              <a:gd name="T10" fmla="*/ 59 w 97"/>
              <a:gd name="T11" fmla="*/ 83 h 97"/>
              <a:gd name="T12" fmla="*/ 69 w 97"/>
              <a:gd name="T13" fmla="*/ 93 h 97"/>
              <a:gd name="T14" fmla="*/ 84 w 97"/>
              <a:gd name="T15" fmla="*/ 93 h 97"/>
              <a:gd name="T16" fmla="*/ 84 w 97"/>
              <a:gd name="T17" fmla="*/ 79 h 97"/>
              <a:gd name="T18" fmla="*/ 74 w 97"/>
              <a:gd name="T19" fmla="*/ 69 h 97"/>
              <a:gd name="T20" fmla="*/ 64 w 97"/>
              <a:gd name="T21" fmla="*/ 66 h 97"/>
              <a:gd name="T22" fmla="*/ 57 w 97"/>
              <a:gd name="T23" fmla="*/ 60 h 97"/>
              <a:gd name="T24" fmla="*/ 61 w 97"/>
              <a:gd name="T25" fmla="*/ 55 h 97"/>
              <a:gd name="T26" fmla="*/ 88 w 97"/>
              <a:gd name="T27" fmla="*/ 48 h 97"/>
              <a:gd name="T28" fmla="*/ 97 w 97"/>
              <a:gd name="T29" fmla="*/ 30 h 97"/>
              <a:gd name="T30" fmla="*/ 97 w 97"/>
              <a:gd name="T31" fmla="*/ 30 h 97"/>
              <a:gd name="T32" fmla="*/ 93 w 97"/>
              <a:gd name="T33" fmla="*/ 26 h 97"/>
              <a:gd name="T34" fmla="*/ 90 w 97"/>
              <a:gd name="T35" fmla="*/ 27 h 97"/>
              <a:gd name="T36" fmla="*/ 89 w 97"/>
              <a:gd name="T37" fmla="*/ 28 h 97"/>
              <a:gd name="T38" fmla="*/ 85 w 97"/>
              <a:gd name="T39" fmla="*/ 32 h 97"/>
              <a:gd name="T40" fmla="*/ 74 w 97"/>
              <a:gd name="T41" fmla="*/ 36 h 97"/>
              <a:gd name="T42" fmla="*/ 64 w 97"/>
              <a:gd name="T43" fmla="*/ 32 h 97"/>
              <a:gd name="T44" fmla="*/ 60 w 97"/>
              <a:gd name="T45" fmla="*/ 22 h 97"/>
              <a:gd name="T46" fmla="*/ 64 w 97"/>
              <a:gd name="T47" fmla="*/ 12 h 97"/>
              <a:gd name="T48" fmla="*/ 68 w 97"/>
              <a:gd name="T49" fmla="*/ 8 h 97"/>
              <a:gd name="T50" fmla="*/ 69 w 97"/>
              <a:gd name="T51" fmla="*/ 7 h 97"/>
              <a:gd name="T52" fmla="*/ 71 w 97"/>
              <a:gd name="T53" fmla="*/ 4 h 97"/>
              <a:gd name="T54" fmla="*/ 67 w 97"/>
              <a:gd name="T55" fmla="*/ 0 h 97"/>
              <a:gd name="T56" fmla="*/ 66 w 97"/>
              <a:gd name="T57" fmla="*/ 0 h 97"/>
              <a:gd name="T58" fmla="*/ 48 w 97"/>
              <a:gd name="T59" fmla="*/ 8 h 97"/>
              <a:gd name="T60" fmla="*/ 41 w 97"/>
              <a:gd name="T61" fmla="*/ 35 h 97"/>
              <a:gd name="T62" fmla="*/ 37 w 97"/>
              <a:gd name="T63" fmla="*/ 39 h 97"/>
              <a:gd name="T64" fmla="*/ 18 w 97"/>
              <a:gd name="T65" fmla="*/ 21 h 97"/>
              <a:gd name="T66" fmla="*/ 18 w 97"/>
              <a:gd name="T67" fmla="*/ 16 h 97"/>
              <a:gd name="T68" fmla="*/ 6 w 97"/>
              <a:gd name="T69" fmla="*/ 10 h 97"/>
              <a:gd name="T70" fmla="*/ 0 w 97"/>
              <a:gd name="T71" fmla="*/ 16 h 97"/>
              <a:gd name="T72" fmla="*/ 6 w 97"/>
              <a:gd name="T73" fmla="*/ 28 h 97"/>
              <a:gd name="T74" fmla="*/ 11 w 97"/>
              <a:gd name="T75" fmla="*/ 28 h 97"/>
              <a:gd name="T76" fmla="*/ 30 w 97"/>
              <a:gd name="T77" fmla="*/ 46 h 97"/>
              <a:gd name="T78" fmla="*/ 4 w 97"/>
              <a:gd name="T79" fmla="*/ 72 h 97"/>
              <a:gd name="T80" fmla="*/ 0 w 97"/>
              <a:gd name="T81" fmla="*/ 82 h 97"/>
              <a:gd name="T82" fmla="*/ 10 w 97"/>
              <a:gd name="T83" fmla="*/ 81 h 97"/>
              <a:gd name="T84" fmla="*/ 15 w 97"/>
              <a:gd name="T85" fmla="*/ 76 h 97"/>
              <a:gd name="T86" fmla="*/ 20 w 97"/>
              <a:gd name="T87" fmla="*/ 81 h 97"/>
              <a:gd name="T88" fmla="*/ 15 w 97"/>
              <a:gd name="T89" fmla="*/ 86 h 97"/>
              <a:gd name="T90" fmla="*/ 10 w 97"/>
              <a:gd name="T91" fmla="*/ 8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7">
                <a:moveTo>
                  <a:pt x="0" y="82"/>
                </a:moveTo>
                <a:cubicBezTo>
                  <a:pt x="0" y="90"/>
                  <a:pt x="6" y="96"/>
                  <a:pt x="14" y="96"/>
                </a:cubicBezTo>
                <a:cubicBezTo>
                  <a:pt x="18" y="96"/>
                  <a:pt x="22" y="95"/>
                  <a:pt x="24" y="92"/>
                </a:cubicBezTo>
                <a:cubicBezTo>
                  <a:pt x="50" y="67"/>
                  <a:pt x="50" y="67"/>
                  <a:pt x="50" y="67"/>
                </a:cubicBezTo>
                <a:cubicBezTo>
                  <a:pt x="57" y="73"/>
                  <a:pt x="57" y="73"/>
                  <a:pt x="57" y="73"/>
                </a:cubicBezTo>
                <a:cubicBezTo>
                  <a:pt x="56" y="77"/>
                  <a:pt x="57" y="81"/>
                  <a:pt x="59" y="83"/>
                </a:cubicBezTo>
                <a:cubicBezTo>
                  <a:pt x="69" y="93"/>
                  <a:pt x="69" y="93"/>
                  <a:pt x="69" y="93"/>
                </a:cubicBezTo>
                <a:cubicBezTo>
                  <a:pt x="73" y="97"/>
                  <a:pt x="80" y="97"/>
                  <a:pt x="84" y="93"/>
                </a:cubicBezTo>
                <a:cubicBezTo>
                  <a:pt x="88" y="90"/>
                  <a:pt x="88" y="83"/>
                  <a:pt x="84" y="79"/>
                </a:cubicBezTo>
                <a:cubicBezTo>
                  <a:pt x="74" y="69"/>
                  <a:pt x="74" y="69"/>
                  <a:pt x="74" y="69"/>
                </a:cubicBezTo>
                <a:cubicBezTo>
                  <a:pt x="71" y="66"/>
                  <a:pt x="67" y="66"/>
                  <a:pt x="64" y="66"/>
                </a:cubicBezTo>
                <a:cubicBezTo>
                  <a:pt x="57" y="60"/>
                  <a:pt x="57" y="60"/>
                  <a:pt x="57" y="60"/>
                </a:cubicBezTo>
                <a:cubicBezTo>
                  <a:pt x="61" y="55"/>
                  <a:pt x="61" y="55"/>
                  <a:pt x="61" y="55"/>
                </a:cubicBezTo>
                <a:cubicBezTo>
                  <a:pt x="71" y="58"/>
                  <a:pt x="81" y="55"/>
                  <a:pt x="88" y="48"/>
                </a:cubicBezTo>
                <a:cubicBezTo>
                  <a:pt x="94" y="43"/>
                  <a:pt x="96" y="37"/>
                  <a:pt x="97" y="30"/>
                </a:cubicBezTo>
                <a:cubicBezTo>
                  <a:pt x="97" y="30"/>
                  <a:pt x="97" y="30"/>
                  <a:pt x="97" y="30"/>
                </a:cubicBezTo>
                <a:cubicBezTo>
                  <a:pt x="97" y="28"/>
                  <a:pt x="95" y="26"/>
                  <a:pt x="93" y="26"/>
                </a:cubicBezTo>
                <a:cubicBezTo>
                  <a:pt x="92" y="26"/>
                  <a:pt x="91" y="26"/>
                  <a:pt x="90" y="27"/>
                </a:cubicBezTo>
                <a:cubicBezTo>
                  <a:pt x="89" y="28"/>
                  <a:pt x="89" y="28"/>
                  <a:pt x="89" y="28"/>
                </a:cubicBezTo>
                <a:cubicBezTo>
                  <a:pt x="85" y="32"/>
                  <a:pt x="85" y="32"/>
                  <a:pt x="85" y="32"/>
                </a:cubicBezTo>
                <a:cubicBezTo>
                  <a:pt x="82" y="35"/>
                  <a:pt x="78" y="36"/>
                  <a:pt x="74" y="36"/>
                </a:cubicBezTo>
                <a:cubicBezTo>
                  <a:pt x="70" y="36"/>
                  <a:pt x="67" y="34"/>
                  <a:pt x="64" y="32"/>
                </a:cubicBezTo>
                <a:cubicBezTo>
                  <a:pt x="62" y="29"/>
                  <a:pt x="60" y="26"/>
                  <a:pt x="60" y="22"/>
                </a:cubicBezTo>
                <a:cubicBezTo>
                  <a:pt x="60" y="18"/>
                  <a:pt x="62" y="14"/>
                  <a:pt x="64" y="12"/>
                </a:cubicBezTo>
                <a:cubicBezTo>
                  <a:pt x="68" y="8"/>
                  <a:pt x="68" y="8"/>
                  <a:pt x="68" y="8"/>
                </a:cubicBezTo>
                <a:cubicBezTo>
                  <a:pt x="69" y="7"/>
                  <a:pt x="69" y="7"/>
                  <a:pt x="69" y="7"/>
                </a:cubicBezTo>
                <a:cubicBezTo>
                  <a:pt x="70" y="6"/>
                  <a:pt x="71" y="5"/>
                  <a:pt x="71" y="4"/>
                </a:cubicBezTo>
                <a:cubicBezTo>
                  <a:pt x="71" y="1"/>
                  <a:pt x="69" y="0"/>
                  <a:pt x="67" y="0"/>
                </a:cubicBezTo>
                <a:cubicBezTo>
                  <a:pt x="66" y="0"/>
                  <a:pt x="66" y="0"/>
                  <a:pt x="66" y="0"/>
                </a:cubicBezTo>
                <a:cubicBezTo>
                  <a:pt x="60" y="0"/>
                  <a:pt x="53" y="3"/>
                  <a:pt x="48" y="8"/>
                </a:cubicBezTo>
                <a:cubicBezTo>
                  <a:pt x="41" y="15"/>
                  <a:pt x="39" y="26"/>
                  <a:pt x="41" y="35"/>
                </a:cubicBezTo>
                <a:cubicBezTo>
                  <a:pt x="37" y="39"/>
                  <a:pt x="37" y="39"/>
                  <a:pt x="37" y="39"/>
                </a:cubicBezTo>
                <a:cubicBezTo>
                  <a:pt x="18" y="21"/>
                  <a:pt x="18" y="21"/>
                  <a:pt x="18" y="21"/>
                </a:cubicBezTo>
                <a:cubicBezTo>
                  <a:pt x="18" y="16"/>
                  <a:pt x="18" y="16"/>
                  <a:pt x="18" y="16"/>
                </a:cubicBezTo>
                <a:cubicBezTo>
                  <a:pt x="6" y="10"/>
                  <a:pt x="6" y="10"/>
                  <a:pt x="6" y="10"/>
                </a:cubicBezTo>
                <a:cubicBezTo>
                  <a:pt x="0" y="16"/>
                  <a:pt x="0" y="16"/>
                  <a:pt x="0" y="16"/>
                </a:cubicBezTo>
                <a:cubicBezTo>
                  <a:pt x="6" y="28"/>
                  <a:pt x="6" y="28"/>
                  <a:pt x="6" y="28"/>
                </a:cubicBezTo>
                <a:cubicBezTo>
                  <a:pt x="11" y="28"/>
                  <a:pt x="11" y="28"/>
                  <a:pt x="11" y="28"/>
                </a:cubicBezTo>
                <a:cubicBezTo>
                  <a:pt x="30" y="46"/>
                  <a:pt x="30" y="46"/>
                  <a:pt x="30" y="46"/>
                </a:cubicBezTo>
                <a:cubicBezTo>
                  <a:pt x="4" y="72"/>
                  <a:pt x="4" y="72"/>
                  <a:pt x="4" y="72"/>
                </a:cubicBezTo>
                <a:cubicBezTo>
                  <a:pt x="1" y="75"/>
                  <a:pt x="0" y="78"/>
                  <a:pt x="0" y="82"/>
                </a:cubicBezTo>
                <a:close/>
                <a:moveTo>
                  <a:pt x="10" y="81"/>
                </a:moveTo>
                <a:cubicBezTo>
                  <a:pt x="10" y="78"/>
                  <a:pt x="12" y="76"/>
                  <a:pt x="15" y="76"/>
                </a:cubicBezTo>
                <a:cubicBezTo>
                  <a:pt x="18" y="76"/>
                  <a:pt x="20" y="78"/>
                  <a:pt x="20" y="81"/>
                </a:cubicBezTo>
                <a:cubicBezTo>
                  <a:pt x="20" y="84"/>
                  <a:pt x="18" y="86"/>
                  <a:pt x="15" y="86"/>
                </a:cubicBezTo>
                <a:cubicBezTo>
                  <a:pt x="12" y="86"/>
                  <a:pt x="10" y="84"/>
                  <a:pt x="10"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21" name="Group 1020" descr="An icon of the letter &quot;i&quot; representing information ">
            <a:extLst>
              <a:ext uri="{FF2B5EF4-FFF2-40B4-BE49-F238E27FC236}">
                <a16:creationId xmlns:a16="http://schemas.microsoft.com/office/drawing/2014/main" id="{C2E04EAA-0E35-456A-8957-ECA463C2CC22}"/>
              </a:ext>
            </a:extLst>
          </p:cNvPr>
          <p:cNvGrpSpPr/>
          <p:nvPr userDrawn="1"/>
        </p:nvGrpSpPr>
        <p:grpSpPr>
          <a:xfrm>
            <a:off x="9446842" y="2382720"/>
            <a:ext cx="155575" cy="355600"/>
            <a:chOff x="7372350" y="2392363"/>
            <a:chExt cx="155575" cy="355600"/>
          </a:xfrm>
        </p:grpSpPr>
        <p:sp>
          <p:nvSpPr>
            <p:cNvPr id="1022" name="Freeform 123">
              <a:extLst>
                <a:ext uri="{FF2B5EF4-FFF2-40B4-BE49-F238E27FC236}">
                  <a16:creationId xmlns:a16="http://schemas.microsoft.com/office/drawing/2014/main" id="{82CA8598-1226-4983-9CB4-1FD938C98E0C}"/>
                </a:ext>
              </a:extLst>
            </p:cNvPr>
            <p:cNvSpPr>
              <a:spLocks/>
            </p:cNvSpPr>
            <p:nvPr userDrawn="1"/>
          </p:nvSpPr>
          <p:spPr bwMode="auto">
            <a:xfrm>
              <a:off x="7372350" y="2505075"/>
              <a:ext cx="155575" cy="242888"/>
            </a:xfrm>
            <a:custGeom>
              <a:avLst/>
              <a:gdLst>
                <a:gd name="T0" fmla="*/ 76 w 98"/>
                <a:gd name="T1" fmla="*/ 134 h 153"/>
                <a:gd name="T2" fmla="*/ 76 w 98"/>
                <a:gd name="T3" fmla="*/ 0 h 153"/>
                <a:gd name="T4" fmla="*/ 0 w 98"/>
                <a:gd name="T5" fmla="*/ 0 h 153"/>
                <a:gd name="T6" fmla="*/ 0 w 98"/>
                <a:gd name="T7" fmla="*/ 19 h 153"/>
                <a:gd name="T8" fmla="*/ 22 w 98"/>
                <a:gd name="T9" fmla="*/ 19 h 153"/>
                <a:gd name="T10" fmla="*/ 22 w 98"/>
                <a:gd name="T11" fmla="*/ 134 h 153"/>
                <a:gd name="T12" fmla="*/ 0 w 98"/>
                <a:gd name="T13" fmla="*/ 134 h 153"/>
                <a:gd name="T14" fmla="*/ 0 w 98"/>
                <a:gd name="T15" fmla="*/ 153 h 153"/>
                <a:gd name="T16" fmla="*/ 98 w 98"/>
                <a:gd name="T17" fmla="*/ 153 h 153"/>
                <a:gd name="T18" fmla="*/ 98 w 98"/>
                <a:gd name="T19" fmla="*/ 134 h 153"/>
                <a:gd name="T20" fmla="*/ 76 w 98"/>
                <a:gd name="T21" fmla="*/ 13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53">
                  <a:moveTo>
                    <a:pt x="76" y="134"/>
                  </a:moveTo>
                  <a:lnTo>
                    <a:pt x="76" y="0"/>
                  </a:lnTo>
                  <a:lnTo>
                    <a:pt x="0" y="0"/>
                  </a:lnTo>
                  <a:lnTo>
                    <a:pt x="0" y="19"/>
                  </a:lnTo>
                  <a:lnTo>
                    <a:pt x="22" y="19"/>
                  </a:lnTo>
                  <a:lnTo>
                    <a:pt x="22" y="134"/>
                  </a:lnTo>
                  <a:lnTo>
                    <a:pt x="0" y="134"/>
                  </a:lnTo>
                  <a:lnTo>
                    <a:pt x="0" y="153"/>
                  </a:lnTo>
                  <a:lnTo>
                    <a:pt x="98" y="153"/>
                  </a:lnTo>
                  <a:lnTo>
                    <a:pt x="98" y="134"/>
                  </a:lnTo>
                  <a:lnTo>
                    <a:pt x="76" y="1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23" name="Freeform 124">
              <a:extLst>
                <a:ext uri="{FF2B5EF4-FFF2-40B4-BE49-F238E27FC236}">
                  <a16:creationId xmlns:a16="http://schemas.microsoft.com/office/drawing/2014/main" id="{CEF8C513-E2D1-4A83-A5E2-E8CE75A4AC25}"/>
                </a:ext>
              </a:extLst>
            </p:cNvPr>
            <p:cNvSpPr>
              <a:spLocks/>
            </p:cNvSpPr>
            <p:nvPr userDrawn="1"/>
          </p:nvSpPr>
          <p:spPr bwMode="auto">
            <a:xfrm>
              <a:off x="7399338" y="2392363"/>
              <a:ext cx="101600" cy="85725"/>
            </a:xfrm>
            <a:custGeom>
              <a:avLst/>
              <a:gdLst>
                <a:gd name="T0" fmla="*/ 4 w 26"/>
                <a:gd name="T1" fmla="*/ 19 h 22"/>
                <a:gd name="T2" fmla="*/ 13 w 26"/>
                <a:gd name="T3" fmla="*/ 22 h 22"/>
                <a:gd name="T4" fmla="*/ 23 w 26"/>
                <a:gd name="T5" fmla="*/ 19 h 22"/>
                <a:gd name="T6" fmla="*/ 26 w 26"/>
                <a:gd name="T7" fmla="*/ 11 h 22"/>
                <a:gd name="T8" fmla="*/ 23 w 26"/>
                <a:gd name="T9" fmla="*/ 3 h 22"/>
                <a:gd name="T10" fmla="*/ 13 w 26"/>
                <a:gd name="T11" fmla="*/ 0 h 22"/>
                <a:gd name="T12" fmla="*/ 4 w 26"/>
                <a:gd name="T13" fmla="*/ 3 h 22"/>
                <a:gd name="T14" fmla="*/ 0 w 26"/>
                <a:gd name="T15" fmla="*/ 11 h 22"/>
                <a:gd name="T16" fmla="*/ 4 w 26"/>
                <a:gd name="T17"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22">
                  <a:moveTo>
                    <a:pt x="4" y="19"/>
                  </a:moveTo>
                  <a:cubicBezTo>
                    <a:pt x="6" y="21"/>
                    <a:pt x="9" y="22"/>
                    <a:pt x="13" y="22"/>
                  </a:cubicBezTo>
                  <a:cubicBezTo>
                    <a:pt x="17" y="22"/>
                    <a:pt x="20" y="21"/>
                    <a:pt x="23" y="19"/>
                  </a:cubicBezTo>
                  <a:cubicBezTo>
                    <a:pt x="25" y="17"/>
                    <a:pt x="26" y="15"/>
                    <a:pt x="26" y="11"/>
                  </a:cubicBezTo>
                  <a:cubicBezTo>
                    <a:pt x="26" y="8"/>
                    <a:pt x="25" y="5"/>
                    <a:pt x="23" y="3"/>
                  </a:cubicBezTo>
                  <a:cubicBezTo>
                    <a:pt x="20" y="1"/>
                    <a:pt x="17" y="0"/>
                    <a:pt x="13" y="0"/>
                  </a:cubicBezTo>
                  <a:cubicBezTo>
                    <a:pt x="9" y="0"/>
                    <a:pt x="6" y="1"/>
                    <a:pt x="4" y="3"/>
                  </a:cubicBezTo>
                  <a:cubicBezTo>
                    <a:pt x="1" y="5"/>
                    <a:pt x="0" y="8"/>
                    <a:pt x="0" y="11"/>
                  </a:cubicBezTo>
                  <a:cubicBezTo>
                    <a:pt x="0" y="15"/>
                    <a:pt x="1" y="17"/>
                    <a:pt x="4"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24" name="Freeform 125" descr="An icon of a circle and arrows representing a cycle">
            <a:extLst>
              <a:ext uri="{FF2B5EF4-FFF2-40B4-BE49-F238E27FC236}">
                <a16:creationId xmlns:a16="http://schemas.microsoft.com/office/drawing/2014/main" id="{642576EA-4E1A-4B46-B54D-BE6CE6A19466}"/>
              </a:ext>
            </a:extLst>
          </p:cNvPr>
          <p:cNvSpPr>
            <a:spLocks noEditPoints="1"/>
          </p:cNvSpPr>
          <p:nvPr userDrawn="1"/>
        </p:nvSpPr>
        <p:spPr bwMode="auto">
          <a:xfrm>
            <a:off x="4701011" y="3184525"/>
            <a:ext cx="439738" cy="385763"/>
          </a:xfrm>
          <a:custGeom>
            <a:avLst/>
            <a:gdLst>
              <a:gd name="T0" fmla="*/ 97 w 114"/>
              <a:gd name="T1" fmla="*/ 67 h 100"/>
              <a:gd name="T2" fmla="*/ 92 w 114"/>
              <a:gd name="T3" fmla="*/ 59 h 100"/>
              <a:gd name="T4" fmla="*/ 56 w 114"/>
              <a:gd name="T5" fmla="*/ 87 h 100"/>
              <a:gd name="T6" fmla="*/ 23 w 114"/>
              <a:gd name="T7" fmla="*/ 66 h 100"/>
              <a:gd name="T8" fmla="*/ 34 w 114"/>
              <a:gd name="T9" fmla="*/ 66 h 100"/>
              <a:gd name="T10" fmla="*/ 17 w 114"/>
              <a:gd name="T11" fmla="*/ 37 h 100"/>
              <a:gd name="T12" fmla="*/ 0 w 114"/>
              <a:gd name="T13" fmla="*/ 66 h 100"/>
              <a:gd name="T14" fmla="*/ 9 w 114"/>
              <a:gd name="T15" fmla="*/ 66 h 100"/>
              <a:gd name="T16" fmla="*/ 56 w 114"/>
              <a:gd name="T17" fmla="*/ 100 h 100"/>
              <a:gd name="T18" fmla="*/ 107 w 114"/>
              <a:gd name="T19" fmla="*/ 50 h 100"/>
              <a:gd name="T20" fmla="*/ 107 w 114"/>
              <a:gd name="T21" fmla="*/ 50 h 100"/>
              <a:gd name="T22" fmla="*/ 97 w 114"/>
              <a:gd name="T23" fmla="*/ 67 h 100"/>
              <a:gd name="T24" fmla="*/ 17 w 114"/>
              <a:gd name="T25" fmla="*/ 31 h 100"/>
              <a:gd name="T26" fmla="*/ 21 w 114"/>
              <a:gd name="T27" fmla="*/ 38 h 100"/>
              <a:gd name="T28" fmla="*/ 56 w 114"/>
              <a:gd name="T29" fmla="*/ 13 h 100"/>
              <a:gd name="T30" fmla="*/ 88 w 114"/>
              <a:gd name="T31" fmla="*/ 31 h 100"/>
              <a:gd name="T32" fmla="*/ 80 w 114"/>
              <a:gd name="T33" fmla="*/ 31 h 100"/>
              <a:gd name="T34" fmla="*/ 97 w 114"/>
              <a:gd name="T35" fmla="*/ 60 h 100"/>
              <a:gd name="T36" fmla="*/ 114 w 114"/>
              <a:gd name="T37" fmla="*/ 31 h 100"/>
              <a:gd name="T38" fmla="*/ 103 w 114"/>
              <a:gd name="T39" fmla="*/ 31 h 100"/>
              <a:gd name="T40" fmla="*/ 56 w 114"/>
              <a:gd name="T41" fmla="*/ 0 h 100"/>
              <a:gd name="T42" fmla="*/ 6 w 114"/>
              <a:gd name="T43" fmla="*/ 50 h 100"/>
              <a:gd name="T44" fmla="*/ 6 w 114"/>
              <a:gd name="T45" fmla="*/ 50 h 100"/>
              <a:gd name="T46" fmla="*/ 17 w 114"/>
              <a:gd name="T47" fmla="*/ 3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4" h="100">
                <a:moveTo>
                  <a:pt x="97" y="67"/>
                </a:moveTo>
                <a:cubicBezTo>
                  <a:pt x="92" y="59"/>
                  <a:pt x="92" y="59"/>
                  <a:pt x="92" y="59"/>
                </a:cubicBezTo>
                <a:cubicBezTo>
                  <a:pt x="88" y="75"/>
                  <a:pt x="74" y="87"/>
                  <a:pt x="56" y="87"/>
                </a:cubicBezTo>
                <a:cubicBezTo>
                  <a:pt x="42" y="87"/>
                  <a:pt x="29" y="79"/>
                  <a:pt x="23" y="66"/>
                </a:cubicBezTo>
                <a:cubicBezTo>
                  <a:pt x="34" y="66"/>
                  <a:pt x="34" y="66"/>
                  <a:pt x="34" y="66"/>
                </a:cubicBezTo>
                <a:cubicBezTo>
                  <a:pt x="17" y="37"/>
                  <a:pt x="17" y="37"/>
                  <a:pt x="17" y="37"/>
                </a:cubicBezTo>
                <a:cubicBezTo>
                  <a:pt x="0" y="66"/>
                  <a:pt x="0" y="66"/>
                  <a:pt x="0" y="66"/>
                </a:cubicBezTo>
                <a:cubicBezTo>
                  <a:pt x="9" y="66"/>
                  <a:pt x="9" y="66"/>
                  <a:pt x="9" y="66"/>
                </a:cubicBezTo>
                <a:cubicBezTo>
                  <a:pt x="16" y="86"/>
                  <a:pt x="35" y="100"/>
                  <a:pt x="56" y="100"/>
                </a:cubicBezTo>
                <a:cubicBezTo>
                  <a:pt x="84" y="100"/>
                  <a:pt x="107" y="77"/>
                  <a:pt x="107" y="50"/>
                </a:cubicBezTo>
                <a:cubicBezTo>
                  <a:pt x="107" y="50"/>
                  <a:pt x="107" y="50"/>
                  <a:pt x="107" y="50"/>
                </a:cubicBezTo>
                <a:lnTo>
                  <a:pt x="97" y="67"/>
                </a:lnTo>
                <a:close/>
                <a:moveTo>
                  <a:pt x="17" y="31"/>
                </a:moveTo>
                <a:cubicBezTo>
                  <a:pt x="21" y="38"/>
                  <a:pt x="21" y="38"/>
                  <a:pt x="21" y="38"/>
                </a:cubicBezTo>
                <a:cubicBezTo>
                  <a:pt x="26" y="23"/>
                  <a:pt x="40" y="13"/>
                  <a:pt x="56" y="13"/>
                </a:cubicBezTo>
                <a:cubicBezTo>
                  <a:pt x="70" y="13"/>
                  <a:pt x="82" y="20"/>
                  <a:pt x="88" y="31"/>
                </a:cubicBezTo>
                <a:cubicBezTo>
                  <a:pt x="80" y="31"/>
                  <a:pt x="80" y="31"/>
                  <a:pt x="80" y="31"/>
                </a:cubicBezTo>
                <a:cubicBezTo>
                  <a:pt x="97" y="60"/>
                  <a:pt x="97" y="60"/>
                  <a:pt x="97" y="60"/>
                </a:cubicBezTo>
                <a:cubicBezTo>
                  <a:pt x="114" y="31"/>
                  <a:pt x="114" y="31"/>
                  <a:pt x="114" y="31"/>
                </a:cubicBezTo>
                <a:cubicBezTo>
                  <a:pt x="103" y="31"/>
                  <a:pt x="103" y="31"/>
                  <a:pt x="103" y="31"/>
                </a:cubicBezTo>
                <a:cubicBezTo>
                  <a:pt x="95" y="13"/>
                  <a:pt x="77" y="0"/>
                  <a:pt x="56" y="0"/>
                </a:cubicBezTo>
                <a:cubicBezTo>
                  <a:pt x="29" y="0"/>
                  <a:pt x="6" y="22"/>
                  <a:pt x="6" y="50"/>
                </a:cubicBezTo>
                <a:cubicBezTo>
                  <a:pt x="6" y="50"/>
                  <a:pt x="6" y="50"/>
                  <a:pt x="6" y="50"/>
                </a:cubicBezTo>
                <a:lnTo>
                  <a:pt x="17"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25" name="Freeform 126" descr="An icon representing GPS ">
            <a:extLst>
              <a:ext uri="{FF2B5EF4-FFF2-40B4-BE49-F238E27FC236}">
                <a16:creationId xmlns:a16="http://schemas.microsoft.com/office/drawing/2014/main" id="{74011896-7293-4C9D-B96D-377B3E2F8117}"/>
              </a:ext>
            </a:extLst>
          </p:cNvPr>
          <p:cNvSpPr>
            <a:spLocks noEditPoints="1"/>
          </p:cNvSpPr>
          <p:nvPr userDrawn="1"/>
        </p:nvSpPr>
        <p:spPr bwMode="auto">
          <a:xfrm>
            <a:off x="9534949" y="1839913"/>
            <a:ext cx="193675" cy="390525"/>
          </a:xfrm>
          <a:custGeom>
            <a:avLst/>
            <a:gdLst>
              <a:gd name="T0" fmla="*/ 25 w 50"/>
              <a:gd name="T1" fmla="*/ 11 h 101"/>
              <a:gd name="T2" fmla="*/ 13 w 50"/>
              <a:gd name="T3" fmla="*/ 23 h 101"/>
              <a:gd name="T4" fmla="*/ 25 w 50"/>
              <a:gd name="T5" fmla="*/ 35 h 101"/>
              <a:gd name="T6" fmla="*/ 37 w 50"/>
              <a:gd name="T7" fmla="*/ 23 h 101"/>
              <a:gd name="T8" fmla="*/ 25 w 50"/>
              <a:gd name="T9" fmla="*/ 11 h 101"/>
              <a:gd name="T10" fmla="*/ 50 w 50"/>
              <a:gd name="T11" fmla="*/ 81 h 101"/>
              <a:gd name="T12" fmla="*/ 48 w 50"/>
              <a:gd name="T13" fmla="*/ 78 h 101"/>
              <a:gd name="T14" fmla="*/ 26 w 50"/>
              <a:gd name="T15" fmla="*/ 87 h 101"/>
              <a:gd name="T16" fmla="*/ 38 w 50"/>
              <a:gd name="T17" fmla="*/ 42 h 101"/>
              <a:gd name="T18" fmla="*/ 48 w 50"/>
              <a:gd name="T19" fmla="*/ 23 h 101"/>
              <a:gd name="T20" fmla="*/ 25 w 50"/>
              <a:gd name="T21" fmla="*/ 0 h 101"/>
              <a:gd name="T22" fmla="*/ 2 w 50"/>
              <a:gd name="T23" fmla="*/ 23 h 101"/>
              <a:gd name="T24" fmla="*/ 12 w 50"/>
              <a:gd name="T25" fmla="*/ 42 h 101"/>
              <a:gd name="T26" fmla="*/ 24 w 50"/>
              <a:gd name="T27" fmla="*/ 87 h 101"/>
              <a:gd name="T28" fmla="*/ 2 w 50"/>
              <a:gd name="T29" fmla="*/ 78 h 101"/>
              <a:gd name="T30" fmla="*/ 0 w 50"/>
              <a:gd name="T31" fmla="*/ 81 h 101"/>
              <a:gd name="T32" fmla="*/ 20 w 50"/>
              <a:gd name="T33" fmla="*/ 89 h 101"/>
              <a:gd name="T34" fmla="*/ 0 w 50"/>
              <a:gd name="T35" fmla="*/ 97 h 101"/>
              <a:gd name="T36" fmla="*/ 2 w 50"/>
              <a:gd name="T37" fmla="*/ 101 h 101"/>
              <a:gd name="T38" fmla="*/ 25 w 50"/>
              <a:gd name="T39" fmla="*/ 91 h 101"/>
              <a:gd name="T40" fmla="*/ 25 w 50"/>
              <a:gd name="T41" fmla="*/ 91 h 101"/>
              <a:gd name="T42" fmla="*/ 25 w 50"/>
              <a:gd name="T43" fmla="*/ 91 h 101"/>
              <a:gd name="T44" fmla="*/ 48 w 50"/>
              <a:gd name="T45" fmla="*/ 101 h 101"/>
              <a:gd name="T46" fmla="*/ 50 w 50"/>
              <a:gd name="T47" fmla="*/ 97 h 101"/>
              <a:gd name="T48" fmla="*/ 30 w 50"/>
              <a:gd name="T49" fmla="*/ 89 h 101"/>
              <a:gd name="T50" fmla="*/ 50 w 50"/>
              <a:gd name="T51" fmla="*/ 81 h 101"/>
              <a:gd name="T52" fmla="*/ 25 w 50"/>
              <a:gd name="T53" fmla="*/ 41 h 101"/>
              <a:gd name="T54" fmla="*/ 15 w 50"/>
              <a:gd name="T55" fmla="*/ 38 h 101"/>
              <a:gd name="T56" fmla="*/ 7 w 50"/>
              <a:gd name="T57" fmla="*/ 23 h 101"/>
              <a:gd name="T58" fmla="*/ 25 w 50"/>
              <a:gd name="T59" fmla="*/ 4 h 101"/>
              <a:gd name="T60" fmla="*/ 44 w 50"/>
              <a:gd name="T61" fmla="*/ 23 h 101"/>
              <a:gd name="T62" fmla="*/ 35 w 50"/>
              <a:gd name="T63" fmla="*/ 38 h 101"/>
              <a:gd name="T64" fmla="*/ 25 w 50"/>
              <a:gd name="T65" fmla="*/ 4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0" h="101">
                <a:moveTo>
                  <a:pt x="25" y="11"/>
                </a:moveTo>
                <a:cubicBezTo>
                  <a:pt x="19" y="11"/>
                  <a:pt x="13" y="17"/>
                  <a:pt x="13" y="23"/>
                </a:cubicBezTo>
                <a:cubicBezTo>
                  <a:pt x="13" y="29"/>
                  <a:pt x="19" y="35"/>
                  <a:pt x="25" y="35"/>
                </a:cubicBezTo>
                <a:cubicBezTo>
                  <a:pt x="31" y="35"/>
                  <a:pt x="37" y="29"/>
                  <a:pt x="37" y="23"/>
                </a:cubicBezTo>
                <a:cubicBezTo>
                  <a:pt x="37" y="17"/>
                  <a:pt x="31" y="11"/>
                  <a:pt x="25" y="11"/>
                </a:cubicBezTo>
                <a:close/>
                <a:moveTo>
                  <a:pt x="50" y="81"/>
                </a:moveTo>
                <a:cubicBezTo>
                  <a:pt x="48" y="78"/>
                  <a:pt x="48" y="78"/>
                  <a:pt x="48" y="78"/>
                </a:cubicBezTo>
                <a:cubicBezTo>
                  <a:pt x="26" y="87"/>
                  <a:pt x="26" y="87"/>
                  <a:pt x="26" y="87"/>
                </a:cubicBezTo>
                <a:cubicBezTo>
                  <a:pt x="38" y="42"/>
                  <a:pt x="38" y="42"/>
                  <a:pt x="38" y="42"/>
                </a:cubicBezTo>
                <a:cubicBezTo>
                  <a:pt x="44" y="38"/>
                  <a:pt x="48" y="31"/>
                  <a:pt x="48" y="23"/>
                </a:cubicBezTo>
                <a:cubicBezTo>
                  <a:pt x="48" y="10"/>
                  <a:pt x="38" y="0"/>
                  <a:pt x="25" y="0"/>
                </a:cubicBezTo>
                <a:cubicBezTo>
                  <a:pt x="12" y="0"/>
                  <a:pt x="2" y="10"/>
                  <a:pt x="2" y="23"/>
                </a:cubicBezTo>
                <a:cubicBezTo>
                  <a:pt x="2" y="31"/>
                  <a:pt x="6" y="38"/>
                  <a:pt x="12" y="42"/>
                </a:cubicBezTo>
                <a:cubicBezTo>
                  <a:pt x="24" y="87"/>
                  <a:pt x="24" y="87"/>
                  <a:pt x="24" y="87"/>
                </a:cubicBezTo>
                <a:cubicBezTo>
                  <a:pt x="2" y="78"/>
                  <a:pt x="2" y="78"/>
                  <a:pt x="2" y="78"/>
                </a:cubicBezTo>
                <a:cubicBezTo>
                  <a:pt x="0" y="81"/>
                  <a:pt x="0" y="81"/>
                  <a:pt x="0" y="81"/>
                </a:cubicBezTo>
                <a:cubicBezTo>
                  <a:pt x="20" y="89"/>
                  <a:pt x="20" y="89"/>
                  <a:pt x="20" y="89"/>
                </a:cubicBezTo>
                <a:cubicBezTo>
                  <a:pt x="0" y="97"/>
                  <a:pt x="0" y="97"/>
                  <a:pt x="0" y="97"/>
                </a:cubicBezTo>
                <a:cubicBezTo>
                  <a:pt x="2" y="101"/>
                  <a:pt x="2" y="101"/>
                  <a:pt x="2" y="101"/>
                </a:cubicBezTo>
                <a:cubicBezTo>
                  <a:pt x="25" y="91"/>
                  <a:pt x="25" y="91"/>
                  <a:pt x="25" y="91"/>
                </a:cubicBezTo>
                <a:cubicBezTo>
                  <a:pt x="25" y="91"/>
                  <a:pt x="25" y="91"/>
                  <a:pt x="25" y="91"/>
                </a:cubicBezTo>
                <a:cubicBezTo>
                  <a:pt x="25" y="91"/>
                  <a:pt x="25" y="91"/>
                  <a:pt x="25" y="91"/>
                </a:cubicBezTo>
                <a:cubicBezTo>
                  <a:pt x="48" y="101"/>
                  <a:pt x="48" y="101"/>
                  <a:pt x="48" y="101"/>
                </a:cubicBezTo>
                <a:cubicBezTo>
                  <a:pt x="50" y="97"/>
                  <a:pt x="50" y="97"/>
                  <a:pt x="50" y="97"/>
                </a:cubicBezTo>
                <a:cubicBezTo>
                  <a:pt x="30" y="89"/>
                  <a:pt x="30" y="89"/>
                  <a:pt x="30" y="89"/>
                </a:cubicBezTo>
                <a:lnTo>
                  <a:pt x="50" y="81"/>
                </a:lnTo>
                <a:close/>
                <a:moveTo>
                  <a:pt x="25" y="41"/>
                </a:moveTo>
                <a:cubicBezTo>
                  <a:pt x="21" y="41"/>
                  <a:pt x="18" y="40"/>
                  <a:pt x="15" y="38"/>
                </a:cubicBezTo>
                <a:cubicBezTo>
                  <a:pt x="10" y="35"/>
                  <a:pt x="7" y="29"/>
                  <a:pt x="7" y="23"/>
                </a:cubicBezTo>
                <a:cubicBezTo>
                  <a:pt x="7" y="13"/>
                  <a:pt x="15" y="4"/>
                  <a:pt x="25" y="4"/>
                </a:cubicBezTo>
                <a:cubicBezTo>
                  <a:pt x="35" y="4"/>
                  <a:pt x="44" y="13"/>
                  <a:pt x="44" y="23"/>
                </a:cubicBezTo>
                <a:cubicBezTo>
                  <a:pt x="44" y="29"/>
                  <a:pt x="40" y="35"/>
                  <a:pt x="35" y="38"/>
                </a:cubicBezTo>
                <a:cubicBezTo>
                  <a:pt x="32" y="40"/>
                  <a:pt x="29" y="41"/>
                  <a:pt x="25" y="4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26" name="Freeform 127" descr="An icon of a house">
            <a:extLst>
              <a:ext uri="{FF2B5EF4-FFF2-40B4-BE49-F238E27FC236}">
                <a16:creationId xmlns:a16="http://schemas.microsoft.com/office/drawing/2014/main" id="{13C7A488-BC7D-45D5-B102-0B8F172ADEC3}"/>
              </a:ext>
            </a:extLst>
          </p:cNvPr>
          <p:cNvSpPr>
            <a:spLocks noEditPoints="1"/>
          </p:cNvSpPr>
          <p:nvPr userDrawn="1"/>
        </p:nvSpPr>
        <p:spPr bwMode="auto">
          <a:xfrm>
            <a:off x="4267624" y="3602038"/>
            <a:ext cx="406400" cy="363538"/>
          </a:xfrm>
          <a:custGeom>
            <a:avLst/>
            <a:gdLst>
              <a:gd name="T0" fmla="*/ 52 w 105"/>
              <a:gd name="T1" fmla="*/ 0 h 94"/>
              <a:gd name="T2" fmla="*/ 0 w 105"/>
              <a:gd name="T3" fmla="*/ 50 h 94"/>
              <a:gd name="T4" fmla="*/ 8 w 105"/>
              <a:gd name="T5" fmla="*/ 57 h 94"/>
              <a:gd name="T6" fmla="*/ 14 w 105"/>
              <a:gd name="T7" fmla="*/ 51 h 94"/>
              <a:gd name="T8" fmla="*/ 14 w 105"/>
              <a:gd name="T9" fmla="*/ 94 h 94"/>
              <a:gd name="T10" fmla="*/ 91 w 105"/>
              <a:gd name="T11" fmla="*/ 94 h 94"/>
              <a:gd name="T12" fmla="*/ 91 w 105"/>
              <a:gd name="T13" fmla="*/ 52 h 94"/>
              <a:gd name="T14" fmla="*/ 97 w 105"/>
              <a:gd name="T15" fmla="*/ 57 h 94"/>
              <a:gd name="T16" fmla="*/ 105 w 105"/>
              <a:gd name="T17" fmla="*/ 50 h 94"/>
              <a:gd name="T18" fmla="*/ 52 w 105"/>
              <a:gd name="T19" fmla="*/ 0 h 94"/>
              <a:gd name="T20" fmla="*/ 51 w 105"/>
              <a:gd name="T21" fmla="*/ 79 h 94"/>
              <a:gd name="T22" fmla="*/ 40 w 105"/>
              <a:gd name="T23" fmla="*/ 79 h 94"/>
              <a:gd name="T24" fmla="*/ 40 w 105"/>
              <a:gd name="T25" fmla="*/ 66 h 94"/>
              <a:gd name="T26" fmla="*/ 51 w 105"/>
              <a:gd name="T27" fmla="*/ 66 h 94"/>
              <a:gd name="T28" fmla="*/ 51 w 105"/>
              <a:gd name="T29" fmla="*/ 79 h 94"/>
              <a:gd name="T30" fmla="*/ 51 w 105"/>
              <a:gd name="T31" fmla="*/ 63 h 94"/>
              <a:gd name="T32" fmla="*/ 40 w 105"/>
              <a:gd name="T33" fmla="*/ 63 h 94"/>
              <a:gd name="T34" fmla="*/ 40 w 105"/>
              <a:gd name="T35" fmla="*/ 51 h 94"/>
              <a:gd name="T36" fmla="*/ 51 w 105"/>
              <a:gd name="T37" fmla="*/ 51 h 94"/>
              <a:gd name="T38" fmla="*/ 51 w 105"/>
              <a:gd name="T39" fmla="*/ 63 h 94"/>
              <a:gd name="T40" fmla="*/ 65 w 105"/>
              <a:gd name="T41" fmla="*/ 79 h 94"/>
              <a:gd name="T42" fmla="*/ 54 w 105"/>
              <a:gd name="T43" fmla="*/ 79 h 94"/>
              <a:gd name="T44" fmla="*/ 54 w 105"/>
              <a:gd name="T45" fmla="*/ 66 h 94"/>
              <a:gd name="T46" fmla="*/ 65 w 105"/>
              <a:gd name="T47" fmla="*/ 66 h 94"/>
              <a:gd name="T48" fmla="*/ 65 w 105"/>
              <a:gd name="T49" fmla="*/ 79 h 94"/>
              <a:gd name="T50" fmla="*/ 65 w 105"/>
              <a:gd name="T51" fmla="*/ 63 h 94"/>
              <a:gd name="T52" fmla="*/ 54 w 105"/>
              <a:gd name="T53" fmla="*/ 63 h 94"/>
              <a:gd name="T54" fmla="*/ 54 w 105"/>
              <a:gd name="T55" fmla="*/ 51 h 94"/>
              <a:gd name="T56" fmla="*/ 65 w 105"/>
              <a:gd name="T57" fmla="*/ 51 h 94"/>
              <a:gd name="T58" fmla="*/ 65 w 105"/>
              <a:gd name="T59" fmla="*/ 63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5" h="94">
                <a:moveTo>
                  <a:pt x="52" y="0"/>
                </a:moveTo>
                <a:cubicBezTo>
                  <a:pt x="35" y="17"/>
                  <a:pt x="18" y="33"/>
                  <a:pt x="0" y="50"/>
                </a:cubicBezTo>
                <a:cubicBezTo>
                  <a:pt x="8" y="57"/>
                  <a:pt x="8" y="57"/>
                  <a:pt x="8" y="57"/>
                </a:cubicBezTo>
                <a:cubicBezTo>
                  <a:pt x="14" y="51"/>
                  <a:pt x="14" y="51"/>
                  <a:pt x="14" y="51"/>
                </a:cubicBezTo>
                <a:cubicBezTo>
                  <a:pt x="14" y="94"/>
                  <a:pt x="14" y="94"/>
                  <a:pt x="14" y="94"/>
                </a:cubicBezTo>
                <a:cubicBezTo>
                  <a:pt x="91" y="94"/>
                  <a:pt x="91" y="94"/>
                  <a:pt x="91" y="94"/>
                </a:cubicBezTo>
                <a:cubicBezTo>
                  <a:pt x="91" y="52"/>
                  <a:pt x="91" y="52"/>
                  <a:pt x="91" y="52"/>
                </a:cubicBezTo>
                <a:cubicBezTo>
                  <a:pt x="97" y="57"/>
                  <a:pt x="97" y="57"/>
                  <a:pt x="97" y="57"/>
                </a:cubicBezTo>
                <a:cubicBezTo>
                  <a:pt x="105" y="50"/>
                  <a:pt x="105" y="50"/>
                  <a:pt x="105" y="50"/>
                </a:cubicBezTo>
                <a:lnTo>
                  <a:pt x="52" y="0"/>
                </a:lnTo>
                <a:close/>
                <a:moveTo>
                  <a:pt x="51" y="79"/>
                </a:moveTo>
                <a:cubicBezTo>
                  <a:pt x="40" y="79"/>
                  <a:pt x="40" y="79"/>
                  <a:pt x="40" y="79"/>
                </a:cubicBezTo>
                <a:cubicBezTo>
                  <a:pt x="40" y="66"/>
                  <a:pt x="40" y="66"/>
                  <a:pt x="40" y="66"/>
                </a:cubicBezTo>
                <a:cubicBezTo>
                  <a:pt x="51" y="66"/>
                  <a:pt x="51" y="66"/>
                  <a:pt x="51" y="66"/>
                </a:cubicBezTo>
                <a:lnTo>
                  <a:pt x="51" y="79"/>
                </a:lnTo>
                <a:close/>
                <a:moveTo>
                  <a:pt x="51" y="63"/>
                </a:moveTo>
                <a:cubicBezTo>
                  <a:pt x="40" y="63"/>
                  <a:pt x="40" y="63"/>
                  <a:pt x="40" y="63"/>
                </a:cubicBezTo>
                <a:cubicBezTo>
                  <a:pt x="40" y="51"/>
                  <a:pt x="40" y="51"/>
                  <a:pt x="40" y="51"/>
                </a:cubicBezTo>
                <a:cubicBezTo>
                  <a:pt x="51" y="51"/>
                  <a:pt x="51" y="51"/>
                  <a:pt x="51" y="51"/>
                </a:cubicBezTo>
                <a:lnTo>
                  <a:pt x="51" y="63"/>
                </a:lnTo>
                <a:close/>
                <a:moveTo>
                  <a:pt x="65" y="79"/>
                </a:moveTo>
                <a:cubicBezTo>
                  <a:pt x="54" y="79"/>
                  <a:pt x="54" y="79"/>
                  <a:pt x="54" y="79"/>
                </a:cubicBezTo>
                <a:cubicBezTo>
                  <a:pt x="54" y="66"/>
                  <a:pt x="54" y="66"/>
                  <a:pt x="54" y="66"/>
                </a:cubicBezTo>
                <a:cubicBezTo>
                  <a:pt x="65" y="66"/>
                  <a:pt x="65" y="66"/>
                  <a:pt x="65" y="66"/>
                </a:cubicBezTo>
                <a:lnTo>
                  <a:pt x="65" y="79"/>
                </a:lnTo>
                <a:close/>
                <a:moveTo>
                  <a:pt x="65" y="63"/>
                </a:moveTo>
                <a:cubicBezTo>
                  <a:pt x="54" y="63"/>
                  <a:pt x="54" y="63"/>
                  <a:pt x="54" y="63"/>
                </a:cubicBezTo>
                <a:cubicBezTo>
                  <a:pt x="54" y="51"/>
                  <a:pt x="54" y="51"/>
                  <a:pt x="54" y="51"/>
                </a:cubicBezTo>
                <a:cubicBezTo>
                  <a:pt x="65" y="51"/>
                  <a:pt x="65" y="51"/>
                  <a:pt x="65" y="51"/>
                </a:cubicBezTo>
                <a:lnTo>
                  <a:pt x="65" y="6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27" name="Group 1026" descr="An icon of a bar graph with an arrow pointing upwards">
            <a:extLst>
              <a:ext uri="{FF2B5EF4-FFF2-40B4-BE49-F238E27FC236}">
                <a16:creationId xmlns:a16="http://schemas.microsoft.com/office/drawing/2014/main" id="{8D66D2F2-7DEF-4F83-9D80-C28567F8FA7C}"/>
              </a:ext>
            </a:extLst>
          </p:cNvPr>
          <p:cNvGrpSpPr/>
          <p:nvPr userDrawn="1"/>
        </p:nvGrpSpPr>
        <p:grpSpPr>
          <a:xfrm>
            <a:off x="9303174" y="2921000"/>
            <a:ext cx="355600" cy="279400"/>
            <a:chOff x="7221538" y="2921000"/>
            <a:chExt cx="355600" cy="279400"/>
          </a:xfrm>
        </p:grpSpPr>
        <p:sp>
          <p:nvSpPr>
            <p:cNvPr id="1028" name="Freeform 128">
              <a:extLst>
                <a:ext uri="{FF2B5EF4-FFF2-40B4-BE49-F238E27FC236}">
                  <a16:creationId xmlns:a16="http://schemas.microsoft.com/office/drawing/2014/main" id="{26545A57-E4C4-434F-9357-714EB557CDCB}"/>
                </a:ext>
              </a:extLst>
            </p:cNvPr>
            <p:cNvSpPr>
              <a:spLocks/>
            </p:cNvSpPr>
            <p:nvPr userDrawn="1"/>
          </p:nvSpPr>
          <p:spPr bwMode="auto">
            <a:xfrm>
              <a:off x="7221538" y="2921000"/>
              <a:ext cx="355600" cy="279400"/>
            </a:xfrm>
            <a:custGeom>
              <a:avLst/>
              <a:gdLst>
                <a:gd name="T0" fmla="*/ 15 w 224"/>
                <a:gd name="T1" fmla="*/ 166 h 176"/>
                <a:gd name="T2" fmla="*/ 15 w 224"/>
                <a:gd name="T3" fmla="*/ 0 h 176"/>
                <a:gd name="T4" fmla="*/ 0 w 224"/>
                <a:gd name="T5" fmla="*/ 0 h 176"/>
                <a:gd name="T6" fmla="*/ 0 w 224"/>
                <a:gd name="T7" fmla="*/ 176 h 176"/>
                <a:gd name="T8" fmla="*/ 224 w 224"/>
                <a:gd name="T9" fmla="*/ 176 h 176"/>
                <a:gd name="T10" fmla="*/ 224 w 224"/>
                <a:gd name="T11" fmla="*/ 166 h 176"/>
                <a:gd name="T12" fmla="*/ 15 w 224"/>
                <a:gd name="T13" fmla="*/ 166 h 176"/>
              </a:gdLst>
              <a:ahLst/>
              <a:cxnLst>
                <a:cxn ang="0">
                  <a:pos x="T0" y="T1"/>
                </a:cxn>
                <a:cxn ang="0">
                  <a:pos x="T2" y="T3"/>
                </a:cxn>
                <a:cxn ang="0">
                  <a:pos x="T4" y="T5"/>
                </a:cxn>
                <a:cxn ang="0">
                  <a:pos x="T6" y="T7"/>
                </a:cxn>
                <a:cxn ang="0">
                  <a:pos x="T8" y="T9"/>
                </a:cxn>
                <a:cxn ang="0">
                  <a:pos x="T10" y="T11"/>
                </a:cxn>
                <a:cxn ang="0">
                  <a:pos x="T12" y="T13"/>
                </a:cxn>
              </a:cxnLst>
              <a:rect l="0" t="0" r="r" b="b"/>
              <a:pathLst>
                <a:path w="224" h="176">
                  <a:moveTo>
                    <a:pt x="15" y="166"/>
                  </a:moveTo>
                  <a:lnTo>
                    <a:pt x="15" y="0"/>
                  </a:lnTo>
                  <a:lnTo>
                    <a:pt x="0" y="0"/>
                  </a:lnTo>
                  <a:lnTo>
                    <a:pt x="0" y="176"/>
                  </a:lnTo>
                  <a:lnTo>
                    <a:pt x="224" y="176"/>
                  </a:lnTo>
                  <a:lnTo>
                    <a:pt x="224" y="166"/>
                  </a:lnTo>
                  <a:lnTo>
                    <a:pt x="15" y="16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29" name="Rectangle 129">
              <a:extLst>
                <a:ext uri="{FF2B5EF4-FFF2-40B4-BE49-F238E27FC236}">
                  <a16:creationId xmlns:a16="http://schemas.microsoft.com/office/drawing/2014/main" id="{D4CC6D97-6983-4B4E-A71D-9D639FC58CB5}"/>
                </a:ext>
              </a:extLst>
            </p:cNvPr>
            <p:cNvSpPr>
              <a:spLocks noChangeArrowheads="1"/>
            </p:cNvSpPr>
            <p:nvPr userDrawn="1"/>
          </p:nvSpPr>
          <p:spPr bwMode="auto">
            <a:xfrm>
              <a:off x="7256463" y="3084513"/>
              <a:ext cx="66675" cy="920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0" name="Rectangle 130">
              <a:extLst>
                <a:ext uri="{FF2B5EF4-FFF2-40B4-BE49-F238E27FC236}">
                  <a16:creationId xmlns:a16="http://schemas.microsoft.com/office/drawing/2014/main" id="{710B2318-5BC2-4E70-8BD6-BE67988BAB77}"/>
                </a:ext>
              </a:extLst>
            </p:cNvPr>
            <p:cNvSpPr>
              <a:spLocks noChangeArrowheads="1"/>
            </p:cNvSpPr>
            <p:nvPr userDrawn="1"/>
          </p:nvSpPr>
          <p:spPr bwMode="auto">
            <a:xfrm>
              <a:off x="7337425" y="3076575"/>
              <a:ext cx="66675" cy="1000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1" name="Rectangle 131">
              <a:extLst>
                <a:ext uri="{FF2B5EF4-FFF2-40B4-BE49-F238E27FC236}">
                  <a16:creationId xmlns:a16="http://schemas.microsoft.com/office/drawing/2014/main" id="{25E5AC5B-D2B3-44B4-B3DB-4E1205D78249}"/>
                </a:ext>
              </a:extLst>
            </p:cNvPr>
            <p:cNvSpPr>
              <a:spLocks noChangeArrowheads="1"/>
            </p:cNvSpPr>
            <p:nvPr userDrawn="1"/>
          </p:nvSpPr>
          <p:spPr bwMode="auto">
            <a:xfrm>
              <a:off x="7423150" y="3025775"/>
              <a:ext cx="65088" cy="150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2" name="Rectangle 132">
              <a:extLst>
                <a:ext uri="{FF2B5EF4-FFF2-40B4-BE49-F238E27FC236}">
                  <a16:creationId xmlns:a16="http://schemas.microsoft.com/office/drawing/2014/main" id="{198D0133-650E-4D87-A34C-F5B061DF9DF3}"/>
                </a:ext>
              </a:extLst>
            </p:cNvPr>
            <p:cNvSpPr>
              <a:spLocks noChangeArrowheads="1"/>
            </p:cNvSpPr>
            <p:nvPr userDrawn="1"/>
          </p:nvSpPr>
          <p:spPr bwMode="auto">
            <a:xfrm>
              <a:off x="7504113" y="2960688"/>
              <a:ext cx="65088" cy="2159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3" name="Freeform 133">
              <a:extLst>
                <a:ext uri="{FF2B5EF4-FFF2-40B4-BE49-F238E27FC236}">
                  <a16:creationId xmlns:a16="http://schemas.microsoft.com/office/drawing/2014/main" id="{7388004C-4116-44DA-B830-55F382FBE07F}"/>
                </a:ext>
              </a:extLst>
            </p:cNvPr>
            <p:cNvSpPr>
              <a:spLocks/>
            </p:cNvSpPr>
            <p:nvPr userDrawn="1"/>
          </p:nvSpPr>
          <p:spPr bwMode="auto">
            <a:xfrm>
              <a:off x="7280275" y="2925763"/>
              <a:ext cx="169863" cy="119063"/>
            </a:xfrm>
            <a:custGeom>
              <a:avLst/>
              <a:gdLst>
                <a:gd name="T0" fmla="*/ 10 w 107"/>
                <a:gd name="T1" fmla="*/ 75 h 75"/>
                <a:gd name="T2" fmla="*/ 71 w 107"/>
                <a:gd name="T3" fmla="*/ 36 h 75"/>
                <a:gd name="T4" fmla="*/ 78 w 107"/>
                <a:gd name="T5" fmla="*/ 49 h 75"/>
                <a:gd name="T6" fmla="*/ 107 w 107"/>
                <a:gd name="T7" fmla="*/ 0 h 75"/>
                <a:gd name="T8" fmla="*/ 53 w 107"/>
                <a:gd name="T9" fmla="*/ 10 h 75"/>
                <a:gd name="T10" fmla="*/ 61 w 107"/>
                <a:gd name="T11" fmla="*/ 19 h 75"/>
                <a:gd name="T12" fmla="*/ 0 w 107"/>
                <a:gd name="T13" fmla="*/ 61 h 75"/>
                <a:gd name="T14" fmla="*/ 10 w 107"/>
                <a:gd name="T15" fmla="*/ 75 h 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75">
                  <a:moveTo>
                    <a:pt x="10" y="75"/>
                  </a:moveTo>
                  <a:lnTo>
                    <a:pt x="71" y="36"/>
                  </a:lnTo>
                  <a:lnTo>
                    <a:pt x="78" y="49"/>
                  </a:lnTo>
                  <a:lnTo>
                    <a:pt x="107" y="0"/>
                  </a:lnTo>
                  <a:lnTo>
                    <a:pt x="53" y="10"/>
                  </a:lnTo>
                  <a:lnTo>
                    <a:pt x="61" y="19"/>
                  </a:lnTo>
                  <a:lnTo>
                    <a:pt x="0" y="61"/>
                  </a:lnTo>
                  <a:lnTo>
                    <a:pt x="10" y="7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034" name="Group 1033" descr="An icon of a pair of scissors">
            <a:extLst>
              <a:ext uri="{FF2B5EF4-FFF2-40B4-BE49-F238E27FC236}">
                <a16:creationId xmlns:a16="http://schemas.microsoft.com/office/drawing/2014/main" id="{BDB7BFD2-E3A5-4E13-BC0C-110A37889556}"/>
              </a:ext>
            </a:extLst>
          </p:cNvPr>
          <p:cNvGrpSpPr/>
          <p:nvPr userDrawn="1"/>
        </p:nvGrpSpPr>
        <p:grpSpPr>
          <a:xfrm>
            <a:off x="3714267" y="2570163"/>
            <a:ext cx="528637" cy="495300"/>
            <a:chOff x="1862138" y="2570163"/>
            <a:chExt cx="528637" cy="495300"/>
          </a:xfrm>
        </p:grpSpPr>
        <p:sp>
          <p:nvSpPr>
            <p:cNvPr id="1035" name="Freeform 90">
              <a:extLst>
                <a:ext uri="{FF2B5EF4-FFF2-40B4-BE49-F238E27FC236}">
                  <a16:creationId xmlns:a16="http://schemas.microsoft.com/office/drawing/2014/main" id="{C8A52542-88E5-4737-90AB-65EDBD6E79BE}"/>
                </a:ext>
              </a:extLst>
            </p:cNvPr>
            <p:cNvSpPr>
              <a:spLocks/>
            </p:cNvSpPr>
            <p:nvPr userDrawn="1"/>
          </p:nvSpPr>
          <p:spPr bwMode="auto">
            <a:xfrm>
              <a:off x="2155825" y="2717800"/>
              <a:ext cx="200025" cy="107950"/>
            </a:xfrm>
            <a:custGeom>
              <a:avLst/>
              <a:gdLst>
                <a:gd name="T0" fmla="*/ 42 w 52"/>
                <a:gd name="T1" fmla="*/ 1 h 28"/>
                <a:gd name="T2" fmla="*/ 5 w 52"/>
                <a:gd name="T3" fmla="*/ 11 h 28"/>
                <a:gd name="T4" fmla="*/ 0 w 52"/>
                <a:gd name="T5" fmla="*/ 28 h 28"/>
                <a:gd name="T6" fmla="*/ 46 w 52"/>
                <a:gd name="T7" fmla="*/ 16 h 28"/>
                <a:gd name="T8" fmla="*/ 51 w 52"/>
                <a:gd name="T9" fmla="*/ 7 h 28"/>
                <a:gd name="T10" fmla="*/ 42 w 52"/>
                <a:gd name="T11" fmla="*/ 1 h 28"/>
              </a:gdLst>
              <a:ahLst/>
              <a:cxnLst>
                <a:cxn ang="0">
                  <a:pos x="T0" y="T1"/>
                </a:cxn>
                <a:cxn ang="0">
                  <a:pos x="T2" y="T3"/>
                </a:cxn>
                <a:cxn ang="0">
                  <a:pos x="T4" y="T5"/>
                </a:cxn>
                <a:cxn ang="0">
                  <a:pos x="T6" y="T7"/>
                </a:cxn>
                <a:cxn ang="0">
                  <a:pos x="T8" y="T9"/>
                </a:cxn>
                <a:cxn ang="0">
                  <a:pos x="T10" y="T11"/>
                </a:cxn>
              </a:cxnLst>
              <a:rect l="0" t="0" r="r" b="b"/>
              <a:pathLst>
                <a:path w="52" h="28">
                  <a:moveTo>
                    <a:pt x="42" y="1"/>
                  </a:moveTo>
                  <a:cubicBezTo>
                    <a:pt x="5" y="11"/>
                    <a:pt x="5" y="11"/>
                    <a:pt x="5" y="11"/>
                  </a:cubicBezTo>
                  <a:cubicBezTo>
                    <a:pt x="0" y="28"/>
                    <a:pt x="0" y="28"/>
                    <a:pt x="0" y="28"/>
                  </a:cubicBezTo>
                  <a:cubicBezTo>
                    <a:pt x="46" y="16"/>
                    <a:pt x="46" y="16"/>
                    <a:pt x="46" y="16"/>
                  </a:cubicBezTo>
                  <a:cubicBezTo>
                    <a:pt x="50" y="15"/>
                    <a:pt x="52" y="11"/>
                    <a:pt x="51" y="7"/>
                  </a:cubicBezTo>
                  <a:cubicBezTo>
                    <a:pt x="50" y="2"/>
                    <a:pt x="46" y="0"/>
                    <a:pt x="42"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6" name="Freeform 91">
              <a:extLst>
                <a:ext uri="{FF2B5EF4-FFF2-40B4-BE49-F238E27FC236}">
                  <a16:creationId xmlns:a16="http://schemas.microsoft.com/office/drawing/2014/main" id="{FA20DC60-30D8-4CF1-844D-9CACB86B7B41}"/>
                </a:ext>
              </a:extLst>
            </p:cNvPr>
            <p:cNvSpPr>
              <a:spLocks noEditPoints="1"/>
            </p:cNvSpPr>
            <p:nvPr userDrawn="1"/>
          </p:nvSpPr>
          <p:spPr bwMode="auto">
            <a:xfrm>
              <a:off x="1862138" y="2570163"/>
              <a:ext cx="347663" cy="495300"/>
            </a:xfrm>
            <a:custGeom>
              <a:avLst/>
              <a:gdLst>
                <a:gd name="T0" fmla="*/ 88 w 90"/>
                <a:gd name="T1" fmla="*/ 11 h 128"/>
                <a:gd name="T2" fmla="*/ 88 w 90"/>
                <a:gd name="T3" fmla="*/ 11 h 128"/>
                <a:gd name="T4" fmla="*/ 89 w 90"/>
                <a:gd name="T5" fmla="*/ 10 h 128"/>
                <a:gd name="T6" fmla="*/ 83 w 90"/>
                <a:gd name="T7" fmla="*/ 1 h 128"/>
                <a:gd name="T8" fmla="*/ 74 w 90"/>
                <a:gd name="T9" fmla="*/ 6 h 128"/>
                <a:gd name="T10" fmla="*/ 61 w 90"/>
                <a:gd name="T11" fmla="*/ 54 h 128"/>
                <a:gd name="T12" fmla="*/ 42 w 90"/>
                <a:gd name="T13" fmla="*/ 59 h 128"/>
                <a:gd name="T14" fmla="*/ 17 w 90"/>
                <a:gd name="T15" fmla="*/ 49 h 128"/>
                <a:gd name="T16" fmla="*/ 7 w 90"/>
                <a:gd name="T17" fmla="*/ 54 h 128"/>
                <a:gd name="T18" fmla="*/ 2 w 90"/>
                <a:gd name="T19" fmla="*/ 75 h 128"/>
                <a:gd name="T20" fmla="*/ 28 w 90"/>
                <a:gd name="T21" fmla="*/ 91 h 128"/>
                <a:gd name="T22" fmla="*/ 38 w 90"/>
                <a:gd name="T23" fmla="*/ 85 h 128"/>
                <a:gd name="T24" fmla="*/ 38 w 90"/>
                <a:gd name="T25" fmla="*/ 85 h 128"/>
                <a:gd name="T26" fmla="*/ 44 w 90"/>
                <a:gd name="T27" fmla="*/ 69 h 128"/>
                <a:gd name="T28" fmla="*/ 64 w 90"/>
                <a:gd name="T29" fmla="*/ 64 h 128"/>
                <a:gd name="T30" fmla="*/ 59 w 90"/>
                <a:gd name="T31" fmla="*/ 84 h 128"/>
                <a:gd name="T32" fmla="*/ 43 w 90"/>
                <a:gd name="T33" fmla="*/ 90 h 128"/>
                <a:gd name="T34" fmla="*/ 37 w 90"/>
                <a:gd name="T35" fmla="*/ 100 h 128"/>
                <a:gd name="T36" fmla="*/ 39 w 90"/>
                <a:gd name="T37" fmla="*/ 116 h 128"/>
                <a:gd name="T38" fmla="*/ 53 w 90"/>
                <a:gd name="T39" fmla="*/ 126 h 128"/>
                <a:gd name="T40" fmla="*/ 74 w 90"/>
                <a:gd name="T41" fmla="*/ 121 h 128"/>
                <a:gd name="T42" fmla="*/ 79 w 90"/>
                <a:gd name="T43" fmla="*/ 111 h 128"/>
                <a:gd name="T44" fmla="*/ 77 w 90"/>
                <a:gd name="T45" fmla="*/ 94 h 128"/>
                <a:gd name="T46" fmla="*/ 68 w 90"/>
                <a:gd name="T47" fmla="*/ 86 h 128"/>
                <a:gd name="T48" fmla="*/ 88 w 90"/>
                <a:gd name="T49" fmla="*/ 11 h 128"/>
                <a:gd name="T50" fmla="*/ 71 w 90"/>
                <a:gd name="T51" fmla="*/ 54 h 128"/>
                <a:gd name="T52" fmla="*/ 71 w 90"/>
                <a:gd name="T53" fmla="*/ 59 h 128"/>
                <a:gd name="T54" fmla="*/ 66 w 90"/>
                <a:gd name="T55" fmla="*/ 59 h 128"/>
                <a:gd name="T56" fmla="*/ 66 w 90"/>
                <a:gd name="T57" fmla="*/ 54 h 128"/>
                <a:gd name="T58" fmla="*/ 71 w 90"/>
                <a:gd name="T59" fmla="*/ 54 h 128"/>
                <a:gd name="T60" fmla="*/ 33 w 90"/>
                <a:gd name="T61" fmla="*/ 80 h 128"/>
                <a:gd name="T62" fmla="*/ 26 w 90"/>
                <a:gd name="T63" fmla="*/ 84 h 128"/>
                <a:gd name="T64" fmla="*/ 8 w 90"/>
                <a:gd name="T65" fmla="*/ 73 h 128"/>
                <a:gd name="T66" fmla="*/ 12 w 90"/>
                <a:gd name="T67" fmla="*/ 59 h 128"/>
                <a:gd name="T68" fmla="*/ 19 w 90"/>
                <a:gd name="T69" fmla="*/ 55 h 128"/>
                <a:gd name="T70" fmla="*/ 37 w 90"/>
                <a:gd name="T71" fmla="*/ 66 h 128"/>
                <a:gd name="T72" fmla="*/ 33 w 90"/>
                <a:gd name="T73" fmla="*/ 80 h 128"/>
                <a:gd name="T74" fmla="*/ 71 w 90"/>
                <a:gd name="T75" fmla="*/ 98 h 128"/>
                <a:gd name="T76" fmla="*/ 72 w 90"/>
                <a:gd name="T77" fmla="*/ 109 h 128"/>
                <a:gd name="T78" fmla="*/ 69 w 90"/>
                <a:gd name="T79" fmla="*/ 116 h 128"/>
                <a:gd name="T80" fmla="*/ 54 w 90"/>
                <a:gd name="T81" fmla="*/ 120 h 128"/>
                <a:gd name="T82" fmla="*/ 45 w 90"/>
                <a:gd name="T83" fmla="*/ 113 h 128"/>
                <a:gd name="T84" fmla="*/ 44 w 90"/>
                <a:gd name="T85" fmla="*/ 102 h 128"/>
                <a:gd name="T86" fmla="*/ 48 w 90"/>
                <a:gd name="T87" fmla="*/ 95 h 128"/>
                <a:gd name="T88" fmla="*/ 62 w 90"/>
                <a:gd name="T89" fmla="*/ 91 h 128"/>
                <a:gd name="T90" fmla="*/ 71 w 90"/>
                <a:gd name="T91" fmla="*/ 9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0" h="128">
                  <a:moveTo>
                    <a:pt x="88" y="11"/>
                  </a:moveTo>
                  <a:cubicBezTo>
                    <a:pt x="88" y="11"/>
                    <a:pt x="88" y="11"/>
                    <a:pt x="88" y="11"/>
                  </a:cubicBezTo>
                  <a:cubicBezTo>
                    <a:pt x="89" y="10"/>
                    <a:pt x="89" y="10"/>
                    <a:pt x="89" y="10"/>
                  </a:cubicBezTo>
                  <a:cubicBezTo>
                    <a:pt x="90" y="6"/>
                    <a:pt x="87" y="2"/>
                    <a:pt x="83" y="1"/>
                  </a:cubicBezTo>
                  <a:cubicBezTo>
                    <a:pt x="79" y="0"/>
                    <a:pt x="75" y="2"/>
                    <a:pt x="74" y="6"/>
                  </a:cubicBezTo>
                  <a:cubicBezTo>
                    <a:pt x="61" y="54"/>
                    <a:pt x="61" y="54"/>
                    <a:pt x="61" y="54"/>
                  </a:cubicBezTo>
                  <a:cubicBezTo>
                    <a:pt x="42" y="59"/>
                    <a:pt x="42" y="59"/>
                    <a:pt x="42" y="59"/>
                  </a:cubicBezTo>
                  <a:cubicBezTo>
                    <a:pt x="37" y="51"/>
                    <a:pt x="27" y="46"/>
                    <a:pt x="17" y="49"/>
                  </a:cubicBezTo>
                  <a:cubicBezTo>
                    <a:pt x="13" y="50"/>
                    <a:pt x="10" y="52"/>
                    <a:pt x="7" y="54"/>
                  </a:cubicBezTo>
                  <a:cubicBezTo>
                    <a:pt x="2" y="60"/>
                    <a:pt x="0" y="68"/>
                    <a:pt x="2" y="75"/>
                  </a:cubicBezTo>
                  <a:cubicBezTo>
                    <a:pt x="5" y="87"/>
                    <a:pt x="17" y="94"/>
                    <a:pt x="28" y="91"/>
                  </a:cubicBezTo>
                  <a:cubicBezTo>
                    <a:pt x="32" y="90"/>
                    <a:pt x="35" y="88"/>
                    <a:pt x="38" y="85"/>
                  </a:cubicBezTo>
                  <a:cubicBezTo>
                    <a:pt x="38" y="85"/>
                    <a:pt x="38" y="85"/>
                    <a:pt x="38" y="85"/>
                  </a:cubicBezTo>
                  <a:cubicBezTo>
                    <a:pt x="42" y="81"/>
                    <a:pt x="44" y="75"/>
                    <a:pt x="44" y="69"/>
                  </a:cubicBezTo>
                  <a:cubicBezTo>
                    <a:pt x="64" y="64"/>
                    <a:pt x="64" y="64"/>
                    <a:pt x="64" y="64"/>
                  </a:cubicBezTo>
                  <a:cubicBezTo>
                    <a:pt x="59" y="84"/>
                    <a:pt x="59" y="84"/>
                    <a:pt x="59" y="84"/>
                  </a:cubicBezTo>
                  <a:cubicBezTo>
                    <a:pt x="53" y="83"/>
                    <a:pt x="47" y="86"/>
                    <a:pt x="43" y="90"/>
                  </a:cubicBezTo>
                  <a:cubicBezTo>
                    <a:pt x="40" y="93"/>
                    <a:pt x="38" y="96"/>
                    <a:pt x="37" y="100"/>
                  </a:cubicBezTo>
                  <a:cubicBezTo>
                    <a:pt x="36" y="105"/>
                    <a:pt x="36" y="111"/>
                    <a:pt x="39" y="116"/>
                  </a:cubicBezTo>
                  <a:cubicBezTo>
                    <a:pt x="42" y="121"/>
                    <a:pt x="47" y="125"/>
                    <a:pt x="53" y="126"/>
                  </a:cubicBezTo>
                  <a:cubicBezTo>
                    <a:pt x="60" y="128"/>
                    <a:pt x="68" y="126"/>
                    <a:pt x="74" y="121"/>
                  </a:cubicBezTo>
                  <a:cubicBezTo>
                    <a:pt x="76" y="118"/>
                    <a:pt x="78" y="115"/>
                    <a:pt x="79" y="111"/>
                  </a:cubicBezTo>
                  <a:cubicBezTo>
                    <a:pt x="81" y="105"/>
                    <a:pt x="80" y="100"/>
                    <a:pt x="77" y="94"/>
                  </a:cubicBezTo>
                  <a:cubicBezTo>
                    <a:pt x="75" y="91"/>
                    <a:pt x="72" y="88"/>
                    <a:pt x="68" y="86"/>
                  </a:cubicBezTo>
                  <a:lnTo>
                    <a:pt x="88" y="11"/>
                  </a:lnTo>
                  <a:close/>
                  <a:moveTo>
                    <a:pt x="71" y="54"/>
                  </a:moveTo>
                  <a:cubicBezTo>
                    <a:pt x="72" y="55"/>
                    <a:pt x="72" y="58"/>
                    <a:pt x="71" y="59"/>
                  </a:cubicBezTo>
                  <a:cubicBezTo>
                    <a:pt x="70" y="60"/>
                    <a:pt x="67" y="60"/>
                    <a:pt x="66" y="59"/>
                  </a:cubicBezTo>
                  <a:cubicBezTo>
                    <a:pt x="65" y="58"/>
                    <a:pt x="65" y="55"/>
                    <a:pt x="66" y="54"/>
                  </a:cubicBezTo>
                  <a:cubicBezTo>
                    <a:pt x="67" y="53"/>
                    <a:pt x="70" y="53"/>
                    <a:pt x="71" y="54"/>
                  </a:cubicBezTo>
                  <a:close/>
                  <a:moveTo>
                    <a:pt x="33" y="80"/>
                  </a:moveTo>
                  <a:cubicBezTo>
                    <a:pt x="31" y="82"/>
                    <a:pt x="29" y="83"/>
                    <a:pt x="26" y="84"/>
                  </a:cubicBezTo>
                  <a:cubicBezTo>
                    <a:pt x="19" y="86"/>
                    <a:pt x="10" y="81"/>
                    <a:pt x="8" y="73"/>
                  </a:cubicBezTo>
                  <a:cubicBezTo>
                    <a:pt x="7" y="68"/>
                    <a:pt x="8" y="63"/>
                    <a:pt x="12" y="59"/>
                  </a:cubicBezTo>
                  <a:cubicBezTo>
                    <a:pt x="14" y="57"/>
                    <a:pt x="16" y="56"/>
                    <a:pt x="19" y="55"/>
                  </a:cubicBezTo>
                  <a:cubicBezTo>
                    <a:pt x="27" y="53"/>
                    <a:pt x="35" y="58"/>
                    <a:pt x="37" y="66"/>
                  </a:cubicBezTo>
                  <a:cubicBezTo>
                    <a:pt x="38" y="71"/>
                    <a:pt x="37" y="76"/>
                    <a:pt x="33" y="80"/>
                  </a:cubicBezTo>
                  <a:close/>
                  <a:moveTo>
                    <a:pt x="71" y="98"/>
                  </a:moveTo>
                  <a:cubicBezTo>
                    <a:pt x="73" y="101"/>
                    <a:pt x="73" y="105"/>
                    <a:pt x="72" y="109"/>
                  </a:cubicBezTo>
                  <a:cubicBezTo>
                    <a:pt x="72" y="112"/>
                    <a:pt x="70" y="114"/>
                    <a:pt x="69" y="116"/>
                  </a:cubicBezTo>
                  <a:cubicBezTo>
                    <a:pt x="65" y="119"/>
                    <a:pt x="59" y="121"/>
                    <a:pt x="54" y="120"/>
                  </a:cubicBezTo>
                  <a:cubicBezTo>
                    <a:pt x="51" y="119"/>
                    <a:pt x="47" y="116"/>
                    <a:pt x="45" y="113"/>
                  </a:cubicBezTo>
                  <a:cubicBezTo>
                    <a:pt x="44" y="109"/>
                    <a:pt x="43" y="105"/>
                    <a:pt x="44" y="102"/>
                  </a:cubicBezTo>
                  <a:cubicBezTo>
                    <a:pt x="45" y="99"/>
                    <a:pt x="46" y="97"/>
                    <a:pt x="48" y="95"/>
                  </a:cubicBezTo>
                  <a:cubicBezTo>
                    <a:pt x="52" y="91"/>
                    <a:pt x="57" y="90"/>
                    <a:pt x="62" y="91"/>
                  </a:cubicBezTo>
                  <a:cubicBezTo>
                    <a:pt x="66" y="92"/>
                    <a:pt x="69" y="95"/>
                    <a:pt x="71" y="9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7" name="Freeform 134">
              <a:extLst>
                <a:ext uri="{FF2B5EF4-FFF2-40B4-BE49-F238E27FC236}">
                  <a16:creationId xmlns:a16="http://schemas.microsoft.com/office/drawing/2014/main" id="{697A7E9D-5615-4454-8314-96D6D205F2F4}"/>
                </a:ext>
              </a:extLst>
            </p:cNvPr>
            <p:cNvSpPr>
              <a:spLocks/>
            </p:cNvSpPr>
            <p:nvPr userDrawn="1"/>
          </p:nvSpPr>
          <p:spPr bwMode="auto">
            <a:xfrm>
              <a:off x="2390775" y="295275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38" name="Freeform 135" descr="An icon of a scale with one side that is heavier than the other">
            <a:extLst>
              <a:ext uri="{FF2B5EF4-FFF2-40B4-BE49-F238E27FC236}">
                <a16:creationId xmlns:a16="http://schemas.microsoft.com/office/drawing/2014/main" id="{B73491A5-B5EF-42F3-940A-B5DC6DF0F256}"/>
              </a:ext>
            </a:extLst>
          </p:cNvPr>
          <p:cNvSpPr>
            <a:spLocks noEditPoints="1"/>
          </p:cNvSpPr>
          <p:nvPr userDrawn="1"/>
        </p:nvSpPr>
        <p:spPr bwMode="auto">
          <a:xfrm>
            <a:off x="4472411" y="2709863"/>
            <a:ext cx="387350" cy="388938"/>
          </a:xfrm>
          <a:custGeom>
            <a:avLst/>
            <a:gdLst>
              <a:gd name="T0" fmla="*/ 53 w 100"/>
              <a:gd name="T1" fmla="*/ 85 h 101"/>
              <a:gd name="T2" fmla="*/ 53 w 100"/>
              <a:gd name="T3" fmla="*/ 20 h 101"/>
              <a:gd name="T4" fmla="*/ 58 w 100"/>
              <a:gd name="T5" fmla="*/ 13 h 101"/>
              <a:gd name="T6" fmla="*/ 58 w 100"/>
              <a:gd name="T7" fmla="*/ 11 h 101"/>
              <a:gd name="T8" fmla="*/ 84 w 100"/>
              <a:gd name="T9" fmla="*/ 4 h 101"/>
              <a:gd name="T10" fmla="*/ 69 w 100"/>
              <a:gd name="T11" fmla="*/ 43 h 101"/>
              <a:gd name="T12" fmla="*/ 69 w 100"/>
              <a:gd name="T13" fmla="*/ 43 h 101"/>
              <a:gd name="T14" fmla="*/ 84 w 100"/>
              <a:gd name="T15" fmla="*/ 56 h 101"/>
              <a:gd name="T16" fmla="*/ 100 w 100"/>
              <a:gd name="T17" fmla="*/ 43 h 101"/>
              <a:gd name="T18" fmla="*/ 100 w 100"/>
              <a:gd name="T19" fmla="*/ 43 h 101"/>
              <a:gd name="T20" fmla="*/ 85 w 100"/>
              <a:gd name="T21" fmla="*/ 4 h 101"/>
              <a:gd name="T22" fmla="*/ 86 w 100"/>
              <a:gd name="T23" fmla="*/ 3 h 101"/>
              <a:gd name="T24" fmla="*/ 85 w 100"/>
              <a:gd name="T25" fmla="*/ 0 h 101"/>
              <a:gd name="T26" fmla="*/ 57 w 100"/>
              <a:gd name="T27" fmla="*/ 9 h 101"/>
              <a:gd name="T28" fmla="*/ 50 w 100"/>
              <a:gd name="T29" fmla="*/ 5 h 101"/>
              <a:gd name="T30" fmla="*/ 42 w 100"/>
              <a:gd name="T31" fmla="*/ 13 h 101"/>
              <a:gd name="T32" fmla="*/ 42 w 100"/>
              <a:gd name="T33" fmla="*/ 14 h 101"/>
              <a:gd name="T34" fmla="*/ 13 w 100"/>
              <a:gd name="T35" fmla="*/ 22 h 101"/>
              <a:gd name="T36" fmla="*/ 14 w 100"/>
              <a:gd name="T37" fmla="*/ 25 h 101"/>
              <a:gd name="T38" fmla="*/ 15 w 100"/>
              <a:gd name="T39" fmla="*/ 25 h 101"/>
              <a:gd name="T40" fmla="*/ 0 w 100"/>
              <a:gd name="T41" fmla="*/ 63 h 101"/>
              <a:gd name="T42" fmla="*/ 0 w 100"/>
              <a:gd name="T43" fmla="*/ 63 h 101"/>
              <a:gd name="T44" fmla="*/ 16 w 100"/>
              <a:gd name="T45" fmla="*/ 77 h 101"/>
              <a:gd name="T46" fmla="*/ 31 w 100"/>
              <a:gd name="T47" fmla="*/ 63 h 101"/>
              <a:gd name="T48" fmla="*/ 31 w 100"/>
              <a:gd name="T49" fmla="*/ 63 h 101"/>
              <a:gd name="T50" fmla="*/ 16 w 100"/>
              <a:gd name="T51" fmla="*/ 24 h 101"/>
              <a:gd name="T52" fmla="*/ 43 w 100"/>
              <a:gd name="T53" fmla="*/ 17 h 101"/>
              <a:gd name="T54" fmla="*/ 48 w 100"/>
              <a:gd name="T55" fmla="*/ 20 h 101"/>
              <a:gd name="T56" fmla="*/ 48 w 100"/>
              <a:gd name="T57" fmla="*/ 85 h 101"/>
              <a:gd name="T58" fmla="*/ 0 w 100"/>
              <a:gd name="T59" fmla="*/ 101 h 101"/>
              <a:gd name="T60" fmla="*/ 100 w 100"/>
              <a:gd name="T61" fmla="*/ 101 h 101"/>
              <a:gd name="T62" fmla="*/ 53 w 100"/>
              <a:gd name="T63" fmla="*/ 85 h 101"/>
              <a:gd name="T64" fmla="*/ 96 w 100"/>
              <a:gd name="T65" fmla="*/ 40 h 101"/>
              <a:gd name="T66" fmla="*/ 73 w 100"/>
              <a:gd name="T67" fmla="*/ 40 h 101"/>
              <a:gd name="T68" fmla="*/ 85 w 100"/>
              <a:gd name="T69" fmla="*/ 9 h 101"/>
              <a:gd name="T70" fmla="*/ 96 w 100"/>
              <a:gd name="T71" fmla="*/ 40 h 101"/>
              <a:gd name="T72" fmla="*/ 27 w 100"/>
              <a:gd name="T73" fmla="*/ 61 h 101"/>
              <a:gd name="T74" fmla="*/ 4 w 100"/>
              <a:gd name="T75" fmla="*/ 61 h 101"/>
              <a:gd name="T76" fmla="*/ 16 w 100"/>
              <a:gd name="T77" fmla="*/ 30 h 101"/>
              <a:gd name="T78" fmla="*/ 27 w 100"/>
              <a:gd name="T79" fmla="*/ 6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0" h="101">
                <a:moveTo>
                  <a:pt x="53" y="85"/>
                </a:moveTo>
                <a:cubicBezTo>
                  <a:pt x="53" y="20"/>
                  <a:pt x="53" y="20"/>
                  <a:pt x="53" y="20"/>
                </a:cubicBezTo>
                <a:cubicBezTo>
                  <a:pt x="56" y="19"/>
                  <a:pt x="58" y="16"/>
                  <a:pt x="58" y="13"/>
                </a:cubicBezTo>
                <a:cubicBezTo>
                  <a:pt x="58" y="12"/>
                  <a:pt x="58" y="12"/>
                  <a:pt x="58" y="11"/>
                </a:cubicBezTo>
                <a:cubicBezTo>
                  <a:pt x="84" y="4"/>
                  <a:pt x="84" y="4"/>
                  <a:pt x="84" y="4"/>
                </a:cubicBezTo>
                <a:cubicBezTo>
                  <a:pt x="69" y="43"/>
                  <a:pt x="69" y="43"/>
                  <a:pt x="69" y="43"/>
                </a:cubicBezTo>
                <a:cubicBezTo>
                  <a:pt x="69" y="43"/>
                  <a:pt x="69" y="43"/>
                  <a:pt x="69" y="43"/>
                </a:cubicBezTo>
                <a:cubicBezTo>
                  <a:pt x="69" y="50"/>
                  <a:pt x="76" y="56"/>
                  <a:pt x="84" y="56"/>
                </a:cubicBezTo>
                <a:cubicBezTo>
                  <a:pt x="93" y="56"/>
                  <a:pt x="100" y="50"/>
                  <a:pt x="100" y="43"/>
                </a:cubicBezTo>
                <a:cubicBezTo>
                  <a:pt x="100" y="43"/>
                  <a:pt x="100" y="43"/>
                  <a:pt x="100" y="43"/>
                </a:cubicBezTo>
                <a:cubicBezTo>
                  <a:pt x="85" y="4"/>
                  <a:pt x="85" y="4"/>
                  <a:pt x="85" y="4"/>
                </a:cubicBezTo>
                <a:cubicBezTo>
                  <a:pt x="86" y="3"/>
                  <a:pt x="86" y="3"/>
                  <a:pt x="86" y="3"/>
                </a:cubicBezTo>
                <a:cubicBezTo>
                  <a:pt x="85" y="0"/>
                  <a:pt x="85" y="0"/>
                  <a:pt x="85" y="0"/>
                </a:cubicBezTo>
                <a:cubicBezTo>
                  <a:pt x="57" y="9"/>
                  <a:pt x="57" y="9"/>
                  <a:pt x="57" y="9"/>
                </a:cubicBezTo>
                <a:cubicBezTo>
                  <a:pt x="55" y="6"/>
                  <a:pt x="53" y="5"/>
                  <a:pt x="50" y="5"/>
                </a:cubicBezTo>
                <a:cubicBezTo>
                  <a:pt x="46" y="5"/>
                  <a:pt x="42" y="9"/>
                  <a:pt x="42" y="13"/>
                </a:cubicBezTo>
                <a:cubicBezTo>
                  <a:pt x="42" y="13"/>
                  <a:pt x="42" y="13"/>
                  <a:pt x="42" y="14"/>
                </a:cubicBezTo>
                <a:cubicBezTo>
                  <a:pt x="13" y="22"/>
                  <a:pt x="13" y="22"/>
                  <a:pt x="13" y="22"/>
                </a:cubicBezTo>
                <a:cubicBezTo>
                  <a:pt x="14" y="25"/>
                  <a:pt x="14" y="25"/>
                  <a:pt x="14" y="25"/>
                </a:cubicBezTo>
                <a:cubicBezTo>
                  <a:pt x="15" y="25"/>
                  <a:pt x="15" y="25"/>
                  <a:pt x="15" y="25"/>
                </a:cubicBezTo>
                <a:cubicBezTo>
                  <a:pt x="0" y="63"/>
                  <a:pt x="0" y="63"/>
                  <a:pt x="0" y="63"/>
                </a:cubicBezTo>
                <a:cubicBezTo>
                  <a:pt x="0" y="63"/>
                  <a:pt x="0" y="63"/>
                  <a:pt x="0" y="63"/>
                </a:cubicBezTo>
                <a:cubicBezTo>
                  <a:pt x="0" y="71"/>
                  <a:pt x="7" y="77"/>
                  <a:pt x="16" y="77"/>
                </a:cubicBezTo>
                <a:cubicBezTo>
                  <a:pt x="24" y="77"/>
                  <a:pt x="31" y="71"/>
                  <a:pt x="31" y="63"/>
                </a:cubicBezTo>
                <a:cubicBezTo>
                  <a:pt x="31" y="63"/>
                  <a:pt x="31" y="63"/>
                  <a:pt x="31" y="63"/>
                </a:cubicBezTo>
                <a:cubicBezTo>
                  <a:pt x="16" y="24"/>
                  <a:pt x="16" y="24"/>
                  <a:pt x="16" y="24"/>
                </a:cubicBezTo>
                <a:cubicBezTo>
                  <a:pt x="43" y="17"/>
                  <a:pt x="43" y="17"/>
                  <a:pt x="43" y="17"/>
                </a:cubicBezTo>
                <a:cubicBezTo>
                  <a:pt x="44" y="18"/>
                  <a:pt x="46" y="20"/>
                  <a:pt x="48" y="20"/>
                </a:cubicBezTo>
                <a:cubicBezTo>
                  <a:pt x="48" y="85"/>
                  <a:pt x="48" y="85"/>
                  <a:pt x="48" y="85"/>
                </a:cubicBezTo>
                <a:cubicBezTo>
                  <a:pt x="21" y="86"/>
                  <a:pt x="0" y="93"/>
                  <a:pt x="0" y="101"/>
                </a:cubicBezTo>
                <a:cubicBezTo>
                  <a:pt x="100" y="101"/>
                  <a:pt x="100" y="101"/>
                  <a:pt x="100" y="101"/>
                </a:cubicBezTo>
                <a:cubicBezTo>
                  <a:pt x="100" y="93"/>
                  <a:pt x="79" y="86"/>
                  <a:pt x="53" y="85"/>
                </a:cubicBezTo>
                <a:close/>
                <a:moveTo>
                  <a:pt x="96" y="40"/>
                </a:moveTo>
                <a:cubicBezTo>
                  <a:pt x="73" y="40"/>
                  <a:pt x="73" y="40"/>
                  <a:pt x="73" y="40"/>
                </a:cubicBezTo>
                <a:cubicBezTo>
                  <a:pt x="85" y="9"/>
                  <a:pt x="85" y="9"/>
                  <a:pt x="85" y="9"/>
                </a:cubicBezTo>
                <a:lnTo>
                  <a:pt x="96" y="40"/>
                </a:lnTo>
                <a:close/>
                <a:moveTo>
                  <a:pt x="27" y="61"/>
                </a:moveTo>
                <a:cubicBezTo>
                  <a:pt x="4" y="61"/>
                  <a:pt x="4" y="61"/>
                  <a:pt x="4" y="61"/>
                </a:cubicBezTo>
                <a:cubicBezTo>
                  <a:pt x="16" y="30"/>
                  <a:pt x="16" y="30"/>
                  <a:pt x="16" y="30"/>
                </a:cubicBezTo>
                <a:lnTo>
                  <a:pt x="27"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9" name="Freeform 136">
            <a:extLst>
              <a:ext uri="{FF2B5EF4-FFF2-40B4-BE49-F238E27FC236}">
                <a16:creationId xmlns:a16="http://schemas.microsoft.com/office/drawing/2014/main" id="{CB194F74-D517-4602-9938-6CA091085C65}"/>
              </a:ext>
            </a:extLst>
          </p:cNvPr>
          <p:cNvSpPr>
            <a:spLocks/>
          </p:cNvSpPr>
          <p:nvPr userDrawn="1"/>
        </p:nvSpPr>
        <p:spPr bwMode="auto">
          <a:xfrm>
            <a:off x="4739111" y="287496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0" name="Freeform 137" descr="An icon of a thumbs up ">
            <a:extLst>
              <a:ext uri="{FF2B5EF4-FFF2-40B4-BE49-F238E27FC236}">
                <a16:creationId xmlns:a16="http://schemas.microsoft.com/office/drawing/2014/main" id="{BCAA2186-0642-4203-ACF4-ECEDFC541D2F}"/>
              </a:ext>
            </a:extLst>
          </p:cNvPr>
          <p:cNvSpPr>
            <a:spLocks/>
          </p:cNvSpPr>
          <p:nvPr userDrawn="1"/>
        </p:nvSpPr>
        <p:spPr bwMode="auto">
          <a:xfrm>
            <a:off x="9346036" y="715963"/>
            <a:ext cx="387350" cy="390525"/>
          </a:xfrm>
          <a:custGeom>
            <a:avLst/>
            <a:gdLst>
              <a:gd name="T0" fmla="*/ 97 w 100"/>
              <a:gd name="T1" fmla="*/ 36 h 101"/>
              <a:gd name="T2" fmla="*/ 99 w 100"/>
              <a:gd name="T3" fmla="*/ 52 h 101"/>
              <a:gd name="T4" fmla="*/ 95 w 100"/>
              <a:gd name="T5" fmla="*/ 55 h 101"/>
              <a:gd name="T6" fmla="*/ 100 w 100"/>
              <a:gd name="T7" fmla="*/ 60 h 101"/>
              <a:gd name="T8" fmla="*/ 98 w 100"/>
              <a:gd name="T9" fmla="*/ 68 h 101"/>
              <a:gd name="T10" fmla="*/ 94 w 100"/>
              <a:gd name="T11" fmla="*/ 70 h 101"/>
              <a:gd name="T12" fmla="*/ 97 w 100"/>
              <a:gd name="T13" fmla="*/ 73 h 101"/>
              <a:gd name="T14" fmla="*/ 96 w 100"/>
              <a:gd name="T15" fmla="*/ 82 h 101"/>
              <a:gd name="T16" fmla="*/ 92 w 100"/>
              <a:gd name="T17" fmla="*/ 84 h 101"/>
              <a:gd name="T18" fmla="*/ 95 w 100"/>
              <a:gd name="T19" fmla="*/ 88 h 101"/>
              <a:gd name="T20" fmla="*/ 93 w 100"/>
              <a:gd name="T21" fmla="*/ 98 h 101"/>
              <a:gd name="T22" fmla="*/ 86 w 100"/>
              <a:gd name="T23" fmla="*/ 101 h 101"/>
              <a:gd name="T24" fmla="*/ 36 w 100"/>
              <a:gd name="T25" fmla="*/ 88 h 101"/>
              <a:gd name="T26" fmla="*/ 24 w 100"/>
              <a:gd name="T27" fmla="*/ 88 h 101"/>
              <a:gd name="T28" fmla="*/ 24 w 100"/>
              <a:gd name="T29" fmla="*/ 94 h 101"/>
              <a:gd name="T30" fmla="*/ 0 w 100"/>
              <a:gd name="T31" fmla="*/ 94 h 101"/>
              <a:gd name="T32" fmla="*/ 0 w 100"/>
              <a:gd name="T33" fmla="*/ 32 h 101"/>
              <a:gd name="T34" fmla="*/ 24 w 100"/>
              <a:gd name="T35" fmla="*/ 32 h 101"/>
              <a:gd name="T36" fmla="*/ 24 w 100"/>
              <a:gd name="T37" fmla="*/ 41 h 101"/>
              <a:gd name="T38" fmla="*/ 34 w 100"/>
              <a:gd name="T39" fmla="*/ 41 h 101"/>
              <a:gd name="T40" fmla="*/ 73 w 100"/>
              <a:gd name="T41" fmla="*/ 0 h 101"/>
              <a:gd name="T42" fmla="*/ 62 w 100"/>
              <a:gd name="T43" fmla="*/ 38 h 101"/>
              <a:gd name="T44" fmla="*/ 97 w 100"/>
              <a:gd name="T45" fmla="*/ 3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0" h="101">
                <a:moveTo>
                  <a:pt x="97" y="36"/>
                </a:moveTo>
                <a:cubicBezTo>
                  <a:pt x="99" y="52"/>
                  <a:pt x="99" y="52"/>
                  <a:pt x="99" y="52"/>
                </a:cubicBezTo>
                <a:cubicBezTo>
                  <a:pt x="95" y="55"/>
                  <a:pt x="95" y="55"/>
                  <a:pt x="95" y="55"/>
                </a:cubicBezTo>
                <a:cubicBezTo>
                  <a:pt x="100" y="60"/>
                  <a:pt x="100" y="60"/>
                  <a:pt x="100" y="60"/>
                </a:cubicBezTo>
                <a:cubicBezTo>
                  <a:pt x="98" y="68"/>
                  <a:pt x="98" y="68"/>
                  <a:pt x="98" y="68"/>
                </a:cubicBezTo>
                <a:cubicBezTo>
                  <a:pt x="94" y="70"/>
                  <a:pt x="94" y="70"/>
                  <a:pt x="94" y="70"/>
                </a:cubicBezTo>
                <a:cubicBezTo>
                  <a:pt x="97" y="73"/>
                  <a:pt x="97" y="73"/>
                  <a:pt x="97" y="73"/>
                </a:cubicBezTo>
                <a:cubicBezTo>
                  <a:pt x="96" y="82"/>
                  <a:pt x="96" y="82"/>
                  <a:pt x="96" y="82"/>
                </a:cubicBezTo>
                <a:cubicBezTo>
                  <a:pt x="92" y="84"/>
                  <a:pt x="92" y="84"/>
                  <a:pt x="92" y="84"/>
                </a:cubicBezTo>
                <a:cubicBezTo>
                  <a:pt x="95" y="88"/>
                  <a:pt x="95" y="88"/>
                  <a:pt x="95" y="88"/>
                </a:cubicBezTo>
                <a:cubicBezTo>
                  <a:pt x="93" y="98"/>
                  <a:pt x="93" y="98"/>
                  <a:pt x="93" y="98"/>
                </a:cubicBezTo>
                <a:cubicBezTo>
                  <a:pt x="86" y="101"/>
                  <a:pt x="86" y="101"/>
                  <a:pt x="86" y="101"/>
                </a:cubicBezTo>
                <a:cubicBezTo>
                  <a:pt x="36" y="88"/>
                  <a:pt x="36" y="88"/>
                  <a:pt x="36" y="88"/>
                </a:cubicBezTo>
                <a:cubicBezTo>
                  <a:pt x="24" y="88"/>
                  <a:pt x="24" y="88"/>
                  <a:pt x="24" y="88"/>
                </a:cubicBezTo>
                <a:cubicBezTo>
                  <a:pt x="24" y="94"/>
                  <a:pt x="24" y="94"/>
                  <a:pt x="24" y="94"/>
                </a:cubicBezTo>
                <a:cubicBezTo>
                  <a:pt x="0" y="94"/>
                  <a:pt x="0" y="94"/>
                  <a:pt x="0" y="94"/>
                </a:cubicBezTo>
                <a:cubicBezTo>
                  <a:pt x="0" y="32"/>
                  <a:pt x="0" y="32"/>
                  <a:pt x="0" y="32"/>
                </a:cubicBezTo>
                <a:cubicBezTo>
                  <a:pt x="24" y="32"/>
                  <a:pt x="24" y="32"/>
                  <a:pt x="24" y="32"/>
                </a:cubicBezTo>
                <a:cubicBezTo>
                  <a:pt x="24" y="41"/>
                  <a:pt x="24" y="41"/>
                  <a:pt x="24" y="41"/>
                </a:cubicBezTo>
                <a:cubicBezTo>
                  <a:pt x="34" y="41"/>
                  <a:pt x="34" y="41"/>
                  <a:pt x="34" y="41"/>
                </a:cubicBezTo>
                <a:cubicBezTo>
                  <a:pt x="73" y="0"/>
                  <a:pt x="73" y="0"/>
                  <a:pt x="73" y="0"/>
                </a:cubicBezTo>
                <a:cubicBezTo>
                  <a:pt x="92" y="14"/>
                  <a:pt x="75" y="28"/>
                  <a:pt x="62" y="38"/>
                </a:cubicBezTo>
                <a:lnTo>
                  <a:pt x="97" y="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1" name="Freeform 138" descr="An icon of two puzzle pieces fit together">
            <a:extLst>
              <a:ext uri="{FF2B5EF4-FFF2-40B4-BE49-F238E27FC236}">
                <a16:creationId xmlns:a16="http://schemas.microsoft.com/office/drawing/2014/main" id="{76E25202-EA09-4713-9FBC-A64679EFE4D0}"/>
              </a:ext>
            </a:extLst>
          </p:cNvPr>
          <p:cNvSpPr>
            <a:spLocks noEditPoints="1"/>
          </p:cNvSpPr>
          <p:nvPr userDrawn="1"/>
        </p:nvSpPr>
        <p:spPr bwMode="auto">
          <a:xfrm>
            <a:off x="6558386" y="1414463"/>
            <a:ext cx="471488" cy="398463"/>
          </a:xfrm>
          <a:custGeom>
            <a:avLst/>
            <a:gdLst>
              <a:gd name="T0" fmla="*/ 105 w 122"/>
              <a:gd name="T1" fmla="*/ 75 h 103"/>
              <a:gd name="T2" fmla="*/ 113 w 122"/>
              <a:gd name="T3" fmla="*/ 78 h 103"/>
              <a:gd name="T4" fmla="*/ 120 w 122"/>
              <a:gd name="T5" fmla="*/ 91 h 103"/>
              <a:gd name="T6" fmla="*/ 105 w 122"/>
              <a:gd name="T7" fmla="*/ 92 h 103"/>
              <a:gd name="T8" fmla="*/ 99 w 122"/>
              <a:gd name="T9" fmla="*/ 86 h 103"/>
              <a:gd name="T10" fmla="*/ 72 w 122"/>
              <a:gd name="T11" fmla="*/ 93 h 103"/>
              <a:gd name="T12" fmla="*/ 78 w 122"/>
              <a:gd name="T13" fmla="*/ 87 h 103"/>
              <a:gd name="T14" fmla="*/ 77 w 122"/>
              <a:gd name="T15" fmla="*/ 74 h 103"/>
              <a:gd name="T16" fmla="*/ 65 w 122"/>
              <a:gd name="T17" fmla="*/ 80 h 103"/>
              <a:gd name="T18" fmla="*/ 63 w 122"/>
              <a:gd name="T19" fmla="*/ 88 h 103"/>
              <a:gd name="T20" fmla="*/ 55 w 122"/>
              <a:gd name="T21" fmla="*/ 59 h 103"/>
              <a:gd name="T22" fmla="*/ 61 w 122"/>
              <a:gd name="T23" fmla="*/ 64 h 103"/>
              <a:gd name="T24" fmla="*/ 74 w 122"/>
              <a:gd name="T25" fmla="*/ 64 h 103"/>
              <a:gd name="T26" fmla="*/ 68 w 122"/>
              <a:gd name="T27" fmla="*/ 52 h 103"/>
              <a:gd name="T28" fmla="*/ 60 w 122"/>
              <a:gd name="T29" fmla="*/ 50 h 103"/>
              <a:gd name="T30" fmla="*/ 88 w 122"/>
              <a:gd name="T31" fmla="*/ 43 h 103"/>
              <a:gd name="T32" fmla="*/ 90 w 122"/>
              <a:gd name="T33" fmla="*/ 35 h 103"/>
              <a:gd name="T34" fmla="*/ 103 w 122"/>
              <a:gd name="T35" fmla="*/ 29 h 103"/>
              <a:gd name="T36" fmla="*/ 103 w 122"/>
              <a:gd name="T37" fmla="*/ 43 h 103"/>
              <a:gd name="T38" fmla="*/ 97 w 122"/>
              <a:gd name="T39" fmla="*/ 49 h 103"/>
              <a:gd name="T40" fmla="*/ 53 w 122"/>
              <a:gd name="T41" fmla="*/ 23 h 103"/>
              <a:gd name="T42" fmla="*/ 59 w 122"/>
              <a:gd name="T43" fmla="*/ 17 h 103"/>
              <a:gd name="T44" fmla="*/ 58 w 122"/>
              <a:gd name="T45" fmla="*/ 2 h 103"/>
              <a:gd name="T46" fmla="*/ 45 w 122"/>
              <a:gd name="T47" fmla="*/ 9 h 103"/>
              <a:gd name="T48" fmla="*/ 43 w 122"/>
              <a:gd name="T49" fmla="*/ 17 h 103"/>
              <a:gd name="T50" fmla="*/ 16 w 122"/>
              <a:gd name="T51" fmla="*/ 24 h 103"/>
              <a:gd name="T52" fmla="*/ 23 w 122"/>
              <a:gd name="T53" fmla="*/ 25 h 103"/>
              <a:gd name="T54" fmla="*/ 30 w 122"/>
              <a:gd name="T55" fmla="*/ 38 h 103"/>
              <a:gd name="T56" fmla="*/ 16 w 122"/>
              <a:gd name="T57" fmla="*/ 38 h 103"/>
              <a:gd name="T58" fmla="*/ 11 w 122"/>
              <a:gd name="T59" fmla="*/ 33 h 103"/>
              <a:gd name="T60" fmla="*/ 19 w 122"/>
              <a:gd name="T61" fmla="*/ 61 h 103"/>
              <a:gd name="T62" fmla="*/ 20 w 122"/>
              <a:gd name="T63" fmla="*/ 54 h 103"/>
              <a:gd name="T64" fmla="*/ 32 w 122"/>
              <a:gd name="T65" fmla="*/ 48 h 103"/>
              <a:gd name="T66" fmla="*/ 33 w 122"/>
              <a:gd name="T67" fmla="*/ 61 h 103"/>
              <a:gd name="T68" fmla="*/ 27 w 122"/>
              <a:gd name="T69" fmla="*/ 66 h 103"/>
              <a:gd name="T70" fmla="*/ 54 w 122"/>
              <a:gd name="T71" fmla="*/ 56 h 103"/>
              <a:gd name="T72" fmla="*/ 62 w 122"/>
              <a:gd name="T73" fmla="*/ 62 h 103"/>
              <a:gd name="T74" fmla="*/ 61 w 122"/>
              <a:gd name="T75" fmla="*/ 54 h 103"/>
              <a:gd name="T76" fmla="*/ 68 w 122"/>
              <a:gd name="T77" fmla="*/ 3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2" h="103">
                <a:moveTo>
                  <a:pt x="115" y="59"/>
                </a:moveTo>
                <a:cubicBezTo>
                  <a:pt x="105" y="75"/>
                  <a:pt x="105" y="75"/>
                  <a:pt x="105" y="75"/>
                </a:cubicBezTo>
                <a:cubicBezTo>
                  <a:pt x="105" y="77"/>
                  <a:pt x="105" y="78"/>
                  <a:pt x="107" y="78"/>
                </a:cubicBezTo>
                <a:cubicBezTo>
                  <a:pt x="109" y="79"/>
                  <a:pt x="111" y="78"/>
                  <a:pt x="113" y="78"/>
                </a:cubicBezTo>
                <a:cubicBezTo>
                  <a:pt x="117" y="78"/>
                  <a:pt x="120" y="80"/>
                  <a:pt x="121" y="83"/>
                </a:cubicBezTo>
                <a:cubicBezTo>
                  <a:pt x="122" y="87"/>
                  <a:pt x="120" y="91"/>
                  <a:pt x="120" y="91"/>
                </a:cubicBezTo>
                <a:cubicBezTo>
                  <a:pt x="120" y="91"/>
                  <a:pt x="118" y="95"/>
                  <a:pt x="114" y="96"/>
                </a:cubicBezTo>
                <a:cubicBezTo>
                  <a:pt x="111" y="97"/>
                  <a:pt x="107" y="95"/>
                  <a:pt x="105" y="92"/>
                </a:cubicBezTo>
                <a:cubicBezTo>
                  <a:pt x="104" y="90"/>
                  <a:pt x="104" y="88"/>
                  <a:pt x="103" y="86"/>
                </a:cubicBezTo>
                <a:cubicBezTo>
                  <a:pt x="102" y="85"/>
                  <a:pt x="100" y="85"/>
                  <a:pt x="99" y="86"/>
                </a:cubicBezTo>
                <a:cubicBezTo>
                  <a:pt x="89" y="103"/>
                  <a:pt x="89" y="103"/>
                  <a:pt x="89" y="103"/>
                </a:cubicBezTo>
                <a:cubicBezTo>
                  <a:pt x="72" y="93"/>
                  <a:pt x="72" y="93"/>
                  <a:pt x="72" y="93"/>
                </a:cubicBezTo>
                <a:cubicBezTo>
                  <a:pt x="72" y="92"/>
                  <a:pt x="72" y="91"/>
                  <a:pt x="73" y="90"/>
                </a:cubicBezTo>
                <a:cubicBezTo>
                  <a:pt x="74" y="89"/>
                  <a:pt x="76" y="88"/>
                  <a:pt x="78" y="87"/>
                </a:cubicBezTo>
                <a:cubicBezTo>
                  <a:pt x="80" y="86"/>
                  <a:pt x="82" y="82"/>
                  <a:pt x="81" y="79"/>
                </a:cubicBezTo>
                <a:cubicBezTo>
                  <a:pt x="80" y="76"/>
                  <a:pt x="77" y="74"/>
                  <a:pt x="77" y="74"/>
                </a:cubicBezTo>
                <a:cubicBezTo>
                  <a:pt x="77" y="74"/>
                  <a:pt x="74" y="72"/>
                  <a:pt x="70" y="73"/>
                </a:cubicBezTo>
                <a:cubicBezTo>
                  <a:pt x="67" y="74"/>
                  <a:pt x="65" y="77"/>
                  <a:pt x="65" y="80"/>
                </a:cubicBezTo>
                <a:cubicBezTo>
                  <a:pt x="65" y="82"/>
                  <a:pt x="66" y="84"/>
                  <a:pt x="66" y="86"/>
                </a:cubicBezTo>
                <a:cubicBezTo>
                  <a:pt x="65" y="87"/>
                  <a:pt x="64" y="88"/>
                  <a:pt x="63" y="88"/>
                </a:cubicBezTo>
                <a:cubicBezTo>
                  <a:pt x="45" y="77"/>
                  <a:pt x="45" y="77"/>
                  <a:pt x="45" y="77"/>
                </a:cubicBezTo>
                <a:cubicBezTo>
                  <a:pt x="55" y="59"/>
                  <a:pt x="55" y="59"/>
                  <a:pt x="55" y="59"/>
                </a:cubicBezTo>
                <a:cubicBezTo>
                  <a:pt x="56" y="58"/>
                  <a:pt x="57" y="58"/>
                  <a:pt x="58" y="59"/>
                </a:cubicBezTo>
                <a:cubicBezTo>
                  <a:pt x="59" y="61"/>
                  <a:pt x="60" y="63"/>
                  <a:pt x="61" y="64"/>
                </a:cubicBezTo>
                <a:cubicBezTo>
                  <a:pt x="62" y="67"/>
                  <a:pt x="66" y="69"/>
                  <a:pt x="69" y="68"/>
                </a:cubicBezTo>
                <a:cubicBezTo>
                  <a:pt x="72" y="67"/>
                  <a:pt x="74" y="64"/>
                  <a:pt x="74" y="64"/>
                </a:cubicBezTo>
                <a:cubicBezTo>
                  <a:pt x="74" y="64"/>
                  <a:pt x="76" y="60"/>
                  <a:pt x="75" y="57"/>
                </a:cubicBezTo>
                <a:cubicBezTo>
                  <a:pt x="74" y="54"/>
                  <a:pt x="71" y="51"/>
                  <a:pt x="68" y="52"/>
                </a:cubicBezTo>
                <a:cubicBezTo>
                  <a:pt x="66" y="52"/>
                  <a:pt x="64" y="52"/>
                  <a:pt x="62" y="52"/>
                </a:cubicBezTo>
                <a:cubicBezTo>
                  <a:pt x="61" y="52"/>
                  <a:pt x="60" y="51"/>
                  <a:pt x="60" y="50"/>
                </a:cubicBezTo>
                <a:cubicBezTo>
                  <a:pt x="70" y="33"/>
                  <a:pt x="70" y="33"/>
                  <a:pt x="70" y="33"/>
                </a:cubicBezTo>
                <a:cubicBezTo>
                  <a:pt x="88" y="43"/>
                  <a:pt x="88" y="43"/>
                  <a:pt x="88" y="43"/>
                </a:cubicBezTo>
                <a:cubicBezTo>
                  <a:pt x="89" y="43"/>
                  <a:pt x="90" y="43"/>
                  <a:pt x="90" y="41"/>
                </a:cubicBezTo>
                <a:cubicBezTo>
                  <a:pt x="91" y="39"/>
                  <a:pt x="90" y="37"/>
                  <a:pt x="90" y="35"/>
                </a:cubicBezTo>
                <a:cubicBezTo>
                  <a:pt x="90" y="32"/>
                  <a:pt x="92" y="28"/>
                  <a:pt x="95" y="27"/>
                </a:cubicBezTo>
                <a:cubicBezTo>
                  <a:pt x="99" y="26"/>
                  <a:pt x="103" y="29"/>
                  <a:pt x="103" y="29"/>
                </a:cubicBezTo>
                <a:cubicBezTo>
                  <a:pt x="103" y="29"/>
                  <a:pt x="106" y="31"/>
                  <a:pt x="107" y="34"/>
                </a:cubicBezTo>
                <a:cubicBezTo>
                  <a:pt x="108" y="37"/>
                  <a:pt x="106" y="41"/>
                  <a:pt x="103" y="43"/>
                </a:cubicBezTo>
                <a:cubicBezTo>
                  <a:pt x="102" y="44"/>
                  <a:pt x="100" y="44"/>
                  <a:pt x="98" y="45"/>
                </a:cubicBezTo>
                <a:cubicBezTo>
                  <a:pt x="97" y="46"/>
                  <a:pt x="97" y="48"/>
                  <a:pt x="97" y="49"/>
                </a:cubicBezTo>
                <a:cubicBezTo>
                  <a:pt x="115" y="59"/>
                  <a:pt x="115" y="59"/>
                  <a:pt x="115" y="59"/>
                </a:cubicBezTo>
                <a:close/>
                <a:moveTo>
                  <a:pt x="53" y="23"/>
                </a:moveTo>
                <a:cubicBezTo>
                  <a:pt x="52" y="22"/>
                  <a:pt x="52" y="20"/>
                  <a:pt x="53" y="19"/>
                </a:cubicBezTo>
                <a:cubicBezTo>
                  <a:pt x="55" y="18"/>
                  <a:pt x="57" y="18"/>
                  <a:pt x="59" y="17"/>
                </a:cubicBezTo>
                <a:cubicBezTo>
                  <a:pt x="62" y="15"/>
                  <a:pt x="64" y="11"/>
                  <a:pt x="63" y="8"/>
                </a:cubicBezTo>
                <a:cubicBezTo>
                  <a:pt x="62" y="4"/>
                  <a:pt x="58" y="2"/>
                  <a:pt x="58" y="2"/>
                </a:cubicBezTo>
                <a:cubicBezTo>
                  <a:pt x="58" y="2"/>
                  <a:pt x="54" y="0"/>
                  <a:pt x="51" y="1"/>
                </a:cubicBezTo>
                <a:cubicBezTo>
                  <a:pt x="48" y="2"/>
                  <a:pt x="45" y="6"/>
                  <a:pt x="45" y="9"/>
                </a:cubicBezTo>
                <a:cubicBezTo>
                  <a:pt x="45" y="11"/>
                  <a:pt x="46" y="13"/>
                  <a:pt x="46" y="15"/>
                </a:cubicBezTo>
                <a:cubicBezTo>
                  <a:pt x="46" y="16"/>
                  <a:pt x="44" y="17"/>
                  <a:pt x="43" y="17"/>
                </a:cubicBezTo>
                <a:cubicBezTo>
                  <a:pt x="25" y="7"/>
                  <a:pt x="25" y="7"/>
                  <a:pt x="25" y="7"/>
                </a:cubicBezTo>
                <a:cubicBezTo>
                  <a:pt x="16" y="24"/>
                  <a:pt x="16" y="24"/>
                  <a:pt x="16" y="24"/>
                </a:cubicBezTo>
                <a:cubicBezTo>
                  <a:pt x="16" y="25"/>
                  <a:pt x="16" y="26"/>
                  <a:pt x="18" y="26"/>
                </a:cubicBezTo>
                <a:cubicBezTo>
                  <a:pt x="20" y="26"/>
                  <a:pt x="21" y="26"/>
                  <a:pt x="23" y="25"/>
                </a:cubicBezTo>
                <a:cubicBezTo>
                  <a:pt x="27" y="25"/>
                  <a:pt x="30" y="28"/>
                  <a:pt x="31" y="31"/>
                </a:cubicBezTo>
                <a:cubicBezTo>
                  <a:pt x="32" y="34"/>
                  <a:pt x="30" y="38"/>
                  <a:pt x="30" y="38"/>
                </a:cubicBezTo>
                <a:cubicBezTo>
                  <a:pt x="30" y="38"/>
                  <a:pt x="28" y="41"/>
                  <a:pt x="24" y="42"/>
                </a:cubicBezTo>
                <a:cubicBezTo>
                  <a:pt x="21" y="43"/>
                  <a:pt x="17" y="41"/>
                  <a:pt x="16" y="38"/>
                </a:cubicBezTo>
                <a:cubicBezTo>
                  <a:pt x="15" y="37"/>
                  <a:pt x="15" y="35"/>
                  <a:pt x="14" y="33"/>
                </a:cubicBezTo>
                <a:cubicBezTo>
                  <a:pt x="13" y="32"/>
                  <a:pt x="12" y="32"/>
                  <a:pt x="11" y="33"/>
                </a:cubicBezTo>
                <a:cubicBezTo>
                  <a:pt x="0" y="51"/>
                  <a:pt x="0" y="51"/>
                  <a:pt x="0" y="51"/>
                </a:cubicBezTo>
                <a:cubicBezTo>
                  <a:pt x="19" y="61"/>
                  <a:pt x="19" y="61"/>
                  <a:pt x="19" y="61"/>
                </a:cubicBezTo>
                <a:cubicBezTo>
                  <a:pt x="20" y="61"/>
                  <a:pt x="21" y="61"/>
                  <a:pt x="21" y="59"/>
                </a:cubicBezTo>
                <a:cubicBezTo>
                  <a:pt x="21" y="58"/>
                  <a:pt x="21" y="56"/>
                  <a:pt x="20" y="54"/>
                </a:cubicBezTo>
                <a:cubicBezTo>
                  <a:pt x="20" y="51"/>
                  <a:pt x="23" y="48"/>
                  <a:pt x="26" y="47"/>
                </a:cubicBezTo>
                <a:cubicBezTo>
                  <a:pt x="29" y="46"/>
                  <a:pt x="32" y="48"/>
                  <a:pt x="32" y="48"/>
                </a:cubicBezTo>
                <a:cubicBezTo>
                  <a:pt x="32" y="48"/>
                  <a:pt x="36" y="50"/>
                  <a:pt x="37" y="53"/>
                </a:cubicBezTo>
                <a:cubicBezTo>
                  <a:pt x="37" y="56"/>
                  <a:pt x="36" y="60"/>
                  <a:pt x="33" y="61"/>
                </a:cubicBezTo>
                <a:cubicBezTo>
                  <a:pt x="31" y="62"/>
                  <a:pt x="29" y="62"/>
                  <a:pt x="28" y="64"/>
                </a:cubicBezTo>
                <a:cubicBezTo>
                  <a:pt x="27" y="64"/>
                  <a:pt x="27" y="65"/>
                  <a:pt x="27" y="66"/>
                </a:cubicBezTo>
                <a:cubicBezTo>
                  <a:pt x="43" y="75"/>
                  <a:pt x="43" y="75"/>
                  <a:pt x="43" y="75"/>
                </a:cubicBezTo>
                <a:cubicBezTo>
                  <a:pt x="54" y="56"/>
                  <a:pt x="54" y="56"/>
                  <a:pt x="54" y="56"/>
                </a:cubicBezTo>
                <a:cubicBezTo>
                  <a:pt x="55" y="55"/>
                  <a:pt x="58" y="55"/>
                  <a:pt x="59" y="57"/>
                </a:cubicBezTo>
                <a:cubicBezTo>
                  <a:pt x="60" y="58"/>
                  <a:pt x="61" y="60"/>
                  <a:pt x="62" y="62"/>
                </a:cubicBezTo>
                <a:cubicBezTo>
                  <a:pt x="68" y="74"/>
                  <a:pt x="80" y="55"/>
                  <a:pt x="67" y="54"/>
                </a:cubicBezTo>
                <a:cubicBezTo>
                  <a:pt x="65" y="54"/>
                  <a:pt x="63" y="55"/>
                  <a:pt x="61" y="54"/>
                </a:cubicBezTo>
                <a:cubicBezTo>
                  <a:pt x="59" y="54"/>
                  <a:pt x="57" y="51"/>
                  <a:pt x="57" y="49"/>
                </a:cubicBezTo>
                <a:cubicBezTo>
                  <a:pt x="68" y="31"/>
                  <a:pt x="68" y="31"/>
                  <a:pt x="68" y="31"/>
                </a:cubicBezTo>
                <a:lnTo>
                  <a:pt x="53" y="2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42" name="Group 1041" descr="An icon of a gas gauge pointing to &quot;empty&quot;">
            <a:extLst>
              <a:ext uri="{FF2B5EF4-FFF2-40B4-BE49-F238E27FC236}">
                <a16:creationId xmlns:a16="http://schemas.microsoft.com/office/drawing/2014/main" id="{74D33D9D-AB92-4EFD-9D7A-492D2142521A}"/>
              </a:ext>
            </a:extLst>
          </p:cNvPr>
          <p:cNvGrpSpPr/>
          <p:nvPr userDrawn="1"/>
        </p:nvGrpSpPr>
        <p:grpSpPr>
          <a:xfrm>
            <a:off x="4662911" y="4216400"/>
            <a:ext cx="539750" cy="285750"/>
            <a:chOff x="2581275" y="4216400"/>
            <a:chExt cx="539750" cy="285750"/>
          </a:xfrm>
        </p:grpSpPr>
        <p:sp>
          <p:nvSpPr>
            <p:cNvPr id="1043" name="Freeform 139">
              <a:extLst>
                <a:ext uri="{FF2B5EF4-FFF2-40B4-BE49-F238E27FC236}">
                  <a16:creationId xmlns:a16="http://schemas.microsoft.com/office/drawing/2014/main" id="{4AA007DE-4D1C-410B-A157-847CE5EE4DEC}"/>
                </a:ext>
              </a:extLst>
            </p:cNvPr>
            <p:cNvSpPr>
              <a:spLocks/>
            </p:cNvSpPr>
            <p:nvPr userDrawn="1"/>
          </p:nvSpPr>
          <p:spPr bwMode="auto">
            <a:xfrm>
              <a:off x="2581275"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7 w 140"/>
                <a:gd name="T31" fmla="*/ 9 h 69"/>
                <a:gd name="T32" fmla="*/ 35 w 140"/>
                <a:gd name="T33" fmla="*/ 10 h 69"/>
                <a:gd name="T34" fmla="*/ 32 w 140"/>
                <a:gd name="T35" fmla="*/ 12 h 69"/>
                <a:gd name="T36" fmla="*/ 18 w 140"/>
                <a:gd name="T37" fmla="*/ 24 h 69"/>
                <a:gd name="T38" fmla="*/ 14 w 140"/>
                <a:gd name="T39" fmla="*/ 28 h 69"/>
                <a:gd name="T40" fmla="*/ 5 w 140"/>
                <a:gd name="T41" fmla="*/ 44 h 69"/>
                <a:gd name="T42" fmla="*/ 4 w 140"/>
                <a:gd name="T43" fmla="*/ 47 h 69"/>
                <a:gd name="T44" fmla="*/ 3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0 w 140"/>
                <a:gd name="T59" fmla="*/ 14 h 69"/>
                <a:gd name="T60" fmla="*/ 58 w 140"/>
                <a:gd name="T61" fmla="*/ 19 h 69"/>
                <a:gd name="T62" fmla="*/ 62 w 140"/>
                <a:gd name="T63" fmla="*/ 7 h 69"/>
                <a:gd name="T64" fmla="*/ 76 w 140"/>
                <a:gd name="T65" fmla="*/ 17 h 69"/>
                <a:gd name="T66" fmla="*/ 84 w 140"/>
                <a:gd name="T67" fmla="*/ 8 h 69"/>
                <a:gd name="T68" fmla="*/ 94 w 140"/>
                <a:gd name="T69" fmla="*/ 23 h 69"/>
                <a:gd name="T70" fmla="*/ 105 w 140"/>
                <a:gd name="T71" fmla="*/ 17 h 69"/>
                <a:gd name="T72" fmla="*/ 109 w 140"/>
                <a:gd name="T73" fmla="*/ 34 h 69"/>
                <a:gd name="T74" fmla="*/ 121 w 140"/>
                <a:gd name="T75" fmla="*/ 32 h 69"/>
                <a:gd name="T76" fmla="*/ 119 w 140"/>
                <a:gd name="T77" fmla="*/ 50 h 69"/>
                <a:gd name="T78" fmla="*/ 131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7" y="9"/>
                  </a:cubicBezTo>
                  <a:cubicBezTo>
                    <a:pt x="37" y="9"/>
                    <a:pt x="37" y="9"/>
                    <a:pt x="37"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2" y="19"/>
                    <a:pt x="18" y="24"/>
                  </a:cubicBezTo>
                  <a:cubicBezTo>
                    <a:pt x="18" y="24"/>
                    <a:pt x="18" y="24"/>
                    <a:pt x="18" y="24"/>
                  </a:cubicBezTo>
                  <a:cubicBezTo>
                    <a:pt x="16" y="26"/>
                    <a:pt x="16" y="26"/>
                    <a:pt x="16" y="26"/>
                  </a:cubicBezTo>
                  <a:cubicBezTo>
                    <a:pt x="14" y="28"/>
                    <a:pt x="14" y="28"/>
                    <a:pt x="14" y="28"/>
                  </a:cubicBezTo>
                  <a:cubicBezTo>
                    <a:pt x="14" y="28"/>
                    <a:pt x="14" y="28"/>
                    <a:pt x="14" y="28"/>
                  </a:cubicBezTo>
                  <a:cubicBezTo>
                    <a:pt x="11" y="33"/>
                    <a:pt x="8" y="39"/>
                    <a:pt x="5" y="44"/>
                  </a:cubicBezTo>
                  <a:cubicBezTo>
                    <a:pt x="5" y="44"/>
                    <a:pt x="5" y="44"/>
                    <a:pt x="5" y="44"/>
                  </a:cubicBezTo>
                  <a:cubicBezTo>
                    <a:pt x="4" y="47"/>
                    <a:pt x="4" y="47"/>
                    <a:pt x="4" y="47"/>
                  </a:cubicBezTo>
                  <a:cubicBezTo>
                    <a:pt x="3" y="50"/>
                    <a:pt x="3" y="50"/>
                    <a:pt x="3" y="50"/>
                  </a:cubicBezTo>
                  <a:cubicBezTo>
                    <a:pt x="3" y="50"/>
                    <a:pt x="3" y="50"/>
                    <a:pt x="3" y="50"/>
                  </a:cubicBezTo>
                  <a:cubicBezTo>
                    <a:pt x="1" y="56"/>
                    <a:pt x="0" y="63"/>
                    <a:pt x="0" y="69"/>
                  </a:cubicBezTo>
                  <a:cubicBezTo>
                    <a:pt x="6" y="69"/>
                    <a:pt x="6" y="69"/>
                    <a:pt x="6" y="69"/>
                  </a:cubicBezTo>
                  <a:cubicBezTo>
                    <a:pt x="6"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6" y="23"/>
                    <a:pt x="31" y="20"/>
                    <a:pt x="35" y="17"/>
                  </a:cubicBezTo>
                  <a:cubicBezTo>
                    <a:pt x="41" y="26"/>
                    <a:pt x="41" y="26"/>
                    <a:pt x="41" y="26"/>
                  </a:cubicBezTo>
                  <a:cubicBezTo>
                    <a:pt x="46" y="23"/>
                    <a:pt x="46" y="23"/>
                    <a:pt x="46" y="23"/>
                  </a:cubicBezTo>
                  <a:cubicBezTo>
                    <a:pt x="40" y="14"/>
                    <a:pt x="40" y="14"/>
                    <a:pt x="40" y="14"/>
                  </a:cubicBezTo>
                  <a:cubicBezTo>
                    <a:pt x="45" y="11"/>
                    <a:pt x="50" y="9"/>
                    <a:pt x="56" y="8"/>
                  </a:cubicBezTo>
                  <a:cubicBezTo>
                    <a:pt x="58" y="19"/>
                    <a:pt x="58" y="19"/>
                    <a:pt x="58" y="19"/>
                  </a:cubicBezTo>
                  <a:cubicBezTo>
                    <a:pt x="64" y="17"/>
                    <a:pt x="64" y="17"/>
                    <a:pt x="64" y="17"/>
                  </a:cubicBezTo>
                  <a:cubicBezTo>
                    <a:pt x="62" y="7"/>
                    <a:pt x="62" y="7"/>
                    <a:pt x="62" y="7"/>
                  </a:cubicBezTo>
                  <a:cubicBezTo>
                    <a:pt x="67" y="6"/>
                    <a:pt x="73" y="6"/>
                    <a:pt x="78" y="7"/>
                  </a:cubicBezTo>
                  <a:cubicBezTo>
                    <a:pt x="76" y="17"/>
                    <a:pt x="76" y="17"/>
                    <a:pt x="76" y="17"/>
                  </a:cubicBezTo>
                  <a:cubicBezTo>
                    <a:pt x="82" y="18"/>
                    <a:pt x="82" y="18"/>
                    <a:pt x="82" y="18"/>
                  </a:cubicBezTo>
                  <a:cubicBezTo>
                    <a:pt x="84" y="8"/>
                    <a:pt x="84" y="8"/>
                    <a:pt x="84" y="8"/>
                  </a:cubicBezTo>
                  <a:cubicBezTo>
                    <a:pt x="90" y="9"/>
                    <a:pt x="95" y="11"/>
                    <a:pt x="100" y="14"/>
                  </a:cubicBezTo>
                  <a:cubicBezTo>
                    <a:pt x="94" y="23"/>
                    <a:pt x="94" y="23"/>
                    <a:pt x="94" y="23"/>
                  </a:cubicBezTo>
                  <a:cubicBezTo>
                    <a:pt x="99" y="26"/>
                    <a:pt x="99" y="26"/>
                    <a:pt x="99" y="26"/>
                  </a:cubicBezTo>
                  <a:cubicBezTo>
                    <a:pt x="105" y="17"/>
                    <a:pt x="105" y="17"/>
                    <a:pt x="105" y="17"/>
                  </a:cubicBezTo>
                  <a:cubicBezTo>
                    <a:pt x="109" y="20"/>
                    <a:pt x="114" y="23"/>
                    <a:pt x="117" y="27"/>
                  </a:cubicBezTo>
                  <a:cubicBezTo>
                    <a:pt x="109" y="34"/>
                    <a:pt x="109" y="34"/>
                    <a:pt x="109" y="34"/>
                  </a:cubicBezTo>
                  <a:cubicBezTo>
                    <a:pt x="113" y="39"/>
                    <a:pt x="113" y="39"/>
                    <a:pt x="113" y="39"/>
                  </a:cubicBezTo>
                  <a:cubicBezTo>
                    <a:pt x="121" y="32"/>
                    <a:pt x="121" y="32"/>
                    <a:pt x="121" y="32"/>
                  </a:cubicBezTo>
                  <a:cubicBezTo>
                    <a:pt x="125" y="36"/>
                    <a:pt x="127" y="41"/>
                    <a:pt x="129" y="46"/>
                  </a:cubicBezTo>
                  <a:cubicBezTo>
                    <a:pt x="119" y="50"/>
                    <a:pt x="119" y="50"/>
                    <a:pt x="119" y="50"/>
                  </a:cubicBezTo>
                  <a:cubicBezTo>
                    <a:pt x="121" y="55"/>
                    <a:pt x="121" y="55"/>
                    <a:pt x="121" y="55"/>
                  </a:cubicBezTo>
                  <a:cubicBezTo>
                    <a:pt x="131" y="52"/>
                    <a:pt x="131" y="52"/>
                    <a:pt x="131"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4" name="Freeform 140">
              <a:extLst>
                <a:ext uri="{FF2B5EF4-FFF2-40B4-BE49-F238E27FC236}">
                  <a16:creationId xmlns:a16="http://schemas.microsoft.com/office/drawing/2014/main" id="{BB587AE3-04AF-4FD1-B2CB-FC9FB369B858}"/>
                </a:ext>
              </a:extLst>
            </p:cNvPr>
            <p:cNvSpPr>
              <a:spLocks/>
            </p:cNvSpPr>
            <p:nvPr userDrawn="1"/>
          </p:nvSpPr>
          <p:spPr bwMode="auto">
            <a:xfrm>
              <a:off x="2619375" y="4448175"/>
              <a:ext cx="34925" cy="41275"/>
            </a:xfrm>
            <a:custGeom>
              <a:avLst/>
              <a:gdLst>
                <a:gd name="T0" fmla="*/ 7 w 22"/>
                <a:gd name="T1" fmla="*/ 17 h 26"/>
                <a:gd name="T2" fmla="*/ 17 w 22"/>
                <a:gd name="T3" fmla="*/ 17 h 26"/>
                <a:gd name="T4" fmla="*/ 17 w 22"/>
                <a:gd name="T5" fmla="*/ 9 h 26"/>
                <a:gd name="T6" fmla="*/ 7 w 22"/>
                <a:gd name="T7" fmla="*/ 9 h 26"/>
                <a:gd name="T8" fmla="*/ 7 w 22"/>
                <a:gd name="T9" fmla="*/ 7 h 26"/>
                <a:gd name="T10" fmla="*/ 22 w 22"/>
                <a:gd name="T11" fmla="*/ 7 h 26"/>
                <a:gd name="T12" fmla="*/ 22 w 22"/>
                <a:gd name="T13" fmla="*/ 0 h 26"/>
                <a:gd name="T14" fmla="*/ 0 w 22"/>
                <a:gd name="T15" fmla="*/ 0 h 26"/>
                <a:gd name="T16" fmla="*/ 0 w 22"/>
                <a:gd name="T17" fmla="*/ 26 h 26"/>
                <a:gd name="T18" fmla="*/ 22 w 22"/>
                <a:gd name="T19" fmla="*/ 26 h 26"/>
                <a:gd name="T20" fmla="*/ 22 w 22"/>
                <a:gd name="T21" fmla="*/ 22 h 26"/>
                <a:gd name="T22" fmla="*/ 7 w 22"/>
                <a:gd name="T23" fmla="*/ 22 h 26"/>
                <a:gd name="T24" fmla="*/ 7 w 22"/>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6">
                  <a:moveTo>
                    <a:pt x="7" y="17"/>
                  </a:moveTo>
                  <a:lnTo>
                    <a:pt x="17" y="17"/>
                  </a:lnTo>
                  <a:lnTo>
                    <a:pt x="17" y="9"/>
                  </a:lnTo>
                  <a:lnTo>
                    <a:pt x="7" y="9"/>
                  </a:lnTo>
                  <a:lnTo>
                    <a:pt x="7" y="7"/>
                  </a:lnTo>
                  <a:lnTo>
                    <a:pt x="22" y="7"/>
                  </a:lnTo>
                  <a:lnTo>
                    <a:pt x="22" y="0"/>
                  </a:lnTo>
                  <a:lnTo>
                    <a:pt x="0" y="0"/>
                  </a:lnTo>
                  <a:lnTo>
                    <a:pt x="0" y="26"/>
                  </a:lnTo>
                  <a:lnTo>
                    <a:pt x="22" y="26"/>
                  </a:lnTo>
                  <a:lnTo>
                    <a:pt x="22" y="22"/>
                  </a:lnTo>
                  <a:lnTo>
                    <a:pt x="7" y="22"/>
                  </a:lnTo>
                  <a:lnTo>
                    <a:pt x="7"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5" name="Freeform 141">
              <a:extLst>
                <a:ext uri="{FF2B5EF4-FFF2-40B4-BE49-F238E27FC236}">
                  <a16:creationId xmlns:a16="http://schemas.microsoft.com/office/drawing/2014/main" id="{5C135D48-0C47-4F89-90D2-A2979000C090}"/>
                </a:ext>
              </a:extLst>
            </p:cNvPr>
            <p:cNvSpPr>
              <a:spLocks/>
            </p:cNvSpPr>
            <p:nvPr userDrawn="1"/>
          </p:nvSpPr>
          <p:spPr bwMode="auto">
            <a:xfrm>
              <a:off x="2638425" y="4362450"/>
              <a:ext cx="261938" cy="139700"/>
            </a:xfrm>
            <a:custGeom>
              <a:avLst/>
              <a:gdLst>
                <a:gd name="T0" fmla="*/ 58 w 68"/>
                <a:gd name="T1" fmla="*/ 20 h 36"/>
                <a:gd name="T2" fmla="*/ 49 w 68"/>
                <a:gd name="T3" fmla="*/ 21 h 36"/>
                <a:gd name="T4" fmla="*/ 0 w 68"/>
                <a:gd name="T5" fmla="*/ 0 h 36"/>
                <a:gd name="T6" fmla="*/ 47 w 68"/>
                <a:gd name="T7" fmla="*/ 26 h 36"/>
                <a:gd name="T8" fmla="*/ 51 w 68"/>
                <a:gd name="T9" fmla="*/ 33 h 36"/>
                <a:gd name="T10" fmla="*/ 59 w 68"/>
                <a:gd name="T11" fmla="*/ 32 h 36"/>
                <a:gd name="T12" fmla="*/ 65 w 68"/>
                <a:gd name="T13" fmla="*/ 36 h 36"/>
                <a:gd name="T14" fmla="*/ 68 w 68"/>
                <a:gd name="T15" fmla="*/ 29 h 36"/>
                <a:gd name="T16" fmla="*/ 62 w 68"/>
                <a:gd name="T17" fmla="*/ 27 h 36"/>
                <a:gd name="T18" fmla="*/ 58 w 68"/>
                <a:gd name="T19" fmla="*/ 2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58" y="20"/>
                  </a:moveTo>
                  <a:cubicBezTo>
                    <a:pt x="55" y="18"/>
                    <a:pt x="52" y="19"/>
                    <a:pt x="49" y="21"/>
                  </a:cubicBezTo>
                  <a:cubicBezTo>
                    <a:pt x="0" y="0"/>
                    <a:pt x="0" y="0"/>
                    <a:pt x="0" y="0"/>
                  </a:cubicBezTo>
                  <a:cubicBezTo>
                    <a:pt x="47" y="26"/>
                    <a:pt x="47" y="26"/>
                    <a:pt x="47" y="26"/>
                  </a:cubicBezTo>
                  <a:cubicBezTo>
                    <a:pt x="47" y="29"/>
                    <a:pt x="49" y="31"/>
                    <a:pt x="51" y="33"/>
                  </a:cubicBezTo>
                  <a:cubicBezTo>
                    <a:pt x="54" y="34"/>
                    <a:pt x="56" y="34"/>
                    <a:pt x="59" y="32"/>
                  </a:cubicBezTo>
                  <a:cubicBezTo>
                    <a:pt x="65" y="36"/>
                    <a:pt x="65" y="36"/>
                    <a:pt x="65" y="36"/>
                  </a:cubicBezTo>
                  <a:cubicBezTo>
                    <a:pt x="68" y="29"/>
                    <a:pt x="68" y="29"/>
                    <a:pt x="68" y="29"/>
                  </a:cubicBezTo>
                  <a:cubicBezTo>
                    <a:pt x="62" y="27"/>
                    <a:pt x="62" y="27"/>
                    <a:pt x="62" y="27"/>
                  </a:cubicBezTo>
                  <a:cubicBezTo>
                    <a:pt x="62" y="24"/>
                    <a:pt x="60" y="21"/>
                    <a:pt x="58" y="2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6" name="Freeform 142">
              <a:extLst>
                <a:ext uri="{FF2B5EF4-FFF2-40B4-BE49-F238E27FC236}">
                  <a16:creationId xmlns:a16="http://schemas.microsoft.com/office/drawing/2014/main" id="{ABA8B9CC-7C49-4928-8769-025D74DB3E1D}"/>
                </a:ext>
              </a:extLst>
            </p:cNvPr>
            <p:cNvSpPr>
              <a:spLocks/>
            </p:cNvSpPr>
            <p:nvPr userDrawn="1"/>
          </p:nvSpPr>
          <p:spPr bwMode="auto">
            <a:xfrm>
              <a:off x="3055938"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047" name="Group 1046" descr="An icon of a gas gauge pointing to &quot;full&quot;">
            <a:extLst>
              <a:ext uri="{FF2B5EF4-FFF2-40B4-BE49-F238E27FC236}">
                <a16:creationId xmlns:a16="http://schemas.microsoft.com/office/drawing/2014/main" id="{DE1DC98B-7CE4-4147-9DC4-ADC69159BE46}"/>
              </a:ext>
            </a:extLst>
          </p:cNvPr>
          <p:cNvGrpSpPr/>
          <p:nvPr userDrawn="1"/>
        </p:nvGrpSpPr>
        <p:grpSpPr>
          <a:xfrm>
            <a:off x="5404274" y="4216400"/>
            <a:ext cx="539750" cy="285750"/>
            <a:chOff x="3322638" y="4216400"/>
            <a:chExt cx="539750" cy="285750"/>
          </a:xfrm>
        </p:grpSpPr>
        <p:sp>
          <p:nvSpPr>
            <p:cNvPr id="1048" name="Freeform 143">
              <a:extLst>
                <a:ext uri="{FF2B5EF4-FFF2-40B4-BE49-F238E27FC236}">
                  <a16:creationId xmlns:a16="http://schemas.microsoft.com/office/drawing/2014/main" id="{F3C74179-332F-41B3-A364-D05C508A9649}"/>
                </a:ext>
              </a:extLst>
            </p:cNvPr>
            <p:cNvSpPr>
              <a:spLocks/>
            </p:cNvSpPr>
            <p:nvPr userDrawn="1"/>
          </p:nvSpPr>
          <p:spPr bwMode="auto">
            <a:xfrm>
              <a:off x="3322638"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8 w 140"/>
                <a:gd name="T31" fmla="*/ 9 h 69"/>
                <a:gd name="T32" fmla="*/ 35 w 140"/>
                <a:gd name="T33" fmla="*/ 10 h 69"/>
                <a:gd name="T34" fmla="*/ 32 w 140"/>
                <a:gd name="T35" fmla="*/ 12 h 69"/>
                <a:gd name="T36" fmla="*/ 18 w 140"/>
                <a:gd name="T37" fmla="*/ 24 h 69"/>
                <a:gd name="T38" fmla="*/ 15 w 140"/>
                <a:gd name="T39" fmla="*/ 28 h 69"/>
                <a:gd name="T40" fmla="*/ 6 w 140"/>
                <a:gd name="T41" fmla="*/ 44 h 69"/>
                <a:gd name="T42" fmla="*/ 4 w 140"/>
                <a:gd name="T43" fmla="*/ 47 h 69"/>
                <a:gd name="T44" fmla="*/ 4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1 w 140"/>
                <a:gd name="T59" fmla="*/ 14 h 69"/>
                <a:gd name="T60" fmla="*/ 58 w 140"/>
                <a:gd name="T61" fmla="*/ 19 h 69"/>
                <a:gd name="T62" fmla="*/ 62 w 140"/>
                <a:gd name="T63" fmla="*/ 7 h 69"/>
                <a:gd name="T64" fmla="*/ 77 w 140"/>
                <a:gd name="T65" fmla="*/ 17 h 69"/>
                <a:gd name="T66" fmla="*/ 84 w 140"/>
                <a:gd name="T67" fmla="*/ 8 h 69"/>
                <a:gd name="T68" fmla="*/ 95 w 140"/>
                <a:gd name="T69" fmla="*/ 23 h 69"/>
                <a:gd name="T70" fmla="*/ 105 w 140"/>
                <a:gd name="T71" fmla="*/ 17 h 69"/>
                <a:gd name="T72" fmla="*/ 109 w 140"/>
                <a:gd name="T73" fmla="*/ 34 h 69"/>
                <a:gd name="T74" fmla="*/ 121 w 140"/>
                <a:gd name="T75" fmla="*/ 32 h 69"/>
                <a:gd name="T76" fmla="*/ 119 w 140"/>
                <a:gd name="T77" fmla="*/ 50 h 69"/>
                <a:gd name="T78" fmla="*/ 132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8" y="9"/>
                  </a:cubicBezTo>
                  <a:cubicBezTo>
                    <a:pt x="38" y="9"/>
                    <a:pt x="38" y="9"/>
                    <a:pt x="38"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3" y="19"/>
                    <a:pt x="18" y="24"/>
                  </a:cubicBezTo>
                  <a:cubicBezTo>
                    <a:pt x="18" y="24"/>
                    <a:pt x="18" y="24"/>
                    <a:pt x="18" y="24"/>
                  </a:cubicBezTo>
                  <a:cubicBezTo>
                    <a:pt x="16" y="26"/>
                    <a:pt x="16" y="26"/>
                    <a:pt x="16" y="26"/>
                  </a:cubicBezTo>
                  <a:cubicBezTo>
                    <a:pt x="15" y="28"/>
                    <a:pt x="15" y="28"/>
                    <a:pt x="15" y="28"/>
                  </a:cubicBezTo>
                  <a:cubicBezTo>
                    <a:pt x="15" y="28"/>
                    <a:pt x="15" y="28"/>
                    <a:pt x="15" y="28"/>
                  </a:cubicBezTo>
                  <a:cubicBezTo>
                    <a:pt x="11" y="33"/>
                    <a:pt x="8" y="39"/>
                    <a:pt x="6" y="44"/>
                  </a:cubicBezTo>
                  <a:cubicBezTo>
                    <a:pt x="5" y="44"/>
                    <a:pt x="5" y="44"/>
                    <a:pt x="5" y="44"/>
                  </a:cubicBezTo>
                  <a:cubicBezTo>
                    <a:pt x="4" y="47"/>
                    <a:pt x="4" y="47"/>
                    <a:pt x="4" y="47"/>
                  </a:cubicBezTo>
                  <a:cubicBezTo>
                    <a:pt x="3" y="50"/>
                    <a:pt x="3" y="50"/>
                    <a:pt x="3" y="50"/>
                  </a:cubicBezTo>
                  <a:cubicBezTo>
                    <a:pt x="4" y="50"/>
                    <a:pt x="4" y="50"/>
                    <a:pt x="4" y="50"/>
                  </a:cubicBezTo>
                  <a:cubicBezTo>
                    <a:pt x="2" y="56"/>
                    <a:pt x="1" y="63"/>
                    <a:pt x="0" y="69"/>
                  </a:cubicBezTo>
                  <a:cubicBezTo>
                    <a:pt x="6" y="69"/>
                    <a:pt x="6" y="69"/>
                    <a:pt x="6" y="69"/>
                  </a:cubicBezTo>
                  <a:cubicBezTo>
                    <a:pt x="7"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7" y="23"/>
                    <a:pt x="31" y="20"/>
                    <a:pt x="35" y="17"/>
                  </a:cubicBezTo>
                  <a:cubicBezTo>
                    <a:pt x="41" y="26"/>
                    <a:pt x="41" y="26"/>
                    <a:pt x="41" y="26"/>
                  </a:cubicBezTo>
                  <a:cubicBezTo>
                    <a:pt x="46" y="23"/>
                    <a:pt x="46" y="23"/>
                    <a:pt x="46" y="23"/>
                  </a:cubicBezTo>
                  <a:cubicBezTo>
                    <a:pt x="41" y="14"/>
                    <a:pt x="41" y="14"/>
                    <a:pt x="41" y="14"/>
                  </a:cubicBezTo>
                  <a:cubicBezTo>
                    <a:pt x="45" y="11"/>
                    <a:pt x="51" y="9"/>
                    <a:pt x="56" y="8"/>
                  </a:cubicBezTo>
                  <a:cubicBezTo>
                    <a:pt x="58" y="19"/>
                    <a:pt x="58" y="19"/>
                    <a:pt x="58" y="19"/>
                  </a:cubicBezTo>
                  <a:cubicBezTo>
                    <a:pt x="64" y="17"/>
                    <a:pt x="64" y="17"/>
                    <a:pt x="64" y="17"/>
                  </a:cubicBezTo>
                  <a:cubicBezTo>
                    <a:pt x="62" y="7"/>
                    <a:pt x="62" y="7"/>
                    <a:pt x="62" y="7"/>
                  </a:cubicBezTo>
                  <a:cubicBezTo>
                    <a:pt x="67" y="6"/>
                    <a:pt x="73" y="6"/>
                    <a:pt x="78" y="7"/>
                  </a:cubicBezTo>
                  <a:cubicBezTo>
                    <a:pt x="77" y="17"/>
                    <a:pt x="77" y="17"/>
                    <a:pt x="77" y="17"/>
                  </a:cubicBezTo>
                  <a:cubicBezTo>
                    <a:pt x="82" y="18"/>
                    <a:pt x="82" y="18"/>
                    <a:pt x="82" y="18"/>
                  </a:cubicBezTo>
                  <a:cubicBezTo>
                    <a:pt x="84" y="8"/>
                    <a:pt x="84" y="8"/>
                    <a:pt x="84" y="8"/>
                  </a:cubicBezTo>
                  <a:cubicBezTo>
                    <a:pt x="90" y="9"/>
                    <a:pt x="95" y="11"/>
                    <a:pt x="100" y="14"/>
                  </a:cubicBezTo>
                  <a:cubicBezTo>
                    <a:pt x="95" y="23"/>
                    <a:pt x="95" y="23"/>
                    <a:pt x="95" y="23"/>
                  </a:cubicBezTo>
                  <a:cubicBezTo>
                    <a:pt x="100" y="26"/>
                    <a:pt x="100" y="26"/>
                    <a:pt x="100" y="26"/>
                  </a:cubicBezTo>
                  <a:cubicBezTo>
                    <a:pt x="105" y="17"/>
                    <a:pt x="105" y="17"/>
                    <a:pt x="105" y="17"/>
                  </a:cubicBezTo>
                  <a:cubicBezTo>
                    <a:pt x="110" y="20"/>
                    <a:pt x="114" y="23"/>
                    <a:pt x="118" y="27"/>
                  </a:cubicBezTo>
                  <a:cubicBezTo>
                    <a:pt x="109" y="34"/>
                    <a:pt x="109" y="34"/>
                    <a:pt x="109" y="34"/>
                  </a:cubicBezTo>
                  <a:cubicBezTo>
                    <a:pt x="113" y="39"/>
                    <a:pt x="113" y="39"/>
                    <a:pt x="113" y="39"/>
                  </a:cubicBezTo>
                  <a:cubicBezTo>
                    <a:pt x="121" y="32"/>
                    <a:pt x="121" y="32"/>
                    <a:pt x="121" y="32"/>
                  </a:cubicBezTo>
                  <a:cubicBezTo>
                    <a:pt x="125" y="36"/>
                    <a:pt x="127" y="41"/>
                    <a:pt x="130" y="46"/>
                  </a:cubicBezTo>
                  <a:cubicBezTo>
                    <a:pt x="119" y="50"/>
                    <a:pt x="119" y="50"/>
                    <a:pt x="119" y="50"/>
                  </a:cubicBezTo>
                  <a:cubicBezTo>
                    <a:pt x="121" y="55"/>
                    <a:pt x="121" y="55"/>
                    <a:pt x="121" y="55"/>
                  </a:cubicBezTo>
                  <a:cubicBezTo>
                    <a:pt x="132" y="52"/>
                    <a:pt x="132" y="52"/>
                    <a:pt x="132"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9" name="Freeform 144">
              <a:extLst>
                <a:ext uri="{FF2B5EF4-FFF2-40B4-BE49-F238E27FC236}">
                  <a16:creationId xmlns:a16="http://schemas.microsoft.com/office/drawing/2014/main" id="{C49A834A-E65D-479C-AA1B-EF0BB9BF6F82}"/>
                </a:ext>
              </a:extLst>
            </p:cNvPr>
            <p:cNvSpPr>
              <a:spLocks/>
            </p:cNvSpPr>
            <p:nvPr userDrawn="1"/>
          </p:nvSpPr>
          <p:spPr bwMode="auto">
            <a:xfrm>
              <a:off x="3363913" y="4448175"/>
              <a:ext cx="31750" cy="41275"/>
            </a:xfrm>
            <a:custGeom>
              <a:avLst/>
              <a:gdLst>
                <a:gd name="T0" fmla="*/ 8 w 20"/>
                <a:gd name="T1" fmla="*/ 17 h 26"/>
                <a:gd name="T2" fmla="*/ 15 w 20"/>
                <a:gd name="T3" fmla="*/ 17 h 26"/>
                <a:gd name="T4" fmla="*/ 15 w 20"/>
                <a:gd name="T5" fmla="*/ 9 h 26"/>
                <a:gd name="T6" fmla="*/ 8 w 20"/>
                <a:gd name="T7" fmla="*/ 9 h 26"/>
                <a:gd name="T8" fmla="*/ 8 w 20"/>
                <a:gd name="T9" fmla="*/ 7 h 26"/>
                <a:gd name="T10" fmla="*/ 20 w 20"/>
                <a:gd name="T11" fmla="*/ 7 h 26"/>
                <a:gd name="T12" fmla="*/ 20 w 20"/>
                <a:gd name="T13" fmla="*/ 0 h 26"/>
                <a:gd name="T14" fmla="*/ 0 w 20"/>
                <a:gd name="T15" fmla="*/ 0 h 26"/>
                <a:gd name="T16" fmla="*/ 0 w 20"/>
                <a:gd name="T17" fmla="*/ 26 h 26"/>
                <a:gd name="T18" fmla="*/ 20 w 20"/>
                <a:gd name="T19" fmla="*/ 26 h 26"/>
                <a:gd name="T20" fmla="*/ 20 w 20"/>
                <a:gd name="T21" fmla="*/ 22 h 26"/>
                <a:gd name="T22" fmla="*/ 8 w 20"/>
                <a:gd name="T23" fmla="*/ 22 h 26"/>
                <a:gd name="T24" fmla="*/ 8 w 20"/>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 h="26">
                  <a:moveTo>
                    <a:pt x="8" y="17"/>
                  </a:moveTo>
                  <a:lnTo>
                    <a:pt x="15" y="17"/>
                  </a:lnTo>
                  <a:lnTo>
                    <a:pt x="15" y="9"/>
                  </a:lnTo>
                  <a:lnTo>
                    <a:pt x="8" y="9"/>
                  </a:lnTo>
                  <a:lnTo>
                    <a:pt x="8" y="7"/>
                  </a:lnTo>
                  <a:lnTo>
                    <a:pt x="20" y="7"/>
                  </a:lnTo>
                  <a:lnTo>
                    <a:pt x="20" y="0"/>
                  </a:lnTo>
                  <a:lnTo>
                    <a:pt x="0" y="0"/>
                  </a:lnTo>
                  <a:lnTo>
                    <a:pt x="0" y="26"/>
                  </a:lnTo>
                  <a:lnTo>
                    <a:pt x="20" y="26"/>
                  </a:lnTo>
                  <a:lnTo>
                    <a:pt x="20" y="22"/>
                  </a:lnTo>
                  <a:lnTo>
                    <a:pt x="8" y="22"/>
                  </a:lnTo>
                  <a:lnTo>
                    <a:pt x="8"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0" name="Freeform 145">
              <a:extLst>
                <a:ext uri="{FF2B5EF4-FFF2-40B4-BE49-F238E27FC236}">
                  <a16:creationId xmlns:a16="http://schemas.microsoft.com/office/drawing/2014/main" id="{84BE6F69-97FD-4BB2-9A4C-C3B65B5E61B6}"/>
                </a:ext>
              </a:extLst>
            </p:cNvPr>
            <p:cNvSpPr>
              <a:spLocks/>
            </p:cNvSpPr>
            <p:nvPr userDrawn="1"/>
          </p:nvSpPr>
          <p:spPr bwMode="auto">
            <a:xfrm>
              <a:off x="3541713" y="4362450"/>
              <a:ext cx="263525" cy="139700"/>
            </a:xfrm>
            <a:custGeom>
              <a:avLst/>
              <a:gdLst>
                <a:gd name="T0" fmla="*/ 19 w 68"/>
                <a:gd name="T1" fmla="*/ 21 h 36"/>
                <a:gd name="T2" fmla="*/ 11 w 68"/>
                <a:gd name="T3" fmla="*/ 20 h 36"/>
                <a:gd name="T4" fmla="*/ 6 w 68"/>
                <a:gd name="T5" fmla="*/ 27 h 36"/>
                <a:gd name="T6" fmla="*/ 0 w 68"/>
                <a:gd name="T7" fmla="*/ 29 h 36"/>
                <a:gd name="T8" fmla="*/ 4 w 68"/>
                <a:gd name="T9" fmla="*/ 36 h 36"/>
                <a:gd name="T10" fmla="*/ 10 w 68"/>
                <a:gd name="T11" fmla="*/ 32 h 36"/>
                <a:gd name="T12" fmla="*/ 17 w 68"/>
                <a:gd name="T13" fmla="*/ 33 h 36"/>
                <a:gd name="T14" fmla="*/ 21 w 68"/>
                <a:gd name="T15" fmla="*/ 26 h 36"/>
                <a:gd name="T16" fmla="*/ 68 w 68"/>
                <a:gd name="T17" fmla="*/ 0 h 36"/>
                <a:gd name="T18" fmla="*/ 19 w 68"/>
                <a:gd name="T19" fmla="*/ 2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19" y="21"/>
                  </a:moveTo>
                  <a:cubicBezTo>
                    <a:pt x="17" y="19"/>
                    <a:pt x="13" y="18"/>
                    <a:pt x="11" y="20"/>
                  </a:cubicBezTo>
                  <a:cubicBezTo>
                    <a:pt x="8" y="21"/>
                    <a:pt x="6" y="24"/>
                    <a:pt x="6" y="27"/>
                  </a:cubicBezTo>
                  <a:cubicBezTo>
                    <a:pt x="0" y="29"/>
                    <a:pt x="0" y="29"/>
                    <a:pt x="0" y="29"/>
                  </a:cubicBezTo>
                  <a:cubicBezTo>
                    <a:pt x="4" y="36"/>
                    <a:pt x="4" y="36"/>
                    <a:pt x="4" y="36"/>
                  </a:cubicBezTo>
                  <a:cubicBezTo>
                    <a:pt x="10" y="32"/>
                    <a:pt x="10" y="32"/>
                    <a:pt x="10" y="32"/>
                  </a:cubicBezTo>
                  <a:cubicBezTo>
                    <a:pt x="12" y="34"/>
                    <a:pt x="15" y="34"/>
                    <a:pt x="17" y="33"/>
                  </a:cubicBezTo>
                  <a:cubicBezTo>
                    <a:pt x="19" y="31"/>
                    <a:pt x="21" y="29"/>
                    <a:pt x="21" y="26"/>
                  </a:cubicBezTo>
                  <a:cubicBezTo>
                    <a:pt x="68" y="0"/>
                    <a:pt x="68" y="0"/>
                    <a:pt x="68" y="0"/>
                  </a:cubicBezTo>
                  <a:lnTo>
                    <a:pt x="19" y="2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1" name="Freeform 146">
              <a:extLst>
                <a:ext uri="{FF2B5EF4-FFF2-40B4-BE49-F238E27FC236}">
                  <a16:creationId xmlns:a16="http://schemas.microsoft.com/office/drawing/2014/main" id="{44E3588F-5C70-4C73-A66D-3FC55D0FEC78}"/>
                </a:ext>
              </a:extLst>
            </p:cNvPr>
            <p:cNvSpPr>
              <a:spLocks/>
            </p:cNvSpPr>
            <p:nvPr userDrawn="1"/>
          </p:nvSpPr>
          <p:spPr bwMode="auto">
            <a:xfrm>
              <a:off x="3797300"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052" name="Group 1051" descr="An icon of a gas pump">
            <a:extLst>
              <a:ext uri="{FF2B5EF4-FFF2-40B4-BE49-F238E27FC236}">
                <a16:creationId xmlns:a16="http://schemas.microsoft.com/office/drawing/2014/main" id="{3FA7044E-A2E8-4335-BF9C-942612774A08}"/>
              </a:ext>
            </a:extLst>
          </p:cNvPr>
          <p:cNvGrpSpPr/>
          <p:nvPr userDrawn="1"/>
        </p:nvGrpSpPr>
        <p:grpSpPr>
          <a:xfrm>
            <a:off x="8998374" y="4011613"/>
            <a:ext cx="436562" cy="563563"/>
            <a:chOff x="6916738" y="4011613"/>
            <a:chExt cx="436562" cy="563563"/>
          </a:xfrm>
        </p:grpSpPr>
        <p:sp>
          <p:nvSpPr>
            <p:cNvPr id="1053" name="Rectangle 147">
              <a:extLst>
                <a:ext uri="{FF2B5EF4-FFF2-40B4-BE49-F238E27FC236}">
                  <a16:creationId xmlns:a16="http://schemas.microsoft.com/office/drawing/2014/main" id="{90AD2250-9BEC-4E88-BE4E-5011D9399A90}"/>
                </a:ext>
              </a:extLst>
            </p:cNvPr>
            <p:cNvSpPr>
              <a:spLocks noChangeArrowheads="1"/>
            </p:cNvSpPr>
            <p:nvPr userDrawn="1"/>
          </p:nvSpPr>
          <p:spPr bwMode="auto">
            <a:xfrm>
              <a:off x="6916738" y="4529138"/>
              <a:ext cx="355600" cy="460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4" name="Freeform 148">
              <a:extLst>
                <a:ext uri="{FF2B5EF4-FFF2-40B4-BE49-F238E27FC236}">
                  <a16:creationId xmlns:a16="http://schemas.microsoft.com/office/drawing/2014/main" id="{2C33B98C-43F8-4CDF-8804-DB293061AFAD}"/>
                </a:ext>
              </a:extLst>
            </p:cNvPr>
            <p:cNvSpPr>
              <a:spLocks noEditPoints="1"/>
            </p:cNvSpPr>
            <p:nvPr userDrawn="1"/>
          </p:nvSpPr>
          <p:spPr bwMode="auto">
            <a:xfrm>
              <a:off x="6924675" y="4011613"/>
              <a:ext cx="428625" cy="490538"/>
            </a:xfrm>
            <a:custGeom>
              <a:avLst/>
              <a:gdLst>
                <a:gd name="T0" fmla="*/ 106 w 111"/>
                <a:gd name="T1" fmla="*/ 22 h 127"/>
                <a:gd name="T2" fmla="*/ 106 w 111"/>
                <a:gd name="T3" fmla="*/ 22 h 127"/>
                <a:gd name="T4" fmla="*/ 85 w 111"/>
                <a:gd name="T5" fmla="*/ 0 h 127"/>
                <a:gd name="T6" fmla="*/ 80 w 111"/>
                <a:gd name="T7" fmla="*/ 4 h 127"/>
                <a:gd name="T8" fmla="*/ 90 w 111"/>
                <a:gd name="T9" fmla="*/ 15 h 127"/>
                <a:gd name="T10" fmla="*/ 90 w 111"/>
                <a:gd name="T11" fmla="*/ 33 h 127"/>
                <a:gd name="T12" fmla="*/ 104 w 111"/>
                <a:gd name="T13" fmla="*/ 48 h 127"/>
                <a:gd name="T14" fmla="*/ 104 w 111"/>
                <a:gd name="T15" fmla="*/ 105 h 127"/>
                <a:gd name="T16" fmla="*/ 99 w 111"/>
                <a:gd name="T17" fmla="*/ 108 h 127"/>
                <a:gd name="T18" fmla="*/ 92 w 111"/>
                <a:gd name="T19" fmla="*/ 105 h 127"/>
                <a:gd name="T20" fmla="*/ 92 w 111"/>
                <a:gd name="T21" fmla="*/ 62 h 127"/>
                <a:gd name="T22" fmla="*/ 80 w 111"/>
                <a:gd name="T23" fmla="*/ 51 h 127"/>
                <a:gd name="T24" fmla="*/ 80 w 111"/>
                <a:gd name="T25" fmla="*/ 15 h 127"/>
                <a:gd name="T26" fmla="*/ 69 w 111"/>
                <a:gd name="T27" fmla="*/ 3 h 127"/>
                <a:gd name="T28" fmla="*/ 12 w 111"/>
                <a:gd name="T29" fmla="*/ 3 h 127"/>
                <a:gd name="T30" fmla="*/ 0 w 111"/>
                <a:gd name="T31" fmla="*/ 15 h 127"/>
                <a:gd name="T32" fmla="*/ 0 w 111"/>
                <a:gd name="T33" fmla="*/ 115 h 127"/>
                <a:gd name="T34" fmla="*/ 12 w 111"/>
                <a:gd name="T35" fmla="*/ 127 h 127"/>
                <a:gd name="T36" fmla="*/ 69 w 111"/>
                <a:gd name="T37" fmla="*/ 127 h 127"/>
                <a:gd name="T38" fmla="*/ 80 w 111"/>
                <a:gd name="T39" fmla="*/ 115 h 127"/>
                <a:gd name="T40" fmla="*/ 80 w 111"/>
                <a:gd name="T41" fmla="*/ 60 h 127"/>
                <a:gd name="T42" fmla="*/ 85 w 111"/>
                <a:gd name="T43" fmla="*/ 65 h 127"/>
                <a:gd name="T44" fmla="*/ 85 w 111"/>
                <a:gd name="T45" fmla="*/ 108 h 127"/>
                <a:gd name="T46" fmla="*/ 86 w 111"/>
                <a:gd name="T47" fmla="*/ 109 h 127"/>
                <a:gd name="T48" fmla="*/ 98 w 111"/>
                <a:gd name="T49" fmla="*/ 115 h 127"/>
                <a:gd name="T50" fmla="*/ 99 w 111"/>
                <a:gd name="T51" fmla="*/ 115 h 127"/>
                <a:gd name="T52" fmla="*/ 110 w 111"/>
                <a:gd name="T53" fmla="*/ 109 h 127"/>
                <a:gd name="T54" fmla="*/ 111 w 111"/>
                <a:gd name="T55" fmla="*/ 108 h 127"/>
                <a:gd name="T56" fmla="*/ 111 w 111"/>
                <a:gd name="T57" fmla="*/ 56 h 127"/>
                <a:gd name="T58" fmla="*/ 111 w 111"/>
                <a:gd name="T59" fmla="*/ 38 h 127"/>
                <a:gd name="T60" fmla="*/ 111 w 111"/>
                <a:gd name="T61" fmla="*/ 28 h 127"/>
                <a:gd name="T62" fmla="*/ 106 w 111"/>
                <a:gd name="T63" fmla="*/ 22 h 127"/>
                <a:gd name="T64" fmla="*/ 73 w 111"/>
                <a:gd name="T65" fmla="*/ 46 h 127"/>
                <a:gd name="T66" fmla="*/ 61 w 111"/>
                <a:gd name="T67" fmla="*/ 57 h 127"/>
                <a:gd name="T68" fmla="*/ 20 w 111"/>
                <a:gd name="T69" fmla="*/ 57 h 127"/>
                <a:gd name="T70" fmla="*/ 9 w 111"/>
                <a:gd name="T71" fmla="*/ 46 h 127"/>
                <a:gd name="T72" fmla="*/ 9 w 111"/>
                <a:gd name="T73" fmla="*/ 26 h 127"/>
                <a:gd name="T74" fmla="*/ 20 w 111"/>
                <a:gd name="T75" fmla="*/ 15 h 127"/>
                <a:gd name="T76" fmla="*/ 61 w 111"/>
                <a:gd name="T77" fmla="*/ 15 h 127"/>
                <a:gd name="T78" fmla="*/ 73 w 111"/>
                <a:gd name="T79" fmla="*/ 26 h 127"/>
                <a:gd name="T80" fmla="*/ 73 w 111"/>
                <a:gd name="T81" fmla="*/ 46 h 127"/>
                <a:gd name="T82" fmla="*/ 104 w 111"/>
                <a:gd name="T83" fmla="*/ 38 h 127"/>
                <a:gd name="T84" fmla="*/ 104 w 111"/>
                <a:gd name="T85" fmla="*/ 38 h 127"/>
                <a:gd name="T86" fmla="*/ 97 w 111"/>
                <a:gd name="T87" fmla="*/ 30 h 127"/>
                <a:gd name="T88" fmla="*/ 97 w 111"/>
                <a:gd name="T89" fmla="*/ 23 h 127"/>
                <a:gd name="T90" fmla="*/ 104 w 111"/>
                <a:gd name="T91" fmla="*/ 31 h 127"/>
                <a:gd name="T92" fmla="*/ 104 w 111"/>
                <a:gd name="T93" fmla="*/ 3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1" h="127">
                  <a:moveTo>
                    <a:pt x="106" y="22"/>
                  </a:moveTo>
                  <a:cubicBezTo>
                    <a:pt x="106" y="22"/>
                    <a:pt x="106" y="22"/>
                    <a:pt x="106" y="22"/>
                  </a:cubicBezTo>
                  <a:cubicBezTo>
                    <a:pt x="85" y="0"/>
                    <a:pt x="85" y="0"/>
                    <a:pt x="85" y="0"/>
                  </a:cubicBezTo>
                  <a:cubicBezTo>
                    <a:pt x="80" y="4"/>
                    <a:pt x="80" y="4"/>
                    <a:pt x="80" y="4"/>
                  </a:cubicBezTo>
                  <a:cubicBezTo>
                    <a:pt x="90" y="15"/>
                    <a:pt x="90" y="15"/>
                    <a:pt x="90" y="15"/>
                  </a:cubicBezTo>
                  <a:cubicBezTo>
                    <a:pt x="90" y="33"/>
                    <a:pt x="90" y="33"/>
                    <a:pt x="90" y="33"/>
                  </a:cubicBezTo>
                  <a:cubicBezTo>
                    <a:pt x="104" y="48"/>
                    <a:pt x="104" y="48"/>
                    <a:pt x="104" y="48"/>
                  </a:cubicBezTo>
                  <a:cubicBezTo>
                    <a:pt x="104" y="105"/>
                    <a:pt x="104" y="105"/>
                    <a:pt x="104" y="105"/>
                  </a:cubicBezTo>
                  <a:cubicBezTo>
                    <a:pt x="103" y="106"/>
                    <a:pt x="101" y="108"/>
                    <a:pt x="99" y="108"/>
                  </a:cubicBezTo>
                  <a:cubicBezTo>
                    <a:pt x="96" y="108"/>
                    <a:pt x="94" y="107"/>
                    <a:pt x="92" y="105"/>
                  </a:cubicBezTo>
                  <a:cubicBezTo>
                    <a:pt x="92" y="62"/>
                    <a:pt x="92" y="62"/>
                    <a:pt x="92" y="62"/>
                  </a:cubicBezTo>
                  <a:cubicBezTo>
                    <a:pt x="80" y="51"/>
                    <a:pt x="80" y="51"/>
                    <a:pt x="80" y="51"/>
                  </a:cubicBezTo>
                  <a:cubicBezTo>
                    <a:pt x="80" y="15"/>
                    <a:pt x="80" y="15"/>
                    <a:pt x="80" y="15"/>
                  </a:cubicBezTo>
                  <a:cubicBezTo>
                    <a:pt x="80" y="9"/>
                    <a:pt x="75" y="3"/>
                    <a:pt x="69" y="3"/>
                  </a:cubicBezTo>
                  <a:cubicBezTo>
                    <a:pt x="12" y="3"/>
                    <a:pt x="12" y="3"/>
                    <a:pt x="12" y="3"/>
                  </a:cubicBezTo>
                  <a:cubicBezTo>
                    <a:pt x="5" y="3"/>
                    <a:pt x="0" y="9"/>
                    <a:pt x="0" y="15"/>
                  </a:cubicBezTo>
                  <a:cubicBezTo>
                    <a:pt x="0" y="115"/>
                    <a:pt x="0" y="115"/>
                    <a:pt x="0" y="115"/>
                  </a:cubicBezTo>
                  <a:cubicBezTo>
                    <a:pt x="0" y="122"/>
                    <a:pt x="5" y="127"/>
                    <a:pt x="12" y="127"/>
                  </a:cubicBezTo>
                  <a:cubicBezTo>
                    <a:pt x="69" y="127"/>
                    <a:pt x="69" y="127"/>
                    <a:pt x="69" y="127"/>
                  </a:cubicBezTo>
                  <a:cubicBezTo>
                    <a:pt x="75" y="127"/>
                    <a:pt x="80" y="122"/>
                    <a:pt x="80" y="115"/>
                  </a:cubicBezTo>
                  <a:cubicBezTo>
                    <a:pt x="80" y="60"/>
                    <a:pt x="80" y="60"/>
                    <a:pt x="80" y="60"/>
                  </a:cubicBezTo>
                  <a:cubicBezTo>
                    <a:pt x="85" y="65"/>
                    <a:pt x="85" y="65"/>
                    <a:pt x="85" y="65"/>
                  </a:cubicBezTo>
                  <a:cubicBezTo>
                    <a:pt x="85" y="108"/>
                    <a:pt x="85" y="108"/>
                    <a:pt x="85" y="108"/>
                  </a:cubicBezTo>
                  <a:cubicBezTo>
                    <a:pt x="86" y="109"/>
                    <a:pt x="86" y="109"/>
                    <a:pt x="86" y="109"/>
                  </a:cubicBezTo>
                  <a:cubicBezTo>
                    <a:pt x="90" y="113"/>
                    <a:pt x="94" y="115"/>
                    <a:pt x="98" y="115"/>
                  </a:cubicBezTo>
                  <a:cubicBezTo>
                    <a:pt x="98" y="115"/>
                    <a:pt x="99" y="115"/>
                    <a:pt x="99" y="115"/>
                  </a:cubicBezTo>
                  <a:cubicBezTo>
                    <a:pt x="106" y="115"/>
                    <a:pt x="110" y="109"/>
                    <a:pt x="110" y="109"/>
                  </a:cubicBezTo>
                  <a:cubicBezTo>
                    <a:pt x="111" y="108"/>
                    <a:pt x="111" y="108"/>
                    <a:pt x="111" y="108"/>
                  </a:cubicBezTo>
                  <a:cubicBezTo>
                    <a:pt x="111" y="56"/>
                    <a:pt x="111" y="56"/>
                    <a:pt x="111" y="56"/>
                  </a:cubicBezTo>
                  <a:cubicBezTo>
                    <a:pt x="111" y="38"/>
                    <a:pt x="111" y="38"/>
                    <a:pt x="111" y="38"/>
                  </a:cubicBezTo>
                  <a:cubicBezTo>
                    <a:pt x="111" y="28"/>
                    <a:pt x="111" y="28"/>
                    <a:pt x="111" y="28"/>
                  </a:cubicBezTo>
                  <a:lnTo>
                    <a:pt x="106" y="22"/>
                  </a:lnTo>
                  <a:close/>
                  <a:moveTo>
                    <a:pt x="73" y="46"/>
                  </a:moveTo>
                  <a:cubicBezTo>
                    <a:pt x="73" y="52"/>
                    <a:pt x="68" y="57"/>
                    <a:pt x="61" y="57"/>
                  </a:cubicBezTo>
                  <a:cubicBezTo>
                    <a:pt x="20" y="57"/>
                    <a:pt x="20" y="57"/>
                    <a:pt x="20" y="57"/>
                  </a:cubicBezTo>
                  <a:cubicBezTo>
                    <a:pt x="14" y="57"/>
                    <a:pt x="9" y="52"/>
                    <a:pt x="9" y="46"/>
                  </a:cubicBezTo>
                  <a:cubicBezTo>
                    <a:pt x="9" y="26"/>
                    <a:pt x="9" y="26"/>
                    <a:pt x="9" y="26"/>
                  </a:cubicBezTo>
                  <a:cubicBezTo>
                    <a:pt x="9" y="20"/>
                    <a:pt x="14" y="15"/>
                    <a:pt x="20" y="15"/>
                  </a:cubicBezTo>
                  <a:cubicBezTo>
                    <a:pt x="61" y="15"/>
                    <a:pt x="61" y="15"/>
                    <a:pt x="61" y="15"/>
                  </a:cubicBezTo>
                  <a:cubicBezTo>
                    <a:pt x="68" y="15"/>
                    <a:pt x="73" y="20"/>
                    <a:pt x="73" y="26"/>
                  </a:cubicBezTo>
                  <a:lnTo>
                    <a:pt x="73" y="46"/>
                  </a:lnTo>
                  <a:close/>
                  <a:moveTo>
                    <a:pt x="104" y="38"/>
                  </a:moveTo>
                  <a:cubicBezTo>
                    <a:pt x="104" y="38"/>
                    <a:pt x="104" y="38"/>
                    <a:pt x="104" y="38"/>
                  </a:cubicBezTo>
                  <a:cubicBezTo>
                    <a:pt x="97" y="30"/>
                    <a:pt x="97" y="30"/>
                    <a:pt x="97" y="30"/>
                  </a:cubicBezTo>
                  <a:cubicBezTo>
                    <a:pt x="97" y="23"/>
                    <a:pt x="97" y="23"/>
                    <a:pt x="97" y="23"/>
                  </a:cubicBezTo>
                  <a:cubicBezTo>
                    <a:pt x="104" y="31"/>
                    <a:pt x="104" y="31"/>
                    <a:pt x="104" y="31"/>
                  </a:cubicBezTo>
                  <a:lnTo>
                    <a:pt x="104" y="3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55" name="Freeform 149" descr="An icon of a piece of paper and a clock ">
            <a:extLst>
              <a:ext uri="{FF2B5EF4-FFF2-40B4-BE49-F238E27FC236}">
                <a16:creationId xmlns:a16="http://schemas.microsoft.com/office/drawing/2014/main" id="{F90414E9-DCC9-45DE-B349-F203A205953E}"/>
              </a:ext>
            </a:extLst>
          </p:cNvPr>
          <p:cNvSpPr>
            <a:spLocks noEditPoints="1"/>
          </p:cNvSpPr>
          <p:nvPr userDrawn="1"/>
        </p:nvSpPr>
        <p:spPr bwMode="auto">
          <a:xfrm>
            <a:off x="9666711" y="4003675"/>
            <a:ext cx="296863" cy="404813"/>
          </a:xfrm>
          <a:custGeom>
            <a:avLst/>
            <a:gdLst>
              <a:gd name="T0" fmla="*/ 66 w 77"/>
              <a:gd name="T1" fmla="*/ 57 h 105"/>
              <a:gd name="T2" fmla="*/ 66 w 77"/>
              <a:gd name="T3" fmla="*/ 6 h 105"/>
              <a:gd name="T4" fmla="*/ 60 w 77"/>
              <a:gd name="T5" fmla="*/ 0 h 105"/>
              <a:gd name="T6" fmla="*/ 22 w 77"/>
              <a:gd name="T7" fmla="*/ 0 h 105"/>
              <a:gd name="T8" fmla="*/ 0 w 77"/>
              <a:gd name="T9" fmla="*/ 22 h 105"/>
              <a:gd name="T10" fmla="*/ 0 w 77"/>
              <a:gd name="T11" fmla="*/ 86 h 105"/>
              <a:gd name="T12" fmla="*/ 6 w 77"/>
              <a:gd name="T13" fmla="*/ 92 h 105"/>
              <a:gd name="T14" fmla="*/ 26 w 77"/>
              <a:gd name="T15" fmla="*/ 92 h 105"/>
              <a:gd name="T16" fmla="*/ 50 w 77"/>
              <a:gd name="T17" fmla="*/ 105 h 105"/>
              <a:gd name="T18" fmla="*/ 77 w 77"/>
              <a:gd name="T19" fmla="*/ 78 h 105"/>
              <a:gd name="T20" fmla="*/ 66 w 77"/>
              <a:gd name="T21" fmla="*/ 57 h 105"/>
              <a:gd name="T22" fmla="*/ 20 w 77"/>
              <a:gd name="T23" fmla="*/ 9 h 105"/>
              <a:gd name="T24" fmla="*/ 20 w 77"/>
              <a:gd name="T25" fmla="*/ 19 h 105"/>
              <a:gd name="T26" fmla="*/ 20 w 77"/>
              <a:gd name="T27" fmla="*/ 20 h 105"/>
              <a:gd name="T28" fmla="*/ 9 w 77"/>
              <a:gd name="T29" fmla="*/ 20 h 105"/>
              <a:gd name="T30" fmla="*/ 20 w 77"/>
              <a:gd name="T31" fmla="*/ 9 h 105"/>
              <a:gd name="T32" fmla="*/ 23 w 77"/>
              <a:gd name="T33" fmla="*/ 72 h 105"/>
              <a:gd name="T34" fmla="*/ 10 w 77"/>
              <a:gd name="T35" fmla="*/ 72 h 105"/>
              <a:gd name="T36" fmla="*/ 10 w 77"/>
              <a:gd name="T37" fmla="*/ 78 h 105"/>
              <a:gd name="T38" fmla="*/ 23 w 77"/>
              <a:gd name="T39" fmla="*/ 78 h 105"/>
              <a:gd name="T40" fmla="*/ 23 w 77"/>
              <a:gd name="T41" fmla="*/ 78 h 105"/>
              <a:gd name="T42" fmla="*/ 24 w 77"/>
              <a:gd name="T43" fmla="*/ 86 h 105"/>
              <a:gd name="T44" fmla="*/ 6 w 77"/>
              <a:gd name="T45" fmla="*/ 86 h 105"/>
              <a:gd name="T46" fmla="*/ 5 w 77"/>
              <a:gd name="T47" fmla="*/ 86 h 105"/>
              <a:gd name="T48" fmla="*/ 5 w 77"/>
              <a:gd name="T49" fmla="*/ 26 h 105"/>
              <a:gd name="T50" fmla="*/ 20 w 77"/>
              <a:gd name="T51" fmla="*/ 26 h 105"/>
              <a:gd name="T52" fmla="*/ 26 w 77"/>
              <a:gd name="T53" fmla="*/ 19 h 105"/>
              <a:gd name="T54" fmla="*/ 26 w 77"/>
              <a:gd name="T55" fmla="*/ 5 h 105"/>
              <a:gd name="T56" fmla="*/ 60 w 77"/>
              <a:gd name="T57" fmla="*/ 5 h 105"/>
              <a:gd name="T58" fmla="*/ 61 w 77"/>
              <a:gd name="T59" fmla="*/ 6 h 105"/>
              <a:gd name="T60" fmla="*/ 61 w 77"/>
              <a:gd name="T61" fmla="*/ 53 h 105"/>
              <a:gd name="T62" fmla="*/ 50 w 77"/>
              <a:gd name="T63" fmla="*/ 51 h 105"/>
              <a:gd name="T64" fmla="*/ 32 w 77"/>
              <a:gd name="T65" fmla="*/ 58 h 105"/>
              <a:gd name="T66" fmla="*/ 10 w 77"/>
              <a:gd name="T67" fmla="*/ 58 h 105"/>
              <a:gd name="T68" fmla="*/ 10 w 77"/>
              <a:gd name="T69" fmla="*/ 63 h 105"/>
              <a:gd name="T70" fmla="*/ 27 w 77"/>
              <a:gd name="T71" fmla="*/ 63 h 105"/>
              <a:gd name="T72" fmla="*/ 23 w 77"/>
              <a:gd name="T73" fmla="*/ 72 h 105"/>
              <a:gd name="T74" fmla="*/ 50 w 77"/>
              <a:gd name="T75" fmla="*/ 100 h 105"/>
              <a:gd name="T76" fmla="*/ 28 w 77"/>
              <a:gd name="T77" fmla="*/ 78 h 105"/>
              <a:gd name="T78" fmla="*/ 50 w 77"/>
              <a:gd name="T79" fmla="*/ 56 h 105"/>
              <a:gd name="T80" fmla="*/ 71 w 77"/>
              <a:gd name="T81" fmla="*/ 78 h 105"/>
              <a:gd name="T82" fmla="*/ 50 w 77"/>
              <a:gd name="T83" fmla="*/ 10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7" h="105">
                <a:moveTo>
                  <a:pt x="66" y="57"/>
                </a:moveTo>
                <a:cubicBezTo>
                  <a:pt x="66" y="6"/>
                  <a:pt x="66" y="6"/>
                  <a:pt x="66" y="6"/>
                </a:cubicBezTo>
                <a:cubicBezTo>
                  <a:pt x="66" y="2"/>
                  <a:pt x="63" y="0"/>
                  <a:pt x="60" y="0"/>
                </a:cubicBezTo>
                <a:cubicBezTo>
                  <a:pt x="22" y="0"/>
                  <a:pt x="22" y="0"/>
                  <a:pt x="22" y="0"/>
                </a:cubicBezTo>
                <a:cubicBezTo>
                  <a:pt x="0" y="22"/>
                  <a:pt x="0" y="22"/>
                  <a:pt x="0" y="22"/>
                </a:cubicBezTo>
                <a:cubicBezTo>
                  <a:pt x="0" y="86"/>
                  <a:pt x="0" y="86"/>
                  <a:pt x="0" y="86"/>
                </a:cubicBezTo>
                <a:cubicBezTo>
                  <a:pt x="0" y="89"/>
                  <a:pt x="3" y="92"/>
                  <a:pt x="6" y="92"/>
                </a:cubicBezTo>
                <a:cubicBezTo>
                  <a:pt x="26" y="92"/>
                  <a:pt x="26" y="92"/>
                  <a:pt x="26" y="92"/>
                </a:cubicBezTo>
                <a:cubicBezTo>
                  <a:pt x="31" y="100"/>
                  <a:pt x="40" y="105"/>
                  <a:pt x="50" y="105"/>
                </a:cubicBezTo>
                <a:cubicBezTo>
                  <a:pt x="65" y="105"/>
                  <a:pt x="77" y="93"/>
                  <a:pt x="77" y="78"/>
                </a:cubicBezTo>
                <a:cubicBezTo>
                  <a:pt x="77" y="69"/>
                  <a:pt x="73" y="62"/>
                  <a:pt x="66" y="57"/>
                </a:cubicBezTo>
                <a:close/>
                <a:moveTo>
                  <a:pt x="20" y="9"/>
                </a:moveTo>
                <a:cubicBezTo>
                  <a:pt x="20" y="19"/>
                  <a:pt x="20" y="19"/>
                  <a:pt x="20" y="19"/>
                </a:cubicBezTo>
                <a:cubicBezTo>
                  <a:pt x="20" y="20"/>
                  <a:pt x="20" y="20"/>
                  <a:pt x="20" y="20"/>
                </a:cubicBezTo>
                <a:cubicBezTo>
                  <a:pt x="9" y="20"/>
                  <a:pt x="9" y="20"/>
                  <a:pt x="9" y="20"/>
                </a:cubicBezTo>
                <a:lnTo>
                  <a:pt x="20" y="9"/>
                </a:lnTo>
                <a:close/>
                <a:moveTo>
                  <a:pt x="23" y="72"/>
                </a:moveTo>
                <a:cubicBezTo>
                  <a:pt x="10" y="72"/>
                  <a:pt x="10" y="72"/>
                  <a:pt x="10" y="72"/>
                </a:cubicBezTo>
                <a:cubicBezTo>
                  <a:pt x="10" y="78"/>
                  <a:pt x="10" y="78"/>
                  <a:pt x="10" y="78"/>
                </a:cubicBezTo>
                <a:cubicBezTo>
                  <a:pt x="23" y="78"/>
                  <a:pt x="23" y="78"/>
                  <a:pt x="23" y="78"/>
                </a:cubicBezTo>
                <a:cubicBezTo>
                  <a:pt x="23" y="78"/>
                  <a:pt x="23" y="78"/>
                  <a:pt x="23" y="78"/>
                </a:cubicBezTo>
                <a:cubicBezTo>
                  <a:pt x="23" y="81"/>
                  <a:pt x="23" y="84"/>
                  <a:pt x="24" y="86"/>
                </a:cubicBezTo>
                <a:cubicBezTo>
                  <a:pt x="6" y="86"/>
                  <a:pt x="6" y="86"/>
                  <a:pt x="6" y="86"/>
                </a:cubicBezTo>
                <a:cubicBezTo>
                  <a:pt x="6" y="86"/>
                  <a:pt x="5" y="86"/>
                  <a:pt x="5" y="86"/>
                </a:cubicBezTo>
                <a:cubicBezTo>
                  <a:pt x="5" y="26"/>
                  <a:pt x="5" y="26"/>
                  <a:pt x="5" y="26"/>
                </a:cubicBezTo>
                <a:cubicBezTo>
                  <a:pt x="20" y="26"/>
                  <a:pt x="20" y="26"/>
                  <a:pt x="20" y="26"/>
                </a:cubicBezTo>
                <a:cubicBezTo>
                  <a:pt x="23" y="26"/>
                  <a:pt x="26" y="23"/>
                  <a:pt x="26" y="19"/>
                </a:cubicBezTo>
                <a:cubicBezTo>
                  <a:pt x="26" y="5"/>
                  <a:pt x="26" y="5"/>
                  <a:pt x="26" y="5"/>
                </a:cubicBezTo>
                <a:cubicBezTo>
                  <a:pt x="60" y="5"/>
                  <a:pt x="60" y="5"/>
                  <a:pt x="60" y="5"/>
                </a:cubicBezTo>
                <a:cubicBezTo>
                  <a:pt x="60" y="5"/>
                  <a:pt x="61" y="5"/>
                  <a:pt x="61" y="6"/>
                </a:cubicBezTo>
                <a:cubicBezTo>
                  <a:pt x="61" y="53"/>
                  <a:pt x="61" y="53"/>
                  <a:pt x="61" y="53"/>
                </a:cubicBezTo>
                <a:cubicBezTo>
                  <a:pt x="57" y="52"/>
                  <a:pt x="54" y="51"/>
                  <a:pt x="50" y="51"/>
                </a:cubicBezTo>
                <a:cubicBezTo>
                  <a:pt x="43" y="51"/>
                  <a:pt x="36" y="54"/>
                  <a:pt x="32" y="58"/>
                </a:cubicBezTo>
                <a:cubicBezTo>
                  <a:pt x="10" y="58"/>
                  <a:pt x="10" y="58"/>
                  <a:pt x="10" y="58"/>
                </a:cubicBezTo>
                <a:cubicBezTo>
                  <a:pt x="10" y="63"/>
                  <a:pt x="10" y="63"/>
                  <a:pt x="10" y="63"/>
                </a:cubicBezTo>
                <a:cubicBezTo>
                  <a:pt x="27" y="63"/>
                  <a:pt x="27" y="63"/>
                  <a:pt x="27" y="63"/>
                </a:cubicBezTo>
                <a:cubicBezTo>
                  <a:pt x="25" y="66"/>
                  <a:pt x="24" y="69"/>
                  <a:pt x="23" y="72"/>
                </a:cubicBezTo>
                <a:close/>
                <a:moveTo>
                  <a:pt x="50" y="100"/>
                </a:moveTo>
                <a:cubicBezTo>
                  <a:pt x="38" y="100"/>
                  <a:pt x="28" y="90"/>
                  <a:pt x="28" y="78"/>
                </a:cubicBezTo>
                <a:cubicBezTo>
                  <a:pt x="28" y="66"/>
                  <a:pt x="38" y="56"/>
                  <a:pt x="50" y="56"/>
                </a:cubicBezTo>
                <a:cubicBezTo>
                  <a:pt x="62" y="56"/>
                  <a:pt x="71" y="66"/>
                  <a:pt x="71" y="78"/>
                </a:cubicBezTo>
                <a:cubicBezTo>
                  <a:pt x="71" y="90"/>
                  <a:pt x="62" y="100"/>
                  <a:pt x="50" y="10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6" name="Rectangle 150">
            <a:extLst>
              <a:ext uri="{FF2B5EF4-FFF2-40B4-BE49-F238E27FC236}">
                <a16:creationId xmlns:a16="http://schemas.microsoft.com/office/drawing/2014/main" id="{E6F15848-E4CF-47B7-917F-3C706702E895}"/>
              </a:ext>
            </a:extLst>
          </p:cNvPr>
          <p:cNvSpPr>
            <a:spLocks noChangeArrowheads="1"/>
          </p:cNvSpPr>
          <p:nvPr userDrawn="1"/>
        </p:nvSpPr>
        <p:spPr bwMode="auto">
          <a:xfrm>
            <a:off x="9787361" y="4057650"/>
            <a:ext cx="95250" cy="23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7" name="Rectangle 151">
            <a:extLst>
              <a:ext uri="{FF2B5EF4-FFF2-40B4-BE49-F238E27FC236}">
                <a16:creationId xmlns:a16="http://schemas.microsoft.com/office/drawing/2014/main" id="{3E6C5083-D6AB-4AEA-91EB-B9A957D90B4D}"/>
              </a:ext>
            </a:extLst>
          </p:cNvPr>
          <p:cNvSpPr>
            <a:spLocks noChangeArrowheads="1"/>
          </p:cNvSpPr>
          <p:nvPr userDrawn="1"/>
        </p:nvSpPr>
        <p:spPr bwMode="auto">
          <a:xfrm>
            <a:off x="9704811" y="4114800"/>
            <a:ext cx="177800" cy="206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8" name="Rectangle 152" descr="an icon of a sheet of paper and a clock ">
            <a:extLst>
              <a:ext uri="{FF2B5EF4-FFF2-40B4-BE49-F238E27FC236}">
                <a16:creationId xmlns:a16="http://schemas.microsoft.com/office/drawing/2014/main" id="{BE6FA508-25A8-416E-93EA-CF1C5D138D2A}"/>
              </a:ext>
            </a:extLst>
          </p:cNvPr>
          <p:cNvSpPr>
            <a:spLocks noChangeArrowheads="1"/>
          </p:cNvSpPr>
          <p:nvPr userDrawn="1"/>
        </p:nvSpPr>
        <p:spPr bwMode="auto">
          <a:xfrm>
            <a:off x="9704811" y="4170363"/>
            <a:ext cx="177800" cy="222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9" name="Freeform 153">
            <a:extLst>
              <a:ext uri="{FF2B5EF4-FFF2-40B4-BE49-F238E27FC236}">
                <a16:creationId xmlns:a16="http://schemas.microsoft.com/office/drawing/2014/main" id="{5BDA665A-409B-4DAB-B9A8-0DBCA79EFD5B}"/>
              </a:ext>
            </a:extLst>
          </p:cNvPr>
          <p:cNvSpPr>
            <a:spLocks/>
          </p:cNvSpPr>
          <p:nvPr userDrawn="1"/>
        </p:nvSpPr>
        <p:spPr bwMode="auto">
          <a:xfrm>
            <a:off x="9806411" y="4254500"/>
            <a:ext cx="123825" cy="65088"/>
          </a:xfrm>
          <a:custGeom>
            <a:avLst/>
            <a:gdLst>
              <a:gd name="T0" fmla="*/ 16 w 32"/>
              <a:gd name="T1" fmla="*/ 10 h 17"/>
              <a:gd name="T2" fmla="*/ 14 w 32"/>
              <a:gd name="T3" fmla="*/ 9 h 17"/>
              <a:gd name="T4" fmla="*/ 4 w 32"/>
              <a:gd name="T5" fmla="*/ 0 h 17"/>
              <a:gd name="T6" fmla="*/ 0 w 32"/>
              <a:gd name="T7" fmla="*/ 4 h 17"/>
              <a:gd name="T8" fmla="*/ 10 w 32"/>
              <a:gd name="T9" fmla="*/ 13 h 17"/>
              <a:gd name="T10" fmla="*/ 14 w 32"/>
              <a:gd name="T11" fmla="*/ 17 h 17"/>
              <a:gd name="T12" fmla="*/ 16 w 32"/>
              <a:gd name="T13" fmla="*/ 16 h 17"/>
              <a:gd name="T14" fmla="*/ 32 w 32"/>
              <a:gd name="T15" fmla="*/ 16 h 17"/>
              <a:gd name="T16" fmla="*/ 32 w 32"/>
              <a:gd name="T17" fmla="*/ 10 h 17"/>
              <a:gd name="T18" fmla="*/ 16 w 32"/>
              <a:gd name="T19"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17">
                <a:moveTo>
                  <a:pt x="16" y="10"/>
                </a:moveTo>
                <a:cubicBezTo>
                  <a:pt x="16" y="10"/>
                  <a:pt x="15" y="9"/>
                  <a:pt x="14" y="9"/>
                </a:cubicBezTo>
                <a:cubicBezTo>
                  <a:pt x="4" y="0"/>
                  <a:pt x="4" y="0"/>
                  <a:pt x="4" y="0"/>
                </a:cubicBezTo>
                <a:cubicBezTo>
                  <a:pt x="0" y="4"/>
                  <a:pt x="0" y="4"/>
                  <a:pt x="0" y="4"/>
                </a:cubicBezTo>
                <a:cubicBezTo>
                  <a:pt x="10" y="13"/>
                  <a:pt x="10" y="13"/>
                  <a:pt x="10" y="13"/>
                </a:cubicBezTo>
                <a:cubicBezTo>
                  <a:pt x="10" y="15"/>
                  <a:pt x="12" y="17"/>
                  <a:pt x="14" y="17"/>
                </a:cubicBezTo>
                <a:cubicBezTo>
                  <a:pt x="15" y="17"/>
                  <a:pt x="16" y="16"/>
                  <a:pt x="16" y="16"/>
                </a:cubicBezTo>
                <a:cubicBezTo>
                  <a:pt x="32" y="16"/>
                  <a:pt x="32" y="16"/>
                  <a:pt x="32" y="16"/>
                </a:cubicBezTo>
                <a:cubicBezTo>
                  <a:pt x="32" y="10"/>
                  <a:pt x="32" y="10"/>
                  <a:pt x="32" y="10"/>
                </a:cubicBezTo>
                <a:lnTo>
                  <a:pt x="16"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0" name="Freeform 154" descr="An icon of an eye">
            <a:extLst>
              <a:ext uri="{FF2B5EF4-FFF2-40B4-BE49-F238E27FC236}">
                <a16:creationId xmlns:a16="http://schemas.microsoft.com/office/drawing/2014/main" id="{7012CB7C-368C-4FF4-AAAB-5A711B787EB2}"/>
              </a:ext>
            </a:extLst>
          </p:cNvPr>
          <p:cNvSpPr>
            <a:spLocks noEditPoints="1"/>
          </p:cNvSpPr>
          <p:nvPr userDrawn="1"/>
        </p:nvSpPr>
        <p:spPr bwMode="auto">
          <a:xfrm>
            <a:off x="10392199" y="3467100"/>
            <a:ext cx="560388" cy="296863"/>
          </a:xfrm>
          <a:custGeom>
            <a:avLst/>
            <a:gdLst>
              <a:gd name="T0" fmla="*/ 73 w 145"/>
              <a:gd name="T1" fmla="*/ 0 h 77"/>
              <a:gd name="T2" fmla="*/ 0 w 145"/>
              <a:gd name="T3" fmla="*/ 38 h 77"/>
              <a:gd name="T4" fmla="*/ 0 w 145"/>
              <a:gd name="T5" fmla="*/ 38 h 77"/>
              <a:gd name="T6" fmla="*/ 73 w 145"/>
              <a:gd name="T7" fmla="*/ 77 h 77"/>
              <a:gd name="T8" fmla="*/ 145 w 145"/>
              <a:gd name="T9" fmla="*/ 38 h 77"/>
              <a:gd name="T10" fmla="*/ 145 w 145"/>
              <a:gd name="T11" fmla="*/ 38 h 77"/>
              <a:gd name="T12" fmla="*/ 73 w 145"/>
              <a:gd name="T13" fmla="*/ 0 h 77"/>
              <a:gd name="T14" fmla="*/ 54 w 145"/>
              <a:gd name="T15" fmla="*/ 25 h 77"/>
              <a:gd name="T16" fmla="*/ 63 w 145"/>
              <a:gd name="T17" fmla="*/ 16 h 77"/>
              <a:gd name="T18" fmla="*/ 71 w 145"/>
              <a:gd name="T19" fmla="*/ 25 h 77"/>
              <a:gd name="T20" fmla="*/ 63 w 145"/>
              <a:gd name="T21" fmla="*/ 33 h 77"/>
              <a:gd name="T22" fmla="*/ 54 w 145"/>
              <a:gd name="T23" fmla="*/ 25 h 77"/>
              <a:gd name="T24" fmla="*/ 10 w 145"/>
              <a:gd name="T25" fmla="*/ 38 h 77"/>
              <a:gd name="T26" fmla="*/ 57 w 145"/>
              <a:gd name="T27" fmla="*/ 10 h 77"/>
              <a:gd name="T28" fmla="*/ 40 w 145"/>
              <a:gd name="T29" fmla="*/ 38 h 77"/>
              <a:gd name="T30" fmla="*/ 56 w 145"/>
              <a:gd name="T31" fmla="*/ 66 h 77"/>
              <a:gd name="T32" fmla="*/ 31 w 145"/>
              <a:gd name="T33" fmla="*/ 58 h 77"/>
              <a:gd name="T34" fmla="*/ 10 w 145"/>
              <a:gd name="T35" fmla="*/ 38 h 77"/>
              <a:gd name="T36" fmla="*/ 89 w 145"/>
              <a:gd name="T37" fmla="*/ 66 h 77"/>
              <a:gd name="T38" fmla="*/ 105 w 145"/>
              <a:gd name="T39" fmla="*/ 38 h 77"/>
              <a:gd name="T40" fmla="*/ 88 w 145"/>
              <a:gd name="T41" fmla="*/ 10 h 77"/>
              <a:gd name="T42" fmla="*/ 135 w 145"/>
              <a:gd name="T43" fmla="*/ 38 h 77"/>
              <a:gd name="T44" fmla="*/ 89 w 145"/>
              <a:gd name="T45" fmla="*/ 6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5" h="77">
                <a:moveTo>
                  <a:pt x="73" y="0"/>
                </a:moveTo>
                <a:cubicBezTo>
                  <a:pt x="38" y="0"/>
                  <a:pt x="9" y="16"/>
                  <a:pt x="0" y="38"/>
                </a:cubicBezTo>
                <a:cubicBezTo>
                  <a:pt x="0" y="38"/>
                  <a:pt x="0" y="38"/>
                  <a:pt x="0" y="38"/>
                </a:cubicBezTo>
                <a:cubicBezTo>
                  <a:pt x="9" y="60"/>
                  <a:pt x="38" y="77"/>
                  <a:pt x="73" y="77"/>
                </a:cubicBezTo>
                <a:cubicBezTo>
                  <a:pt x="107" y="77"/>
                  <a:pt x="137" y="60"/>
                  <a:pt x="145" y="38"/>
                </a:cubicBezTo>
                <a:cubicBezTo>
                  <a:pt x="145" y="38"/>
                  <a:pt x="145" y="38"/>
                  <a:pt x="145" y="38"/>
                </a:cubicBezTo>
                <a:cubicBezTo>
                  <a:pt x="137" y="16"/>
                  <a:pt x="107" y="0"/>
                  <a:pt x="73" y="0"/>
                </a:cubicBezTo>
                <a:close/>
                <a:moveTo>
                  <a:pt x="54" y="25"/>
                </a:moveTo>
                <a:cubicBezTo>
                  <a:pt x="54" y="20"/>
                  <a:pt x="58" y="16"/>
                  <a:pt x="63" y="16"/>
                </a:cubicBezTo>
                <a:cubicBezTo>
                  <a:pt x="67" y="16"/>
                  <a:pt x="71" y="20"/>
                  <a:pt x="71" y="25"/>
                </a:cubicBezTo>
                <a:cubicBezTo>
                  <a:pt x="71" y="29"/>
                  <a:pt x="67" y="33"/>
                  <a:pt x="63" y="33"/>
                </a:cubicBezTo>
                <a:cubicBezTo>
                  <a:pt x="58" y="33"/>
                  <a:pt x="54" y="29"/>
                  <a:pt x="54" y="25"/>
                </a:cubicBezTo>
                <a:close/>
                <a:moveTo>
                  <a:pt x="10" y="38"/>
                </a:moveTo>
                <a:cubicBezTo>
                  <a:pt x="18" y="24"/>
                  <a:pt x="36" y="14"/>
                  <a:pt x="57" y="10"/>
                </a:cubicBezTo>
                <a:cubicBezTo>
                  <a:pt x="47" y="16"/>
                  <a:pt x="40" y="26"/>
                  <a:pt x="40" y="38"/>
                </a:cubicBezTo>
                <a:cubicBezTo>
                  <a:pt x="40" y="50"/>
                  <a:pt x="47" y="61"/>
                  <a:pt x="56" y="66"/>
                </a:cubicBezTo>
                <a:cubicBezTo>
                  <a:pt x="47" y="65"/>
                  <a:pt x="39" y="62"/>
                  <a:pt x="31" y="58"/>
                </a:cubicBezTo>
                <a:cubicBezTo>
                  <a:pt x="21" y="53"/>
                  <a:pt x="14" y="46"/>
                  <a:pt x="10" y="38"/>
                </a:cubicBezTo>
                <a:close/>
                <a:moveTo>
                  <a:pt x="89" y="66"/>
                </a:moveTo>
                <a:cubicBezTo>
                  <a:pt x="99" y="61"/>
                  <a:pt x="105" y="50"/>
                  <a:pt x="105" y="38"/>
                </a:cubicBezTo>
                <a:cubicBezTo>
                  <a:pt x="105" y="26"/>
                  <a:pt x="98" y="16"/>
                  <a:pt x="88" y="10"/>
                </a:cubicBezTo>
                <a:cubicBezTo>
                  <a:pt x="110" y="14"/>
                  <a:pt x="128" y="24"/>
                  <a:pt x="135" y="38"/>
                </a:cubicBezTo>
                <a:cubicBezTo>
                  <a:pt x="128" y="52"/>
                  <a:pt x="110" y="62"/>
                  <a:pt x="89" y="6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1" name="Freeform 155" descr="An icon of a calculator">
            <a:extLst>
              <a:ext uri="{FF2B5EF4-FFF2-40B4-BE49-F238E27FC236}">
                <a16:creationId xmlns:a16="http://schemas.microsoft.com/office/drawing/2014/main" id="{5E13424F-DCFD-4BAC-BA42-EEA20BD9B5DE}"/>
              </a:ext>
            </a:extLst>
          </p:cNvPr>
          <p:cNvSpPr>
            <a:spLocks noEditPoints="1"/>
          </p:cNvSpPr>
          <p:nvPr userDrawn="1"/>
        </p:nvSpPr>
        <p:spPr bwMode="auto">
          <a:xfrm>
            <a:off x="10504911" y="2354263"/>
            <a:ext cx="544513" cy="838200"/>
          </a:xfrm>
          <a:custGeom>
            <a:avLst/>
            <a:gdLst>
              <a:gd name="T0" fmla="*/ 0 w 141"/>
              <a:gd name="T1" fmla="*/ 200 h 217"/>
              <a:gd name="T2" fmla="*/ 141 w 141"/>
              <a:gd name="T3" fmla="*/ 17 h 217"/>
              <a:gd name="T4" fmla="*/ 126 w 141"/>
              <a:gd name="T5" fmla="*/ 67 h 217"/>
              <a:gd name="T6" fmla="*/ 40 w 141"/>
              <a:gd name="T7" fmla="*/ 200 h 217"/>
              <a:gd name="T8" fmla="*/ 20 w 141"/>
              <a:gd name="T9" fmla="*/ 183 h 217"/>
              <a:gd name="T10" fmla="*/ 46 w 141"/>
              <a:gd name="T11" fmla="*/ 168 h 217"/>
              <a:gd name="T12" fmla="*/ 14 w 141"/>
              <a:gd name="T13" fmla="*/ 163 h 217"/>
              <a:gd name="T14" fmla="*/ 46 w 141"/>
              <a:gd name="T15" fmla="*/ 168 h 217"/>
              <a:gd name="T16" fmla="*/ 14 w 141"/>
              <a:gd name="T17" fmla="*/ 143 h 217"/>
              <a:gd name="T18" fmla="*/ 46 w 141"/>
              <a:gd name="T19" fmla="*/ 137 h 217"/>
              <a:gd name="T20" fmla="*/ 20 w 141"/>
              <a:gd name="T21" fmla="*/ 123 h 217"/>
              <a:gd name="T22" fmla="*/ 40 w 141"/>
              <a:gd name="T23" fmla="*/ 106 h 217"/>
              <a:gd name="T24" fmla="*/ 80 w 141"/>
              <a:gd name="T25" fmla="*/ 200 h 217"/>
              <a:gd name="T26" fmla="*/ 61 w 141"/>
              <a:gd name="T27" fmla="*/ 183 h 217"/>
              <a:gd name="T28" fmla="*/ 86 w 141"/>
              <a:gd name="T29" fmla="*/ 168 h 217"/>
              <a:gd name="T30" fmla="*/ 55 w 141"/>
              <a:gd name="T31" fmla="*/ 163 h 217"/>
              <a:gd name="T32" fmla="*/ 86 w 141"/>
              <a:gd name="T33" fmla="*/ 168 h 217"/>
              <a:gd name="T34" fmla="*/ 55 w 141"/>
              <a:gd name="T35" fmla="*/ 143 h 217"/>
              <a:gd name="T36" fmla="*/ 86 w 141"/>
              <a:gd name="T37" fmla="*/ 137 h 217"/>
              <a:gd name="T38" fmla="*/ 61 w 141"/>
              <a:gd name="T39" fmla="*/ 123 h 217"/>
              <a:gd name="T40" fmla="*/ 80 w 141"/>
              <a:gd name="T41" fmla="*/ 106 h 217"/>
              <a:gd name="T42" fmla="*/ 121 w 141"/>
              <a:gd name="T43" fmla="*/ 200 h 217"/>
              <a:gd name="T44" fmla="*/ 102 w 141"/>
              <a:gd name="T45" fmla="*/ 183 h 217"/>
              <a:gd name="T46" fmla="*/ 127 w 141"/>
              <a:gd name="T47" fmla="*/ 168 h 217"/>
              <a:gd name="T48" fmla="*/ 95 w 141"/>
              <a:gd name="T49" fmla="*/ 163 h 217"/>
              <a:gd name="T50" fmla="*/ 127 w 141"/>
              <a:gd name="T51" fmla="*/ 168 h 217"/>
              <a:gd name="T52" fmla="*/ 95 w 141"/>
              <a:gd name="T53" fmla="*/ 143 h 217"/>
              <a:gd name="T54" fmla="*/ 127 w 141"/>
              <a:gd name="T55" fmla="*/ 137 h 217"/>
              <a:gd name="T56" fmla="*/ 102 w 141"/>
              <a:gd name="T57" fmla="*/ 123 h 217"/>
              <a:gd name="T58" fmla="*/ 121 w 141"/>
              <a:gd name="T59" fmla="*/ 106 h 217"/>
              <a:gd name="T60" fmla="*/ 29 w 141"/>
              <a:gd name="T61" fmla="*/ 84 h 217"/>
              <a:gd name="T62" fmla="*/ 18 w 141"/>
              <a:gd name="T63" fmla="*/ 75 h 217"/>
              <a:gd name="T64" fmla="*/ 56 w 141"/>
              <a:gd name="T65" fmla="*/ 81 h 217"/>
              <a:gd name="T66" fmla="*/ 38 w 141"/>
              <a:gd name="T67" fmla="*/ 78 h 217"/>
              <a:gd name="T68" fmla="*/ 56 w 141"/>
              <a:gd name="T69" fmla="*/ 81 h 217"/>
              <a:gd name="T70" fmla="*/ 61 w 141"/>
              <a:gd name="T71" fmla="*/ 81 h 217"/>
              <a:gd name="T72" fmla="*/ 80 w 141"/>
              <a:gd name="T73" fmla="*/ 78 h 217"/>
              <a:gd name="T74" fmla="*/ 88 w 141"/>
              <a:gd name="T75" fmla="*/ 84 h 217"/>
              <a:gd name="T76" fmla="*/ 99 w 141"/>
              <a:gd name="T77" fmla="*/ 75 h 217"/>
              <a:gd name="T78" fmla="*/ 123 w 141"/>
              <a:gd name="T79" fmla="*/ 84 h 217"/>
              <a:gd name="T80" fmla="*/ 111 w 141"/>
              <a:gd name="T81" fmla="*/ 75 h 217"/>
              <a:gd name="T82" fmla="*/ 33 w 141"/>
              <a:gd name="T83" fmla="*/ 96 h 217"/>
              <a:gd name="T84" fmla="*/ 14 w 141"/>
              <a:gd name="T85" fmla="*/ 93 h 217"/>
              <a:gd name="T86" fmla="*/ 33 w 141"/>
              <a:gd name="T87" fmla="*/ 96 h 217"/>
              <a:gd name="T88" fmla="*/ 38 w 141"/>
              <a:gd name="T89" fmla="*/ 96 h 217"/>
              <a:gd name="T90" fmla="*/ 56 w 141"/>
              <a:gd name="T91" fmla="*/ 93 h 217"/>
              <a:gd name="T92" fmla="*/ 65 w 141"/>
              <a:gd name="T93" fmla="*/ 99 h 217"/>
              <a:gd name="T94" fmla="*/ 76 w 141"/>
              <a:gd name="T95" fmla="*/ 90 h 217"/>
              <a:gd name="T96" fmla="*/ 99 w 141"/>
              <a:gd name="T97" fmla="*/ 99 h 217"/>
              <a:gd name="T98" fmla="*/ 88 w 141"/>
              <a:gd name="T99" fmla="*/ 90 h 217"/>
              <a:gd name="T100" fmla="*/ 126 w 141"/>
              <a:gd name="T101" fmla="*/ 96 h 217"/>
              <a:gd name="T102" fmla="*/ 108 w 141"/>
              <a:gd name="T103" fmla="*/ 93 h 217"/>
              <a:gd name="T104" fmla="*/ 126 w 141"/>
              <a:gd name="T105" fmla="*/ 96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41" h="217">
                <a:moveTo>
                  <a:pt x="126" y="0"/>
                </a:moveTo>
                <a:cubicBezTo>
                  <a:pt x="15" y="0"/>
                  <a:pt x="15" y="0"/>
                  <a:pt x="15" y="0"/>
                </a:cubicBezTo>
                <a:cubicBezTo>
                  <a:pt x="6" y="0"/>
                  <a:pt x="0" y="8"/>
                  <a:pt x="0" y="17"/>
                </a:cubicBezTo>
                <a:cubicBezTo>
                  <a:pt x="0" y="200"/>
                  <a:pt x="0" y="200"/>
                  <a:pt x="0" y="200"/>
                </a:cubicBezTo>
                <a:cubicBezTo>
                  <a:pt x="0" y="210"/>
                  <a:pt x="6" y="217"/>
                  <a:pt x="15" y="217"/>
                </a:cubicBezTo>
                <a:cubicBezTo>
                  <a:pt x="126" y="217"/>
                  <a:pt x="126" y="217"/>
                  <a:pt x="126" y="217"/>
                </a:cubicBezTo>
                <a:cubicBezTo>
                  <a:pt x="135" y="217"/>
                  <a:pt x="141" y="210"/>
                  <a:pt x="141" y="200"/>
                </a:cubicBezTo>
                <a:cubicBezTo>
                  <a:pt x="141" y="17"/>
                  <a:pt x="141" y="17"/>
                  <a:pt x="141" y="17"/>
                </a:cubicBezTo>
                <a:cubicBezTo>
                  <a:pt x="141" y="8"/>
                  <a:pt x="135" y="0"/>
                  <a:pt x="126" y="0"/>
                </a:cubicBezTo>
                <a:close/>
                <a:moveTo>
                  <a:pt x="15" y="16"/>
                </a:moveTo>
                <a:cubicBezTo>
                  <a:pt x="126" y="16"/>
                  <a:pt x="126" y="16"/>
                  <a:pt x="126" y="16"/>
                </a:cubicBezTo>
                <a:cubicBezTo>
                  <a:pt x="126" y="67"/>
                  <a:pt x="126" y="67"/>
                  <a:pt x="126" y="67"/>
                </a:cubicBezTo>
                <a:cubicBezTo>
                  <a:pt x="15" y="67"/>
                  <a:pt x="15" y="67"/>
                  <a:pt x="15" y="67"/>
                </a:cubicBezTo>
                <a:lnTo>
                  <a:pt x="15" y="16"/>
                </a:lnTo>
                <a:close/>
                <a:moveTo>
                  <a:pt x="46" y="194"/>
                </a:moveTo>
                <a:cubicBezTo>
                  <a:pt x="46" y="197"/>
                  <a:pt x="43" y="200"/>
                  <a:pt x="40" y="200"/>
                </a:cubicBezTo>
                <a:cubicBezTo>
                  <a:pt x="20" y="200"/>
                  <a:pt x="20" y="200"/>
                  <a:pt x="20" y="200"/>
                </a:cubicBezTo>
                <a:cubicBezTo>
                  <a:pt x="17" y="200"/>
                  <a:pt x="14" y="197"/>
                  <a:pt x="14" y="194"/>
                </a:cubicBezTo>
                <a:cubicBezTo>
                  <a:pt x="14" y="189"/>
                  <a:pt x="14" y="189"/>
                  <a:pt x="14" y="189"/>
                </a:cubicBezTo>
                <a:cubicBezTo>
                  <a:pt x="14" y="186"/>
                  <a:pt x="17" y="183"/>
                  <a:pt x="20" y="183"/>
                </a:cubicBezTo>
                <a:cubicBezTo>
                  <a:pt x="40" y="183"/>
                  <a:pt x="40" y="183"/>
                  <a:pt x="40" y="183"/>
                </a:cubicBezTo>
                <a:cubicBezTo>
                  <a:pt x="43" y="183"/>
                  <a:pt x="46" y="186"/>
                  <a:pt x="46" y="189"/>
                </a:cubicBezTo>
                <a:lnTo>
                  <a:pt x="46" y="194"/>
                </a:lnTo>
                <a:close/>
                <a:moveTo>
                  <a:pt x="46" y="168"/>
                </a:moveTo>
                <a:cubicBezTo>
                  <a:pt x="46" y="171"/>
                  <a:pt x="43" y="174"/>
                  <a:pt x="40" y="174"/>
                </a:cubicBezTo>
                <a:cubicBezTo>
                  <a:pt x="20" y="174"/>
                  <a:pt x="20" y="174"/>
                  <a:pt x="20" y="174"/>
                </a:cubicBezTo>
                <a:cubicBezTo>
                  <a:pt x="17" y="174"/>
                  <a:pt x="14" y="171"/>
                  <a:pt x="14" y="168"/>
                </a:cubicBezTo>
                <a:cubicBezTo>
                  <a:pt x="14" y="163"/>
                  <a:pt x="14" y="163"/>
                  <a:pt x="14" y="163"/>
                </a:cubicBezTo>
                <a:cubicBezTo>
                  <a:pt x="14" y="160"/>
                  <a:pt x="17" y="157"/>
                  <a:pt x="20" y="157"/>
                </a:cubicBezTo>
                <a:cubicBezTo>
                  <a:pt x="40" y="157"/>
                  <a:pt x="40" y="157"/>
                  <a:pt x="40" y="157"/>
                </a:cubicBezTo>
                <a:cubicBezTo>
                  <a:pt x="43" y="157"/>
                  <a:pt x="46" y="160"/>
                  <a:pt x="46" y="163"/>
                </a:cubicBezTo>
                <a:lnTo>
                  <a:pt x="46" y="168"/>
                </a:lnTo>
                <a:close/>
                <a:moveTo>
                  <a:pt x="46" y="143"/>
                </a:moveTo>
                <a:cubicBezTo>
                  <a:pt x="46" y="146"/>
                  <a:pt x="43" y="148"/>
                  <a:pt x="40" y="148"/>
                </a:cubicBezTo>
                <a:cubicBezTo>
                  <a:pt x="20" y="148"/>
                  <a:pt x="20" y="148"/>
                  <a:pt x="20" y="148"/>
                </a:cubicBezTo>
                <a:cubicBezTo>
                  <a:pt x="17" y="148"/>
                  <a:pt x="14" y="146"/>
                  <a:pt x="14" y="143"/>
                </a:cubicBezTo>
                <a:cubicBezTo>
                  <a:pt x="14" y="137"/>
                  <a:pt x="14" y="137"/>
                  <a:pt x="14" y="137"/>
                </a:cubicBezTo>
                <a:cubicBezTo>
                  <a:pt x="14" y="134"/>
                  <a:pt x="17" y="132"/>
                  <a:pt x="20" y="132"/>
                </a:cubicBezTo>
                <a:cubicBezTo>
                  <a:pt x="40" y="132"/>
                  <a:pt x="40" y="132"/>
                  <a:pt x="40" y="132"/>
                </a:cubicBezTo>
                <a:cubicBezTo>
                  <a:pt x="43" y="132"/>
                  <a:pt x="46" y="134"/>
                  <a:pt x="46" y="137"/>
                </a:cubicBezTo>
                <a:lnTo>
                  <a:pt x="46" y="143"/>
                </a:lnTo>
                <a:close/>
                <a:moveTo>
                  <a:pt x="46" y="117"/>
                </a:moveTo>
                <a:cubicBezTo>
                  <a:pt x="46" y="120"/>
                  <a:pt x="43" y="123"/>
                  <a:pt x="40" y="123"/>
                </a:cubicBezTo>
                <a:cubicBezTo>
                  <a:pt x="20" y="123"/>
                  <a:pt x="20" y="123"/>
                  <a:pt x="20" y="123"/>
                </a:cubicBezTo>
                <a:cubicBezTo>
                  <a:pt x="17" y="123"/>
                  <a:pt x="14" y="120"/>
                  <a:pt x="14" y="117"/>
                </a:cubicBezTo>
                <a:cubicBezTo>
                  <a:pt x="14" y="111"/>
                  <a:pt x="14" y="111"/>
                  <a:pt x="14" y="111"/>
                </a:cubicBezTo>
                <a:cubicBezTo>
                  <a:pt x="14" y="108"/>
                  <a:pt x="17" y="106"/>
                  <a:pt x="20" y="106"/>
                </a:cubicBezTo>
                <a:cubicBezTo>
                  <a:pt x="40" y="106"/>
                  <a:pt x="40" y="106"/>
                  <a:pt x="40" y="106"/>
                </a:cubicBezTo>
                <a:cubicBezTo>
                  <a:pt x="43" y="106"/>
                  <a:pt x="46" y="108"/>
                  <a:pt x="46" y="111"/>
                </a:cubicBezTo>
                <a:lnTo>
                  <a:pt x="46" y="117"/>
                </a:lnTo>
                <a:close/>
                <a:moveTo>
                  <a:pt x="86" y="194"/>
                </a:moveTo>
                <a:cubicBezTo>
                  <a:pt x="86" y="197"/>
                  <a:pt x="84" y="200"/>
                  <a:pt x="80" y="200"/>
                </a:cubicBezTo>
                <a:cubicBezTo>
                  <a:pt x="61" y="200"/>
                  <a:pt x="61" y="200"/>
                  <a:pt x="61" y="200"/>
                </a:cubicBezTo>
                <a:cubicBezTo>
                  <a:pt x="58" y="200"/>
                  <a:pt x="55" y="197"/>
                  <a:pt x="55" y="194"/>
                </a:cubicBezTo>
                <a:cubicBezTo>
                  <a:pt x="55" y="189"/>
                  <a:pt x="55" y="189"/>
                  <a:pt x="55" y="189"/>
                </a:cubicBezTo>
                <a:cubicBezTo>
                  <a:pt x="55" y="186"/>
                  <a:pt x="58" y="183"/>
                  <a:pt x="61" y="183"/>
                </a:cubicBezTo>
                <a:cubicBezTo>
                  <a:pt x="80" y="183"/>
                  <a:pt x="80" y="183"/>
                  <a:pt x="80" y="183"/>
                </a:cubicBezTo>
                <a:cubicBezTo>
                  <a:pt x="84" y="183"/>
                  <a:pt x="86" y="186"/>
                  <a:pt x="86" y="189"/>
                </a:cubicBezTo>
                <a:lnTo>
                  <a:pt x="86" y="194"/>
                </a:lnTo>
                <a:close/>
                <a:moveTo>
                  <a:pt x="86" y="168"/>
                </a:moveTo>
                <a:cubicBezTo>
                  <a:pt x="86" y="171"/>
                  <a:pt x="84" y="174"/>
                  <a:pt x="80" y="174"/>
                </a:cubicBezTo>
                <a:cubicBezTo>
                  <a:pt x="61" y="174"/>
                  <a:pt x="61" y="174"/>
                  <a:pt x="61" y="174"/>
                </a:cubicBezTo>
                <a:cubicBezTo>
                  <a:pt x="58" y="174"/>
                  <a:pt x="55" y="171"/>
                  <a:pt x="55" y="168"/>
                </a:cubicBezTo>
                <a:cubicBezTo>
                  <a:pt x="55" y="163"/>
                  <a:pt x="55" y="163"/>
                  <a:pt x="55" y="163"/>
                </a:cubicBezTo>
                <a:cubicBezTo>
                  <a:pt x="55" y="160"/>
                  <a:pt x="58" y="157"/>
                  <a:pt x="61" y="157"/>
                </a:cubicBezTo>
                <a:cubicBezTo>
                  <a:pt x="80" y="157"/>
                  <a:pt x="80" y="157"/>
                  <a:pt x="80" y="157"/>
                </a:cubicBezTo>
                <a:cubicBezTo>
                  <a:pt x="84" y="157"/>
                  <a:pt x="86" y="160"/>
                  <a:pt x="86" y="163"/>
                </a:cubicBezTo>
                <a:lnTo>
                  <a:pt x="86" y="168"/>
                </a:lnTo>
                <a:close/>
                <a:moveTo>
                  <a:pt x="86" y="143"/>
                </a:moveTo>
                <a:cubicBezTo>
                  <a:pt x="86" y="146"/>
                  <a:pt x="84" y="148"/>
                  <a:pt x="80" y="148"/>
                </a:cubicBezTo>
                <a:cubicBezTo>
                  <a:pt x="61" y="148"/>
                  <a:pt x="61" y="148"/>
                  <a:pt x="61" y="148"/>
                </a:cubicBezTo>
                <a:cubicBezTo>
                  <a:pt x="58" y="148"/>
                  <a:pt x="55" y="146"/>
                  <a:pt x="55" y="143"/>
                </a:cubicBezTo>
                <a:cubicBezTo>
                  <a:pt x="55" y="137"/>
                  <a:pt x="55" y="137"/>
                  <a:pt x="55" y="137"/>
                </a:cubicBezTo>
                <a:cubicBezTo>
                  <a:pt x="55" y="134"/>
                  <a:pt x="58" y="132"/>
                  <a:pt x="61" y="132"/>
                </a:cubicBezTo>
                <a:cubicBezTo>
                  <a:pt x="80" y="132"/>
                  <a:pt x="80" y="132"/>
                  <a:pt x="80" y="132"/>
                </a:cubicBezTo>
                <a:cubicBezTo>
                  <a:pt x="84" y="132"/>
                  <a:pt x="86" y="134"/>
                  <a:pt x="86" y="137"/>
                </a:cubicBezTo>
                <a:lnTo>
                  <a:pt x="86" y="143"/>
                </a:lnTo>
                <a:close/>
                <a:moveTo>
                  <a:pt x="86" y="117"/>
                </a:moveTo>
                <a:cubicBezTo>
                  <a:pt x="86" y="120"/>
                  <a:pt x="84" y="123"/>
                  <a:pt x="80" y="123"/>
                </a:cubicBezTo>
                <a:cubicBezTo>
                  <a:pt x="61" y="123"/>
                  <a:pt x="61" y="123"/>
                  <a:pt x="61" y="123"/>
                </a:cubicBezTo>
                <a:cubicBezTo>
                  <a:pt x="58" y="123"/>
                  <a:pt x="55" y="120"/>
                  <a:pt x="55" y="117"/>
                </a:cubicBezTo>
                <a:cubicBezTo>
                  <a:pt x="55" y="111"/>
                  <a:pt x="55" y="111"/>
                  <a:pt x="55" y="111"/>
                </a:cubicBezTo>
                <a:cubicBezTo>
                  <a:pt x="55" y="108"/>
                  <a:pt x="58" y="106"/>
                  <a:pt x="61" y="106"/>
                </a:cubicBezTo>
                <a:cubicBezTo>
                  <a:pt x="80" y="106"/>
                  <a:pt x="80" y="106"/>
                  <a:pt x="80" y="106"/>
                </a:cubicBezTo>
                <a:cubicBezTo>
                  <a:pt x="84" y="106"/>
                  <a:pt x="86" y="108"/>
                  <a:pt x="86" y="111"/>
                </a:cubicBezTo>
                <a:lnTo>
                  <a:pt x="86" y="117"/>
                </a:lnTo>
                <a:close/>
                <a:moveTo>
                  <a:pt x="127" y="194"/>
                </a:moveTo>
                <a:cubicBezTo>
                  <a:pt x="127" y="197"/>
                  <a:pt x="124" y="200"/>
                  <a:pt x="121" y="200"/>
                </a:cubicBezTo>
                <a:cubicBezTo>
                  <a:pt x="102" y="200"/>
                  <a:pt x="102" y="200"/>
                  <a:pt x="102" y="200"/>
                </a:cubicBezTo>
                <a:cubicBezTo>
                  <a:pt x="98" y="200"/>
                  <a:pt x="95" y="197"/>
                  <a:pt x="95" y="194"/>
                </a:cubicBezTo>
                <a:cubicBezTo>
                  <a:pt x="95" y="189"/>
                  <a:pt x="95" y="189"/>
                  <a:pt x="95" y="189"/>
                </a:cubicBezTo>
                <a:cubicBezTo>
                  <a:pt x="95" y="186"/>
                  <a:pt x="98" y="183"/>
                  <a:pt x="102" y="183"/>
                </a:cubicBezTo>
                <a:cubicBezTo>
                  <a:pt x="121" y="183"/>
                  <a:pt x="121" y="183"/>
                  <a:pt x="121" y="183"/>
                </a:cubicBezTo>
                <a:cubicBezTo>
                  <a:pt x="124" y="183"/>
                  <a:pt x="127" y="186"/>
                  <a:pt x="127" y="189"/>
                </a:cubicBezTo>
                <a:lnTo>
                  <a:pt x="127" y="194"/>
                </a:lnTo>
                <a:close/>
                <a:moveTo>
                  <a:pt x="127" y="168"/>
                </a:moveTo>
                <a:cubicBezTo>
                  <a:pt x="127" y="171"/>
                  <a:pt x="124" y="174"/>
                  <a:pt x="121" y="174"/>
                </a:cubicBezTo>
                <a:cubicBezTo>
                  <a:pt x="102" y="174"/>
                  <a:pt x="102" y="174"/>
                  <a:pt x="102" y="174"/>
                </a:cubicBezTo>
                <a:cubicBezTo>
                  <a:pt x="98" y="174"/>
                  <a:pt x="95" y="171"/>
                  <a:pt x="95" y="168"/>
                </a:cubicBezTo>
                <a:cubicBezTo>
                  <a:pt x="95" y="163"/>
                  <a:pt x="95" y="163"/>
                  <a:pt x="95" y="163"/>
                </a:cubicBezTo>
                <a:cubicBezTo>
                  <a:pt x="95" y="160"/>
                  <a:pt x="98" y="157"/>
                  <a:pt x="102" y="157"/>
                </a:cubicBezTo>
                <a:cubicBezTo>
                  <a:pt x="121" y="157"/>
                  <a:pt x="121" y="157"/>
                  <a:pt x="121" y="157"/>
                </a:cubicBezTo>
                <a:cubicBezTo>
                  <a:pt x="124" y="157"/>
                  <a:pt x="127" y="160"/>
                  <a:pt x="127" y="163"/>
                </a:cubicBezTo>
                <a:lnTo>
                  <a:pt x="127" y="168"/>
                </a:lnTo>
                <a:close/>
                <a:moveTo>
                  <a:pt x="127" y="143"/>
                </a:moveTo>
                <a:cubicBezTo>
                  <a:pt x="127" y="146"/>
                  <a:pt x="124" y="148"/>
                  <a:pt x="121" y="148"/>
                </a:cubicBezTo>
                <a:cubicBezTo>
                  <a:pt x="102" y="148"/>
                  <a:pt x="102" y="148"/>
                  <a:pt x="102" y="148"/>
                </a:cubicBezTo>
                <a:cubicBezTo>
                  <a:pt x="98" y="148"/>
                  <a:pt x="95" y="146"/>
                  <a:pt x="95" y="143"/>
                </a:cubicBezTo>
                <a:cubicBezTo>
                  <a:pt x="95" y="137"/>
                  <a:pt x="95" y="137"/>
                  <a:pt x="95" y="137"/>
                </a:cubicBezTo>
                <a:cubicBezTo>
                  <a:pt x="95" y="134"/>
                  <a:pt x="98" y="132"/>
                  <a:pt x="102" y="132"/>
                </a:cubicBezTo>
                <a:cubicBezTo>
                  <a:pt x="121" y="132"/>
                  <a:pt x="121" y="132"/>
                  <a:pt x="121" y="132"/>
                </a:cubicBezTo>
                <a:cubicBezTo>
                  <a:pt x="124" y="132"/>
                  <a:pt x="127" y="134"/>
                  <a:pt x="127" y="137"/>
                </a:cubicBezTo>
                <a:lnTo>
                  <a:pt x="127" y="143"/>
                </a:lnTo>
                <a:close/>
                <a:moveTo>
                  <a:pt x="127" y="117"/>
                </a:moveTo>
                <a:cubicBezTo>
                  <a:pt x="127" y="120"/>
                  <a:pt x="124" y="123"/>
                  <a:pt x="121" y="123"/>
                </a:cubicBezTo>
                <a:cubicBezTo>
                  <a:pt x="102" y="123"/>
                  <a:pt x="102" y="123"/>
                  <a:pt x="102" y="123"/>
                </a:cubicBezTo>
                <a:cubicBezTo>
                  <a:pt x="98" y="123"/>
                  <a:pt x="95" y="120"/>
                  <a:pt x="95" y="117"/>
                </a:cubicBezTo>
                <a:cubicBezTo>
                  <a:pt x="95" y="111"/>
                  <a:pt x="95" y="111"/>
                  <a:pt x="95" y="111"/>
                </a:cubicBezTo>
                <a:cubicBezTo>
                  <a:pt x="95" y="108"/>
                  <a:pt x="98" y="106"/>
                  <a:pt x="102" y="106"/>
                </a:cubicBezTo>
                <a:cubicBezTo>
                  <a:pt x="121" y="106"/>
                  <a:pt x="121" y="106"/>
                  <a:pt x="121" y="106"/>
                </a:cubicBezTo>
                <a:cubicBezTo>
                  <a:pt x="124" y="106"/>
                  <a:pt x="127" y="108"/>
                  <a:pt x="127" y="111"/>
                </a:cubicBezTo>
                <a:lnTo>
                  <a:pt x="127" y="117"/>
                </a:lnTo>
                <a:close/>
                <a:moveTo>
                  <a:pt x="33" y="81"/>
                </a:moveTo>
                <a:cubicBezTo>
                  <a:pt x="33" y="83"/>
                  <a:pt x="31" y="84"/>
                  <a:pt x="29" y="84"/>
                </a:cubicBezTo>
                <a:cubicBezTo>
                  <a:pt x="18" y="84"/>
                  <a:pt x="18" y="84"/>
                  <a:pt x="18" y="84"/>
                </a:cubicBezTo>
                <a:cubicBezTo>
                  <a:pt x="16" y="84"/>
                  <a:pt x="14" y="83"/>
                  <a:pt x="14" y="81"/>
                </a:cubicBezTo>
                <a:cubicBezTo>
                  <a:pt x="14" y="78"/>
                  <a:pt x="14" y="78"/>
                  <a:pt x="14" y="78"/>
                </a:cubicBezTo>
                <a:cubicBezTo>
                  <a:pt x="14" y="76"/>
                  <a:pt x="16" y="75"/>
                  <a:pt x="18" y="75"/>
                </a:cubicBezTo>
                <a:cubicBezTo>
                  <a:pt x="29" y="75"/>
                  <a:pt x="29" y="75"/>
                  <a:pt x="29" y="75"/>
                </a:cubicBezTo>
                <a:cubicBezTo>
                  <a:pt x="31" y="75"/>
                  <a:pt x="33" y="76"/>
                  <a:pt x="33" y="78"/>
                </a:cubicBezTo>
                <a:lnTo>
                  <a:pt x="33" y="81"/>
                </a:lnTo>
                <a:close/>
                <a:moveTo>
                  <a:pt x="56" y="81"/>
                </a:moveTo>
                <a:cubicBezTo>
                  <a:pt x="56" y="83"/>
                  <a:pt x="54" y="84"/>
                  <a:pt x="52" y="84"/>
                </a:cubicBezTo>
                <a:cubicBezTo>
                  <a:pt x="41" y="84"/>
                  <a:pt x="41" y="84"/>
                  <a:pt x="41" y="84"/>
                </a:cubicBezTo>
                <a:cubicBezTo>
                  <a:pt x="39" y="84"/>
                  <a:pt x="38" y="83"/>
                  <a:pt x="38" y="81"/>
                </a:cubicBezTo>
                <a:cubicBezTo>
                  <a:pt x="38" y="78"/>
                  <a:pt x="38" y="78"/>
                  <a:pt x="38" y="78"/>
                </a:cubicBezTo>
                <a:cubicBezTo>
                  <a:pt x="38" y="76"/>
                  <a:pt x="39" y="75"/>
                  <a:pt x="41" y="75"/>
                </a:cubicBezTo>
                <a:cubicBezTo>
                  <a:pt x="52" y="75"/>
                  <a:pt x="52" y="75"/>
                  <a:pt x="52" y="75"/>
                </a:cubicBezTo>
                <a:cubicBezTo>
                  <a:pt x="54" y="75"/>
                  <a:pt x="56" y="76"/>
                  <a:pt x="56" y="78"/>
                </a:cubicBezTo>
                <a:lnTo>
                  <a:pt x="56" y="81"/>
                </a:lnTo>
                <a:close/>
                <a:moveTo>
                  <a:pt x="80" y="81"/>
                </a:moveTo>
                <a:cubicBezTo>
                  <a:pt x="80" y="83"/>
                  <a:pt x="78" y="84"/>
                  <a:pt x="76" y="84"/>
                </a:cubicBezTo>
                <a:cubicBezTo>
                  <a:pt x="65" y="84"/>
                  <a:pt x="65" y="84"/>
                  <a:pt x="65" y="84"/>
                </a:cubicBezTo>
                <a:cubicBezTo>
                  <a:pt x="63" y="84"/>
                  <a:pt x="61" y="83"/>
                  <a:pt x="61" y="81"/>
                </a:cubicBezTo>
                <a:cubicBezTo>
                  <a:pt x="61" y="78"/>
                  <a:pt x="61" y="78"/>
                  <a:pt x="61" y="78"/>
                </a:cubicBezTo>
                <a:cubicBezTo>
                  <a:pt x="61" y="76"/>
                  <a:pt x="63" y="75"/>
                  <a:pt x="65" y="75"/>
                </a:cubicBezTo>
                <a:cubicBezTo>
                  <a:pt x="76" y="75"/>
                  <a:pt x="76" y="75"/>
                  <a:pt x="76" y="75"/>
                </a:cubicBezTo>
                <a:cubicBezTo>
                  <a:pt x="78" y="75"/>
                  <a:pt x="80" y="76"/>
                  <a:pt x="80" y="78"/>
                </a:cubicBezTo>
                <a:lnTo>
                  <a:pt x="80" y="81"/>
                </a:lnTo>
                <a:close/>
                <a:moveTo>
                  <a:pt x="103" y="81"/>
                </a:moveTo>
                <a:cubicBezTo>
                  <a:pt x="103" y="83"/>
                  <a:pt x="101" y="84"/>
                  <a:pt x="99" y="84"/>
                </a:cubicBezTo>
                <a:cubicBezTo>
                  <a:pt x="88" y="84"/>
                  <a:pt x="88" y="84"/>
                  <a:pt x="88" y="84"/>
                </a:cubicBezTo>
                <a:cubicBezTo>
                  <a:pt x="86" y="84"/>
                  <a:pt x="84" y="83"/>
                  <a:pt x="84" y="81"/>
                </a:cubicBezTo>
                <a:cubicBezTo>
                  <a:pt x="84" y="78"/>
                  <a:pt x="84" y="78"/>
                  <a:pt x="84" y="78"/>
                </a:cubicBezTo>
                <a:cubicBezTo>
                  <a:pt x="84" y="76"/>
                  <a:pt x="86" y="75"/>
                  <a:pt x="88" y="75"/>
                </a:cubicBezTo>
                <a:cubicBezTo>
                  <a:pt x="99" y="75"/>
                  <a:pt x="99" y="75"/>
                  <a:pt x="99" y="75"/>
                </a:cubicBezTo>
                <a:cubicBezTo>
                  <a:pt x="101" y="75"/>
                  <a:pt x="103" y="76"/>
                  <a:pt x="103" y="78"/>
                </a:cubicBezTo>
                <a:lnTo>
                  <a:pt x="103" y="81"/>
                </a:lnTo>
                <a:close/>
                <a:moveTo>
                  <a:pt x="126" y="81"/>
                </a:moveTo>
                <a:cubicBezTo>
                  <a:pt x="126" y="83"/>
                  <a:pt x="125" y="84"/>
                  <a:pt x="123" y="84"/>
                </a:cubicBezTo>
                <a:cubicBezTo>
                  <a:pt x="111" y="84"/>
                  <a:pt x="111" y="84"/>
                  <a:pt x="111" y="84"/>
                </a:cubicBezTo>
                <a:cubicBezTo>
                  <a:pt x="109" y="84"/>
                  <a:pt x="108" y="83"/>
                  <a:pt x="108" y="81"/>
                </a:cubicBezTo>
                <a:cubicBezTo>
                  <a:pt x="108" y="78"/>
                  <a:pt x="108" y="78"/>
                  <a:pt x="108" y="78"/>
                </a:cubicBezTo>
                <a:cubicBezTo>
                  <a:pt x="108" y="76"/>
                  <a:pt x="109" y="75"/>
                  <a:pt x="111" y="75"/>
                </a:cubicBezTo>
                <a:cubicBezTo>
                  <a:pt x="123" y="75"/>
                  <a:pt x="123" y="75"/>
                  <a:pt x="123" y="75"/>
                </a:cubicBezTo>
                <a:cubicBezTo>
                  <a:pt x="125" y="75"/>
                  <a:pt x="126" y="76"/>
                  <a:pt x="126" y="78"/>
                </a:cubicBezTo>
                <a:lnTo>
                  <a:pt x="126" y="81"/>
                </a:lnTo>
                <a:close/>
                <a:moveTo>
                  <a:pt x="33" y="96"/>
                </a:moveTo>
                <a:cubicBezTo>
                  <a:pt x="33" y="98"/>
                  <a:pt x="31" y="99"/>
                  <a:pt x="29" y="99"/>
                </a:cubicBezTo>
                <a:cubicBezTo>
                  <a:pt x="18" y="99"/>
                  <a:pt x="18" y="99"/>
                  <a:pt x="18" y="99"/>
                </a:cubicBezTo>
                <a:cubicBezTo>
                  <a:pt x="16" y="99"/>
                  <a:pt x="14" y="98"/>
                  <a:pt x="14" y="96"/>
                </a:cubicBezTo>
                <a:cubicBezTo>
                  <a:pt x="14" y="93"/>
                  <a:pt x="14" y="93"/>
                  <a:pt x="14" y="93"/>
                </a:cubicBezTo>
                <a:cubicBezTo>
                  <a:pt x="14" y="91"/>
                  <a:pt x="16" y="90"/>
                  <a:pt x="18" y="90"/>
                </a:cubicBezTo>
                <a:cubicBezTo>
                  <a:pt x="29" y="90"/>
                  <a:pt x="29" y="90"/>
                  <a:pt x="29" y="90"/>
                </a:cubicBezTo>
                <a:cubicBezTo>
                  <a:pt x="31" y="90"/>
                  <a:pt x="33" y="91"/>
                  <a:pt x="33" y="93"/>
                </a:cubicBezTo>
                <a:lnTo>
                  <a:pt x="33" y="96"/>
                </a:lnTo>
                <a:close/>
                <a:moveTo>
                  <a:pt x="56" y="96"/>
                </a:moveTo>
                <a:cubicBezTo>
                  <a:pt x="56" y="98"/>
                  <a:pt x="54" y="99"/>
                  <a:pt x="52" y="99"/>
                </a:cubicBezTo>
                <a:cubicBezTo>
                  <a:pt x="41" y="99"/>
                  <a:pt x="41" y="99"/>
                  <a:pt x="41" y="99"/>
                </a:cubicBezTo>
                <a:cubicBezTo>
                  <a:pt x="39" y="99"/>
                  <a:pt x="38" y="98"/>
                  <a:pt x="38" y="96"/>
                </a:cubicBezTo>
                <a:cubicBezTo>
                  <a:pt x="38" y="93"/>
                  <a:pt x="38" y="93"/>
                  <a:pt x="38" y="93"/>
                </a:cubicBezTo>
                <a:cubicBezTo>
                  <a:pt x="38" y="91"/>
                  <a:pt x="39" y="90"/>
                  <a:pt x="41" y="90"/>
                </a:cubicBezTo>
                <a:cubicBezTo>
                  <a:pt x="52" y="90"/>
                  <a:pt x="52" y="90"/>
                  <a:pt x="52" y="90"/>
                </a:cubicBezTo>
                <a:cubicBezTo>
                  <a:pt x="54" y="90"/>
                  <a:pt x="56" y="91"/>
                  <a:pt x="56" y="93"/>
                </a:cubicBezTo>
                <a:lnTo>
                  <a:pt x="56" y="96"/>
                </a:lnTo>
                <a:close/>
                <a:moveTo>
                  <a:pt x="80" y="96"/>
                </a:moveTo>
                <a:cubicBezTo>
                  <a:pt x="80" y="98"/>
                  <a:pt x="78" y="99"/>
                  <a:pt x="76" y="99"/>
                </a:cubicBezTo>
                <a:cubicBezTo>
                  <a:pt x="65" y="99"/>
                  <a:pt x="65" y="99"/>
                  <a:pt x="65" y="99"/>
                </a:cubicBezTo>
                <a:cubicBezTo>
                  <a:pt x="63" y="99"/>
                  <a:pt x="61" y="98"/>
                  <a:pt x="61" y="96"/>
                </a:cubicBezTo>
                <a:cubicBezTo>
                  <a:pt x="61" y="93"/>
                  <a:pt x="61" y="93"/>
                  <a:pt x="61" y="93"/>
                </a:cubicBezTo>
                <a:cubicBezTo>
                  <a:pt x="61" y="91"/>
                  <a:pt x="63" y="90"/>
                  <a:pt x="65" y="90"/>
                </a:cubicBezTo>
                <a:cubicBezTo>
                  <a:pt x="76" y="90"/>
                  <a:pt x="76" y="90"/>
                  <a:pt x="76" y="90"/>
                </a:cubicBezTo>
                <a:cubicBezTo>
                  <a:pt x="78" y="90"/>
                  <a:pt x="80" y="91"/>
                  <a:pt x="80" y="93"/>
                </a:cubicBezTo>
                <a:lnTo>
                  <a:pt x="80" y="96"/>
                </a:lnTo>
                <a:close/>
                <a:moveTo>
                  <a:pt x="103" y="96"/>
                </a:moveTo>
                <a:cubicBezTo>
                  <a:pt x="103" y="98"/>
                  <a:pt x="101" y="99"/>
                  <a:pt x="99" y="99"/>
                </a:cubicBezTo>
                <a:cubicBezTo>
                  <a:pt x="88" y="99"/>
                  <a:pt x="88" y="99"/>
                  <a:pt x="88" y="99"/>
                </a:cubicBezTo>
                <a:cubicBezTo>
                  <a:pt x="86" y="99"/>
                  <a:pt x="84" y="98"/>
                  <a:pt x="84" y="96"/>
                </a:cubicBezTo>
                <a:cubicBezTo>
                  <a:pt x="84" y="93"/>
                  <a:pt x="84" y="93"/>
                  <a:pt x="84" y="93"/>
                </a:cubicBezTo>
                <a:cubicBezTo>
                  <a:pt x="84" y="91"/>
                  <a:pt x="86" y="90"/>
                  <a:pt x="88" y="90"/>
                </a:cubicBezTo>
                <a:cubicBezTo>
                  <a:pt x="99" y="90"/>
                  <a:pt x="99" y="90"/>
                  <a:pt x="99" y="90"/>
                </a:cubicBezTo>
                <a:cubicBezTo>
                  <a:pt x="101" y="90"/>
                  <a:pt x="103" y="91"/>
                  <a:pt x="103" y="93"/>
                </a:cubicBezTo>
                <a:lnTo>
                  <a:pt x="103" y="96"/>
                </a:lnTo>
                <a:close/>
                <a:moveTo>
                  <a:pt x="126" y="96"/>
                </a:moveTo>
                <a:cubicBezTo>
                  <a:pt x="126" y="98"/>
                  <a:pt x="125" y="99"/>
                  <a:pt x="123" y="99"/>
                </a:cubicBezTo>
                <a:cubicBezTo>
                  <a:pt x="111" y="99"/>
                  <a:pt x="111" y="99"/>
                  <a:pt x="111" y="99"/>
                </a:cubicBezTo>
                <a:cubicBezTo>
                  <a:pt x="109" y="99"/>
                  <a:pt x="108" y="98"/>
                  <a:pt x="108" y="96"/>
                </a:cubicBezTo>
                <a:cubicBezTo>
                  <a:pt x="108" y="93"/>
                  <a:pt x="108" y="93"/>
                  <a:pt x="108" y="93"/>
                </a:cubicBezTo>
                <a:cubicBezTo>
                  <a:pt x="108" y="91"/>
                  <a:pt x="109" y="90"/>
                  <a:pt x="111" y="90"/>
                </a:cubicBezTo>
                <a:cubicBezTo>
                  <a:pt x="123" y="90"/>
                  <a:pt x="123" y="90"/>
                  <a:pt x="123" y="90"/>
                </a:cubicBezTo>
                <a:cubicBezTo>
                  <a:pt x="125" y="90"/>
                  <a:pt x="126" y="91"/>
                  <a:pt x="126" y="93"/>
                </a:cubicBezTo>
                <a:lnTo>
                  <a:pt x="126" y="9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2" name="Freeform 156" descr="An icon of an open book">
            <a:extLst>
              <a:ext uri="{FF2B5EF4-FFF2-40B4-BE49-F238E27FC236}">
                <a16:creationId xmlns:a16="http://schemas.microsoft.com/office/drawing/2014/main" id="{1BB0E08C-BEC2-4367-BBF6-88B83B0279C7}"/>
              </a:ext>
            </a:extLst>
          </p:cNvPr>
          <p:cNvSpPr>
            <a:spLocks noEditPoints="1"/>
          </p:cNvSpPr>
          <p:nvPr userDrawn="1"/>
        </p:nvSpPr>
        <p:spPr bwMode="auto">
          <a:xfrm>
            <a:off x="3722204" y="4054475"/>
            <a:ext cx="517525" cy="366713"/>
          </a:xfrm>
          <a:custGeom>
            <a:avLst/>
            <a:gdLst>
              <a:gd name="T0" fmla="*/ 132 w 134"/>
              <a:gd name="T1" fmla="*/ 10 h 95"/>
              <a:gd name="T2" fmla="*/ 129 w 134"/>
              <a:gd name="T3" fmla="*/ 10 h 95"/>
              <a:gd name="T4" fmla="*/ 129 w 134"/>
              <a:gd name="T5" fmla="*/ 6 h 95"/>
              <a:gd name="T6" fmla="*/ 127 w 134"/>
              <a:gd name="T7" fmla="*/ 4 h 95"/>
              <a:gd name="T8" fmla="*/ 95 w 134"/>
              <a:gd name="T9" fmla="*/ 0 h 95"/>
              <a:gd name="T10" fmla="*/ 67 w 134"/>
              <a:gd name="T11" fmla="*/ 7 h 95"/>
              <a:gd name="T12" fmla="*/ 40 w 134"/>
              <a:gd name="T13" fmla="*/ 0 h 95"/>
              <a:gd name="T14" fmla="*/ 8 w 134"/>
              <a:gd name="T15" fmla="*/ 4 h 95"/>
              <a:gd name="T16" fmla="*/ 6 w 134"/>
              <a:gd name="T17" fmla="*/ 6 h 95"/>
              <a:gd name="T18" fmla="*/ 6 w 134"/>
              <a:gd name="T19" fmla="*/ 10 h 95"/>
              <a:gd name="T20" fmla="*/ 3 w 134"/>
              <a:gd name="T21" fmla="*/ 10 h 95"/>
              <a:gd name="T22" fmla="*/ 0 w 134"/>
              <a:gd name="T23" fmla="*/ 12 h 95"/>
              <a:gd name="T24" fmla="*/ 0 w 134"/>
              <a:gd name="T25" fmla="*/ 88 h 95"/>
              <a:gd name="T26" fmla="*/ 3 w 134"/>
              <a:gd name="T27" fmla="*/ 90 h 95"/>
              <a:gd name="T28" fmla="*/ 57 w 134"/>
              <a:gd name="T29" fmla="*/ 90 h 95"/>
              <a:gd name="T30" fmla="*/ 67 w 134"/>
              <a:gd name="T31" fmla="*/ 95 h 95"/>
              <a:gd name="T32" fmla="*/ 78 w 134"/>
              <a:gd name="T33" fmla="*/ 90 h 95"/>
              <a:gd name="T34" fmla="*/ 132 w 134"/>
              <a:gd name="T35" fmla="*/ 90 h 95"/>
              <a:gd name="T36" fmla="*/ 134 w 134"/>
              <a:gd name="T37" fmla="*/ 88 h 95"/>
              <a:gd name="T38" fmla="*/ 134 w 134"/>
              <a:gd name="T39" fmla="*/ 12 h 95"/>
              <a:gd name="T40" fmla="*/ 132 w 134"/>
              <a:gd name="T41" fmla="*/ 10 h 95"/>
              <a:gd name="T42" fmla="*/ 124 w 134"/>
              <a:gd name="T43" fmla="*/ 8 h 95"/>
              <a:gd name="T44" fmla="*/ 124 w 134"/>
              <a:gd name="T45" fmla="*/ 79 h 95"/>
              <a:gd name="T46" fmla="*/ 95 w 134"/>
              <a:gd name="T47" fmla="*/ 76 h 95"/>
              <a:gd name="T48" fmla="*/ 70 w 134"/>
              <a:gd name="T49" fmla="*/ 81 h 95"/>
              <a:gd name="T50" fmla="*/ 70 w 134"/>
              <a:gd name="T51" fmla="*/ 11 h 95"/>
              <a:gd name="T52" fmla="*/ 95 w 134"/>
              <a:gd name="T53" fmla="*/ 5 h 95"/>
              <a:gd name="T54" fmla="*/ 124 w 134"/>
              <a:gd name="T55" fmla="*/ 8 h 95"/>
              <a:gd name="T56" fmla="*/ 11 w 134"/>
              <a:gd name="T57" fmla="*/ 8 h 95"/>
              <a:gd name="T58" fmla="*/ 40 w 134"/>
              <a:gd name="T59" fmla="*/ 5 h 95"/>
              <a:gd name="T60" fmla="*/ 65 w 134"/>
              <a:gd name="T61" fmla="*/ 11 h 95"/>
              <a:gd name="T62" fmla="*/ 65 w 134"/>
              <a:gd name="T63" fmla="*/ 81 h 95"/>
              <a:gd name="T64" fmla="*/ 40 w 134"/>
              <a:gd name="T65" fmla="*/ 76 h 95"/>
              <a:gd name="T66" fmla="*/ 11 w 134"/>
              <a:gd name="T67" fmla="*/ 79 h 95"/>
              <a:gd name="T68" fmla="*/ 11 w 134"/>
              <a:gd name="T69" fmla="*/ 8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4" h="95">
                <a:moveTo>
                  <a:pt x="132" y="10"/>
                </a:moveTo>
                <a:cubicBezTo>
                  <a:pt x="129" y="10"/>
                  <a:pt x="129" y="10"/>
                  <a:pt x="129" y="10"/>
                </a:cubicBezTo>
                <a:cubicBezTo>
                  <a:pt x="129" y="6"/>
                  <a:pt x="129" y="6"/>
                  <a:pt x="129" y="6"/>
                </a:cubicBezTo>
                <a:cubicBezTo>
                  <a:pt x="129" y="5"/>
                  <a:pt x="128" y="4"/>
                  <a:pt x="127" y="4"/>
                </a:cubicBezTo>
                <a:cubicBezTo>
                  <a:pt x="127" y="4"/>
                  <a:pt x="111" y="0"/>
                  <a:pt x="95" y="0"/>
                </a:cubicBezTo>
                <a:cubicBezTo>
                  <a:pt x="82" y="0"/>
                  <a:pt x="73" y="3"/>
                  <a:pt x="67" y="7"/>
                </a:cubicBezTo>
                <a:cubicBezTo>
                  <a:pt x="62" y="3"/>
                  <a:pt x="53" y="0"/>
                  <a:pt x="40" y="0"/>
                </a:cubicBezTo>
                <a:cubicBezTo>
                  <a:pt x="24" y="0"/>
                  <a:pt x="8" y="4"/>
                  <a:pt x="8" y="4"/>
                </a:cubicBezTo>
                <a:cubicBezTo>
                  <a:pt x="7" y="4"/>
                  <a:pt x="6" y="5"/>
                  <a:pt x="6" y="6"/>
                </a:cubicBezTo>
                <a:cubicBezTo>
                  <a:pt x="6" y="10"/>
                  <a:pt x="6" y="10"/>
                  <a:pt x="6" y="10"/>
                </a:cubicBezTo>
                <a:cubicBezTo>
                  <a:pt x="3" y="10"/>
                  <a:pt x="3" y="10"/>
                  <a:pt x="3" y="10"/>
                </a:cubicBezTo>
                <a:cubicBezTo>
                  <a:pt x="1" y="10"/>
                  <a:pt x="0" y="11"/>
                  <a:pt x="0" y="12"/>
                </a:cubicBezTo>
                <a:cubicBezTo>
                  <a:pt x="0" y="88"/>
                  <a:pt x="0" y="88"/>
                  <a:pt x="0" y="88"/>
                </a:cubicBezTo>
                <a:cubicBezTo>
                  <a:pt x="0" y="89"/>
                  <a:pt x="1" y="90"/>
                  <a:pt x="3" y="90"/>
                </a:cubicBezTo>
                <a:cubicBezTo>
                  <a:pt x="57" y="90"/>
                  <a:pt x="57" y="90"/>
                  <a:pt x="57" y="90"/>
                </a:cubicBezTo>
                <a:cubicBezTo>
                  <a:pt x="58" y="95"/>
                  <a:pt x="62" y="95"/>
                  <a:pt x="67" y="95"/>
                </a:cubicBezTo>
                <a:cubicBezTo>
                  <a:pt x="72" y="95"/>
                  <a:pt x="77" y="95"/>
                  <a:pt x="78" y="90"/>
                </a:cubicBezTo>
                <a:cubicBezTo>
                  <a:pt x="132" y="90"/>
                  <a:pt x="132" y="90"/>
                  <a:pt x="132" y="90"/>
                </a:cubicBezTo>
                <a:cubicBezTo>
                  <a:pt x="133" y="90"/>
                  <a:pt x="134" y="89"/>
                  <a:pt x="134" y="88"/>
                </a:cubicBezTo>
                <a:cubicBezTo>
                  <a:pt x="134" y="12"/>
                  <a:pt x="134" y="12"/>
                  <a:pt x="134" y="12"/>
                </a:cubicBezTo>
                <a:cubicBezTo>
                  <a:pt x="134" y="11"/>
                  <a:pt x="133" y="10"/>
                  <a:pt x="132" y="10"/>
                </a:cubicBezTo>
                <a:close/>
                <a:moveTo>
                  <a:pt x="124" y="8"/>
                </a:moveTo>
                <a:cubicBezTo>
                  <a:pt x="124" y="79"/>
                  <a:pt x="124" y="79"/>
                  <a:pt x="124" y="79"/>
                </a:cubicBezTo>
                <a:cubicBezTo>
                  <a:pt x="119" y="78"/>
                  <a:pt x="107" y="76"/>
                  <a:pt x="95" y="76"/>
                </a:cubicBezTo>
                <a:cubicBezTo>
                  <a:pt x="84" y="76"/>
                  <a:pt x="75" y="78"/>
                  <a:pt x="70" y="81"/>
                </a:cubicBezTo>
                <a:cubicBezTo>
                  <a:pt x="70" y="11"/>
                  <a:pt x="70" y="11"/>
                  <a:pt x="70" y="11"/>
                </a:cubicBezTo>
                <a:cubicBezTo>
                  <a:pt x="74" y="7"/>
                  <a:pt x="83" y="5"/>
                  <a:pt x="95" y="5"/>
                </a:cubicBezTo>
                <a:cubicBezTo>
                  <a:pt x="107" y="5"/>
                  <a:pt x="120" y="7"/>
                  <a:pt x="124" y="8"/>
                </a:cubicBezTo>
                <a:close/>
                <a:moveTo>
                  <a:pt x="11" y="8"/>
                </a:moveTo>
                <a:cubicBezTo>
                  <a:pt x="15" y="7"/>
                  <a:pt x="28" y="5"/>
                  <a:pt x="40" y="5"/>
                </a:cubicBezTo>
                <a:cubicBezTo>
                  <a:pt x="52" y="5"/>
                  <a:pt x="60" y="7"/>
                  <a:pt x="65" y="11"/>
                </a:cubicBezTo>
                <a:cubicBezTo>
                  <a:pt x="65" y="81"/>
                  <a:pt x="65" y="81"/>
                  <a:pt x="65" y="81"/>
                </a:cubicBezTo>
                <a:cubicBezTo>
                  <a:pt x="59" y="78"/>
                  <a:pt x="51" y="76"/>
                  <a:pt x="40" y="76"/>
                </a:cubicBezTo>
                <a:cubicBezTo>
                  <a:pt x="28" y="76"/>
                  <a:pt x="16" y="78"/>
                  <a:pt x="11" y="79"/>
                </a:cubicBezTo>
                <a:lnTo>
                  <a:pt x="11"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3" name="Freeform 157" descr="An icon of a ruler ">
            <a:extLst>
              <a:ext uri="{FF2B5EF4-FFF2-40B4-BE49-F238E27FC236}">
                <a16:creationId xmlns:a16="http://schemas.microsoft.com/office/drawing/2014/main" id="{F90E2336-6793-4A92-9102-3126B2EE4357}"/>
              </a:ext>
            </a:extLst>
          </p:cNvPr>
          <p:cNvSpPr>
            <a:spLocks noEditPoints="1"/>
          </p:cNvSpPr>
          <p:nvPr userDrawn="1"/>
        </p:nvSpPr>
        <p:spPr bwMode="auto">
          <a:xfrm>
            <a:off x="6636174" y="3852863"/>
            <a:ext cx="493713" cy="223838"/>
          </a:xfrm>
          <a:custGeom>
            <a:avLst/>
            <a:gdLst>
              <a:gd name="T0" fmla="*/ 125 w 128"/>
              <a:gd name="T1" fmla="*/ 0 h 58"/>
              <a:gd name="T2" fmla="*/ 3 w 128"/>
              <a:gd name="T3" fmla="*/ 0 h 58"/>
              <a:gd name="T4" fmla="*/ 0 w 128"/>
              <a:gd name="T5" fmla="*/ 4 h 58"/>
              <a:gd name="T6" fmla="*/ 0 w 128"/>
              <a:gd name="T7" fmla="*/ 54 h 58"/>
              <a:gd name="T8" fmla="*/ 3 w 128"/>
              <a:gd name="T9" fmla="*/ 58 h 58"/>
              <a:gd name="T10" fmla="*/ 125 w 128"/>
              <a:gd name="T11" fmla="*/ 58 h 58"/>
              <a:gd name="T12" fmla="*/ 128 w 128"/>
              <a:gd name="T13" fmla="*/ 54 h 58"/>
              <a:gd name="T14" fmla="*/ 128 w 128"/>
              <a:gd name="T15" fmla="*/ 4 h 58"/>
              <a:gd name="T16" fmla="*/ 125 w 128"/>
              <a:gd name="T17" fmla="*/ 0 h 58"/>
              <a:gd name="T18" fmla="*/ 122 w 128"/>
              <a:gd name="T19" fmla="*/ 51 h 58"/>
              <a:gd name="T20" fmla="*/ 112 w 128"/>
              <a:gd name="T21" fmla="*/ 51 h 58"/>
              <a:gd name="T22" fmla="*/ 112 w 128"/>
              <a:gd name="T23" fmla="*/ 39 h 58"/>
              <a:gd name="T24" fmla="*/ 109 w 128"/>
              <a:gd name="T25" fmla="*/ 35 h 58"/>
              <a:gd name="T26" fmla="*/ 106 w 128"/>
              <a:gd name="T27" fmla="*/ 39 h 58"/>
              <a:gd name="T28" fmla="*/ 106 w 128"/>
              <a:gd name="T29" fmla="*/ 51 h 58"/>
              <a:gd name="T30" fmla="*/ 97 w 128"/>
              <a:gd name="T31" fmla="*/ 51 h 58"/>
              <a:gd name="T32" fmla="*/ 97 w 128"/>
              <a:gd name="T33" fmla="*/ 25 h 58"/>
              <a:gd name="T34" fmla="*/ 94 w 128"/>
              <a:gd name="T35" fmla="*/ 22 h 58"/>
              <a:gd name="T36" fmla="*/ 91 w 128"/>
              <a:gd name="T37" fmla="*/ 25 h 58"/>
              <a:gd name="T38" fmla="*/ 91 w 128"/>
              <a:gd name="T39" fmla="*/ 51 h 58"/>
              <a:gd name="T40" fmla="*/ 82 w 128"/>
              <a:gd name="T41" fmla="*/ 51 h 58"/>
              <a:gd name="T42" fmla="*/ 82 w 128"/>
              <a:gd name="T43" fmla="*/ 39 h 58"/>
              <a:gd name="T44" fmla="*/ 79 w 128"/>
              <a:gd name="T45" fmla="*/ 35 h 58"/>
              <a:gd name="T46" fmla="*/ 76 w 128"/>
              <a:gd name="T47" fmla="*/ 39 h 58"/>
              <a:gd name="T48" fmla="*/ 76 w 128"/>
              <a:gd name="T49" fmla="*/ 51 h 58"/>
              <a:gd name="T50" fmla="*/ 66 w 128"/>
              <a:gd name="T51" fmla="*/ 51 h 58"/>
              <a:gd name="T52" fmla="*/ 66 w 128"/>
              <a:gd name="T53" fmla="*/ 25 h 58"/>
              <a:gd name="T54" fmla="*/ 64 w 128"/>
              <a:gd name="T55" fmla="*/ 22 h 58"/>
              <a:gd name="T56" fmla="*/ 61 w 128"/>
              <a:gd name="T57" fmla="*/ 25 h 58"/>
              <a:gd name="T58" fmla="*/ 61 w 128"/>
              <a:gd name="T59" fmla="*/ 51 h 58"/>
              <a:gd name="T60" fmla="*/ 52 w 128"/>
              <a:gd name="T61" fmla="*/ 51 h 58"/>
              <a:gd name="T62" fmla="*/ 52 w 128"/>
              <a:gd name="T63" fmla="*/ 39 h 58"/>
              <a:gd name="T64" fmla="*/ 49 w 128"/>
              <a:gd name="T65" fmla="*/ 35 h 58"/>
              <a:gd name="T66" fmla="*/ 46 w 128"/>
              <a:gd name="T67" fmla="*/ 39 h 58"/>
              <a:gd name="T68" fmla="*/ 46 w 128"/>
              <a:gd name="T69" fmla="*/ 51 h 58"/>
              <a:gd name="T70" fmla="*/ 36 w 128"/>
              <a:gd name="T71" fmla="*/ 51 h 58"/>
              <a:gd name="T72" fmla="*/ 36 w 128"/>
              <a:gd name="T73" fmla="*/ 25 h 58"/>
              <a:gd name="T74" fmla="*/ 33 w 128"/>
              <a:gd name="T75" fmla="*/ 22 h 58"/>
              <a:gd name="T76" fmla="*/ 30 w 128"/>
              <a:gd name="T77" fmla="*/ 25 h 58"/>
              <a:gd name="T78" fmla="*/ 30 w 128"/>
              <a:gd name="T79" fmla="*/ 51 h 58"/>
              <a:gd name="T80" fmla="*/ 22 w 128"/>
              <a:gd name="T81" fmla="*/ 51 h 58"/>
              <a:gd name="T82" fmla="*/ 22 w 128"/>
              <a:gd name="T83" fmla="*/ 39 h 58"/>
              <a:gd name="T84" fmla="*/ 19 w 128"/>
              <a:gd name="T85" fmla="*/ 35 h 58"/>
              <a:gd name="T86" fmla="*/ 16 w 128"/>
              <a:gd name="T87" fmla="*/ 39 h 58"/>
              <a:gd name="T88" fmla="*/ 16 w 128"/>
              <a:gd name="T89" fmla="*/ 51 h 58"/>
              <a:gd name="T90" fmla="*/ 6 w 128"/>
              <a:gd name="T91" fmla="*/ 51 h 58"/>
              <a:gd name="T92" fmla="*/ 6 w 128"/>
              <a:gd name="T93" fmla="*/ 7 h 58"/>
              <a:gd name="T94" fmla="*/ 122 w 128"/>
              <a:gd name="T95" fmla="*/ 7 h 58"/>
              <a:gd name="T96" fmla="*/ 122 w 128"/>
              <a:gd name="T97" fmla="*/ 5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8" h="58">
                <a:moveTo>
                  <a:pt x="125" y="0"/>
                </a:moveTo>
                <a:cubicBezTo>
                  <a:pt x="3" y="0"/>
                  <a:pt x="3" y="0"/>
                  <a:pt x="3" y="0"/>
                </a:cubicBezTo>
                <a:cubicBezTo>
                  <a:pt x="2" y="0"/>
                  <a:pt x="0" y="2"/>
                  <a:pt x="0" y="4"/>
                </a:cubicBezTo>
                <a:cubicBezTo>
                  <a:pt x="0" y="54"/>
                  <a:pt x="0" y="54"/>
                  <a:pt x="0" y="54"/>
                </a:cubicBezTo>
                <a:cubicBezTo>
                  <a:pt x="0" y="56"/>
                  <a:pt x="2" y="58"/>
                  <a:pt x="3" y="58"/>
                </a:cubicBezTo>
                <a:cubicBezTo>
                  <a:pt x="125" y="58"/>
                  <a:pt x="125" y="58"/>
                  <a:pt x="125" y="58"/>
                </a:cubicBezTo>
                <a:cubicBezTo>
                  <a:pt x="127" y="58"/>
                  <a:pt x="128" y="56"/>
                  <a:pt x="128" y="54"/>
                </a:cubicBezTo>
                <a:cubicBezTo>
                  <a:pt x="128" y="4"/>
                  <a:pt x="128" y="4"/>
                  <a:pt x="128" y="4"/>
                </a:cubicBezTo>
                <a:cubicBezTo>
                  <a:pt x="128" y="2"/>
                  <a:pt x="127" y="0"/>
                  <a:pt x="125" y="0"/>
                </a:cubicBezTo>
                <a:close/>
                <a:moveTo>
                  <a:pt x="122" y="51"/>
                </a:moveTo>
                <a:cubicBezTo>
                  <a:pt x="112" y="51"/>
                  <a:pt x="112" y="51"/>
                  <a:pt x="112" y="51"/>
                </a:cubicBezTo>
                <a:cubicBezTo>
                  <a:pt x="112" y="39"/>
                  <a:pt x="112" y="39"/>
                  <a:pt x="112" y="39"/>
                </a:cubicBezTo>
                <a:cubicBezTo>
                  <a:pt x="112" y="37"/>
                  <a:pt x="111" y="35"/>
                  <a:pt x="109" y="35"/>
                </a:cubicBezTo>
                <a:cubicBezTo>
                  <a:pt x="108" y="35"/>
                  <a:pt x="106" y="37"/>
                  <a:pt x="106" y="39"/>
                </a:cubicBezTo>
                <a:cubicBezTo>
                  <a:pt x="106" y="51"/>
                  <a:pt x="106" y="51"/>
                  <a:pt x="106" y="51"/>
                </a:cubicBezTo>
                <a:cubicBezTo>
                  <a:pt x="97" y="51"/>
                  <a:pt x="97" y="51"/>
                  <a:pt x="97" y="51"/>
                </a:cubicBezTo>
                <a:cubicBezTo>
                  <a:pt x="97" y="25"/>
                  <a:pt x="97" y="25"/>
                  <a:pt x="97" y="25"/>
                </a:cubicBezTo>
                <a:cubicBezTo>
                  <a:pt x="97" y="23"/>
                  <a:pt x="95" y="22"/>
                  <a:pt x="94" y="22"/>
                </a:cubicBezTo>
                <a:cubicBezTo>
                  <a:pt x="92" y="22"/>
                  <a:pt x="91" y="23"/>
                  <a:pt x="91" y="25"/>
                </a:cubicBezTo>
                <a:cubicBezTo>
                  <a:pt x="91" y="51"/>
                  <a:pt x="91" y="51"/>
                  <a:pt x="91" y="51"/>
                </a:cubicBezTo>
                <a:cubicBezTo>
                  <a:pt x="82" y="51"/>
                  <a:pt x="82" y="51"/>
                  <a:pt x="82" y="51"/>
                </a:cubicBezTo>
                <a:cubicBezTo>
                  <a:pt x="82" y="39"/>
                  <a:pt x="82" y="39"/>
                  <a:pt x="82" y="39"/>
                </a:cubicBezTo>
                <a:cubicBezTo>
                  <a:pt x="82" y="37"/>
                  <a:pt x="81" y="35"/>
                  <a:pt x="79" y="35"/>
                </a:cubicBezTo>
                <a:cubicBezTo>
                  <a:pt x="77" y="35"/>
                  <a:pt x="76" y="37"/>
                  <a:pt x="76" y="39"/>
                </a:cubicBezTo>
                <a:cubicBezTo>
                  <a:pt x="76" y="51"/>
                  <a:pt x="76" y="51"/>
                  <a:pt x="76" y="51"/>
                </a:cubicBezTo>
                <a:cubicBezTo>
                  <a:pt x="66" y="51"/>
                  <a:pt x="66" y="51"/>
                  <a:pt x="66" y="51"/>
                </a:cubicBezTo>
                <a:cubicBezTo>
                  <a:pt x="66" y="25"/>
                  <a:pt x="66" y="25"/>
                  <a:pt x="66" y="25"/>
                </a:cubicBezTo>
                <a:cubicBezTo>
                  <a:pt x="66" y="23"/>
                  <a:pt x="65" y="22"/>
                  <a:pt x="64" y="22"/>
                </a:cubicBezTo>
                <a:cubicBezTo>
                  <a:pt x="62" y="22"/>
                  <a:pt x="61" y="23"/>
                  <a:pt x="61" y="25"/>
                </a:cubicBezTo>
                <a:cubicBezTo>
                  <a:pt x="61" y="51"/>
                  <a:pt x="61" y="51"/>
                  <a:pt x="61" y="51"/>
                </a:cubicBezTo>
                <a:cubicBezTo>
                  <a:pt x="52" y="51"/>
                  <a:pt x="52" y="51"/>
                  <a:pt x="52" y="51"/>
                </a:cubicBezTo>
                <a:cubicBezTo>
                  <a:pt x="52" y="39"/>
                  <a:pt x="52" y="39"/>
                  <a:pt x="52" y="39"/>
                </a:cubicBezTo>
                <a:cubicBezTo>
                  <a:pt x="52" y="37"/>
                  <a:pt x="51" y="35"/>
                  <a:pt x="49" y="35"/>
                </a:cubicBezTo>
                <a:cubicBezTo>
                  <a:pt x="47" y="35"/>
                  <a:pt x="46" y="37"/>
                  <a:pt x="46" y="39"/>
                </a:cubicBezTo>
                <a:cubicBezTo>
                  <a:pt x="46" y="51"/>
                  <a:pt x="46" y="51"/>
                  <a:pt x="46" y="51"/>
                </a:cubicBezTo>
                <a:cubicBezTo>
                  <a:pt x="36" y="51"/>
                  <a:pt x="36" y="51"/>
                  <a:pt x="36" y="51"/>
                </a:cubicBezTo>
                <a:cubicBezTo>
                  <a:pt x="36" y="25"/>
                  <a:pt x="36" y="25"/>
                  <a:pt x="36" y="25"/>
                </a:cubicBezTo>
                <a:cubicBezTo>
                  <a:pt x="36" y="23"/>
                  <a:pt x="35" y="22"/>
                  <a:pt x="33" y="22"/>
                </a:cubicBezTo>
                <a:cubicBezTo>
                  <a:pt x="32" y="22"/>
                  <a:pt x="30" y="23"/>
                  <a:pt x="30" y="25"/>
                </a:cubicBezTo>
                <a:cubicBezTo>
                  <a:pt x="30" y="51"/>
                  <a:pt x="30" y="51"/>
                  <a:pt x="30" y="51"/>
                </a:cubicBezTo>
                <a:cubicBezTo>
                  <a:pt x="22" y="51"/>
                  <a:pt x="22" y="51"/>
                  <a:pt x="22" y="51"/>
                </a:cubicBezTo>
                <a:cubicBezTo>
                  <a:pt x="22" y="39"/>
                  <a:pt x="22" y="39"/>
                  <a:pt x="22" y="39"/>
                </a:cubicBezTo>
                <a:cubicBezTo>
                  <a:pt x="22" y="37"/>
                  <a:pt x="21" y="35"/>
                  <a:pt x="19" y="35"/>
                </a:cubicBezTo>
                <a:cubicBezTo>
                  <a:pt x="17" y="35"/>
                  <a:pt x="16" y="37"/>
                  <a:pt x="16" y="39"/>
                </a:cubicBezTo>
                <a:cubicBezTo>
                  <a:pt x="16" y="51"/>
                  <a:pt x="16" y="51"/>
                  <a:pt x="16" y="51"/>
                </a:cubicBezTo>
                <a:cubicBezTo>
                  <a:pt x="6" y="51"/>
                  <a:pt x="6" y="51"/>
                  <a:pt x="6" y="51"/>
                </a:cubicBezTo>
                <a:cubicBezTo>
                  <a:pt x="6" y="7"/>
                  <a:pt x="6" y="7"/>
                  <a:pt x="6" y="7"/>
                </a:cubicBezTo>
                <a:cubicBezTo>
                  <a:pt x="122" y="7"/>
                  <a:pt x="122" y="7"/>
                  <a:pt x="122" y="7"/>
                </a:cubicBezTo>
                <a:lnTo>
                  <a:pt x="122" y="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4" name="Freeform 160" descr="An icon of a compass rose">
            <a:extLst>
              <a:ext uri="{FF2B5EF4-FFF2-40B4-BE49-F238E27FC236}">
                <a16:creationId xmlns:a16="http://schemas.microsoft.com/office/drawing/2014/main" id="{B2E31867-1026-428C-AB78-FB9BABF7A42B}"/>
              </a:ext>
            </a:extLst>
          </p:cNvPr>
          <p:cNvSpPr>
            <a:spLocks noEditPoints="1"/>
          </p:cNvSpPr>
          <p:nvPr userDrawn="1"/>
        </p:nvSpPr>
        <p:spPr bwMode="auto">
          <a:xfrm>
            <a:off x="5921799" y="3917950"/>
            <a:ext cx="547688" cy="549275"/>
          </a:xfrm>
          <a:custGeom>
            <a:avLst/>
            <a:gdLst>
              <a:gd name="T0" fmla="*/ 131 w 142"/>
              <a:gd name="T1" fmla="*/ 74 h 142"/>
              <a:gd name="T2" fmla="*/ 142 w 142"/>
              <a:gd name="T3" fmla="*/ 71 h 142"/>
              <a:gd name="T4" fmla="*/ 131 w 142"/>
              <a:gd name="T5" fmla="*/ 68 h 142"/>
              <a:gd name="T6" fmla="*/ 113 w 142"/>
              <a:gd name="T7" fmla="*/ 29 h 142"/>
              <a:gd name="T8" fmla="*/ 75 w 142"/>
              <a:gd name="T9" fmla="*/ 11 h 142"/>
              <a:gd name="T10" fmla="*/ 71 w 142"/>
              <a:gd name="T11" fmla="*/ 0 h 142"/>
              <a:gd name="T12" fmla="*/ 68 w 142"/>
              <a:gd name="T13" fmla="*/ 11 h 142"/>
              <a:gd name="T14" fmla="*/ 12 w 142"/>
              <a:gd name="T15" fmla="*/ 67 h 142"/>
              <a:gd name="T16" fmla="*/ 0 w 142"/>
              <a:gd name="T17" fmla="*/ 71 h 142"/>
              <a:gd name="T18" fmla="*/ 12 w 142"/>
              <a:gd name="T19" fmla="*/ 74 h 142"/>
              <a:gd name="T20" fmla="*/ 29 w 142"/>
              <a:gd name="T21" fmla="*/ 113 h 142"/>
              <a:gd name="T22" fmla="*/ 68 w 142"/>
              <a:gd name="T23" fmla="*/ 131 h 142"/>
              <a:gd name="T24" fmla="*/ 71 w 142"/>
              <a:gd name="T25" fmla="*/ 142 h 142"/>
              <a:gd name="T26" fmla="*/ 74 w 142"/>
              <a:gd name="T27" fmla="*/ 131 h 142"/>
              <a:gd name="T28" fmla="*/ 131 w 142"/>
              <a:gd name="T29" fmla="*/ 74 h 142"/>
              <a:gd name="T30" fmla="*/ 111 w 142"/>
              <a:gd name="T31" fmla="*/ 109 h 142"/>
              <a:gd name="T32" fmla="*/ 98 w 142"/>
              <a:gd name="T33" fmla="*/ 88 h 142"/>
              <a:gd name="T34" fmla="*/ 101 w 142"/>
              <a:gd name="T35" fmla="*/ 82 h 142"/>
              <a:gd name="T36" fmla="*/ 127 w 142"/>
              <a:gd name="T37" fmla="*/ 75 h 142"/>
              <a:gd name="T38" fmla="*/ 111 w 142"/>
              <a:gd name="T39" fmla="*/ 109 h 142"/>
              <a:gd name="T40" fmla="*/ 127 w 142"/>
              <a:gd name="T41" fmla="*/ 66 h 142"/>
              <a:gd name="T42" fmla="*/ 102 w 142"/>
              <a:gd name="T43" fmla="*/ 60 h 142"/>
              <a:gd name="T44" fmla="*/ 98 w 142"/>
              <a:gd name="T45" fmla="*/ 53 h 142"/>
              <a:gd name="T46" fmla="*/ 111 w 142"/>
              <a:gd name="T47" fmla="*/ 32 h 142"/>
              <a:gd name="T48" fmla="*/ 127 w 142"/>
              <a:gd name="T49" fmla="*/ 66 h 142"/>
              <a:gd name="T50" fmla="*/ 110 w 142"/>
              <a:gd name="T51" fmla="*/ 31 h 142"/>
              <a:gd name="T52" fmla="*/ 90 w 142"/>
              <a:gd name="T53" fmla="*/ 44 h 142"/>
              <a:gd name="T54" fmla="*/ 83 w 142"/>
              <a:gd name="T55" fmla="*/ 41 h 142"/>
              <a:gd name="T56" fmla="*/ 76 w 142"/>
              <a:gd name="T57" fmla="*/ 15 h 142"/>
              <a:gd name="T58" fmla="*/ 110 w 142"/>
              <a:gd name="T59" fmla="*/ 31 h 142"/>
              <a:gd name="T60" fmla="*/ 46 w 142"/>
              <a:gd name="T61" fmla="*/ 71 h 142"/>
              <a:gd name="T62" fmla="*/ 71 w 142"/>
              <a:gd name="T63" fmla="*/ 46 h 142"/>
              <a:gd name="T64" fmla="*/ 96 w 142"/>
              <a:gd name="T65" fmla="*/ 71 h 142"/>
              <a:gd name="T66" fmla="*/ 71 w 142"/>
              <a:gd name="T67" fmla="*/ 96 h 142"/>
              <a:gd name="T68" fmla="*/ 46 w 142"/>
              <a:gd name="T69" fmla="*/ 71 h 142"/>
              <a:gd name="T70" fmla="*/ 60 w 142"/>
              <a:gd name="T71" fmla="*/ 40 h 142"/>
              <a:gd name="T72" fmla="*/ 53 w 142"/>
              <a:gd name="T73" fmla="*/ 44 h 142"/>
              <a:gd name="T74" fmla="*/ 32 w 142"/>
              <a:gd name="T75" fmla="*/ 31 h 142"/>
              <a:gd name="T76" fmla="*/ 67 w 142"/>
              <a:gd name="T77" fmla="*/ 15 h 142"/>
              <a:gd name="T78" fmla="*/ 60 w 142"/>
              <a:gd name="T79" fmla="*/ 40 h 142"/>
              <a:gd name="T80" fmla="*/ 31 w 142"/>
              <a:gd name="T81" fmla="*/ 32 h 142"/>
              <a:gd name="T82" fmla="*/ 44 w 142"/>
              <a:gd name="T83" fmla="*/ 53 h 142"/>
              <a:gd name="T84" fmla="*/ 41 w 142"/>
              <a:gd name="T85" fmla="*/ 59 h 142"/>
              <a:gd name="T86" fmla="*/ 16 w 142"/>
              <a:gd name="T87" fmla="*/ 66 h 142"/>
              <a:gd name="T88" fmla="*/ 31 w 142"/>
              <a:gd name="T89" fmla="*/ 32 h 142"/>
              <a:gd name="T90" fmla="*/ 16 w 142"/>
              <a:gd name="T91" fmla="*/ 75 h 142"/>
              <a:gd name="T92" fmla="*/ 41 w 142"/>
              <a:gd name="T93" fmla="*/ 82 h 142"/>
              <a:gd name="T94" fmla="*/ 44 w 142"/>
              <a:gd name="T95" fmla="*/ 89 h 142"/>
              <a:gd name="T96" fmla="*/ 31 w 142"/>
              <a:gd name="T97" fmla="*/ 110 h 142"/>
              <a:gd name="T98" fmla="*/ 16 w 142"/>
              <a:gd name="T99" fmla="*/ 75 h 142"/>
              <a:gd name="T100" fmla="*/ 32 w 142"/>
              <a:gd name="T101" fmla="*/ 110 h 142"/>
              <a:gd name="T102" fmla="*/ 53 w 142"/>
              <a:gd name="T103" fmla="*/ 97 h 142"/>
              <a:gd name="T104" fmla="*/ 60 w 142"/>
              <a:gd name="T105" fmla="*/ 101 h 142"/>
              <a:gd name="T106" fmla="*/ 67 w 142"/>
              <a:gd name="T107" fmla="*/ 126 h 142"/>
              <a:gd name="T108" fmla="*/ 32 w 142"/>
              <a:gd name="T109" fmla="*/ 110 h 142"/>
              <a:gd name="T110" fmla="*/ 82 w 142"/>
              <a:gd name="T111" fmla="*/ 101 h 142"/>
              <a:gd name="T112" fmla="*/ 90 w 142"/>
              <a:gd name="T113" fmla="*/ 97 h 142"/>
              <a:gd name="T114" fmla="*/ 110 w 142"/>
              <a:gd name="T115" fmla="*/ 110 h 142"/>
              <a:gd name="T116" fmla="*/ 75 w 142"/>
              <a:gd name="T117" fmla="*/ 126 h 142"/>
              <a:gd name="T118" fmla="*/ 82 w 142"/>
              <a:gd name="T119" fmla="*/ 101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2" h="142">
                <a:moveTo>
                  <a:pt x="131" y="74"/>
                </a:moveTo>
                <a:cubicBezTo>
                  <a:pt x="142" y="71"/>
                  <a:pt x="142" y="71"/>
                  <a:pt x="142" y="71"/>
                </a:cubicBezTo>
                <a:cubicBezTo>
                  <a:pt x="131" y="68"/>
                  <a:pt x="131" y="68"/>
                  <a:pt x="131" y="68"/>
                </a:cubicBezTo>
                <a:cubicBezTo>
                  <a:pt x="130" y="53"/>
                  <a:pt x="124" y="39"/>
                  <a:pt x="113" y="29"/>
                </a:cubicBezTo>
                <a:cubicBezTo>
                  <a:pt x="103" y="18"/>
                  <a:pt x="89" y="12"/>
                  <a:pt x="75" y="11"/>
                </a:cubicBezTo>
                <a:cubicBezTo>
                  <a:pt x="71" y="0"/>
                  <a:pt x="71" y="0"/>
                  <a:pt x="71" y="0"/>
                </a:cubicBezTo>
                <a:cubicBezTo>
                  <a:pt x="68" y="11"/>
                  <a:pt x="68" y="11"/>
                  <a:pt x="68" y="11"/>
                </a:cubicBezTo>
                <a:cubicBezTo>
                  <a:pt x="38" y="13"/>
                  <a:pt x="13" y="37"/>
                  <a:pt x="12" y="67"/>
                </a:cubicBezTo>
                <a:cubicBezTo>
                  <a:pt x="0" y="71"/>
                  <a:pt x="0" y="71"/>
                  <a:pt x="0" y="71"/>
                </a:cubicBezTo>
                <a:cubicBezTo>
                  <a:pt x="12" y="74"/>
                  <a:pt x="12" y="74"/>
                  <a:pt x="12" y="74"/>
                </a:cubicBezTo>
                <a:cubicBezTo>
                  <a:pt x="12" y="89"/>
                  <a:pt x="18" y="102"/>
                  <a:pt x="29" y="113"/>
                </a:cubicBezTo>
                <a:cubicBezTo>
                  <a:pt x="39" y="124"/>
                  <a:pt x="53" y="130"/>
                  <a:pt x="68" y="131"/>
                </a:cubicBezTo>
                <a:cubicBezTo>
                  <a:pt x="71" y="142"/>
                  <a:pt x="71" y="142"/>
                  <a:pt x="71" y="142"/>
                </a:cubicBezTo>
                <a:cubicBezTo>
                  <a:pt x="74" y="131"/>
                  <a:pt x="74" y="131"/>
                  <a:pt x="74" y="131"/>
                </a:cubicBezTo>
                <a:cubicBezTo>
                  <a:pt x="105" y="129"/>
                  <a:pt x="129" y="104"/>
                  <a:pt x="131" y="74"/>
                </a:cubicBezTo>
                <a:close/>
                <a:moveTo>
                  <a:pt x="111" y="109"/>
                </a:moveTo>
                <a:cubicBezTo>
                  <a:pt x="98" y="88"/>
                  <a:pt x="98" y="88"/>
                  <a:pt x="98" y="88"/>
                </a:cubicBezTo>
                <a:cubicBezTo>
                  <a:pt x="100" y="86"/>
                  <a:pt x="101" y="84"/>
                  <a:pt x="101" y="82"/>
                </a:cubicBezTo>
                <a:cubicBezTo>
                  <a:pt x="127" y="75"/>
                  <a:pt x="127" y="75"/>
                  <a:pt x="127" y="75"/>
                </a:cubicBezTo>
                <a:cubicBezTo>
                  <a:pt x="126" y="88"/>
                  <a:pt x="120" y="100"/>
                  <a:pt x="111" y="109"/>
                </a:cubicBezTo>
                <a:close/>
                <a:moveTo>
                  <a:pt x="127" y="66"/>
                </a:moveTo>
                <a:cubicBezTo>
                  <a:pt x="102" y="60"/>
                  <a:pt x="102" y="60"/>
                  <a:pt x="102" y="60"/>
                </a:cubicBezTo>
                <a:cubicBezTo>
                  <a:pt x="101" y="57"/>
                  <a:pt x="100" y="55"/>
                  <a:pt x="98" y="53"/>
                </a:cubicBezTo>
                <a:cubicBezTo>
                  <a:pt x="111" y="32"/>
                  <a:pt x="111" y="32"/>
                  <a:pt x="111" y="32"/>
                </a:cubicBezTo>
                <a:cubicBezTo>
                  <a:pt x="120" y="42"/>
                  <a:pt x="126" y="54"/>
                  <a:pt x="127" y="66"/>
                </a:cubicBezTo>
                <a:close/>
                <a:moveTo>
                  <a:pt x="110" y="31"/>
                </a:moveTo>
                <a:cubicBezTo>
                  <a:pt x="90" y="44"/>
                  <a:pt x="90" y="44"/>
                  <a:pt x="90" y="44"/>
                </a:cubicBezTo>
                <a:cubicBezTo>
                  <a:pt x="88" y="43"/>
                  <a:pt x="85" y="42"/>
                  <a:pt x="83" y="41"/>
                </a:cubicBezTo>
                <a:cubicBezTo>
                  <a:pt x="76" y="15"/>
                  <a:pt x="76" y="15"/>
                  <a:pt x="76" y="15"/>
                </a:cubicBezTo>
                <a:cubicBezTo>
                  <a:pt x="89" y="16"/>
                  <a:pt x="101" y="22"/>
                  <a:pt x="110" y="31"/>
                </a:cubicBezTo>
                <a:close/>
                <a:moveTo>
                  <a:pt x="46" y="71"/>
                </a:moveTo>
                <a:cubicBezTo>
                  <a:pt x="46" y="57"/>
                  <a:pt x="57" y="46"/>
                  <a:pt x="71" y="46"/>
                </a:cubicBezTo>
                <a:cubicBezTo>
                  <a:pt x="85" y="46"/>
                  <a:pt x="96" y="57"/>
                  <a:pt x="96" y="71"/>
                </a:cubicBezTo>
                <a:cubicBezTo>
                  <a:pt x="96" y="85"/>
                  <a:pt x="85" y="96"/>
                  <a:pt x="71" y="96"/>
                </a:cubicBezTo>
                <a:cubicBezTo>
                  <a:pt x="57" y="96"/>
                  <a:pt x="46" y="85"/>
                  <a:pt x="46" y="71"/>
                </a:cubicBezTo>
                <a:close/>
                <a:moveTo>
                  <a:pt x="60" y="40"/>
                </a:moveTo>
                <a:cubicBezTo>
                  <a:pt x="58" y="41"/>
                  <a:pt x="55" y="43"/>
                  <a:pt x="53" y="44"/>
                </a:cubicBezTo>
                <a:cubicBezTo>
                  <a:pt x="32" y="31"/>
                  <a:pt x="32" y="31"/>
                  <a:pt x="32" y="31"/>
                </a:cubicBezTo>
                <a:cubicBezTo>
                  <a:pt x="41" y="22"/>
                  <a:pt x="54" y="16"/>
                  <a:pt x="67" y="15"/>
                </a:cubicBezTo>
                <a:lnTo>
                  <a:pt x="60" y="40"/>
                </a:lnTo>
                <a:close/>
                <a:moveTo>
                  <a:pt x="31" y="32"/>
                </a:moveTo>
                <a:cubicBezTo>
                  <a:pt x="44" y="53"/>
                  <a:pt x="44" y="53"/>
                  <a:pt x="44" y="53"/>
                </a:cubicBezTo>
                <a:cubicBezTo>
                  <a:pt x="43" y="55"/>
                  <a:pt x="42" y="57"/>
                  <a:pt x="41" y="59"/>
                </a:cubicBezTo>
                <a:cubicBezTo>
                  <a:pt x="16" y="66"/>
                  <a:pt x="16" y="66"/>
                  <a:pt x="16" y="66"/>
                </a:cubicBezTo>
                <a:cubicBezTo>
                  <a:pt x="17" y="53"/>
                  <a:pt x="22" y="41"/>
                  <a:pt x="31" y="32"/>
                </a:cubicBezTo>
                <a:close/>
                <a:moveTo>
                  <a:pt x="16" y="75"/>
                </a:moveTo>
                <a:cubicBezTo>
                  <a:pt x="41" y="82"/>
                  <a:pt x="41" y="82"/>
                  <a:pt x="41" y="82"/>
                </a:cubicBezTo>
                <a:cubicBezTo>
                  <a:pt x="42" y="84"/>
                  <a:pt x="43" y="86"/>
                  <a:pt x="44" y="89"/>
                </a:cubicBezTo>
                <a:cubicBezTo>
                  <a:pt x="31" y="110"/>
                  <a:pt x="31" y="110"/>
                  <a:pt x="31" y="110"/>
                </a:cubicBezTo>
                <a:cubicBezTo>
                  <a:pt x="22" y="100"/>
                  <a:pt x="17" y="88"/>
                  <a:pt x="16" y="75"/>
                </a:cubicBezTo>
                <a:close/>
                <a:moveTo>
                  <a:pt x="32" y="110"/>
                </a:moveTo>
                <a:cubicBezTo>
                  <a:pt x="53" y="97"/>
                  <a:pt x="53" y="97"/>
                  <a:pt x="53" y="97"/>
                </a:cubicBezTo>
                <a:cubicBezTo>
                  <a:pt x="55" y="99"/>
                  <a:pt x="57" y="100"/>
                  <a:pt x="60" y="101"/>
                </a:cubicBezTo>
                <a:cubicBezTo>
                  <a:pt x="67" y="126"/>
                  <a:pt x="67" y="126"/>
                  <a:pt x="67" y="126"/>
                </a:cubicBezTo>
                <a:cubicBezTo>
                  <a:pt x="54" y="125"/>
                  <a:pt x="41" y="120"/>
                  <a:pt x="32" y="110"/>
                </a:cubicBezTo>
                <a:close/>
                <a:moveTo>
                  <a:pt x="82" y="101"/>
                </a:moveTo>
                <a:cubicBezTo>
                  <a:pt x="85" y="100"/>
                  <a:pt x="87" y="99"/>
                  <a:pt x="90" y="97"/>
                </a:cubicBezTo>
                <a:cubicBezTo>
                  <a:pt x="110" y="110"/>
                  <a:pt x="110" y="110"/>
                  <a:pt x="110" y="110"/>
                </a:cubicBezTo>
                <a:cubicBezTo>
                  <a:pt x="101" y="119"/>
                  <a:pt x="89" y="125"/>
                  <a:pt x="75" y="126"/>
                </a:cubicBezTo>
                <a:lnTo>
                  <a:pt x="82" y="10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65" name="Group 1064" descr="An icon of a trophy ">
            <a:extLst>
              <a:ext uri="{FF2B5EF4-FFF2-40B4-BE49-F238E27FC236}">
                <a16:creationId xmlns:a16="http://schemas.microsoft.com/office/drawing/2014/main" id="{C0C7ACDD-8EC7-4F4A-A21F-1FA39E23DC29}"/>
              </a:ext>
            </a:extLst>
          </p:cNvPr>
          <p:cNvGrpSpPr/>
          <p:nvPr userDrawn="1"/>
        </p:nvGrpSpPr>
        <p:grpSpPr>
          <a:xfrm>
            <a:off x="9949286" y="673100"/>
            <a:ext cx="668338" cy="781051"/>
            <a:chOff x="7867650" y="673100"/>
            <a:chExt cx="668338" cy="781051"/>
          </a:xfrm>
        </p:grpSpPr>
        <p:sp>
          <p:nvSpPr>
            <p:cNvPr id="1066" name="Freeform 161">
              <a:extLst>
                <a:ext uri="{FF2B5EF4-FFF2-40B4-BE49-F238E27FC236}">
                  <a16:creationId xmlns:a16="http://schemas.microsoft.com/office/drawing/2014/main" id="{1778E67B-71BB-49BA-9B3D-B49F3B5B0581}"/>
                </a:ext>
              </a:extLst>
            </p:cNvPr>
            <p:cNvSpPr>
              <a:spLocks/>
            </p:cNvSpPr>
            <p:nvPr userDrawn="1"/>
          </p:nvSpPr>
          <p:spPr bwMode="auto">
            <a:xfrm>
              <a:off x="8172450" y="673100"/>
              <a:ext cx="57150" cy="80963"/>
            </a:xfrm>
            <a:custGeom>
              <a:avLst/>
              <a:gdLst>
                <a:gd name="T0" fmla="*/ 14 w 15"/>
                <a:gd name="T1" fmla="*/ 8 h 21"/>
                <a:gd name="T2" fmla="*/ 15 w 15"/>
                <a:gd name="T3" fmla="*/ 8 h 21"/>
                <a:gd name="T4" fmla="*/ 10 w 15"/>
                <a:gd name="T5" fmla="*/ 5 h 21"/>
                <a:gd name="T6" fmla="*/ 11 w 15"/>
                <a:gd name="T7" fmla="*/ 3 h 21"/>
                <a:gd name="T8" fmla="*/ 8 w 15"/>
                <a:gd name="T9" fmla="*/ 0 h 21"/>
                <a:gd name="T10" fmla="*/ 4 w 15"/>
                <a:gd name="T11" fmla="*/ 3 h 21"/>
                <a:gd name="T12" fmla="*/ 5 w 15"/>
                <a:gd name="T13" fmla="*/ 5 h 21"/>
                <a:gd name="T14" fmla="*/ 0 w 15"/>
                <a:gd name="T15" fmla="*/ 8 h 21"/>
                <a:gd name="T16" fmla="*/ 1 w 15"/>
                <a:gd name="T17" fmla="*/ 8 h 21"/>
                <a:gd name="T18" fmla="*/ 1 w 15"/>
                <a:gd name="T19" fmla="*/ 19 h 21"/>
                <a:gd name="T20" fmla="*/ 2 w 15"/>
                <a:gd name="T21" fmla="*/ 19 h 21"/>
                <a:gd name="T22" fmla="*/ 2 w 15"/>
                <a:gd name="T23" fmla="*/ 21 h 21"/>
                <a:gd name="T24" fmla="*/ 13 w 15"/>
                <a:gd name="T25" fmla="*/ 21 h 21"/>
                <a:gd name="T26" fmla="*/ 13 w 15"/>
                <a:gd name="T27" fmla="*/ 19 h 21"/>
                <a:gd name="T28" fmla="*/ 14 w 15"/>
                <a:gd name="T29" fmla="*/ 19 h 21"/>
                <a:gd name="T30" fmla="*/ 14 w 15"/>
                <a:gd name="T31" fmla="*/ 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 h="21">
                  <a:moveTo>
                    <a:pt x="14" y="8"/>
                  </a:moveTo>
                  <a:cubicBezTo>
                    <a:pt x="15" y="8"/>
                    <a:pt x="15" y="8"/>
                    <a:pt x="15" y="8"/>
                  </a:cubicBezTo>
                  <a:cubicBezTo>
                    <a:pt x="15" y="8"/>
                    <a:pt x="15" y="5"/>
                    <a:pt x="10" y="5"/>
                  </a:cubicBezTo>
                  <a:cubicBezTo>
                    <a:pt x="11" y="4"/>
                    <a:pt x="11" y="4"/>
                    <a:pt x="11" y="3"/>
                  </a:cubicBezTo>
                  <a:cubicBezTo>
                    <a:pt x="11" y="1"/>
                    <a:pt x="9" y="0"/>
                    <a:pt x="8" y="0"/>
                  </a:cubicBezTo>
                  <a:cubicBezTo>
                    <a:pt x="6" y="0"/>
                    <a:pt x="4" y="1"/>
                    <a:pt x="4" y="3"/>
                  </a:cubicBezTo>
                  <a:cubicBezTo>
                    <a:pt x="4" y="4"/>
                    <a:pt x="4" y="4"/>
                    <a:pt x="5" y="5"/>
                  </a:cubicBezTo>
                  <a:cubicBezTo>
                    <a:pt x="0" y="5"/>
                    <a:pt x="0" y="8"/>
                    <a:pt x="0" y="8"/>
                  </a:cubicBezTo>
                  <a:cubicBezTo>
                    <a:pt x="1" y="8"/>
                    <a:pt x="1" y="8"/>
                    <a:pt x="1" y="8"/>
                  </a:cubicBezTo>
                  <a:cubicBezTo>
                    <a:pt x="1" y="19"/>
                    <a:pt x="1" y="19"/>
                    <a:pt x="1" y="19"/>
                  </a:cubicBezTo>
                  <a:cubicBezTo>
                    <a:pt x="2" y="19"/>
                    <a:pt x="2" y="19"/>
                    <a:pt x="2" y="19"/>
                  </a:cubicBezTo>
                  <a:cubicBezTo>
                    <a:pt x="2" y="21"/>
                    <a:pt x="2" y="21"/>
                    <a:pt x="2" y="21"/>
                  </a:cubicBezTo>
                  <a:cubicBezTo>
                    <a:pt x="13" y="21"/>
                    <a:pt x="13" y="21"/>
                    <a:pt x="13" y="21"/>
                  </a:cubicBezTo>
                  <a:cubicBezTo>
                    <a:pt x="13" y="19"/>
                    <a:pt x="13" y="19"/>
                    <a:pt x="13" y="19"/>
                  </a:cubicBezTo>
                  <a:cubicBezTo>
                    <a:pt x="14" y="19"/>
                    <a:pt x="14" y="19"/>
                    <a:pt x="14" y="19"/>
                  </a:cubicBezTo>
                  <a:lnTo>
                    <a:pt x="14"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7" name="Freeform 162">
              <a:extLst>
                <a:ext uri="{FF2B5EF4-FFF2-40B4-BE49-F238E27FC236}">
                  <a16:creationId xmlns:a16="http://schemas.microsoft.com/office/drawing/2014/main" id="{29DDB6B8-36BF-4E90-AD4C-109838627771}"/>
                </a:ext>
              </a:extLst>
            </p:cNvPr>
            <p:cNvSpPr>
              <a:spLocks/>
            </p:cNvSpPr>
            <p:nvPr userDrawn="1"/>
          </p:nvSpPr>
          <p:spPr bwMode="auto">
            <a:xfrm>
              <a:off x="8080375" y="1427163"/>
              <a:ext cx="242888" cy="26988"/>
            </a:xfrm>
            <a:custGeom>
              <a:avLst/>
              <a:gdLst>
                <a:gd name="T0" fmla="*/ 0 w 153"/>
                <a:gd name="T1" fmla="*/ 0 h 17"/>
                <a:gd name="T2" fmla="*/ 0 w 153"/>
                <a:gd name="T3" fmla="*/ 5 h 17"/>
                <a:gd name="T4" fmla="*/ 0 w 153"/>
                <a:gd name="T5" fmla="*/ 7 h 17"/>
                <a:gd name="T6" fmla="*/ 0 w 153"/>
                <a:gd name="T7" fmla="*/ 17 h 17"/>
                <a:gd name="T8" fmla="*/ 153 w 153"/>
                <a:gd name="T9" fmla="*/ 17 h 17"/>
                <a:gd name="T10" fmla="*/ 153 w 153"/>
                <a:gd name="T11" fmla="*/ 7 h 17"/>
                <a:gd name="T12" fmla="*/ 153 w 153"/>
                <a:gd name="T13" fmla="*/ 5 h 17"/>
                <a:gd name="T14" fmla="*/ 153 w 153"/>
                <a:gd name="T15" fmla="*/ 0 h 17"/>
                <a:gd name="T16" fmla="*/ 0 w 153"/>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 h="17">
                  <a:moveTo>
                    <a:pt x="0" y="0"/>
                  </a:moveTo>
                  <a:lnTo>
                    <a:pt x="0" y="5"/>
                  </a:lnTo>
                  <a:lnTo>
                    <a:pt x="0" y="7"/>
                  </a:lnTo>
                  <a:lnTo>
                    <a:pt x="0" y="17"/>
                  </a:lnTo>
                  <a:lnTo>
                    <a:pt x="153" y="17"/>
                  </a:lnTo>
                  <a:lnTo>
                    <a:pt x="153" y="7"/>
                  </a:lnTo>
                  <a:lnTo>
                    <a:pt x="153" y="5"/>
                  </a:lnTo>
                  <a:lnTo>
                    <a:pt x="153" y="0"/>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8" name="Freeform 163">
              <a:extLst>
                <a:ext uri="{FF2B5EF4-FFF2-40B4-BE49-F238E27FC236}">
                  <a16:creationId xmlns:a16="http://schemas.microsoft.com/office/drawing/2014/main" id="{9C95A200-F280-46F7-9046-E4DCADC2F360}"/>
                </a:ext>
              </a:extLst>
            </p:cNvPr>
            <p:cNvSpPr>
              <a:spLocks noEditPoints="1"/>
            </p:cNvSpPr>
            <p:nvPr userDrawn="1"/>
          </p:nvSpPr>
          <p:spPr bwMode="auto">
            <a:xfrm>
              <a:off x="7867650" y="739775"/>
              <a:ext cx="668338" cy="674688"/>
            </a:xfrm>
            <a:custGeom>
              <a:avLst/>
              <a:gdLst>
                <a:gd name="T0" fmla="*/ 146 w 173"/>
                <a:gd name="T1" fmla="*/ 1 h 175"/>
                <a:gd name="T2" fmla="*/ 132 w 173"/>
                <a:gd name="T3" fmla="*/ 26 h 175"/>
                <a:gd name="T4" fmla="*/ 130 w 173"/>
                <a:gd name="T5" fmla="*/ 24 h 175"/>
                <a:gd name="T6" fmla="*/ 118 w 173"/>
                <a:gd name="T7" fmla="*/ 20 h 175"/>
                <a:gd name="T8" fmla="*/ 55 w 173"/>
                <a:gd name="T9" fmla="*/ 18 h 175"/>
                <a:gd name="T10" fmla="*/ 55 w 173"/>
                <a:gd name="T11" fmla="*/ 24 h 175"/>
                <a:gd name="T12" fmla="*/ 43 w 173"/>
                <a:gd name="T13" fmla="*/ 26 h 175"/>
                <a:gd name="T14" fmla="*/ 42 w 173"/>
                <a:gd name="T15" fmla="*/ 13 h 175"/>
                <a:gd name="T16" fmla="*/ 7 w 173"/>
                <a:gd name="T17" fmla="*/ 7 h 175"/>
                <a:gd name="T18" fmla="*/ 40 w 173"/>
                <a:gd name="T19" fmla="*/ 87 h 175"/>
                <a:gd name="T20" fmla="*/ 79 w 173"/>
                <a:gd name="T21" fmla="*/ 133 h 175"/>
                <a:gd name="T22" fmla="*/ 83 w 173"/>
                <a:gd name="T23" fmla="*/ 144 h 175"/>
                <a:gd name="T24" fmla="*/ 80 w 173"/>
                <a:gd name="T25" fmla="*/ 147 h 175"/>
                <a:gd name="T26" fmla="*/ 77 w 173"/>
                <a:gd name="T27" fmla="*/ 150 h 175"/>
                <a:gd name="T28" fmla="*/ 76 w 173"/>
                <a:gd name="T29" fmla="*/ 163 h 175"/>
                <a:gd name="T30" fmla="*/ 57 w 173"/>
                <a:gd name="T31" fmla="*/ 175 h 175"/>
                <a:gd name="T32" fmla="*/ 116 w 173"/>
                <a:gd name="T33" fmla="*/ 175 h 175"/>
                <a:gd name="T34" fmla="*/ 97 w 173"/>
                <a:gd name="T35" fmla="*/ 163 h 175"/>
                <a:gd name="T36" fmla="*/ 96 w 173"/>
                <a:gd name="T37" fmla="*/ 150 h 175"/>
                <a:gd name="T38" fmla="*/ 93 w 173"/>
                <a:gd name="T39" fmla="*/ 147 h 175"/>
                <a:gd name="T40" fmla="*/ 91 w 173"/>
                <a:gd name="T41" fmla="*/ 144 h 175"/>
                <a:gd name="T42" fmla="*/ 94 w 173"/>
                <a:gd name="T43" fmla="*/ 133 h 175"/>
                <a:gd name="T44" fmla="*/ 133 w 173"/>
                <a:gd name="T45" fmla="*/ 87 h 175"/>
                <a:gd name="T46" fmla="*/ 166 w 173"/>
                <a:gd name="T47" fmla="*/ 7 h 175"/>
                <a:gd name="T48" fmla="*/ 14 w 173"/>
                <a:gd name="T49" fmla="*/ 14 h 175"/>
                <a:gd name="T50" fmla="*/ 34 w 173"/>
                <a:gd name="T51" fmla="*/ 16 h 175"/>
                <a:gd name="T52" fmla="*/ 30 w 173"/>
                <a:gd name="T53" fmla="*/ 33 h 175"/>
                <a:gd name="T54" fmla="*/ 46 w 173"/>
                <a:gd name="T55" fmla="*/ 35 h 175"/>
                <a:gd name="T56" fmla="*/ 46 w 173"/>
                <a:gd name="T57" fmla="*/ 81 h 175"/>
                <a:gd name="T58" fmla="*/ 127 w 173"/>
                <a:gd name="T59" fmla="*/ 81 h 175"/>
                <a:gd name="T60" fmla="*/ 128 w 173"/>
                <a:gd name="T61" fmla="*/ 35 h 175"/>
                <a:gd name="T62" fmla="*/ 143 w 173"/>
                <a:gd name="T63" fmla="*/ 33 h 175"/>
                <a:gd name="T64" fmla="*/ 139 w 173"/>
                <a:gd name="T65" fmla="*/ 16 h 175"/>
                <a:gd name="T66" fmla="*/ 159 w 173"/>
                <a:gd name="T67" fmla="*/ 14 h 175"/>
                <a:gd name="T68" fmla="*/ 127 w 173"/>
                <a:gd name="T69" fmla="*/ 81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3" h="175">
                  <a:moveTo>
                    <a:pt x="166" y="7"/>
                  </a:moveTo>
                  <a:cubicBezTo>
                    <a:pt x="160" y="2"/>
                    <a:pt x="153" y="0"/>
                    <a:pt x="146" y="1"/>
                  </a:cubicBezTo>
                  <a:cubicBezTo>
                    <a:pt x="138" y="3"/>
                    <a:pt x="133" y="9"/>
                    <a:pt x="131" y="13"/>
                  </a:cubicBezTo>
                  <a:cubicBezTo>
                    <a:pt x="129" y="17"/>
                    <a:pt x="130" y="22"/>
                    <a:pt x="132" y="26"/>
                  </a:cubicBezTo>
                  <a:cubicBezTo>
                    <a:pt x="130" y="26"/>
                    <a:pt x="130" y="26"/>
                    <a:pt x="130" y="26"/>
                  </a:cubicBezTo>
                  <a:cubicBezTo>
                    <a:pt x="130" y="24"/>
                    <a:pt x="130" y="24"/>
                    <a:pt x="130" y="24"/>
                  </a:cubicBezTo>
                  <a:cubicBezTo>
                    <a:pt x="118" y="24"/>
                    <a:pt x="118" y="24"/>
                    <a:pt x="118" y="24"/>
                  </a:cubicBezTo>
                  <a:cubicBezTo>
                    <a:pt x="118" y="20"/>
                    <a:pt x="118" y="20"/>
                    <a:pt x="118" y="20"/>
                  </a:cubicBezTo>
                  <a:cubicBezTo>
                    <a:pt x="118" y="18"/>
                    <a:pt x="118" y="18"/>
                    <a:pt x="118" y="18"/>
                  </a:cubicBezTo>
                  <a:cubicBezTo>
                    <a:pt x="104" y="2"/>
                    <a:pt x="69" y="2"/>
                    <a:pt x="55" y="18"/>
                  </a:cubicBezTo>
                  <a:cubicBezTo>
                    <a:pt x="55" y="20"/>
                    <a:pt x="55" y="20"/>
                    <a:pt x="55" y="20"/>
                  </a:cubicBezTo>
                  <a:cubicBezTo>
                    <a:pt x="55" y="24"/>
                    <a:pt x="55" y="24"/>
                    <a:pt x="55" y="24"/>
                  </a:cubicBezTo>
                  <a:cubicBezTo>
                    <a:pt x="43" y="24"/>
                    <a:pt x="43" y="24"/>
                    <a:pt x="43" y="24"/>
                  </a:cubicBezTo>
                  <a:cubicBezTo>
                    <a:pt x="43" y="26"/>
                    <a:pt x="43" y="26"/>
                    <a:pt x="43" y="26"/>
                  </a:cubicBezTo>
                  <a:cubicBezTo>
                    <a:pt x="41" y="26"/>
                    <a:pt x="41" y="26"/>
                    <a:pt x="41" y="26"/>
                  </a:cubicBezTo>
                  <a:cubicBezTo>
                    <a:pt x="43" y="22"/>
                    <a:pt x="44" y="17"/>
                    <a:pt x="42" y="13"/>
                  </a:cubicBezTo>
                  <a:cubicBezTo>
                    <a:pt x="41" y="9"/>
                    <a:pt x="35" y="3"/>
                    <a:pt x="27" y="1"/>
                  </a:cubicBezTo>
                  <a:cubicBezTo>
                    <a:pt x="20" y="0"/>
                    <a:pt x="13" y="2"/>
                    <a:pt x="7" y="7"/>
                  </a:cubicBezTo>
                  <a:cubicBezTo>
                    <a:pt x="3" y="12"/>
                    <a:pt x="0" y="18"/>
                    <a:pt x="1" y="26"/>
                  </a:cubicBezTo>
                  <a:cubicBezTo>
                    <a:pt x="1" y="43"/>
                    <a:pt x="15" y="65"/>
                    <a:pt x="40" y="87"/>
                  </a:cubicBezTo>
                  <a:cubicBezTo>
                    <a:pt x="45" y="92"/>
                    <a:pt x="50" y="96"/>
                    <a:pt x="53" y="99"/>
                  </a:cubicBezTo>
                  <a:cubicBezTo>
                    <a:pt x="79" y="133"/>
                    <a:pt x="79" y="133"/>
                    <a:pt x="79" y="133"/>
                  </a:cubicBezTo>
                  <a:cubicBezTo>
                    <a:pt x="78" y="134"/>
                    <a:pt x="78" y="135"/>
                    <a:pt x="78" y="137"/>
                  </a:cubicBezTo>
                  <a:cubicBezTo>
                    <a:pt x="78" y="140"/>
                    <a:pt x="80" y="143"/>
                    <a:pt x="83" y="144"/>
                  </a:cubicBezTo>
                  <a:cubicBezTo>
                    <a:pt x="80" y="144"/>
                    <a:pt x="80" y="144"/>
                    <a:pt x="80" y="144"/>
                  </a:cubicBezTo>
                  <a:cubicBezTo>
                    <a:pt x="80" y="147"/>
                    <a:pt x="80" y="147"/>
                    <a:pt x="80" y="147"/>
                  </a:cubicBezTo>
                  <a:cubicBezTo>
                    <a:pt x="81" y="147"/>
                    <a:pt x="81" y="147"/>
                    <a:pt x="81" y="147"/>
                  </a:cubicBezTo>
                  <a:cubicBezTo>
                    <a:pt x="79" y="148"/>
                    <a:pt x="77" y="150"/>
                    <a:pt x="77" y="150"/>
                  </a:cubicBezTo>
                  <a:cubicBezTo>
                    <a:pt x="77" y="163"/>
                    <a:pt x="77" y="163"/>
                    <a:pt x="77" y="163"/>
                  </a:cubicBezTo>
                  <a:cubicBezTo>
                    <a:pt x="76" y="163"/>
                    <a:pt x="76" y="163"/>
                    <a:pt x="76" y="163"/>
                  </a:cubicBezTo>
                  <a:cubicBezTo>
                    <a:pt x="76" y="165"/>
                    <a:pt x="76" y="165"/>
                    <a:pt x="76" y="165"/>
                  </a:cubicBezTo>
                  <a:cubicBezTo>
                    <a:pt x="68" y="166"/>
                    <a:pt x="61" y="170"/>
                    <a:pt x="57" y="175"/>
                  </a:cubicBezTo>
                  <a:cubicBezTo>
                    <a:pt x="87" y="175"/>
                    <a:pt x="87" y="175"/>
                    <a:pt x="87" y="175"/>
                  </a:cubicBezTo>
                  <a:cubicBezTo>
                    <a:pt x="116" y="175"/>
                    <a:pt x="116" y="175"/>
                    <a:pt x="116" y="175"/>
                  </a:cubicBezTo>
                  <a:cubicBezTo>
                    <a:pt x="112" y="170"/>
                    <a:pt x="105" y="166"/>
                    <a:pt x="97" y="165"/>
                  </a:cubicBezTo>
                  <a:cubicBezTo>
                    <a:pt x="97" y="163"/>
                    <a:pt x="97" y="163"/>
                    <a:pt x="97" y="163"/>
                  </a:cubicBezTo>
                  <a:cubicBezTo>
                    <a:pt x="96" y="163"/>
                    <a:pt x="96" y="163"/>
                    <a:pt x="96" y="163"/>
                  </a:cubicBezTo>
                  <a:cubicBezTo>
                    <a:pt x="96" y="150"/>
                    <a:pt x="96" y="150"/>
                    <a:pt x="96" y="150"/>
                  </a:cubicBezTo>
                  <a:cubicBezTo>
                    <a:pt x="96" y="150"/>
                    <a:pt x="94" y="148"/>
                    <a:pt x="92" y="147"/>
                  </a:cubicBezTo>
                  <a:cubicBezTo>
                    <a:pt x="93" y="147"/>
                    <a:pt x="93" y="147"/>
                    <a:pt x="93" y="147"/>
                  </a:cubicBezTo>
                  <a:cubicBezTo>
                    <a:pt x="93" y="144"/>
                    <a:pt x="93" y="144"/>
                    <a:pt x="93" y="144"/>
                  </a:cubicBezTo>
                  <a:cubicBezTo>
                    <a:pt x="91" y="144"/>
                    <a:pt x="91" y="144"/>
                    <a:pt x="91" y="144"/>
                  </a:cubicBezTo>
                  <a:cubicBezTo>
                    <a:pt x="93" y="143"/>
                    <a:pt x="95" y="140"/>
                    <a:pt x="95" y="137"/>
                  </a:cubicBezTo>
                  <a:cubicBezTo>
                    <a:pt x="95" y="135"/>
                    <a:pt x="95" y="134"/>
                    <a:pt x="94" y="133"/>
                  </a:cubicBezTo>
                  <a:cubicBezTo>
                    <a:pt x="120" y="99"/>
                    <a:pt x="120" y="99"/>
                    <a:pt x="120" y="99"/>
                  </a:cubicBezTo>
                  <a:cubicBezTo>
                    <a:pt x="123" y="96"/>
                    <a:pt x="128" y="92"/>
                    <a:pt x="133" y="87"/>
                  </a:cubicBezTo>
                  <a:cubicBezTo>
                    <a:pt x="158" y="65"/>
                    <a:pt x="172" y="43"/>
                    <a:pt x="173" y="26"/>
                  </a:cubicBezTo>
                  <a:cubicBezTo>
                    <a:pt x="173" y="18"/>
                    <a:pt x="170" y="12"/>
                    <a:pt x="166" y="7"/>
                  </a:cubicBezTo>
                  <a:close/>
                  <a:moveTo>
                    <a:pt x="9" y="25"/>
                  </a:moveTo>
                  <a:cubicBezTo>
                    <a:pt x="9" y="20"/>
                    <a:pt x="11" y="16"/>
                    <a:pt x="14" y="14"/>
                  </a:cubicBezTo>
                  <a:cubicBezTo>
                    <a:pt x="17" y="10"/>
                    <a:pt x="21" y="9"/>
                    <a:pt x="25" y="10"/>
                  </a:cubicBezTo>
                  <a:cubicBezTo>
                    <a:pt x="30" y="11"/>
                    <a:pt x="33" y="14"/>
                    <a:pt x="34" y="16"/>
                  </a:cubicBezTo>
                  <a:cubicBezTo>
                    <a:pt x="35" y="19"/>
                    <a:pt x="32" y="25"/>
                    <a:pt x="30" y="28"/>
                  </a:cubicBezTo>
                  <a:cubicBezTo>
                    <a:pt x="29" y="30"/>
                    <a:pt x="29" y="31"/>
                    <a:pt x="30" y="33"/>
                  </a:cubicBezTo>
                  <a:cubicBezTo>
                    <a:pt x="31" y="34"/>
                    <a:pt x="32" y="35"/>
                    <a:pt x="34" y="35"/>
                  </a:cubicBezTo>
                  <a:cubicBezTo>
                    <a:pt x="46" y="35"/>
                    <a:pt x="46" y="35"/>
                    <a:pt x="46" y="35"/>
                  </a:cubicBezTo>
                  <a:cubicBezTo>
                    <a:pt x="46" y="46"/>
                    <a:pt x="49" y="76"/>
                    <a:pt x="50" y="84"/>
                  </a:cubicBezTo>
                  <a:cubicBezTo>
                    <a:pt x="49" y="83"/>
                    <a:pt x="48" y="82"/>
                    <a:pt x="46" y="81"/>
                  </a:cubicBezTo>
                  <a:cubicBezTo>
                    <a:pt x="23" y="60"/>
                    <a:pt x="10" y="40"/>
                    <a:pt x="9" y="25"/>
                  </a:cubicBezTo>
                  <a:close/>
                  <a:moveTo>
                    <a:pt x="127" y="81"/>
                  </a:moveTo>
                  <a:cubicBezTo>
                    <a:pt x="125" y="82"/>
                    <a:pt x="124" y="83"/>
                    <a:pt x="123" y="84"/>
                  </a:cubicBezTo>
                  <a:cubicBezTo>
                    <a:pt x="124" y="77"/>
                    <a:pt x="127" y="46"/>
                    <a:pt x="128" y="35"/>
                  </a:cubicBezTo>
                  <a:cubicBezTo>
                    <a:pt x="139" y="35"/>
                    <a:pt x="139" y="35"/>
                    <a:pt x="139" y="35"/>
                  </a:cubicBezTo>
                  <a:cubicBezTo>
                    <a:pt x="141" y="35"/>
                    <a:pt x="142" y="34"/>
                    <a:pt x="143" y="33"/>
                  </a:cubicBezTo>
                  <a:cubicBezTo>
                    <a:pt x="144" y="31"/>
                    <a:pt x="144" y="30"/>
                    <a:pt x="143" y="28"/>
                  </a:cubicBezTo>
                  <a:cubicBezTo>
                    <a:pt x="141" y="25"/>
                    <a:pt x="138" y="19"/>
                    <a:pt x="139" y="16"/>
                  </a:cubicBezTo>
                  <a:cubicBezTo>
                    <a:pt x="140" y="14"/>
                    <a:pt x="143" y="11"/>
                    <a:pt x="148" y="10"/>
                  </a:cubicBezTo>
                  <a:cubicBezTo>
                    <a:pt x="152" y="9"/>
                    <a:pt x="156" y="10"/>
                    <a:pt x="159" y="14"/>
                  </a:cubicBezTo>
                  <a:cubicBezTo>
                    <a:pt x="162" y="16"/>
                    <a:pt x="164" y="20"/>
                    <a:pt x="164" y="25"/>
                  </a:cubicBezTo>
                  <a:cubicBezTo>
                    <a:pt x="163" y="40"/>
                    <a:pt x="150" y="60"/>
                    <a:pt x="127"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69" name="Freeform 164" descr="An icon representing &quot;play&quot; ">
            <a:extLst>
              <a:ext uri="{FF2B5EF4-FFF2-40B4-BE49-F238E27FC236}">
                <a16:creationId xmlns:a16="http://schemas.microsoft.com/office/drawing/2014/main" id="{8FF4C783-107A-4739-8C66-75B437AC1483}"/>
              </a:ext>
            </a:extLst>
          </p:cNvPr>
          <p:cNvSpPr>
            <a:spLocks noEditPoints="1"/>
          </p:cNvSpPr>
          <p:nvPr userDrawn="1"/>
        </p:nvSpPr>
        <p:spPr bwMode="auto">
          <a:xfrm>
            <a:off x="8561811" y="3473450"/>
            <a:ext cx="341313" cy="336550"/>
          </a:xfrm>
          <a:custGeom>
            <a:avLst/>
            <a:gdLst>
              <a:gd name="T0" fmla="*/ 75 w 88"/>
              <a:gd name="T1" fmla="*/ 13 h 87"/>
              <a:gd name="T2" fmla="*/ 88 w 88"/>
              <a:gd name="T3" fmla="*/ 44 h 87"/>
              <a:gd name="T4" fmla="*/ 75 w 88"/>
              <a:gd name="T5" fmla="*/ 75 h 87"/>
              <a:gd name="T6" fmla="*/ 44 w 88"/>
              <a:gd name="T7" fmla="*/ 87 h 87"/>
              <a:gd name="T8" fmla="*/ 13 w 88"/>
              <a:gd name="T9" fmla="*/ 75 h 87"/>
              <a:gd name="T10" fmla="*/ 0 w 88"/>
              <a:gd name="T11" fmla="*/ 44 h 87"/>
              <a:gd name="T12" fmla="*/ 13 w 88"/>
              <a:gd name="T13" fmla="*/ 13 h 87"/>
              <a:gd name="T14" fmla="*/ 44 w 88"/>
              <a:gd name="T15" fmla="*/ 0 h 87"/>
              <a:gd name="T16" fmla="*/ 75 w 88"/>
              <a:gd name="T17" fmla="*/ 13 h 87"/>
              <a:gd name="T18" fmla="*/ 61 w 88"/>
              <a:gd name="T19" fmla="*/ 43 h 87"/>
              <a:gd name="T20" fmla="*/ 31 w 88"/>
              <a:gd name="T21" fmla="*/ 25 h 87"/>
              <a:gd name="T22" fmla="*/ 31 w 88"/>
              <a:gd name="T23" fmla="*/ 60 h 87"/>
              <a:gd name="T24" fmla="*/ 61 w 88"/>
              <a:gd name="T25" fmla="*/ 4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 h="87">
                <a:moveTo>
                  <a:pt x="75" y="13"/>
                </a:moveTo>
                <a:cubicBezTo>
                  <a:pt x="83" y="21"/>
                  <a:pt x="88" y="32"/>
                  <a:pt x="88" y="44"/>
                </a:cubicBezTo>
                <a:cubicBezTo>
                  <a:pt x="88" y="56"/>
                  <a:pt x="83" y="66"/>
                  <a:pt x="75" y="75"/>
                </a:cubicBezTo>
                <a:cubicBezTo>
                  <a:pt x="66" y="83"/>
                  <a:pt x="56" y="87"/>
                  <a:pt x="44" y="87"/>
                </a:cubicBezTo>
                <a:cubicBezTo>
                  <a:pt x="32" y="87"/>
                  <a:pt x="21" y="83"/>
                  <a:pt x="13" y="75"/>
                </a:cubicBezTo>
                <a:cubicBezTo>
                  <a:pt x="4" y="66"/>
                  <a:pt x="0" y="56"/>
                  <a:pt x="0" y="44"/>
                </a:cubicBezTo>
                <a:cubicBezTo>
                  <a:pt x="0" y="32"/>
                  <a:pt x="4" y="21"/>
                  <a:pt x="13" y="13"/>
                </a:cubicBezTo>
                <a:cubicBezTo>
                  <a:pt x="21" y="4"/>
                  <a:pt x="32" y="0"/>
                  <a:pt x="44" y="0"/>
                </a:cubicBezTo>
                <a:cubicBezTo>
                  <a:pt x="56" y="0"/>
                  <a:pt x="66" y="4"/>
                  <a:pt x="75" y="13"/>
                </a:cubicBezTo>
                <a:close/>
                <a:moveTo>
                  <a:pt x="61" y="43"/>
                </a:moveTo>
                <a:cubicBezTo>
                  <a:pt x="31" y="25"/>
                  <a:pt x="31" y="25"/>
                  <a:pt x="31" y="25"/>
                </a:cubicBezTo>
                <a:cubicBezTo>
                  <a:pt x="31" y="60"/>
                  <a:pt x="31" y="60"/>
                  <a:pt x="31" y="60"/>
                </a:cubicBezTo>
                <a:lnTo>
                  <a:pt x="61" y="4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70" name="Group 1069" descr="An icon of &quot;less than&quot; symbol, a forward slash and the &quot;greater than&quot; symbol">
            <a:extLst>
              <a:ext uri="{FF2B5EF4-FFF2-40B4-BE49-F238E27FC236}">
                <a16:creationId xmlns:a16="http://schemas.microsoft.com/office/drawing/2014/main" id="{F5DD6449-E1DE-43A0-A21A-5C9B9B9A492F}"/>
              </a:ext>
            </a:extLst>
          </p:cNvPr>
          <p:cNvGrpSpPr/>
          <p:nvPr userDrawn="1"/>
        </p:nvGrpSpPr>
        <p:grpSpPr>
          <a:xfrm>
            <a:off x="10612861" y="4313238"/>
            <a:ext cx="412750" cy="215900"/>
            <a:chOff x="8531225" y="4313238"/>
            <a:chExt cx="412750" cy="215900"/>
          </a:xfrm>
        </p:grpSpPr>
        <p:sp>
          <p:nvSpPr>
            <p:cNvPr id="1071" name="Freeform 165">
              <a:extLst>
                <a:ext uri="{FF2B5EF4-FFF2-40B4-BE49-F238E27FC236}">
                  <a16:creationId xmlns:a16="http://schemas.microsoft.com/office/drawing/2014/main" id="{267BFDB0-1057-4797-89CE-31B7244AD54E}"/>
                </a:ext>
              </a:extLst>
            </p:cNvPr>
            <p:cNvSpPr>
              <a:spLocks/>
            </p:cNvSpPr>
            <p:nvPr userDrawn="1"/>
          </p:nvSpPr>
          <p:spPr bwMode="auto">
            <a:xfrm>
              <a:off x="8531225" y="4359275"/>
              <a:ext cx="147638" cy="158750"/>
            </a:xfrm>
            <a:custGeom>
              <a:avLst/>
              <a:gdLst>
                <a:gd name="T0" fmla="*/ 0 w 93"/>
                <a:gd name="T1" fmla="*/ 41 h 100"/>
                <a:gd name="T2" fmla="*/ 93 w 93"/>
                <a:gd name="T3" fmla="*/ 0 h 100"/>
                <a:gd name="T4" fmla="*/ 93 w 93"/>
                <a:gd name="T5" fmla="*/ 19 h 100"/>
                <a:gd name="T6" fmla="*/ 24 w 93"/>
                <a:gd name="T7" fmla="*/ 51 h 100"/>
                <a:gd name="T8" fmla="*/ 24 w 93"/>
                <a:gd name="T9" fmla="*/ 51 h 100"/>
                <a:gd name="T10" fmla="*/ 93 w 93"/>
                <a:gd name="T11" fmla="*/ 80 h 100"/>
                <a:gd name="T12" fmla="*/ 93 w 93"/>
                <a:gd name="T13" fmla="*/ 100 h 100"/>
                <a:gd name="T14" fmla="*/ 0 w 93"/>
                <a:gd name="T15" fmla="*/ 58 h 100"/>
                <a:gd name="T16" fmla="*/ 0 w 93"/>
                <a:gd name="T17" fmla="*/ 4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100">
                  <a:moveTo>
                    <a:pt x="0" y="41"/>
                  </a:moveTo>
                  <a:lnTo>
                    <a:pt x="93" y="0"/>
                  </a:lnTo>
                  <a:lnTo>
                    <a:pt x="93" y="19"/>
                  </a:lnTo>
                  <a:lnTo>
                    <a:pt x="24" y="51"/>
                  </a:lnTo>
                  <a:lnTo>
                    <a:pt x="24" y="51"/>
                  </a:lnTo>
                  <a:lnTo>
                    <a:pt x="93" y="80"/>
                  </a:lnTo>
                  <a:lnTo>
                    <a:pt x="93" y="100"/>
                  </a:lnTo>
                  <a:lnTo>
                    <a:pt x="0" y="58"/>
                  </a:lnTo>
                  <a:lnTo>
                    <a:pt x="0" y="4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72" name="Freeform 166">
              <a:extLst>
                <a:ext uri="{FF2B5EF4-FFF2-40B4-BE49-F238E27FC236}">
                  <a16:creationId xmlns:a16="http://schemas.microsoft.com/office/drawing/2014/main" id="{B9EFBDC3-07A3-476B-9FE7-FA414FCAC978}"/>
                </a:ext>
              </a:extLst>
            </p:cNvPr>
            <p:cNvSpPr>
              <a:spLocks/>
            </p:cNvSpPr>
            <p:nvPr userDrawn="1"/>
          </p:nvSpPr>
          <p:spPr bwMode="auto">
            <a:xfrm>
              <a:off x="8697913" y="4313238"/>
              <a:ext cx="92075" cy="215900"/>
            </a:xfrm>
            <a:custGeom>
              <a:avLst/>
              <a:gdLst>
                <a:gd name="T0" fmla="*/ 0 w 58"/>
                <a:gd name="T1" fmla="*/ 136 h 136"/>
                <a:gd name="T2" fmla="*/ 39 w 58"/>
                <a:gd name="T3" fmla="*/ 0 h 136"/>
                <a:gd name="T4" fmla="*/ 58 w 58"/>
                <a:gd name="T5" fmla="*/ 0 h 136"/>
                <a:gd name="T6" fmla="*/ 17 w 58"/>
                <a:gd name="T7" fmla="*/ 136 h 136"/>
                <a:gd name="T8" fmla="*/ 0 w 58"/>
                <a:gd name="T9" fmla="*/ 136 h 136"/>
              </a:gdLst>
              <a:ahLst/>
              <a:cxnLst>
                <a:cxn ang="0">
                  <a:pos x="T0" y="T1"/>
                </a:cxn>
                <a:cxn ang="0">
                  <a:pos x="T2" y="T3"/>
                </a:cxn>
                <a:cxn ang="0">
                  <a:pos x="T4" y="T5"/>
                </a:cxn>
                <a:cxn ang="0">
                  <a:pos x="T6" y="T7"/>
                </a:cxn>
                <a:cxn ang="0">
                  <a:pos x="T8" y="T9"/>
                </a:cxn>
              </a:cxnLst>
              <a:rect l="0" t="0" r="r" b="b"/>
              <a:pathLst>
                <a:path w="58" h="136">
                  <a:moveTo>
                    <a:pt x="0" y="136"/>
                  </a:moveTo>
                  <a:lnTo>
                    <a:pt x="39" y="0"/>
                  </a:lnTo>
                  <a:lnTo>
                    <a:pt x="58" y="0"/>
                  </a:lnTo>
                  <a:lnTo>
                    <a:pt x="17" y="136"/>
                  </a:lnTo>
                  <a:lnTo>
                    <a:pt x="0" y="1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73" name="Freeform 167">
              <a:extLst>
                <a:ext uri="{FF2B5EF4-FFF2-40B4-BE49-F238E27FC236}">
                  <a16:creationId xmlns:a16="http://schemas.microsoft.com/office/drawing/2014/main" id="{CB479D62-EB74-4D54-B30E-943C28761761}"/>
                </a:ext>
              </a:extLst>
            </p:cNvPr>
            <p:cNvSpPr>
              <a:spLocks/>
            </p:cNvSpPr>
            <p:nvPr userDrawn="1"/>
          </p:nvSpPr>
          <p:spPr bwMode="auto">
            <a:xfrm>
              <a:off x="8801100" y="4359275"/>
              <a:ext cx="142875" cy="158750"/>
            </a:xfrm>
            <a:custGeom>
              <a:avLst/>
              <a:gdLst>
                <a:gd name="T0" fmla="*/ 90 w 90"/>
                <a:gd name="T1" fmla="*/ 58 h 100"/>
                <a:gd name="T2" fmla="*/ 0 w 90"/>
                <a:gd name="T3" fmla="*/ 100 h 100"/>
                <a:gd name="T4" fmla="*/ 0 w 90"/>
                <a:gd name="T5" fmla="*/ 80 h 100"/>
                <a:gd name="T6" fmla="*/ 71 w 90"/>
                <a:gd name="T7" fmla="*/ 51 h 100"/>
                <a:gd name="T8" fmla="*/ 71 w 90"/>
                <a:gd name="T9" fmla="*/ 51 h 100"/>
                <a:gd name="T10" fmla="*/ 0 w 90"/>
                <a:gd name="T11" fmla="*/ 19 h 100"/>
                <a:gd name="T12" fmla="*/ 0 w 90"/>
                <a:gd name="T13" fmla="*/ 0 h 100"/>
                <a:gd name="T14" fmla="*/ 90 w 90"/>
                <a:gd name="T15" fmla="*/ 41 h 100"/>
                <a:gd name="T16" fmla="*/ 90 w 90"/>
                <a:gd name="T17" fmla="*/ 58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 h="100">
                  <a:moveTo>
                    <a:pt x="90" y="58"/>
                  </a:moveTo>
                  <a:lnTo>
                    <a:pt x="0" y="100"/>
                  </a:lnTo>
                  <a:lnTo>
                    <a:pt x="0" y="80"/>
                  </a:lnTo>
                  <a:lnTo>
                    <a:pt x="71" y="51"/>
                  </a:lnTo>
                  <a:lnTo>
                    <a:pt x="71" y="51"/>
                  </a:lnTo>
                  <a:lnTo>
                    <a:pt x="0" y="19"/>
                  </a:lnTo>
                  <a:lnTo>
                    <a:pt x="0" y="0"/>
                  </a:lnTo>
                  <a:lnTo>
                    <a:pt x="90" y="41"/>
                  </a:lnTo>
                  <a:lnTo>
                    <a:pt x="90"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074" name="Group 1073" descr="An icon of a pen ">
            <a:extLst>
              <a:ext uri="{FF2B5EF4-FFF2-40B4-BE49-F238E27FC236}">
                <a16:creationId xmlns:a16="http://schemas.microsoft.com/office/drawing/2014/main" id="{2C67D66E-A35B-4A8F-B39F-5CCF26FAA3D1}"/>
              </a:ext>
            </a:extLst>
          </p:cNvPr>
          <p:cNvGrpSpPr/>
          <p:nvPr userDrawn="1"/>
        </p:nvGrpSpPr>
        <p:grpSpPr>
          <a:xfrm>
            <a:off x="8288761" y="3949700"/>
            <a:ext cx="528638" cy="536576"/>
            <a:chOff x="6207125" y="3949700"/>
            <a:chExt cx="528638" cy="536576"/>
          </a:xfrm>
        </p:grpSpPr>
        <p:sp>
          <p:nvSpPr>
            <p:cNvPr id="1075" name="Freeform 168">
              <a:extLst>
                <a:ext uri="{FF2B5EF4-FFF2-40B4-BE49-F238E27FC236}">
                  <a16:creationId xmlns:a16="http://schemas.microsoft.com/office/drawing/2014/main" id="{E678A1E5-0D7F-428C-B54B-8635E9E8152A}"/>
                </a:ext>
              </a:extLst>
            </p:cNvPr>
            <p:cNvSpPr>
              <a:spLocks/>
            </p:cNvSpPr>
            <p:nvPr userDrawn="1"/>
          </p:nvSpPr>
          <p:spPr bwMode="auto">
            <a:xfrm>
              <a:off x="6507163" y="3949700"/>
              <a:ext cx="228600" cy="227013"/>
            </a:xfrm>
            <a:custGeom>
              <a:avLst/>
              <a:gdLst>
                <a:gd name="T0" fmla="*/ 53 w 59"/>
                <a:gd name="T1" fmla="*/ 13 h 59"/>
                <a:gd name="T2" fmla="*/ 58 w 59"/>
                <a:gd name="T3" fmla="*/ 8 h 59"/>
                <a:gd name="T4" fmla="*/ 58 w 59"/>
                <a:gd name="T5" fmla="*/ 5 h 59"/>
                <a:gd name="T6" fmla="*/ 56 w 59"/>
                <a:gd name="T7" fmla="*/ 4 h 59"/>
                <a:gd name="T8" fmla="*/ 53 w 59"/>
                <a:gd name="T9" fmla="*/ 4 h 59"/>
                <a:gd name="T10" fmla="*/ 48 w 59"/>
                <a:gd name="T11" fmla="*/ 9 h 59"/>
                <a:gd name="T12" fmla="*/ 42 w 59"/>
                <a:gd name="T13" fmla="*/ 2 h 59"/>
                <a:gd name="T14" fmla="*/ 39 w 59"/>
                <a:gd name="T15" fmla="*/ 5 h 59"/>
                <a:gd name="T16" fmla="*/ 34 w 59"/>
                <a:gd name="T17" fmla="*/ 1 h 59"/>
                <a:gd name="T18" fmla="*/ 33 w 59"/>
                <a:gd name="T19" fmla="*/ 1 h 59"/>
                <a:gd name="T20" fmla="*/ 1 w 59"/>
                <a:gd name="T21" fmla="*/ 32 h 59"/>
                <a:gd name="T22" fmla="*/ 0 w 59"/>
                <a:gd name="T23" fmla="*/ 34 h 59"/>
                <a:gd name="T24" fmla="*/ 2 w 59"/>
                <a:gd name="T25" fmla="*/ 34 h 59"/>
                <a:gd name="T26" fmla="*/ 33 w 59"/>
                <a:gd name="T27" fmla="*/ 3 h 59"/>
                <a:gd name="T28" fmla="*/ 37 w 59"/>
                <a:gd name="T29" fmla="*/ 7 h 59"/>
                <a:gd name="T30" fmla="*/ 2 w 59"/>
                <a:gd name="T31" fmla="*/ 41 h 59"/>
                <a:gd name="T32" fmla="*/ 20 w 59"/>
                <a:gd name="T33" fmla="*/ 59 h 59"/>
                <a:gd name="T34" fmla="*/ 59 w 59"/>
                <a:gd name="T35" fmla="*/ 20 h 59"/>
                <a:gd name="T36" fmla="*/ 53 w 59"/>
                <a:gd name="T37" fmla="*/ 13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9" h="59">
                  <a:moveTo>
                    <a:pt x="53" y="13"/>
                  </a:moveTo>
                  <a:cubicBezTo>
                    <a:pt x="58" y="8"/>
                    <a:pt x="58" y="8"/>
                    <a:pt x="58" y="8"/>
                  </a:cubicBezTo>
                  <a:cubicBezTo>
                    <a:pt x="59" y="7"/>
                    <a:pt x="59" y="6"/>
                    <a:pt x="58" y="5"/>
                  </a:cubicBezTo>
                  <a:cubicBezTo>
                    <a:pt x="56" y="4"/>
                    <a:pt x="56" y="4"/>
                    <a:pt x="56" y="4"/>
                  </a:cubicBezTo>
                  <a:cubicBezTo>
                    <a:pt x="55" y="3"/>
                    <a:pt x="54" y="3"/>
                    <a:pt x="53" y="4"/>
                  </a:cubicBezTo>
                  <a:cubicBezTo>
                    <a:pt x="48" y="9"/>
                    <a:pt x="48" y="9"/>
                    <a:pt x="48" y="9"/>
                  </a:cubicBezTo>
                  <a:cubicBezTo>
                    <a:pt x="42" y="2"/>
                    <a:pt x="42" y="2"/>
                    <a:pt x="42" y="2"/>
                  </a:cubicBezTo>
                  <a:cubicBezTo>
                    <a:pt x="39" y="5"/>
                    <a:pt x="39" y="5"/>
                    <a:pt x="39" y="5"/>
                  </a:cubicBezTo>
                  <a:cubicBezTo>
                    <a:pt x="34" y="1"/>
                    <a:pt x="34" y="1"/>
                    <a:pt x="34" y="1"/>
                  </a:cubicBezTo>
                  <a:cubicBezTo>
                    <a:pt x="34" y="0"/>
                    <a:pt x="33" y="0"/>
                    <a:pt x="33" y="1"/>
                  </a:cubicBezTo>
                  <a:cubicBezTo>
                    <a:pt x="1" y="32"/>
                    <a:pt x="1" y="32"/>
                    <a:pt x="1" y="32"/>
                  </a:cubicBezTo>
                  <a:cubicBezTo>
                    <a:pt x="0" y="33"/>
                    <a:pt x="0" y="34"/>
                    <a:pt x="0" y="34"/>
                  </a:cubicBezTo>
                  <a:cubicBezTo>
                    <a:pt x="1" y="35"/>
                    <a:pt x="2" y="35"/>
                    <a:pt x="2" y="34"/>
                  </a:cubicBezTo>
                  <a:cubicBezTo>
                    <a:pt x="33" y="3"/>
                    <a:pt x="33" y="3"/>
                    <a:pt x="33" y="3"/>
                  </a:cubicBezTo>
                  <a:cubicBezTo>
                    <a:pt x="37" y="7"/>
                    <a:pt x="37" y="7"/>
                    <a:pt x="37" y="7"/>
                  </a:cubicBezTo>
                  <a:cubicBezTo>
                    <a:pt x="2" y="41"/>
                    <a:pt x="2" y="41"/>
                    <a:pt x="2" y="41"/>
                  </a:cubicBezTo>
                  <a:cubicBezTo>
                    <a:pt x="20" y="59"/>
                    <a:pt x="20" y="59"/>
                    <a:pt x="20" y="59"/>
                  </a:cubicBezTo>
                  <a:cubicBezTo>
                    <a:pt x="59" y="20"/>
                    <a:pt x="59" y="20"/>
                    <a:pt x="59" y="20"/>
                  </a:cubicBezTo>
                  <a:lnTo>
                    <a:pt x="53"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76" name="Freeform 169">
              <a:extLst>
                <a:ext uri="{FF2B5EF4-FFF2-40B4-BE49-F238E27FC236}">
                  <a16:creationId xmlns:a16="http://schemas.microsoft.com/office/drawing/2014/main" id="{CDAA1D23-46A5-479E-9EC7-C386F3BB58F6}"/>
                </a:ext>
              </a:extLst>
            </p:cNvPr>
            <p:cNvSpPr>
              <a:spLocks/>
            </p:cNvSpPr>
            <p:nvPr userDrawn="1"/>
          </p:nvSpPr>
          <p:spPr bwMode="auto">
            <a:xfrm>
              <a:off x="6207125" y="4122738"/>
              <a:ext cx="358775" cy="363538"/>
            </a:xfrm>
            <a:custGeom>
              <a:avLst/>
              <a:gdLst>
                <a:gd name="T0" fmla="*/ 55 w 93"/>
                <a:gd name="T1" fmla="*/ 22 h 94"/>
                <a:gd name="T2" fmla="*/ 1 w 93"/>
                <a:gd name="T3" fmla="*/ 74 h 94"/>
                <a:gd name="T4" fmla="*/ 0 w 93"/>
                <a:gd name="T5" fmla="*/ 92 h 94"/>
                <a:gd name="T6" fmla="*/ 1 w 93"/>
                <a:gd name="T7" fmla="*/ 94 h 94"/>
                <a:gd name="T8" fmla="*/ 19 w 93"/>
                <a:gd name="T9" fmla="*/ 92 h 94"/>
                <a:gd name="T10" fmla="*/ 35 w 93"/>
                <a:gd name="T11" fmla="*/ 76 h 94"/>
                <a:gd name="T12" fmla="*/ 55 w 93"/>
                <a:gd name="T13" fmla="*/ 57 h 94"/>
                <a:gd name="T14" fmla="*/ 93 w 93"/>
                <a:gd name="T15" fmla="*/ 18 h 94"/>
                <a:gd name="T16" fmla="*/ 76 w 93"/>
                <a:gd name="T17" fmla="*/ 0 h 94"/>
                <a:gd name="T18" fmla="*/ 55 w 93"/>
                <a:gd name="T19" fmla="*/ 22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3" h="94">
                  <a:moveTo>
                    <a:pt x="55" y="22"/>
                  </a:moveTo>
                  <a:cubicBezTo>
                    <a:pt x="1" y="74"/>
                    <a:pt x="1" y="74"/>
                    <a:pt x="1" y="74"/>
                  </a:cubicBezTo>
                  <a:cubicBezTo>
                    <a:pt x="0" y="92"/>
                    <a:pt x="0" y="92"/>
                    <a:pt x="0" y="92"/>
                  </a:cubicBezTo>
                  <a:cubicBezTo>
                    <a:pt x="0" y="93"/>
                    <a:pt x="0" y="94"/>
                    <a:pt x="1" y="94"/>
                  </a:cubicBezTo>
                  <a:cubicBezTo>
                    <a:pt x="19" y="92"/>
                    <a:pt x="19" y="92"/>
                    <a:pt x="19" y="92"/>
                  </a:cubicBezTo>
                  <a:cubicBezTo>
                    <a:pt x="35" y="76"/>
                    <a:pt x="35" y="76"/>
                    <a:pt x="35" y="76"/>
                  </a:cubicBezTo>
                  <a:cubicBezTo>
                    <a:pt x="55" y="57"/>
                    <a:pt x="55" y="57"/>
                    <a:pt x="55" y="57"/>
                  </a:cubicBezTo>
                  <a:cubicBezTo>
                    <a:pt x="93" y="18"/>
                    <a:pt x="93" y="18"/>
                    <a:pt x="93" y="18"/>
                  </a:cubicBezTo>
                  <a:cubicBezTo>
                    <a:pt x="76" y="0"/>
                    <a:pt x="76" y="0"/>
                    <a:pt x="76" y="0"/>
                  </a:cubicBezTo>
                  <a:lnTo>
                    <a:pt x="55" y="2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77" name="Freeform 170" descr="An icon of a Greek temple ">
            <a:extLst>
              <a:ext uri="{FF2B5EF4-FFF2-40B4-BE49-F238E27FC236}">
                <a16:creationId xmlns:a16="http://schemas.microsoft.com/office/drawing/2014/main" id="{275D227B-3654-4BB4-8269-6153AFBC04B5}"/>
              </a:ext>
            </a:extLst>
          </p:cNvPr>
          <p:cNvSpPr>
            <a:spLocks noEditPoints="1"/>
          </p:cNvSpPr>
          <p:nvPr userDrawn="1"/>
        </p:nvSpPr>
        <p:spPr bwMode="auto">
          <a:xfrm>
            <a:off x="6493299" y="4157663"/>
            <a:ext cx="458788" cy="382588"/>
          </a:xfrm>
          <a:custGeom>
            <a:avLst/>
            <a:gdLst>
              <a:gd name="T0" fmla="*/ 253 w 289"/>
              <a:gd name="T1" fmla="*/ 78 h 241"/>
              <a:gd name="T2" fmla="*/ 253 w 289"/>
              <a:gd name="T3" fmla="*/ 212 h 241"/>
              <a:gd name="T4" fmla="*/ 253 w 289"/>
              <a:gd name="T5" fmla="*/ 236 h 241"/>
              <a:gd name="T6" fmla="*/ 253 w 289"/>
              <a:gd name="T7" fmla="*/ 241 h 241"/>
              <a:gd name="T8" fmla="*/ 39 w 289"/>
              <a:gd name="T9" fmla="*/ 241 h 241"/>
              <a:gd name="T10" fmla="*/ 39 w 289"/>
              <a:gd name="T11" fmla="*/ 236 h 241"/>
              <a:gd name="T12" fmla="*/ 39 w 289"/>
              <a:gd name="T13" fmla="*/ 212 h 241"/>
              <a:gd name="T14" fmla="*/ 39 w 289"/>
              <a:gd name="T15" fmla="*/ 78 h 241"/>
              <a:gd name="T16" fmla="*/ 68 w 289"/>
              <a:gd name="T17" fmla="*/ 78 h 241"/>
              <a:gd name="T18" fmla="*/ 68 w 289"/>
              <a:gd name="T19" fmla="*/ 212 h 241"/>
              <a:gd name="T20" fmla="*/ 99 w 289"/>
              <a:gd name="T21" fmla="*/ 212 h 241"/>
              <a:gd name="T22" fmla="*/ 99 w 289"/>
              <a:gd name="T23" fmla="*/ 78 h 241"/>
              <a:gd name="T24" fmla="*/ 129 w 289"/>
              <a:gd name="T25" fmla="*/ 78 h 241"/>
              <a:gd name="T26" fmla="*/ 129 w 289"/>
              <a:gd name="T27" fmla="*/ 212 h 241"/>
              <a:gd name="T28" fmla="*/ 160 w 289"/>
              <a:gd name="T29" fmla="*/ 212 h 241"/>
              <a:gd name="T30" fmla="*/ 160 w 289"/>
              <a:gd name="T31" fmla="*/ 78 h 241"/>
              <a:gd name="T32" fmla="*/ 197 w 289"/>
              <a:gd name="T33" fmla="*/ 78 h 241"/>
              <a:gd name="T34" fmla="*/ 197 w 289"/>
              <a:gd name="T35" fmla="*/ 212 h 241"/>
              <a:gd name="T36" fmla="*/ 221 w 289"/>
              <a:gd name="T37" fmla="*/ 212 h 241"/>
              <a:gd name="T38" fmla="*/ 221 w 289"/>
              <a:gd name="T39" fmla="*/ 78 h 241"/>
              <a:gd name="T40" fmla="*/ 253 w 289"/>
              <a:gd name="T41" fmla="*/ 78 h 241"/>
              <a:gd name="T42" fmla="*/ 289 w 289"/>
              <a:gd name="T43" fmla="*/ 68 h 241"/>
              <a:gd name="T44" fmla="*/ 143 w 289"/>
              <a:gd name="T45" fmla="*/ 0 h 241"/>
              <a:gd name="T46" fmla="*/ 0 w 289"/>
              <a:gd name="T47" fmla="*/ 68 h 241"/>
              <a:gd name="T48" fmla="*/ 289 w 289"/>
              <a:gd name="T49" fmla="*/ 6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9" h="241">
                <a:moveTo>
                  <a:pt x="253" y="78"/>
                </a:moveTo>
                <a:lnTo>
                  <a:pt x="253" y="212"/>
                </a:lnTo>
                <a:lnTo>
                  <a:pt x="253" y="236"/>
                </a:lnTo>
                <a:lnTo>
                  <a:pt x="253" y="241"/>
                </a:lnTo>
                <a:lnTo>
                  <a:pt x="39" y="241"/>
                </a:lnTo>
                <a:lnTo>
                  <a:pt x="39" y="236"/>
                </a:lnTo>
                <a:lnTo>
                  <a:pt x="39" y="212"/>
                </a:lnTo>
                <a:lnTo>
                  <a:pt x="39" y="78"/>
                </a:lnTo>
                <a:lnTo>
                  <a:pt x="68" y="78"/>
                </a:lnTo>
                <a:lnTo>
                  <a:pt x="68" y="212"/>
                </a:lnTo>
                <a:lnTo>
                  <a:pt x="99" y="212"/>
                </a:lnTo>
                <a:lnTo>
                  <a:pt x="99" y="78"/>
                </a:lnTo>
                <a:lnTo>
                  <a:pt x="129" y="78"/>
                </a:lnTo>
                <a:lnTo>
                  <a:pt x="129" y="212"/>
                </a:lnTo>
                <a:lnTo>
                  <a:pt x="160" y="212"/>
                </a:lnTo>
                <a:lnTo>
                  <a:pt x="160" y="78"/>
                </a:lnTo>
                <a:lnTo>
                  <a:pt x="197" y="78"/>
                </a:lnTo>
                <a:lnTo>
                  <a:pt x="197" y="212"/>
                </a:lnTo>
                <a:lnTo>
                  <a:pt x="221" y="212"/>
                </a:lnTo>
                <a:lnTo>
                  <a:pt x="221" y="78"/>
                </a:lnTo>
                <a:lnTo>
                  <a:pt x="253" y="78"/>
                </a:lnTo>
                <a:close/>
                <a:moveTo>
                  <a:pt x="289" y="68"/>
                </a:moveTo>
                <a:lnTo>
                  <a:pt x="143" y="0"/>
                </a:lnTo>
                <a:lnTo>
                  <a:pt x="0" y="68"/>
                </a:lnTo>
                <a:lnTo>
                  <a:pt x="289"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78" name="Group 1077" descr="An icon of a map">
            <a:extLst>
              <a:ext uri="{FF2B5EF4-FFF2-40B4-BE49-F238E27FC236}">
                <a16:creationId xmlns:a16="http://schemas.microsoft.com/office/drawing/2014/main" id="{CF580728-1D96-4A5C-9C8E-D0CAF66BF45C}"/>
              </a:ext>
            </a:extLst>
          </p:cNvPr>
          <p:cNvGrpSpPr/>
          <p:nvPr userDrawn="1"/>
        </p:nvGrpSpPr>
        <p:grpSpPr>
          <a:xfrm>
            <a:off x="10292186" y="3883025"/>
            <a:ext cx="325438" cy="239713"/>
            <a:chOff x="8210550" y="3883025"/>
            <a:chExt cx="325438" cy="239713"/>
          </a:xfrm>
        </p:grpSpPr>
        <p:sp>
          <p:nvSpPr>
            <p:cNvPr id="1079" name="Freeform 171">
              <a:extLst>
                <a:ext uri="{FF2B5EF4-FFF2-40B4-BE49-F238E27FC236}">
                  <a16:creationId xmlns:a16="http://schemas.microsoft.com/office/drawing/2014/main" id="{161D0DA2-9C07-4C93-9336-FB1D287BAB25}"/>
                </a:ext>
              </a:extLst>
            </p:cNvPr>
            <p:cNvSpPr>
              <a:spLocks/>
            </p:cNvSpPr>
            <p:nvPr userDrawn="1"/>
          </p:nvSpPr>
          <p:spPr bwMode="auto">
            <a:xfrm>
              <a:off x="8434388" y="3883025"/>
              <a:ext cx="101600" cy="239713"/>
            </a:xfrm>
            <a:custGeom>
              <a:avLst/>
              <a:gdLst>
                <a:gd name="T0" fmla="*/ 64 w 64"/>
                <a:gd name="T1" fmla="*/ 151 h 151"/>
                <a:gd name="T2" fmla="*/ 64 w 64"/>
                <a:gd name="T3" fmla="*/ 25 h 151"/>
                <a:gd name="T4" fmla="*/ 0 w 64"/>
                <a:gd name="T5" fmla="*/ 0 h 151"/>
                <a:gd name="T6" fmla="*/ 0 w 64"/>
                <a:gd name="T7" fmla="*/ 0 h 151"/>
                <a:gd name="T8" fmla="*/ 0 w 64"/>
                <a:gd name="T9" fmla="*/ 125 h 151"/>
                <a:gd name="T10" fmla="*/ 64 w 64"/>
                <a:gd name="T11" fmla="*/ 151 h 151"/>
              </a:gdLst>
              <a:ahLst/>
              <a:cxnLst>
                <a:cxn ang="0">
                  <a:pos x="T0" y="T1"/>
                </a:cxn>
                <a:cxn ang="0">
                  <a:pos x="T2" y="T3"/>
                </a:cxn>
                <a:cxn ang="0">
                  <a:pos x="T4" y="T5"/>
                </a:cxn>
                <a:cxn ang="0">
                  <a:pos x="T6" y="T7"/>
                </a:cxn>
                <a:cxn ang="0">
                  <a:pos x="T8" y="T9"/>
                </a:cxn>
                <a:cxn ang="0">
                  <a:pos x="T10" y="T11"/>
                </a:cxn>
              </a:cxnLst>
              <a:rect l="0" t="0" r="r" b="b"/>
              <a:pathLst>
                <a:path w="64" h="151">
                  <a:moveTo>
                    <a:pt x="64" y="151"/>
                  </a:moveTo>
                  <a:lnTo>
                    <a:pt x="64" y="25"/>
                  </a:lnTo>
                  <a:lnTo>
                    <a:pt x="0" y="0"/>
                  </a:lnTo>
                  <a:lnTo>
                    <a:pt x="0" y="0"/>
                  </a:lnTo>
                  <a:lnTo>
                    <a:pt x="0" y="125"/>
                  </a:lnTo>
                  <a:lnTo>
                    <a:pt x="64"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0" name="Freeform 172">
              <a:extLst>
                <a:ext uri="{FF2B5EF4-FFF2-40B4-BE49-F238E27FC236}">
                  <a16:creationId xmlns:a16="http://schemas.microsoft.com/office/drawing/2014/main" id="{DCC803BB-6FA8-4285-914B-085FBC285E24}"/>
                </a:ext>
              </a:extLst>
            </p:cNvPr>
            <p:cNvSpPr>
              <a:spLocks/>
            </p:cNvSpPr>
            <p:nvPr userDrawn="1"/>
          </p:nvSpPr>
          <p:spPr bwMode="auto">
            <a:xfrm>
              <a:off x="8210550" y="3883025"/>
              <a:ext cx="104775" cy="239713"/>
            </a:xfrm>
            <a:custGeom>
              <a:avLst/>
              <a:gdLst>
                <a:gd name="T0" fmla="*/ 66 w 66"/>
                <a:gd name="T1" fmla="*/ 151 h 151"/>
                <a:gd name="T2" fmla="*/ 66 w 66"/>
                <a:gd name="T3" fmla="*/ 25 h 151"/>
                <a:gd name="T4" fmla="*/ 0 w 66"/>
                <a:gd name="T5" fmla="*/ 0 h 151"/>
                <a:gd name="T6" fmla="*/ 0 w 66"/>
                <a:gd name="T7" fmla="*/ 125 h 151"/>
                <a:gd name="T8" fmla="*/ 66 w 66"/>
                <a:gd name="T9" fmla="*/ 151 h 151"/>
              </a:gdLst>
              <a:ahLst/>
              <a:cxnLst>
                <a:cxn ang="0">
                  <a:pos x="T0" y="T1"/>
                </a:cxn>
                <a:cxn ang="0">
                  <a:pos x="T2" y="T3"/>
                </a:cxn>
                <a:cxn ang="0">
                  <a:pos x="T4" y="T5"/>
                </a:cxn>
                <a:cxn ang="0">
                  <a:pos x="T6" y="T7"/>
                </a:cxn>
                <a:cxn ang="0">
                  <a:pos x="T8" y="T9"/>
                </a:cxn>
              </a:cxnLst>
              <a:rect l="0" t="0" r="r" b="b"/>
              <a:pathLst>
                <a:path w="66" h="151">
                  <a:moveTo>
                    <a:pt x="66" y="151"/>
                  </a:moveTo>
                  <a:lnTo>
                    <a:pt x="66" y="25"/>
                  </a:lnTo>
                  <a:lnTo>
                    <a:pt x="0" y="0"/>
                  </a:lnTo>
                  <a:lnTo>
                    <a:pt x="0" y="125"/>
                  </a:lnTo>
                  <a:lnTo>
                    <a:pt x="66"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1" name="Freeform 173">
              <a:extLst>
                <a:ext uri="{FF2B5EF4-FFF2-40B4-BE49-F238E27FC236}">
                  <a16:creationId xmlns:a16="http://schemas.microsoft.com/office/drawing/2014/main" id="{87844F44-F57C-4870-9DD1-7F3929D56111}"/>
                </a:ext>
              </a:extLst>
            </p:cNvPr>
            <p:cNvSpPr>
              <a:spLocks/>
            </p:cNvSpPr>
            <p:nvPr userDrawn="1"/>
          </p:nvSpPr>
          <p:spPr bwMode="auto">
            <a:xfrm>
              <a:off x="8323263" y="3883025"/>
              <a:ext cx="100013" cy="239713"/>
            </a:xfrm>
            <a:custGeom>
              <a:avLst/>
              <a:gdLst>
                <a:gd name="T0" fmla="*/ 63 w 63"/>
                <a:gd name="T1" fmla="*/ 125 h 151"/>
                <a:gd name="T2" fmla="*/ 63 w 63"/>
                <a:gd name="T3" fmla="*/ 108 h 151"/>
                <a:gd name="T4" fmla="*/ 63 w 63"/>
                <a:gd name="T5" fmla="*/ 0 h 151"/>
                <a:gd name="T6" fmla="*/ 0 w 63"/>
                <a:gd name="T7" fmla="*/ 25 h 151"/>
                <a:gd name="T8" fmla="*/ 0 w 63"/>
                <a:gd name="T9" fmla="*/ 151 h 151"/>
                <a:gd name="T10" fmla="*/ 63 w 63"/>
                <a:gd name="T11" fmla="*/ 125 h 151"/>
              </a:gdLst>
              <a:ahLst/>
              <a:cxnLst>
                <a:cxn ang="0">
                  <a:pos x="T0" y="T1"/>
                </a:cxn>
                <a:cxn ang="0">
                  <a:pos x="T2" y="T3"/>
                </a:cxn>
                <a:cxn ang="0">
                  <a:pos x="T4" y="T5"/>
                </a:cxn>
                <a:cxn ang="0">
                  <a:pos x="T6" y="T7"/>
                </a:cxn>
                <a:cxn ang="0">
                  <a:pos x="T8" y="T9"/>
                </a:cxn>
                <a:cxn ang="0">
                  <a:pos x="T10" y="T11"/>
                </a:cxn>
              </a:cxnLst>
              <a:rect l="0" t="0" r="r" b="b"/>
              <a:pathLst>
                <a:path w="63" h="151">
                  <a:moveTo>
                    <a:pt x="63" y="125"/>
                  </a:moveTo>
                  <a:lnTo>
                    <a:pt x="63" y="108"/>
                  </a:lnTo>
                  <a:lnTo>
                    <a:pt x="63" y="0"/>
                  </a:lnTo>
                  <a:lnTo>
                    <a:pt x="0" y="25"/>
                  </a:lnTo>
                  <a:lnTo>
                    <a:pt x="0" y="151"/>
                  </a:lnTo>
                  <a:lnTo>
                    <a:pt x="63" y="12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082" name="Group 1081" descr="An icon of a blue envelope">
            <a:extLst>
              <a:ext uri="{FF2B5EF4-FFF2-40B4-BE49-F238E27FC236}">
                <a16:creationId xmlns:a16="http://schemas.microsoft.com/office/drawing/2014/main" id="{AC56C724-4293-45B0-8D39-FA45B209939D}"/>
              </a:ext>
            </a:extLst>
          </p:cNvPr>
          <p:cNvGrpSpPr/>
          <p:nvPr userDrawn="1"/>
        </p:nvGrpSpPr>
        <p:grpSpPr>
          <a:xfrm>
            <a:off x="9636549" y="1314450"/>
            <a:ext cx="420687" cy="277813"/>
            <a:chOff x="7554913" y="1314450"/>
            <a:chExt cx="420687" cy="277813"/>
          </a:xfrm>
        </p:grpSpPr>
        <p:sp>
          <p:nvSpPr>
            <p:cNvPr id="1083" name="Freeform 174">
              <a:extLst>
                <a:ext uri="{FF2B5EF4-FFF2-40B4-BE49-F238E27FC236}">
                  <a16:creationId xmlns:a16="http://schemas.microsoft.com/office/drawing/2014/main" id="{2DC7AD9B-C570-41D9-89B4-201A75301D66}"/>
                </a:ext>
              </a:extLst>
            </p:cNvPr>
            <p:cNvSpPr>
              <a:spLocks/>
            </p:cNvSpPr>
            <p:nvPr userDrawn="1"/>
          </p:nvSpPr>
          <p:spPr bwMode="auto">
            <a:xfrm>
              <a:off x="7832725" y="1314450"/>
              <a:ext cx="142875" cy="263525"/>
            </a:xfrm>
            <a:custGeom>
              <a:avLst/>
              <a:gdLst>
                <a:gd name="T0" fmla="*/ 37 w 37"/>
                <a:gd name="T1" fmla="*/ 68 h 68"/>
                <a:gd name="T2" fmla="*/ 37 w 37"/>
                <a:gd name="T3" fmla="*/ 65 h 68"/>
                <a:gd name="T4" fmla="*/ 37 w 37"/>
                <a:gd name="T5" fmla="*/ 7 h 68"/>
                <a:gd name="T6" fmla="*/ 32 w 37"/>
                <a:gd name="T7" fmla="*/ 0 h 68"/>
                <a:gd name="T8" fmla="*/ 0 w 37"/>
                <a:gd name="T9" fmla="*/ 32 h 68"/>
                <a:gd name="T10" fmla="*/ 37 w 37"/>
                <a:gd name="T11" fmla="*/ 68 h 68"/>
              </a:gdLst>
              <a:ahLst/>
              <a:cxnLst>
                <a:cxn ang="0">
                  <a:pos x="T0" y="T1"/>
                </a:cxn>
                <a:cxn ang="0">
                  <a:pos x="T2" y="T3"/>
                </a:cxn>
                <a:cxn ang="0">
                  <a:pos x="T4" y="T5"/>
                </a:cxn>
                <a:cxn ang="0">
                  <a:pos x="T6" y="T7"/>
                </a:cxn>
                <a:cxn ang="0">
                  <a:pos x="T8" y="T9"/>
                </a:cxn>
                <a:cxn ang="0">
                  <a:pos x="T10" y="T11"/>
                </a:cxn>
              </a:cxnLst>
              <a:rect l="0" t="0" r="r" b="b"/>
              <a:pathLst>
                <a:path w="37" h="68">
                  <a:moveTo>
                    <a:pt x="37" y="68"/>
                  </a:moveTo>
                  <a:cubicBezTo>
                    <a:pt x="37" y="68"/>
                    <a:pt x="37" y="66"/>
                    <a:pt x="37" y="65"/>
                  </a:cubicBezTo>
                  <a:cubicBezTo>
                    <a:pt x="37" y="7"/>
                    <a:pt x="37" y="7"/>
                    <a:pt x="37" y="7"/>
                  </a:cubicBezTo>
                  <a:cubicBezTo>
                    <a:pt x="37" y="4"/>
                    <a:pt x="35" y="1"/>
                    <a:pt x="32" y="0"/>
                  </a:cubicBezTo>
                  <a:cubicBezTo>
                    <a:pt x="0" y="32"/>
                    <a:pt x="0" y="32"/>
                    <a:pt x="0" y="32"/>
                  </a:cubicBezTo>
                  <a:lnTo>
                    <a:pt x="37"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4" name="Freeform 175">
              <a:extLst>
                <a:ext uri="{FF2B5EF4-FFF2-40B4-BE49-F238E27FC236}">
                  <a16:creationId xmlns:a16="http://schemas.microsoft.com/office/drawing/2014/main" id="{82DF740D-FA74-42D5-BADF-939B950DE303}"/>
                </a:ext>
              </a:extLst>
            </p:cNvPr>
            <p:cNvSpPr>
              <a:spLocks/>
            </p:cNvSpPr>
            <p:nvPr userDrawn="1"/>
          </p:nvSpPr>
          <p:spPr bwMode="auto">
            <a:xfrm>
              <a:off x="7554913" y="1314450"/>
              <a:ext cx="142875" cy="266700"/>
            </a:xfrm>
            <a:custGeom>
              <a:avLst/>
              <a:gdLst>
                <a:gd name="T0" fmla="*/ 5 w 37"/>
                <a:gd name="T1" fmla="*/ 0 h 69"/>
                <a:gd name="T2" fmla="*/ 0 w 37"/>
                <a:gd name="T3" fmla="*/ 7 h 69"/>
                <a:gd name="T4" fmla="*/ 0 w 37"/>
                <a:gd name="T5" fmla="*/ 65 h 69"/>
                <a:gd name="T6" fmla="*/ 1 w 37"/>
                <a:gd name="T7" fmla="*/ 69 h 69"/>
                <a:gd name="T8" fmla="*/ 37 w 37"/>
                <a:gd name="T9" fmla="*/ 32 h 69"/>
                <a:gd name="T10" fmla="*/ 5 w 37"/>
                <a:gd name="T11" fmla="*/ 0 h 69"/>
              </a:gdLst>
              <a:ahLst/>
              <a:cxnLst>
                <a:cxn ang="0">
                  <a:pos x="T0" y="T1"/>
                </a:cxn>
                <a:cxn ang="0">
                  <a:pos x="T2" y="T3"/>
                </a:cxn>
                <a:cxn ang="0">
                  <a:pos x="T4" y="T5"/>
                </a:cxn>
                <a:cxn ang="0">
                  <a:pos x="T6" y="T7"/>
                </a:cxn>
                <a:cxn ang="0">
                  <a:pos x="T8" y="T9"/>
                </a:cxn>
                <a:cxn ang="0">
                  <a:pos x="T10" y="T11"/>
                </a:cxn>
              </a:cxnLst>
              <a:rect l="0" t="0" r="r" b="b"/>
              <a:pathLst>
                <a:path w="37" h="69">
                  <a:moveTo>
                    <a:pt x="5" y="0"/>
                  </a:moveTo>
                  <a:cubicBezTo>
                    <a:pt x="2" y="1"/>
                    <a:pt x="0" y="4"/>
                    <a:pt x="0" y="7"/>
                  </a:cubicBezTo>
                  <a:cubicBezTo>
                    <a:pt x="0" y="65"/>
                    <a:pt x="0" y="65"/>
                    <a:pt x="0" y="65"/>
                  </a:cubicBezTo>
                  <a:cubicBezTo>
                    <a:pt x="0" y="66"/>
                    <a:pt x="0" y="68"/>
                    <a:pt x="1" y="69"/>
                  </a:cubicBezTo>
                  <a:cubicBezTo>
                    <a:pt x="37" y="32"/>
                    <a:pt x="37" y="32"/>
                    <a:pt x="37" y="32"/>
                  </a:cubicBezTo>
                  <a:lnTo>
                    <a:pt x="5"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5" name="Freeform 176">
              <a:extLst>
                <a:ext uri="{FF2B5EF4-FFF2-40B4-BE49-F238E27FC236}">
                  <a16:creationId xmlns:a16="http://schemas.microsoft.com/office/drawing/2014/main" id="{6E790268-C85B-445A-B321-C9336E88709E}"/>
                </a:ext>
              </a:extLst>
            </p:cNvPr>
            <p:cNvSpPr>
              <a:spLocks/>
            </p:cNvSpPr>
            <p:nvPr userDrawn="1"/>
          </p:nvSpPr>
          <p:spPr bwMode="auto">
            <a:xfrm>
              <a:off x="7573963" y="1454150"/>
              <a:ext cx="382588" cy="138113"/>
            </a:xfrm>
            <a:custGeom>
              <a:avLst/>
              <a:gdLst>
                <a:gd name="T0" fmla="*/ 57 w 99"/>
                <a:gd name="T1" fmla="*/ 6 h 36"/>
                <a:gd name="T2" fmla="*/ 50 w 99"/>
                <a:gd name="T3" fmla="*/ 9 h 36"/>
                <a:gd name="T4" fmla="*/ 43 w 99"/>
                <a:gd name="T5" fmla="*/ 6 h 36"/>
                <a:gd name="T6" fmla="*/ 36 w 99"/>
                <a:gd name="T7" fmla="*/ 0 h 36"/>
                <a:gd name="T8" fmla="*/ 0 w 99"/>
                <a:gd name="T9" fmla="*/ 36 h 36"/>
                <a:gd name="T10" fmla="*/ 2 w 99"/>
                <a:gd name="T11" fmla="*/ 36 h 36"/>
                <a:gd name="T12" fmla="*/ 97 w 99"/>
                <a:gd name="T13" fmla="*/ 36 h 36"/>
                <a:gd name="T14" fmla="*/ 99 w 99"/>
                <a:gd name="T15" fmla="*/ 36 h 36"/>
                <a:gd name="T16" fmla="*/ 63 w 99"/>
                <a:gd name="T17" fmla="*/ 0 h 36"/>
                <a:gd name="T18" fmla="*/ 57 w 99"/>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36">
                  <a:moveTo>
                    <a:pt x="57" y="6"/>
                  </a:moveTo>
                  <a:cubicBezTo>
                    <a:pt x="55" y="8"/>
                    <a:pt x="52" y="9"/>
                    <a:pt x="50" y="9"/>
                  </a:cubicBezTo>
                  <a:cubicBezTo>
                    <a:pt x="47" y="9"/>
                    <a:pt x="45" y="8"/>
                    <a:pt x="43" y="6"/>
                  </a:cubicBezTo>
                  <a:cubicBezTo>
                    <a:pt x="36" y="0"/>
                    <a:pt x="36" y="0"/>
                    <a:pt x="36" y="0"/>
                  </a:cubicBezTo>
                  <a:cubicBezTo>
                    <a:pt x="0" y="36"/>
                    <a:pt x="0" y="36"/>
                    <a:pt x="0" y="36"/>
                  </a:cubicBezTo>
                  <a:cubicBezTo>
                    <a:pt x="1" y="36"/>
                    <a:pt x="1" y="36"/>
                    <a:pt x="2" y="36"/>
                  </a:cubicBezTo>
                  <a:cubicBezTo>
                    <a:pt x="97" y="36"/>
                    <a:pt x="97" y="36"/>
                    <a:pt x="97" y="36"/>
                  </a:cubicBezTo>
                  <a:cubicBezTo>
                    <a:pt x="98" y="36"/>
                    <a:pt x="98" y="36"/>
                    <a:pt x="99" y="36"/>
                  </a:cubicBezTo>
                  <a:cubicBezTo>
                    <a:pt x="63" y="0"/>
                    <a:pt x="63" y="0"/>
                    <a:pt x="63" y="0"/>
                  </a:cubicBezTo>
                  <a:lnTo>
                    <a:pt x="57"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6" name="Freeform 177">
              <a:extLst>
                <a:ext uri="{FF2B5EF4-FFF2-40B4-BE49-F238E27FC236}">
                  <a16:creationId xmlns:a16="http://schemas.microsoft.com/office/drawing/2014/main" id="{170DF792-A5EE-419C-8A8D-4B76249CF4A5}"/>
                </a:ext>
              </a:extLst>
            </p:cNvPr>
            <p:cNvSpPr>
              <a:spLocks/>
            </p:cNvSpPr>
            <p:nvPr userDrawn="1"/>
          </p:nvSpPr>
          <p:spPr bwMode="auto">
            <a:xfrm>
              <a:off x="7604125" y="1314450"/>
              <a:ext cx="320675" cy="155575"/>
            </a:xfrm>
            <a:custGeom>
              <a:avLst/>
              <a:gdLst>
                <a:gd name="T0" fmla="*/ 0 w 83"/>
                <a:gd name="T1" fmla="*/ 0 h 40"/>
                <a:gd name="T2" fmla="*/ 28 w 83"/>
                <a:gd name="T3" fmla="*/ 28 h 40"/>
                <a:gd name="T4" fmla="*/ 32 w 83"/>
                <a:gd name="T5" fmla="*/ 32 h 40"/>
                <a:gd name="T6" fmla="*/ 39 w 83"/>
                <a:gd name="T7" fmla="*/ 38 h 40"/>
                <a:gd name="T8" fmla="*/ 45 w 83"/>
                <a:gd name="T9" fmla="*/ 38 h 40"/>
                <a:gd name="T10" fmla="*/ 51 w 83"/>
                <a:gd name="T11" fmla="*/ 32 h 40"/>
                <a:gd name="T12" fmla="*/ 55 w 83"/>
                <a:gd name="T13" fmla="*/ 28 h 40"/>
                <a:gd name="T14" fmla="*/ 83 w 83"/>
                <a:gd name="T15" fmla="*/ 0 h 40"/>
                <a:gd name="T16" fmla="*/ 0 w 83"/>
                <a:gd name="T1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40">
                  <a:moveTo>
                    <a:pt x="0" y="0"/>
                  </a:moveTo>
                  <a:cubicBezTo>
                    <a:pt x="28" y="28"/>
                    <a:pt x="28" y="28"/>
                    <a:pt x="28" y="28"/>
                  </a:cubicBezTo>
                  <a:cubicBezTo>
                    <a:pt x="32" y="32"/>
                    <a:pt x="32" y="32"/>
                    <a:pt x="32" y="32"/>
                  </a:cubicBezTo>
                  <a:cubicBezTo>
                    <a:pt x="39" y="38"/>
                    <a:pt x="39" y="38"/>
                    <a:pt x="39" y="38"/>
                  </a:cubicBezTo>
                  <a:cubicBezTo>
                    <a:pt x="40" y="40"/>
                    <a:pt x="43" y="40"/>
                    <a:pt x="45" y="38"/>
                  </a:cubicBezTo>
                  <a:cubicBezTo>
                    <a:pt x="51" y="32"/>
                    <a:pt x="51" y="32"/>
                    <a:pt x="51" y="32"/>
                  </a:cubicBezTo>
                  <a:cubicBezTo>
                    <a:pt x="55" y="28"/>
                    <a:pt x="55" y="28"/>
                    <a:pt x="55" y="28"/>
                  </a:cubicBezTo>
                  <a:cubicBezTo>
                    <a:pt x="83" y="0"/>
                    <a:pt x="83" y="0"/>
                    <a:pt x="83"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87" name="Freeform 178" descr="An icon of a stethoscope">
            <a:extLst>
              <a:ext uri="{FF2B5EF4-FFF2-40B4-BE49-F238E27FC236}">
                <a16:creationId xmlns:a16="http://schemas.microsoft.com/office/drawing/2014/main" id="{EBF7814B-0BC1-4620-A880-1E41CB252C4D}"/>
              </a:ext>
            </a:extLst>
          </p:cNvPr>
          <p:cNvSpPr>
            <a:spLocks noEditPoints="1"/>
          </p:cNvSpPr>
          <p:nvPr userDrawn="1"/>
        </p:nvSpPr>
        <p:spPr bwMode="auto">
          <a:xfrm>
            <a:off x="7801399" y="4003675"/>
            <a:ext cx="452438" cy="428625"/>
          </a:xfrm>
          <a:custGeom>
            <a:avLst/>
            <a:gdLst>
              <a:gd name="T0" fmla="*/ 103 w 117"/>
              <a:gd name="T1" fmla="*/ 55 h 111"/>
              <a:gd name="T2" fmla="*/ 89 w 117"/>
              <a:gd name="T3" fmla="*/ 69 h 111"/>
              <a:gd name="T4" fmla="*/ 95 w 117"/>
              <a:gd name="T5" fmla="*/ 80 h 111"/>
              <a:gd name="T6" fmla="*/ 66 w 117"/>
              <a:gd name="T7" fmla="*/ 102 h 111"/>
              <a:gd name="T8" fmla="*/ 50 w 117"/>
              <a:gd name="T9" fmla="*/ 92 h 111"/>
              <a:gd name="T10" fmla="*/ 49 w 117"/>
              <a:gd name="T11" fmla="*/ 81 h 111"/>
              <a:gd name="T12" fmla="*/ 88 w 117"/>
              <a:gd name="T13" fmla="*/ 25 h 111"/>
              <a:gd name="T14" fmla="*/ 81 w 117"/>
              <a:gd name="T15" fmla="*/ 10 h 111"/>
              <a:gd name="T16" fmla="*/ 81 w 117"/>
              <a:gd name="T17" fmla="*/ 9 h 111"/>
              <a:gd name="T18" fmla="*/ 73 w 117"/>
              <a:gd name="T19" fmla="*/ 0 h 111"/>
              <a:gd name="T20" fmla="*/ 65 w 117"/>
              <a:gd name="T21" fmla="*/ 9 h 111"/>
              <a:gd name="T22" fmla="*/ 73 w 117"/>
              <a:gd name="T23" fmla="*/ 17 h 111"/>
              <a:gd name="T24" fmla="*/ 76 w 117"/>
              <a:gd name="T25" fmla="*/ 16 h 111"/>
              <a:gd name="T26" fmla="*/ 80 w 117"/>
              <a:gd name="T27" fmla="*/ 24 h 111"/>
              <a:gd name="T28" fmla="*/ 44 w 117"/>
              <a:gd name="T29" fmla="*/ 73 h 111"/>
              <a:gd name="T30" fmla="*/ 20 w 117"/>
              <a:gd name="T31" fmla="*/ 51 h 111"/>
              <a:gd name="T32" fmla="*/ 9 w 117"/>
              <a:gd name="T33" fmla="*/ 24 h 111"/>
              <a:gd name="T34" fmla="*/ 13 w 117"/>
              <a:gd name="T35" fmla="*/ 16 h 111"/>
              <a:gd name="T36" fmla="*/ 15 w 117"/>
              <a:gd name="T37" fmla="*/ 17 h 111"/>
              <a:gd name="T38" fmla="*/ 24 w 117"/>
              <a:gd name="T39" fmla="*/ 9 h 111"/>
              <a:gd name="T40" fmla="*/ 15 w 117"/>
              <a:gd name="T41" fmla="*/ 0 h 111"/>
              <a:gd name="T42" fmla="*/ 7 w 117"/>
              <a:gd name="T43" fmla="*/ 9 h 111"/>
              <a:gd name="T44" fmla="*/ 7 w 117"/>
              <a:gd name="T45" fmla="*/ 10 h 111"/>
              <a:gd name="T46" fmla="*/ 0 w 117"/>
              <a:gd name="T47" fmla="*/ 25 h 111"/>
              <a:gd name="T48" fmla="*/ 40 w 117"/>
              <a:gd name="T49" fmla="*/ 81 h 111"/>
              <a:gd name="T50" fmla="*/ 42 w 117"/>
              <a:gd name="T51" fmla="*/ 94 h 111"/>
              <a:gd name="T52" fmla="*/ 66 w 117"/>
              <a:gd name="T53" fmla="*/ 110 h 111"/>
              <a:gd name="T54" fmla="*/ 67 w 117"/>
              <a:gd name="T55" fmla="*/ 111 h 111"/>
              <a:gd name="T56" fmla="*/ 103 w 117"/>
              <a:gd name="T57" fmla="*/ 83 h 111"/>
              <a:gd name="T58" fmla="*/ 103 w 117"/>
              <a:gd name="T59" fmla="*/ 83 h 111"/>
              <a:gd name="T60" fmla="*/ 117 w 117"/>
              <a:gd name="T61" fmla="*/ 69 h 111"/>
              <a:gd name="T62" fmla="*/ 103 w 117"/>
              <a:gd name="T63" fmla="*/ 55 h 111"/>
              <a:gd name="T64" fmla="*/ 103 w 117"/>
              <a:gd name="T65" fmla="*/ 77 h 111"/>
              <a:gd name="T66" fmla="*/ 95 w 117"/>
              <a:gd name="T67" fmla="*/ 69 h 111"/>
              <a:gd name="T68" fmla="*/ 103 w 117"/>
              <a:gd name="T69" fmla="*/ 62 h 111"/>
              <a:gd name="T70" fmla="*/ 110 w 117"/>
              <a:gd name="T71" fmla="*/ 69 h 111"/>
              <a:gd name="T72" fmla="*/ 103 w 117"/>
              <a:gd name="T73" fmla="*/ 7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7" h="111">
                <a:moveTo>
                  <a:pt x="103" y="55"/>
                </a:moveTo>
                <a:cubicBezTo>
                  <a:pt x="95" y="55"/>
                  <a:pt x="89" y="61"/>
                  <a:pt x="89" y="69"/>
                </a:cubicBezTo>
                <a:cubicBezTo>
                  <a:pt x="89" y="74"/>
                  <a:pt x="91" y="78"/>
                  <a:pt x="95" y="80"/>
                </a:cubicBezTo>
                <a:cubicBezTo>
                  <a:pt x="87" y="95"/>
                  <a:pt x="77" y="102"/>
                  <a:pt x="66" y="102"/>
                </a:cubicBezTo>
                <a:cubicBezTo>
                  <a:pt x="58" y="102"/>
                  <a:pt x="51" y="96"/>
                  <a:pt x="50" y="92"/>
                </a:cubicBezTo>
                <a:cubicBezTo>
                  <a:pt x="49" y="90"/>
                  <a:pt x="49" y="85"/>
                  <a:pt x="49" y="81"/>
                </a:cubicBezTo>
                <a:cubicBezTo>
                  <a:pt x="72" y="76"/>
                  <a:pt x="88" y="32"/>
                  <a:pt x="88" y="25"/>
                </a:cubicBezTo>
                <a:cubicBezTo>
                  <a:pt x="89" y="20"/>
                  <a:pt x="85" y="14"/>
                  <a:pt x="81" y="10"/>
                </a:cubicBezTo>
                <a:cubicBezTo>
                  <a:pt x="81" y="9"/>
                  <a:pt x="81" y="9"/>
                  <a:pt x="81" y="9"/>
                </a:cubicBezTo>
                <a:cubicBezTo>
                  <a:pt x="81" y="4"/>
                  <a:pt x="78" y="0"/>
                  <a:pt x="73" y="0"/>
                </a:cubicBezTo>
                <a:cubicBezTo>
                  <a:pt x="69" y="0"/>
                  <a:pt x="65" y="4"/>
                  <a:pt x="65" y="9"/>
                </a:cubicBezTo>
                <a:cubicBezTo>
                  <a:pt x="65" y="13"/>
                  <a:pt x="69" y="17"/>
                  <a:pt x="73" y="17"/>
                </a:cubicBezTo>
                <a:cubicBezTo>
                  <a:pt x="74" y="17"/>
                  <a:pt x="75" y="17"/>
                  <a:pt x="76" y="16"/>
                </a:cubicBezTo>
                <a:cubicBezTo>
                  <a:pt x="78" y="19"/>
                  <a:pt x="80" y="22"/>
                  <a:pt x="80" y="24"/>
                </a:cubicBezTo>
                <a:cubicBezTo>
                  <a:pt x="79" y="30"/>
                  <a:pt x="62" y="73"/>
                  <a:pt x="44" y="73"/>
                </a:cubicBezTo>
                <a:cubicBezTo>
                  <a:pt x="37" y="73"/>
                  <a:pt x="29" y="65"/>
                  <a:pt x="20" y="51"/>
                </a:cubicBezTo>
                <a:cubicBezTo>
                  <a:pt x="14" y="40"/>
                  <a:pt x="9" y="27"/>
                  <a:pt x="9" y="24"/>
                </a:cubicBezTo>
                <a:cubicBezTo>
                  <a:pt x="9" y="22"/>
                  <a:pt x="10" y="19"/>
                  <a:pt x="13" y="16"/>
                </a:cubicBezTo>
                <a:cubicBezTo>
                  <a:pt x="14" y="17"/>
                  <a:pt x="15" y="17"/>
                  <a:pt x="15" y="17"/>
                </a:cubicBezTo>
                <a:cubicBezTo>
                  <a:pt x="20" y="17"/>
                  <a:pt x="24" y="13"/>
                  <a:pt x="24" y="9"/>
                </a:cubicBezTo>
                <a:cubicBezTo>
                  <a:pt x="24" y="4"/>
                  <a:pt x="20" y="0"/>
                  <a:pt x="15" y="0"/>
                </a:cubicBezTo>
                <a:cubicBezTo>
                  <a:pt x="11" y="0"/>
                  <a:pt x="7" y="4"/>
                  <a:pt x="7" y="9"/>
                </a:cubicBezTo>
                <a:cubicBezTo>
                  <a:pt x="7" y="9"/>
                  <a:pt x="7" y="9"/>
                  <a:pt x="7" y="10"/>
                </a:cubicBezTo>
                <a:cubicBezTo>
                  <a:pt x="4" y="14"/>
                  <a:pt x="0" y="20"/>
                  <a:pt x="0" y="25"/>
                </a:cubicBezTo>
                <a:cubicBezTo>
                  <a:pt x="1" y="32"/>
                  <a:pt x="17" y="76"/>
                  <a:pt x="40" y="81"/>
                </a:cubicBezTo>
                <a:cubicBezTo>
                  <a:pt x="40" y="85"/>
                  <a:pt x="41" y="91"/>
                  <a:pt x="42" y="94"/>
                </a:cubicBezTo>
                <a:cubicBezTo>
                  <a:pt x="44" y="102"/>
                  <a:pt x="54" y="110"/>
                  <a:pt x="66" y="110"/>
                </a:cubicBezTo>
                <a:cubicBezTo>
                  <a:pt x="66" y="111"/>
                  <a:pt x="67" y="111"/>
                  <a:pt x="67" y="111"/>
                </a:cubicBezTo>
                <a:cubicBezTo>
                  <a:pt x="76" y="111"/>
                  <a:pt x="91" y="107"/>
                  <a:pt x="103" y="83"/>
                </a:cubicBezTo>
                <a:cubicBezTo>
                  <a:pt x="103" y="83"/>
                  <a:pt x="103" y="83"/>
                  <a:pt x="103" y="83"/>
                </a:cubicBezTo>
                <a:cubicBezTo>
                  <a:pt x="110" y="83"/>
                  <a:pt x="117" y="77"/>
                  <a:pt x="117" y="69"/>
                </a:cubicBezTo>
                <a:cubicBezTo>
                  <a:pt x="117" y="61"/>
                  <a:pt x="110" y="55"/>
                  <a:pt x="103" y="55"/>
                </a:cubicBezTo>
                <a:close/>
                <a:moveTo>
                  <a:pt x="103" y="77"/>
                </a:moveTo>
                <a:cubicBezTo>
                  <a:pt x="99" y="77"/>
                  <a:pt x="95" y="73"/>
                  <a:pt x="95" y="69"/>
                </a:cubicBezTo>
                <a:cubicBezTo>
                  <a:pt x="95" y="65"/>
                  <a:pt x="99" y="62"/>
                  <a:pt x="103" y="62"/>
                </a:cubicBezTo>
                <a:cubicBezTo>
                  <a:pt x="107" y="62"/>
                  <a:pt x="110" y="65"/>
                  <a:pt x="110" y="69"/>
                </a:cubicBezTo>
                <a:cubicBezTo>
                  <a:pt x="110" y="73"/>
                  <a:pt x="107" y="77"/>
                  <a:pt x="10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8" name="Oval 179">
            <a:extLst>
              <a:ext uri="{FF2B5EF4-FFF2-40B4-BE49-F238E27FC236}">
                <a16:creationId xmlns:a16="http://schemas.microsoft.com/office/drawing/2014/main" id="{B4C2261B-ECF4-4818-AA20-485E5922A859}"/>
              </a:ext>
            </a:extLst>
          </p:cNvPr>
          <p:cNvSpPr>
            <a:spLocks noChangeArrowheads="1"/>
          </p:cNvSpPr>
          <p:nvPr userDrawn="1"/>
        </p:nvSpPr>
        <p:spPr bwMode="auto">
          <a:xfrm>
            <a:off x="8183986" y="4254500"/>
            <a:ext cx="31750" cy="317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9" name="Freeform 180" descr="An icon of a briefcase">
            <a:extLst>
              <a:ext uri="{FF2B5EF4-FFF2-40B4-BE49-F238E27FC236}">
                <a16:creationId xmlns:a16="http://schemas.microsoft.com/office/drawing/2014/main" id="{EA5E4DB9-2E9B-482F-98A9-90B4F8E32BDE}"/>
              </a:ext>
            </a:extLst>
          </p:cNvPr>
          <p:cNvSpPr>
            <a:spLocks noEditPoints="1"/>
          </p:cNvSpPr>
          <p:nvPr userDrawn="1"/>
        </p:nvSpPr>
        <p:spPr bwMode="auto">
          <a:xfrm>
            <a:off x="9693699" y="2349500"/>
            <a:ext cx="374650" cy="363538"/>
          </a:xfrm>
          <a:custGeom>
            <a:avLst/>
            <a:gdLst>
              <a:gd name="T0" fmla="*/ 29 w 97"/>
              <a:gd name="T1" fmla="*/ 6 h 94"/>
              <a:gd name="T2" fmla="*/ 68 w 97"/>
              <a:gd name="T3" fmla="*/ 6 h 94"/>
              <a:gd name="T4" fmla="*/ 68 w 97"/>
              <a:gd name="T5" fmla="*/ 17 h 94"/>
              <a:gd name="T6" fmla="*/ 74 w 97"/>
              <a:gd name="T7" fmla="*/ 17 h 94"/>
              <a:gd name="T8" fmla="*/ 74 w 97"/>
              <a:gd name="T9" fmla="*/ 6 h 94"/>
              <a:gd name="T10" fmla="*/ 68 w 97"/>
              <a:gd name="T11" fmla="*/ 0 h 94"/>
              <a:gd name="T12" fmla="*/ 29 w 97"/>
              <a:gd name="T13" fmla="*/ 0 h 94"/>
              <a:gd name="T14" fmla="*/ 23 w 97"/>
              <a:gd name="T15" fmla="*/ 6 h 94"/>
              <a:gd name="T16" fmla="*/ 23 w 97"/>
              <a:gd name="T17" fmla="*/ 17 h 94"/>
              <a:gd name="T18" fmla="*/ 29 w 97"/>
              <a:gd name="T19" fmla="*/ 17 h 94"/>
              <a:gd name="T20" fmla="*/ 29 w 97"/>
              <a:gd name="T21" fmla="*/ 6 h 94"/>
              <a:gd name="T22" fmla="*/ 57 w 97"/>
              <a:gd name="T23" fmla="*/ 59 h 94"/>
              <a:gd name="T24" fmla="*/ 51 w 97"/>
              <a:gd name="T25" fmla="*/ 65 h 94"/>
              <a:gd name="T26" fmla="*/ 45 w 97"/>
              <a:gd name="T27" fmla="*/ 65 h 94"/>
              <a:gd name="T28" fmla="*/ 39 w 97"/>
              <a:gd name="T29" fmla="*/ 59 h 94"/>
              <a:gd name="T30" fmla="*/ 39 w 97"/>
              <a:gd name="T31" fmla="*/ 57 h 94"/>
              <a:gd name="T32" fmla="*/ 0 w 97"/>
              <a:gd name="T33" fmla="*/ 44 h 94"/>
              <a:gd name="T34" fmla="*/ 0 w 97"/>
              <a:gd name="T35" fmla="*/ 91 h 94"/>
              <a:gd name="T36" fmla="*/ 3 w 97"/>
              <a:gd name="T37" fmla="*/ 94 h 94"/>
              <a:gd name="T38" fmla="*/ 94 w 97"/>
              <a:gd name="T39" fmla="*/ 94 h 94"/>
              <a:gd name="T40" fmla="*/ 97 w 97"/>
              <a:gd name="T41" fmla="*/ 91 h 94"/>
              <a:gd name="T42" fmla="*/ 97 w 97"/>
              <a:gd name="T43" fmla="*/ 44 h 94"/>
              <a:gd name="T44" fmla="*/ 57 w 97"/>
              <a:gd name="T45" fmla="*/ 57 h 94"/>
              <a:gd name="T46" fmla="*/ 57 w 97"/>
              <a:gd name="T47" fmla="*/ 59 h 94"/>
              <a:gd name="T48" fmla="*/ 94 w 97"/>
              <a:gd name="T49" fmla="*/ 19 h 94"/>
              <a:gd name="T50" fmla="*/ 3 w 97"/>
              <a:gd name="T51" fmla="*/ 19 h 94"/>
              <a:gd name="T52" fmla="*/ 0 w 97"/>
              <a:gd name="T53" fmla="*/ 22 h 94"/>
              <a:gd name="T54" fmla="*/ 0 w 97"/>
              <a:gd name="T55" fmla="*/ 39 h 94"/>
              <a:gd name="T56" fmla="*/ 39 w 97"/>
              <a:gd name="T57" fmla="*/ 53 h 94"/>
              <a:gd name="T58" fmla="*/ 39 w 97"/>
              <a:gd name="T59" fmla="*/ 48 h 94"/>
              <a:gd name="T60" fmla="*/ 45 w 97"/>
              <a:gd name="T61" fmla="*/ 42 h 94"/>
              <a:gd name="T62" fmla="*/ 51 w 97"/>
              <a:gd name="T63" fmla="*/ 42 h 94"/>
              <a:gd name="T64" fmla="*/ 57 w 97"/>
              <a:gd name="T65" fmla="*/ 48 h 94"/>
              <a:gd name="T66" fmla="*/ 57 w 97"/>
              <a:gd name="T67" fmla="*/ 53 h 94"/>
              <a:gd name="T68" fmla="*/ 97 w 97"/>
              <a:gd name="T69" fmla="*/ 39 h 94"/>
              <a:gd name="T70" fmla="*/ 97 w 97"/>
              <a:gd name="T71" fmla="*/ 22 h 94"/>
              <a:gd name="T72" fmla="*/ 94 w 97"/>
              <a:gd name="T73" fmla="*/ 19 h 94"/>
              <a:gd name="T74" fmla="*/ 51 w 97"/>
              <a:gd name="T75" fmla="*/ 61 h 94"/>
              <a:gd name="T76" fmla="*/ 53 w 97"/>
              <a:gd name="T77" fmla="*/ 59 h 94"/>
              <a:gd name="T78" fmla="*/ 53 w 97"/>
              <a:gd name="T79" fmla="*/ 48 h 94"/>
              <a:gd name="T80" fmla="*/ 51 w 97"/>
              <a:gd name="T81" fmla="*/ 46 h 94"/>
              <a:gd name="T82" fmla="*/ 45 w 97"/>
              <a:gd name="T83" fmla="*/ 46 h 94"/>
              <a:gd name="T84" fmla="*/ 43 w 97"/>
              <a:gd name="T85" fmla="*/ 48 h 94"/>
              <a:gd name="T86" fmla="*/ 43 w 97"/>
              <a:gd name="T87" fmla="*/ 59 h 94"/>
              <a:gd name="T88" fmla="*/ 45 w 97"/>
              <a:gd name="T89" fmla="*/ 61 h 94"/>
              <a:gd name="T90" fmla="*/ 51 w 97"/>
              <a:gd name="T91" fmla="*/ 6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4">
                <a:moveTo>
                  <a:pt x="29" y="6"/>
                </a:moveTo>
                <a:cubicBezTo>
                  <a:pt x="68" y="6"/>
                  <a:pt x="68" y="6"/>
                  <a:pt x="68" y="6"/>
                </a:cubicBezTo>
                <a:cubicBezTo>
                  <a:pt x="68" y="17"/>
                  <a:pt x="68" y="17"/>
                  <a:pt x="68" y="17"/>
                </a:cubicBezTo>
                <a:cubicBezTo>
                  <a:pt x="74" y="17"/>
                  <a:pt x="74" y="17"/>
                  <a:pt x="74" y="17"/>
                </a:cubicBezTo>
                <a:cubicBezTo>
                  <a:pt x="74" y="6"/>
                  <a:pt x="74" y="6"/>
                  <a:pt x="74" y="6"/>
                </a:cubicBezTo>
                <a:cubicBezTo>
                  <a:pt x="74" y="3"/>
                  <a:pt x="71" y="0"/>
                  <a:pt x="68" y="0"/>
                </a:cubicBezTo>
                <a:cubicBezTo>
                  <a:pt x="29" y="0"/>
                  <a:pt x="29" y="0"/>
                  <a:pt x="29" y="0"/>
                </a:cubicBezTo>
                <a:cubicBezTo>
                  <a:pt x="25" y="0"/>
                  <a:pt x="23" y="3"/>
                  <a:pt x="23" y="6"/>
                </a:cubicBezTo>
                <a:cubicBezTo>
                  <a:pt x="23" y="17"/>
                  <a:pt x="23" y="17"/>
                  <a:pt x="23" y="17"/>
                </a:cubicBezTo>
                <a:cubicBezTo>
                  <a:pt x="29" y="17"/>
                  <a:pt x="29" y="17"/>
                  <a:pt x="29" y="17"/>
                </a:cubicBezTo>
                <a:lnTo>
                  <a:pt x="29" y="6"/>
                </a:lnTo>
                <a:close/>
                <a:moveTo>
                  <a:pt x="57" y="59"/>
                </a:moveTo>
                <a:cubicBezTo>
                  <a:pt x="57" y="62"/>
                  <a:pt x="55" y="65"/>
                  <a:pt x="51" y="65"/>
                </a:cubicBezTo>
                <a:cubicBezTo>
                  <a:pt x="45" y="65"/>
                  <a:pt x="45" y="65"/>
                  <a:pt x="45" y="65"/>
                </a:cubicBezTo>
                <a:cubicBezTo>
                  <a:pt x="42" y="65"/>
                  <a:pt x="39" y="62"/>
                  <a:pt x="39" y="59"/>
                </a:cubicBezTo>
                <a:cubicBezTo>
                  <a:pt x="39" y="57"/>
                  <a:pt x="39" y="57"/>
                  <a:pt x="39" y="57"/>
                </a:cubicBezTo>
                <a:cubicBezTo>
                  <a:pt x="23" y="56"/>
                  <a:pt x="9" y="50"/>
                  <a:pt x="0" y="44"/>
                </a:cubicBezTo>
                <a:cubicBezTo>
                  <a:pt x="0" y="91"/>
                  <a:pt x="0" y="91"/>
                  <a:pt x="0" y="91"/>
                </a:cubicBezTo>
                <a:cubicBezTo>
                  <a:pt x="0" y="93"/>
                  <a:pt x="1" y="94"/>
                  <a:pt x="3" y="94"/>
                </a:cubicBezTo>
                <a:cubicBezTo>
                  <a:pt x="94" y="94"/>
                  <a:pt x="94" y="94"/>
                  <a:pt x="94" y="94"/>
                </a:cubicBezTo>
                <a:cubicBezTo>
                  <a:pt x="95" y="94"/>
                  <a:pt x="97" y="93"/>
                  <a:pt x="97" y="91"/>
                </a:cubicBezTo>
                <a:cubicBezTo>
                  <a:pt x="97" y="44"/>
                  <a:pt x="97" y="44"/>
                  <a:pt x="97" y="44"/>
                </a:cubicBezTo>
                <a:cubicBezTo>
                  <a:pt x="87" y="50"/>
                  <a:pt x="74" y="56"/>
                  <a:pt x="57" y="57"/>
                </a:cubicBezTo>
                <a:lnTo>
                  <a:pt x="57" y="59"/>
                </a:lnTo>
                <a:close/>
                <a:moveTo>
                  <a:pt x="94" y="19"/>
                </a:moveTo>
                <a:cubicBezTo>
                  <a:pt x="3" y="19"/>
                  <a:pt x="3" y="19"/>
                  <a:pt x="3" y="19"/>
                </a:cubicBezTo>
                <a:cubicBezTo>
                  <a:pt x="1" y="19"/>
                  <a:pt x="0" y="20"/>
                  <a:pt x="0" y="22"/>
                </a:cubicBezTo>
                <a:cubicBezTo>
                  <a:pt x="0" y="39"/>
                  <a:pt x="0" y="39"/>
                  <a:pt x="0" y="39"/>
                </a:cubicBezTo>
                <a:cubicBezTo>
                  <a:pt x="8" y="45"/>
                  <a:pt x="22" y="52"/>
                  <a:pt x="39" y="53"/>
                </a:cubicBezTo>
                <a:cubicBezTo>
                  <a:pt x="39" y="48"/>
                  <a:pt x="39" y="48"/>
                  <a:pt x="39" y="48"/>
                </a:cubicBezTo>
                <a:cubicBezTo>
                  <a:pt x="39" y="45"/>
                  <a:pt x="42" y="42"/>
                  <a:pt x="45" y="42"/>
                </a:cubicBezTo>
                <a:cubicBezTo>
                  <a:pt x="51" y="42"/>
                  <a:pt x="51" y="42"/>
                  <a:pt x="51" y="42"/>
                </a:cubicBezTo>
                <a:cubicBezTo>
                  <a:pt x="55" y="42"/>
                  <a:pt x="57" y="45"/>
                  <a:pt x="57" y="48"/>
                </a:cubicBezTo>
                <a:cubicBezTo>
                  <a:pt x="57" y="53"/>
                  <a:pt x="57" y="53"/>
                  <a:pt x="57" y="53"/>
                </a:cubicBezTo>
                <a:cubicBezTo>
                  <a:pt x="74" y="52"/>
                  <a:pt x="88" y="45"/>
                  <a:pt x="97" y="39"/>
                </a:cubicBezTo>
                <a:cubicBezTo>
                  <a:pt x="97" y="22"/>
                  <a:pt x="97" y="22"/>
                  <a:pt x="97" y="22"/>
                </a:cubicBezTo>
                <a:cubicBezTo>
                  <a:pt x="97" y="20"/>
                  <a:pt x="95" y="19"/>
                  <a:pt x="94" y="19"/>
                </a:cubicBezTo>
                <a:close/>
                <a:moveTo>
                  <a:pt x="51" y="61"/>
                </a:moveTo>
                <a:cubicBezTo>
                  <a:pt x="52" y="61"/>
                  <a:pt x="53" y="60"/>
                  <a:pt x="53" y="59"/>
                </a:cubicBezTo>
                <a:cubicBezTo>
                  <a:pt x="53" y="48"/>
                  <a:pt x="53" y="48"/>
                  <a:pt x="53" y="48"/>
                </a:cubicBezTo>
                <a:cubicBezTo>
                  <a:pt x="53" y="47"/>
                  <a:pt x="52" y="46"/>
                  <a:pt x="51" y="46"/>
                </a:cubicBezTo>
                <a:cubicBezTo>
                  <a:pt x="45" y="46"/>
                  <a:pt x="45" y="46"/>
                  <a:pt x="45" y="46"/>
                </a:cubicBezTo>
                <a:cubicBezTo>
                  <a:pt x="44" y="46"/>
                  <a:pt x="43" y="47"/>
                  <a:pt x="43" y="48"/>
                </a:cubicBezTo>
                <a:cubicBezTo>
                  <a:pt x="43" y="59"/>
                  <a:pt x="43" y="59"/>
                  <a:pt x="43" y="59"/>
                </a:cubicBezTo>
                <a:cubicBezTo>
                  <a:pt x="43" y="60"/>
                  <a:pt x="44" y="61"/>
                  <a:pt x="45" y="61"/>
                </a:cubicBezTo>
                <a:lnTo>
                  <a:pt x="51"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90" name="Group 1089" descr="An icon of three people holding hands over their heads ">
            <a:extLst>
              <a:ext uri="{FF2B5EF4-FFF2-40B4-BE49-F238E27FC236}">
                <a16:creationId xmlns:a16="http://schemas.microsoft.com/office/drawing/2014/main" id="{E66775B0-9E15-452B-A8E3-FC9BC9D451AD}"/>
              </a:ext>
            </a:extLst>
          </p:cNvPr>
          <p:cNvGrpSpPr/>
          <p:nvPr userDrawn="1"/>
        </p:nvGrpSpPr>
        <p:grpSpPr>
          <a:xfrm>
            <a:off x="10563649" y="1017588"/>
            <a:ext cx="520700" cy="498475"/>
            <a:chOff x="8482013" y="1017588"/>
            <a:chExt cx="520700" cy="498475"/>
          </a:xfrm>
        </p:grpSpPr>
        <p:sp>
          <p:nvSpPr>
            <p:cNvPr id="1091" name="Oval 181">
              <a:extLst>
                <a:ext uri="{FF2B5EF4-FFF2-40B4-BE49-F238E27FC236}">
                  <a16:creationId xmlns:a16="http://schemas.microsoft.com/office/drawing/2014/main" id="{97352DA7-F311-411A-8F8E-1C9014940C0F}"/>
                </a:ext>
              </a:extLst>
            </p:cNvPr>
            <p:cNvSpPr>
              <a:spLocks noChangeArrowheads="1"/>
            </p:cNvSpPr>
            <p:nvPr userDrawn="1"/>
          </p:nvSpPr>
          <p:spPr bwMode="auto">
            <a:xfrm>
              <a:off x="8870950" y="1106488"/>
              <a:ext cx="66675"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2" name="Freeform 182">
              <a:extLst>
                <a:ext uri="{FF2B5EF4-FFF2-40B4-BE49-F238E27FC236}">
                  <a16:creationId xmlns:a16="http://schemas.microsoft.com/office/drawing/2014/main" id="{F8890547-F22C-42A4-81C1-16947EC11E21}"/>
                </a:ext>
              </a:extLst>
            </p:cNvPr>
            <p:cNvSpPr>
              <a:spLocks/>
            </p:cNvSpPr>
            <p:nvPr userDrawn="1"/>
          </p:nvSpPr>
          <p:spPr bwMode="auto">
            <a:xfrm>
              <a:off x="8482013" y="1071563"/>
              <a:ext cx="520700" cy="444500"/>
            </a:xfrm>
            <a:custGeom>
              <a:avLst/>
              <a:gdLst>
                <a:gd name="T0" fmla="*/ 126 w 135"/>
                <a:gd name="T1" fmla="*/ 36 h 115"/>
                <a:gd name="T2" fmla="*/ 109 w 135"/>
                <a:gd name="T3" fmla="*/ 28 h 115"/>
                <a:gd name="T4" fmla="*/ 100 w 135"/>
                <a:gd name="T5" fmla="*/ 29 h 115"/>
                <a:gd name="T6" fmla="*/ 93 w 135"/>
                <a:gd name="T7" fmla="*/ 6 h 115"/>
                <a:gd name="T8" fmla="*/ 86 w 135"/>
                <a:gd name="T9" fmla="*/ 5 h 115"/>
                <a:gd name="T10" fmla="*/ 79 w 135"/>
                <a:gd name="T11" fmla="*/ 29 h 115"/>
                <a:gd name="T12" fmla="*/ 78 w 135"/>
                <a:gd name="T13" fmla="*/ 29 h 115"/>
                <a:gd name="T14" fmla="*/ 58 w 135"/>
                <a:gd name="T15" fmla="*/ 29 h 115"/>
                <a:gd name="T16" fmla="*/ 56 w 135"/>
                <a:gd name="T17" fmla="*/ 29 h 115"/>
                <a:gd name="T18" fmla="*/ 54 w 135"/>
                <a:gd name="T19" fmla="*/ 5 h 115"/>
                <a:gd name="T20" fmla="*/ 41 w 135"/>
                <a:gd name="T21" fmla="*/ 5 h 115"/>
                <a:gd name="T22" fmla="*/ 37 w 135"/>
                <a:gd name="T23" fmla="*/ 29 h 115"/>
                <a:gd name="T24" fmla="*/ 35 w 135"/>
                <a:gd name="T25" fmla="*/ 29 h 115"/>
                <a:gd name="T26" fmla="*/ 6 w 135"/>
                <a:gd name="T27" fmla="*/ 40 h 115"/>
                <a:gd name="T28" fmla="*/ 8 w 135"/>
                <a:gd name="T29" fmla="*/ 66 h 115"/>
                <a:gd name="T30" fmla="*/ 15 w 135"/>
                <a:gd name="T31" fmla="*/ 42 h 115"/>
                <a:gd name="T32" fmla="*/ 25 w 135"/>
                <a:gd name="T33" fmla="*/ 108 h 115"/>
                <a:gd name="T34" fmla="*/ 27 w 135"/>
                <a:gd name="T35" fmla="*/ 69 h 115"/>
                <a:gd name="T36" fmla="*/ 36 w 135"/>
                <a:gd name="T37" fmla="*/ 108 h 115"/>
                <a:gd name="T38" fmla="*/ 37 w 135"/>
                <a:gd name="T39" fmla="*/ 42 h 115"/>
                <a:gd name="T40" fmla="*/ 45 w 135"/>
                <a:gd name="T41" fmla="*/ 31 h 115"/>
                <a:gd name="T42" fmla="*/ 47 w 135"/>
                <a:gd name="T43" fmla="*/ 31 h 115"/>
                <a:gd name="T44" fmla="*/ 56 w 135"/>
                <a:gd name="T45" fmla="*/ 42 h 115"/>
                <a:gd name="T46" fmla="*/ 56 w 135"/>
                <a:gd name="T47" fmla="*/ 108 h 115"/>
                <a:gd name="T48" fmla="*/ 66 w 135"/>
                <a:gd name="T49" fmla="*/ 69 h 115"/>
                <a:gd name="T50" fmla="*/ 68 w 135"/>
                <a:gd name="T51" fmla="*/ 108 h 115"/>
                <a:gd name="T52" fmla="*/ 77 w 135"/>
                <a:gd name="T53" fmla="*/ 42 h 115"/>
                <a:gd name="T54" fmla="*/ 86 w 135"/>
                <a:gd name="T55" fmla="*/ 31 h 115"/>
                <a:gd name="T56" fmla="*/ 93 w 135"/>
                <a:gd name="T57" fmla="*/ 33 h 115"/>
                <a:gd name="T58" fmla="*/ 100 w 135"/>
                <a:gd name="T59" fmla="*/ 40 h 115"/>
                <a:gd name="T60" fmla="*/ 90 w 135"/>
                <a:gd name="T61" fmla="*/ 79 h 115"/>
                <a:gd name="T62" fmla="*/ 100 w 135"/>
                <a:gd name="T63" fmla="*/ 109 h 115"/>
                <a:gd name="T64" fmla="*/ 108 w 135"/>
                <a:gd name="T65" fmla="*/ 79 h 115"/>
                <a:gd name="T66" fmla="*/ 111 w 135"/>
                <a:gd name="T67" fmla="*/ 109 h 115"/>
                <a:gd name="T68" fmla="*/ 119 w 135"/>
                <a:gd name="T69" fmla="*/ 79 h 115"/>
                <a:gd name="T70" fmla="*/ 118 w 135"/>
                <a:gd name="T71" fmla="*/ 40 h 115"/>
                <a:gd name="T72" fmla="*/ 126 w 135"/>
                <a:gd name="T73" fmla="*/ 6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5" h="115">
                  <a:moveTo>
                    <a:pt x="133" y="60"/>
                  </a:moveTo>
                  <a:cubicBezTo>
                    <a:pt x="126" y="36"/>
                    <a:pt x="126" y="36"/>
                    <a:pt x="126" y="36"/>
                  </a:cubicBezTo>
                  <a:cubicBezTo>
                    <a:pt x="125" y="33"/>
                    <a:pt x="121" y="28"/>
                    <a:pt x="115" y="28"/>
                  </a:cubicBezTo>
                  <a:cubicBezTo>
                    <a:pt x="109" y="28"/>
                    <a:pt x="109" y="28"/>
                    <a:pt x="109" y="28"/>
                  </a:cubicBezTo>
                  <a:cubicBezTo>
                    <a:pt x="104" y="28"/>
                    <a:pt x="104" y="28"/>
                    <a:pt x="104" y="28"/>
                  </a:cubicBezTo>
                  <a:cubicBezTo>
                    <a:pt x="102" y="28"/>
                    <a:pt x="101" y="28"/>
                    <a:pt x="100" y="29"/>
                  </a:cubicBezTo>
                  <a:cubicBezTo>
                    <a:pt x="99" y="29"/>
                    <a:pt x="99" y="29"/>
                    <a:pt x="99" y="29"/>
                  </a:cubicBezTo>
                  <a:cubicBezTo>
                    <a:pt x="93" y="6"/>
                    <a:pt x="93" y="6"/>
                    <a:pt x="93" y="6"/>
                  </a:cubicBezTo>
                  <a:cubicBezTo>
                    <a:pt x="91" y="3"/>
                    <a:pt x="88" y="3"/>
                    <a:pt x="86" y="5"/>
                  </a:cubicBezTo>
                  <a:cubicBezTo>
                    <a:pt x="86" y="5"/>
                    <a:pt x="86" y="5"/>
                    <a:pt x="86" y="5"/>
                  </a:cubicBezTo>
                  <a:cubicBezTo>
                    <a:pt x="86" y="0"/>
                    <a:pt x="79" y="0"/>
                    <a:pt x="79" y="5"/>
                  </a:cubicBezTo>
                  <a:cubicBezTo>
                    <a:pt x="79" y="29"/>
                    <a:pt x="79" y="29"/>
                    <a:pt x="79" y="29"/>
                  </a:cubicBezTo>
                  <a:cubicBezTo>
                    <a:pt x="78" y="29"/>
                    <a:pt x="78" y="29"/>
                    <a:pt x="78" y="29"/>
                  </a:cubicBezTo>
                  <a:cubicBezTo>
                    <a:pt x="78" y="29"/>
                    <a:pt x="78" y="29"/>
                    <a:pt x="78" y="29"/>
                  </a:cubicBezTo>
                  <a:cubicBezTo>
                    <a:pt x="77" y="29"/>
                    <a:pt x="76" y="29"/>
                    <a:pt x="76" y="29"/>
                  </a:cubicBezTo>
                  <a:cubicBezTo>
                    <a:pt x="58" y="29"/>
                    <a:pt x="58" y="29"/>
                    <a:pt x="58" y="29"/>
                  </a:cubicBezTo>
                  <a:cubicBezTo>
                    <a:pt x="57" y="29"/>
                    <a:pt x="56" y="29"/>
                    <a:pt x="56" y="29"/>
                  </a:cubicBezTo>
                  <a:cubicBezTo>
                    <a:pt x="56" y="29"/>
                    <a:pt x="56" y="29"/>
                    <a:pt x="56" y="29"/>
                  </a:cubicBezTo>
                  <a:cubicBezTo>
                    <a:pt x="54" y="29"/>
                    <a:pt x="54" y="29"/>
                    <a:pt x="54" y="29"/>
                  </a:cubicBezTo>
                  <a:cubicBezTo>
                    <a:pt x="54" y="5"/>
                    <a:pt x="54" y="5"/>
                    <a:pt x="54" y="5"/>
                  </a:cubicBezTo>
                  <a:cubicBezTo>
                    <a:pt x="54" y="1"/>
                    <a:pt x="49" y="0"/>
                    <a:pt x="47" y="3"/>
                  </a:cubicBezTo>
                  <a:cubicBezTo>
                    <a:pt x="46" y="0"/>
                    <a:pt x="41" y="1"/>
                    <a:pt x="41" y="5"/>
                  </a:cubicBezTo>
                  <a:cubicBezTo>
                    <a:pt x="38" y="29"/>
                    <a:pt x="38" y="29"/>
                    <a:pt x="38" y="29"/>
                  </a:cubicBezTo>
                  <a:cubicBezTo>
                    <a:pt x="37" y="29"/>
                    <a:pt x="37" y="29"/>
                    <a:pt x="37" y="29"/>
                  </a:cubicBezTo>
                  <a:cubicBezTo>
                    <a:pt x="37" y="29"/>
                    <a:pt x="37" y="29"/>
                    <a:pt x="37" y="29"/>
                  </a:cubicBezTo>
                  <a:cubicBezTo>
                    <a:pt x="36" y="29"/>
                    <a:pt x="36" y="29"/>
                    <a:pt x="35" y="29"/>
                  </a:cubicBezTo>
                  <a:cubicBezTo>
                    <a:pt x="17" y="29"/>
                    <a:pt x="17" y="29"/>
                    <a:pt x="17" y="29"/>
                  </a:cubicBezTo>
                  <a:cubicBezTo>
                    <a:pt x="13" y="29"/>
                    <a:pt x="7" y="33"/>
                    <a:pt x="6" y="40"/>
                  </a:cubicBezTo>
                  <a:cubicBezTo>
                    <a:pt x="1" y="66"/>
                    <a:pt x="1" y="66"/>
                    <a:pt x="1" y="66"/>
                  </a:cubicBezTo>
                  <a:cubicBezTo>
                    <a:pt x="0" y="70"/>
                    <a:pt x="8" y="71"/>
                    <a:pt x="8" y="66"/>
                  </a:cubicBezTo>
                  <a:cubicBezTo>
                    <a:pt x="13" y="42"/>
                    <a:pt x="13" y="42"/>
                    <a:pt x="13" y="42"/>
                  </a:cubicBezTo>
                  <a:cubicBezTo>
                    <a:pt x="15" y="42"/>
                    <a:pt x="15" y="42"/>
                    <a:pt x="15" y="42"/>
                  </a:cubicBezTo>
                  <a:cubicBezTo>
                    <a:pt x="15" y="108"/>
                    <a:pt x="15" y="108"/>
                    <a:pt x="15" y="108"/>
                  </a:cubicBezTo>
                  <a:cubicBezTo>
                    <a:pt x="15" y="115"/>
                    <a:pt x="25" y="115"/>
                    <a:pt x="25" y="108"/>
                  </a:cubicBezTo>
                  <a:cubicBezTo>
                    <a:pt x="25" y="69"/>
                    <a:pt x="25" y="69"/>
                    <a:pt x="25" y="69"/>
                  </a:cubicBezTo>
                  <a:cubicBezTo>
                    <a:pt x="27" y="69"/>
                    <a:pt x="27" y="69"/>
                    <a:pt x="27" y="69"/>
                  </a:cubicBezTo>
                  <a:cubicBezTo>
                    <a:pt x="27" y="108"/>
                    <a:pt x="27" y="108"/>
                    <a:pt x="27" y="108"/>
                  </a:cubicBezTo>
                  <a:cubicBezTo>
                    <a:pt x="27" y="115"/>
                    <a:pt x="36" y="115"/>
                    <a:pt x="36" y="108"/>
                  </a:cubicBezTo>
                  <a:cubicBezTo>
                    <a:pt x="36" y="42"/>
                    <a:pt x="36" y="42"/>
                    <a:pt x="36" y="42"/>
                  </a:cubicBezTo>
                  <a:cubicBezTo>
                    <a:pt x="37" y="42"/>
                    <a:pt x="37" y="42"/>
                    <a:pt x="37" y="42"/>
                  </a:cubicBezTo>
                  <a:cubicBezTo>
                    <a:pt x="37" y="42"/>
                    <a:pt x="37" y="42"/>
                    <a:pt x="37" y="42"/>
                  </a:cubicBezTo>
                  <a:cubicBezTo>
                    <a:pt x="42" y="41"/>
                    <a:pt x="45" y="36"/>
                    <a:pt x="45" y="31"/>
                  </a:cubicBezTo>
                  <a:cubicBezTo>
                    <a:pt x="47" y="13"/>
                    <a:pt x="47" y="13"/>
                    <a:pt x="47" y="13"/>
                  </a:cubicBezTo>
                  <a:cubicBezTo>
                    <a:pt x="47" y="31"/>
                    <a:pt x="47" y="31"/>
                    <a:pt x="47" y="31"/>
                  </a:cubicBezTo>
                  <a:cubicBezTo>
                    <a:pt x="47" y="36"/>
                    <a:pt x="50" y="41"/>
                    <a:pt x="56" y="42"/>
                  </a:cubicBezTo>
                  <a:cubicBezTo>
                    <a:pt x="56" y="42"/>
                    <a:pt x="56" y="42"/>
                    <a:pt x="56" y="42"/>
                  </a:cubicBezTo>
                  <a:cubicBezTo>
                    <a:pt x="56" y="42"/>
                    <a:pt x="56" y="42"/>
                    <a:pt x="56" y="42"/>
                  </a:cubicBezTo>
                  <a:cubicBezTo>
                    <a:pt x="56" y="108"/>
                    <a:pt x="56" y="108"/>
                    <a:pt x="56" y="108"/>
                  </a:cubicBezTo>
                  <a:cubicBezTo>
                    <a:pt x="56" y="115"/>
                    <a:pt x="66" y="115"/>
                    <a:pt x="66" y="108"/>
                  </a:cubicBezTo>
                  <a:cubicBezTo>
                    <a:pt x="66" y="69"/>
                    <a:pt x="66" y="69"/>
                    <a:pt x="66" y="69"/>
                  </a:cubicBezTo>
                  <a:cubicBezTo>
                    <a:pt x="68" y="69"/>
                    <a:pt x="68" y="69"/>
                    <a:pt x="68" y="69"/>
                  </a:cubicBezTo>
                  <a:cubicBezTo>
                    <a:pt x="68" y="108"/>
                    <a:pt x="68" y="108"/>
                    <a:pt x="68" y="108"/>
                  </a:cubicBezTo>
                  <a:cubicBezTo>
                    <a:pt x="68" y="115"/>
                    <a:pt x="77" y="115"/>
                    <a:pt x="77" y="108"/>
                  </a:cubicBezTo>
                  <a:cubicBezTo>
                    <a:pt x="77" y="42"/>
                    <a:pt x="77" y="42"/>
                    <a:pt x="77" y="42"/>
                  </a:cubicBezTo>
                  <a:cubicBezTo>
                    <a:pt x="78" y="42"/>
                    <a:pt x="78" y="42"/>
                    <a:pt x="78" y="42"/>
                  </a:cubicBezTo>
                  <a:cubicBezTo>
                    <a:pt x="83" y="41"/>
                    <a:pt x="86" y="36"/>
                    <a:pt x="86" y="31"/>
                  </a:cubicBezTo>
                  <a:cubicBezTo>
                    <a:pt x="86" y="10"/>
                    <a:pt x="86" y="10"/>
                    <a:pt x="86" y="10"/>
                  </a:cubicBezTo>
                  <a:cubicBezTo>
                    <a:pt x="93" y="33"/>
                    <a:pt x="93" y="33"/>
                    <a:pt x="93" y="33"/>
                  </a:cubicBezTo>
                  <a:cubicBezTo>
                    <a:pt x="94" y="35"/>
                    <a:pt x="96" y="39"/>
                    <a:pt x="100" y="40"/>
                  </a:cubicBezTo>
                  <a:cubicBezTo>
                    <a:pt x="100" y="40"/>
                    <a:pt x="100" y="40"/>
                    <a:pt x="100" y="40"/>
                  </a:cubicBezTo>
                  <a:cubicBezTo>
                    <a:pt x="101" y="40"/>
                    <a:pt x="101" y="40"/>
                    <a:pt x="101" y="40"/>
                  </a:cubicBezTo>
                  <a:cubicBezTo>
                    <a:pt x="90" y="79"/>
                    <a:pt x="90" y="79"/>
                    <a:pt x="90" y="79"/>
                  </a:cubicBezTo>
                  <a:cubicBezTo>
                    <a:pt x="100" y="79"/>
                    <a:pt x="100" y="79"/>
                    <a:pt x="100" y="79"/>
                  </a:cubicBezTo>
                  <a:cubicBezTo>
                    <a:pt x="100" y="109"/>
                    <a:pt x="100" y="109"/>
                    <a:pt x="100" y="109"/>
                  </a:cubicBezTo>
                  <a:cubicBezTo>
                    <a:pt x="100" y="114"/>
                    <a:pt x="108" y="114"/>
                    <a:pt x="108" y="109"/>
                  </a:cubicBezTo>
                  <a:cubicBezTo>
                    <a:pt x="108" y="79"/>
                    <a:pt x="108" y="79"/>
                    <a:pt x="108" y="79"/>
                  </a:cubicBezTo>
                  <a:cubicBezTo>
                    <a:pt x="111" y="79"/>
                    <a:pt x="111" y="79"/>
                    <a:pt x="111" y="79"/>
                  </a:cubicBezTo>
                  <a:cubicBezTo>
                    <a:pt x="111" y="109"/>
                    <a:pt x="111" y="109"/>
                    <a:pt x="111" y="109"/>
                  </a:cubicBezTo>
                  <a:cubicBezTo>
                    <a:pt x="111" y="114"/>
                    <a:pt x="119" y="114"/>
                    <a:pt x="119" y="109"/>
                  </a:cubicBezTo>
                  <a:cubicBezTo>
                    <a:pt x="119" y="79"/>
                    <a:pt x="119" y="79"/>
                    <a:pt x="119" y="79"/>
                  </a:cubicBezTo>
                  <a:cubicBezTo>
                    <a:pt x="129" y="79"/>
                    <a:pt x="129" y="79"/>
                    <a:pt x="129" y="79"/>
                  </a:cubicBezTo>
                  <a:cubicBezTo>
                    <a:pt x="118" y="40"/>
                    <a:pt x="118" y="40"/>
                    <a:pt x="118" y="40"/>
                  </a:cubicBezTo>
                  <a:cubicBezTo>
                    <a:pt x="120" y="40"/>
                    <a:pt x="120" y="40"/>
                    <a:pt x="120" y="40"/>
                  </a:cubicBezTo>
                  <a:cubicBezTo>
                    <a:pt x="126" y="63"/>
                    <a:pt x="126" y="63"/>
                    <a:pt x="126" y="63"/>
                  </a:cubicBezTo>
                  <a:cubicBezTo>
                    <a:pt x="128" y="68"/>
                    <a:pt x="135" y="65"/>
                    <a:pt x="133" y="6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3" name="Oval 183">
              <a:extLst>
                <a:ext uri="{FF2B5EF4-FFF2-40B4-BE49-F238E27FC236}">
                  <a16:creationId xmlns:a16="http://schemas.microsoft.com/office/drawing/2014/main" id="{D2DF8B6D-5C5C-4D70-9EBC-9CDD17BD7A81}"/>
                </a:ext>
              </a:extLst>
            </p:cNvPr>
            <p:cNvSpPr>
              <a:spLocks noChangeArrowheads="1"/>
            </p:cNvSpPr>
            <p:nvPr userDrawn="1"/>
          </p:nvSpPr>
          <p:spPr bwMode="auto">
            <a:xfrm>
              <a:off x="8705850" y="1109663"/>
              <a:ext cx="65088" cy="619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4" name="Oval 184">
              <a:extLst>
                <a:ext uri="{FF2B5EF4-FFF2-40B4-BE49-F238E27FC236}">
                  <a16:creationId xmlns:a16="http://schemas.microsoft.com/office/drawing/2014/main" id="{53716CF9-8B1D-4705-AF8A-90E399EA8242}"/>
                </a:ext>
              </a:extLst>
            </p:cNvPr>
            <p:cNvSpPr>
              <a:spLocks noChangeArrowheads="1"/>
            </p:cNvSpPr>
            <p:nvPr userDrawn="1"/>
          </p:nvSpPr>
          <p:spPr bwMode="auto">
            <a:xfrm>
              <a:off x="8547100" y="1106488"/>
              <a:ext cx="65088"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5" name="Rectangle 185">
              <a:extLst>
                <a:ext uri="{FF2B5EF4-FFF2-40B4-BE49-F238E27FC236}">
                  <a16:creationId xmlns:a16="http://schemas.microsoft.com/office/drawing/2014/main" id="{B5C8C255-BF8E-419F-9940-2688914010C3}"/>
                </a:ext>
              </a:extLst>
            </p:cNvPr>
            <p:cNvSpPr>
              <a:spLocks noChangeArrowheads="1"/>
            </p:cNvSpPr>
            <p:nvPr userDrawn="1"/>
          </p:nvSpPr>
          <p:spPr bwMode="auto">
            <a:xfrm>
              <a:off x="8662988" y="1017588"/>
              <a:ext cx="7938"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6" name="Rectangle 186">
              <a:extLst>
                <a:ext uri="{FF2B5EF4-FFF2-40B4-BE49-F238E27FC236}">
                  <a16:creationId xmlns:a16="http://schemas.microsoft.com/office/drawing/2014/main" id="{3F954653-0D49-488D-B9DE-4982562D2B5E}"/>
                </a:ext>
              </a:extLst>
            </p:cNvPr>
            <p:cNvSpPr>
              <a:spLocks noChangeArrowheads="1"/>
            </p:cNvSpPr>
            <p:nvPr userDrawn="1"/>
          </p:nvSpPr>
          <p:spPr bwMode="auto">
            <a:xfrm>
              <a:off x="8674100"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7" name="Rectangle 187">
              <a:extLst>
                <a:ext uri="{FF2B5EF4-FFF2-40B4-BE49-F238E27FC236}">
                  <a16:creationId xmlns:a16="http://schemas.microsoft.com/office/drawing/2014/main" id="{BA2CAABE-6C26-4C87-9D9A-ED980CB9EB9F}"/>
                </a:ext>
              </a:extLst>
            </p:cNvPr>
            <p:cNvSpPr>
              <a:spLocks noChangeArrowheads="1"/>
            </p:cNvSpPr>
            <p:nvPr userDrawn="1"/>
          </p:nvSpPr>
          <p:spPr bwMode="auto">
            <a:xfrm>
              <a:off x="862806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8" name="Rectangle 188">
              <a:extLst>
                <a:ext uri="{FF2B5EF4-FFF2-40B4-BE49-F238E27FC236}">
                  <a16:creationId xmlns:a16="http://schemas.microsoft.com/office/drawing/2014/main" id="{52498637-955D-4A4F-A694-2DFCD30DAB8A}"/>
                </a:ext>
              </a:extLst>
            </p:cNvPr>
            <p:cNvSpPr>
              <a:spLocks noChangeArrowheads="1"/>
            </p:cNvSpPr>
            <p:nvPr userDrawn="1"/>
          </p:nvSpPr>
          <p:spPr bwMode="auto">
            <a:xfrm>
              <a:off x="8809038" y="1017588"/>
              <a:ext cx="12700"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9" name="Rectangle 189">
              <a:extLst>
                <a:ext uri="{FF2B5EF4-FFF2-40B4-BE49-F238E27FC236}">
                  <a16:creationId xmlns:a16="http://schemas.microsoft.com/office/drawing/2014/main" id="{BB9EBA0C-BC88-451E-8371-74CD7CD70DA1}"/>
                </a:ext>
              </a:extLst>
            </p:cNvPr>
            <p:cNvSpPr>
              <a:spLocks noChangeArrowheads="1"/>
            </p:cNvSpPr>
            <p:nvPr userDrawn="1"/>
          </p:nvSpPr>
          <p:spPr bwMode="auto">
            <a:xfrm>
              <a:off x="882491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0" name="Rectangle 190">
              <a:extLst>
                <a:ext uri="{FF2B5EF4-FFF2-40B4-BE49-F238E27FC236}">
                  <a16:creationId xmlns:a16="http://schemas.microsoft.com/office/drawing/2014/main" id="{805DAAC2-2BE4-45EF-93E7-D5816E319491}"/>
                </a:ext>
              </a:extLst>
            </p:cNvPr>
            <p:cNvSpPr>
              <a:spLocks noChangeArrowheads="1"/>
            </p:cNvSpPr>
            <p:nvPr userDrawn="1"/>
          </p:nvSpPr>
          <p:spPr bwMode="auto">
            <a:xfrm>
              <a:off x="8778875"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101" name="Freeform 191" descr="An icon of a high-heeled shoe">
            <a:extLst>
              <a:ext uri="{FF2B5EF4-FFF2-40B4-BE49-F238E27FC236}">
                <a16:creationId xmlns:a16="http://schemas.microsoft.com/office/drawing/2014/main" id="{B29D0BFD-E701-4A0F-A411-1DC9E9560034}"/>
              </a:ext>
            </a:extLst>
          </p:cNvPr>
          <p:cNvSpPr>
            <a:spLocks/>
          </p:cNvSpPr>
          <p:nvPr userDrawn="1"/>
        </p:nvSpPr>
        <p:spPr bwMode="auto">
          <a:xfrm>
            <a:off x="5596361" y="3575050"/>
            <a:ext cx="417513" cy="334963"/>
          </a:xfrm>
          <a:custGeom>
            <a:avLst/>
            <a:gdLst>
              <a:gd name="T0" fmla="*/ 33 w 108"/>
              <a:gd name="T1" fmla="*/ 87 h 87"/>
              <a:gd name="T2" fmla="*/ 52 w 108"/>
              <a:gd name="T3" fmla="*/ 86 h 87"/>
              <a:gd name="T4" fmla="*/ 74 w 108"/>
              <a:gd name="T5" fmla="*/ 68 h 87"/>
              <a:gd name="T6" fmla="*/ 83 w 108"/>
              <a:gd name="T7" fmla="*/ 46 h 87"/>
              <a:gd name="T8" fmla="*/ 91 w 108"/>
              <a:gd name="T9" fmla="*/ 39 h 87"/>
              <a:gd name="T10" fmla="*/ 95 w 108"/>
              <a:gd name="T11" fmla="*/ 49 h 87"/>
              <a:gd name="T12" fmla="*/ 96 w 108"/>
              <a:gd name="T13" fmla="*/ 84 h 87"/>
              <a:gd name="T14" fmla="*/ 99 w 108"/>
              <a:gd name="T15" fmla="*/ 86 h 87"/>
              <a:gd name="T16" fmla="*/ 102 w 108"/>
              <a:gd name="T17" fmla="*/ 83 h 87"/>
              <a:gd name="T18" fmla="*/ 108 w 108"/>
              <a:gd name="T19" fmla="*/ 25 h 87"/>
              <a:gd name="T20" fmla="*/ 106 w 108"/>
              <a:gd name="T21" fmla="*/ 12 h 87"/>
              <a:gd name="T22" fmla="*/ 91 w 108"/>
              <a:gd name="T23" fmla="*/ 1 h 87"/>
              <a:gd name="T24" fmla="*/ 79 w 108"/>
              <a:gd name="T25" fmla="*/ 8 h 87"/>
              <a:gd name="T26" fmla="*/ 60 w 108"/>
              <a:gd name="T27" fmla="*/ 46 h 87"/>
              <a:gd name="T28" fmla="*/ 32 w 108"/>
              <a:gd name="T29" fmla="*/ 66 h 87"/>
              <a:gd name="T30" fmla="*/ 2 w 108"/>
              <a:gd name="T31" fmla="*/ 78 h 87"/>
              <a:gd name="T32" fmla="*/ 0 w 108"/>
              <a:gd name="T33" fmla="*/ 82 h 87"/>
              <a:gd name="T34" fmla="*/ 4 w 108"/>
              <a:gd name="T35" fmla="*/ 86 h 87"/>
              <a:gd name="T36" fmla="*/ 33 w 108"/>
              <a:gd name="T3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8" h="87">
                <a:moveTo>
                  <a:pt x="33" y="87"/>
                </a:moveTo>
                <a:cubicBezTo>
                  <a:pt x="39" y="87"/>
                  <a:pt x="46" y="87"/>
                  <a:pt x="52" y="86"/>
                </a:cubicBezTo>
                <a:cubicBezTo>
                  <a:pt x="64" y="86"/>
                  <a:pt x="71" y="79"/>
                  <a:pt x="74" y="68"/>
                </a:cubicBezTo>
                <a:cubicBezTo>
                  <a:pt x="77" y="61"/>
                  <a:pt x="79" y="53"/>
                  <a:pt x="83" y="46"/>
                </a:cubicBezTo>
                <a:cubicBezTo>
                  <a:pt x="84" y="43"/>
                  <a:pt x="86" y="38"/>
                  <a:pt x="91" y="39"/>
                </a:cubicBezTo>
                <a:cubicBezTo>
                  <a:pt x="95" y="40"/>
                  <a:pt x="95" y="45"/>
                  <a:pt x="95" y="49"/>
                </a:cubicBezTo>
                <a:cubicBezTo>
                  <a:pt x="96" y="59"/>
                  <a:pt x="95" y="74"/>
                  <a:pt x="96" y="84"/>
                </a:cubicBezTo>
                <a:cubicBezTo>
                  <a:pt x="96" y="86"/>
                  <a:pt x="99" y="86"/>
                  <a:pt x="99" y="86"/>
                </a:cubicBezTo>
                <a:cubicBezTo>
                  <a:pt x="99" y="86"/>
                  <a:pt x="102" y="86"/>
                  <a:pt x="102" y="83"/>
                </a:cubicBezTo>
                <a:cubicBezTo>
                  <a:pt x="104" y="66"/>
                  <a:pt x="106" y="43"/>
                  <a:pt x="108" y="25"/>
                </a:cubicBezTo>
                <a:cubicBezTo>
                  <a:pt x="108" y="21"/>
                  <a:pt x="108" y="16"/>
                  <a:pt x="106" y="12"/>
                </a:cubicBezTo>
                <a:cubicBezTo>
                  <a:pt x="105" y="8"/>
                  <a:pt x="100" y="1"/>
                  <a:pt x="91" y="1"/>
                </a:cubicBezTo>
                <a:cubicBezTo>
                  <a:pt x="83" y="0"/>
                  <a:pt x="82" y="3"/>
                  <a:pt x="79" y="8"/>
                </a:cubicBezTo>
                <a:cubicBezTo>
                  <a:pt x="72" y="20"/>
                  <a:pt x="65" y="33"/>
                  <a:pt x="60" y="46"/>
                </a:cubicBezTo>
                <a:cubicBezTo>
                  <a:pt x="54" y="58"/>
                  <a:pt x="47" y="65"/>
                  <a:pt x="32" y="66"/>
                </a:cubicBezTo>
                <a:cubicBezTo>
                  <a:pt x="22" y="66"/>
                  <a:pt x="12" y="73"/>
                  <a:pt x="2" y="78"/>
                </a:cubicBezTo>
                <a:cubicBezTo>
                  <a:pt x="0" y="79"/>
                  <a:pt x="0" y="82"/>
                  <a:pt x="0" y="82"/>
                </a:cubicBezTo>
                <a:cubicBezTo>
                  <a:pt x="1" y="84"/>
                  <a:pt x="2" y="85"/>
                  <a:pt x="4" y="86"/>
                </a:cubicBezTo>
                <a:cubicBezTo>
                  <a:pt x="14" y="87"/>
                  <a:pt x="22" y="86"/>
                  <a:pt x="33" y="8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2" name="Freeform 192" descr="An icon of a tie">
            <a:extLst>
              <a:ext uri="{FF2B5EF4-FFF2-40B4-BE49-F238E27FC236}">
                <a16:creationId xmlns:a16="http://schemas.microsoft.com/office/drawing/2014/main" id="{38191D1B-5DC5-4DDB-B134-4C3F39C75EDA}"/>
              </a:ext>
            </a:extLst>
          </p:cNvPr>
          <p:cNvSpPr>
            <a:spLocks/>
          </p:cNvSpPr>
          <p:nvPr userDrawn="1"/>
        </p:nvSpPr>
        <p:spPr bwMode="auto">
          <a:xfrm>
            <a:off x="6075786" y="3257550"/>
            <a:ext cx="173038" cy="509588"/>
          </a:xfrm>
          <a:custGeom>
            <a:avLst/>
            <a:gdLst>
              <a:gd name="T0" fmla="*/ 61 w 109"/>
              <a:gd name="T1" fmla="*/ 37 h 321"/>
              <a:gd name="T2" fmla="*/ 70 w 109"/>
              <a:gd name="T3" fmla="*/ 37 h 321"/>
              <a:gd name="T4" fmla="*/ 80 w 109"/>
              <a:gd name="T5" fmla="*/ 0 h 321"/>
              <a:gd name="T6" fmla="*/ 29 w 109"/>
              <a:gd name="T7" fmla="*/ 0 h 321"/>
              <a:gd name="T8" fmla="*/ 36 w 109"/>
              <a:gd name="T9" fmla="*/ 37 h 321"/>
              <a:gd name="T10" fmla="*/ 49 w 109"/>
              <a:gd name="T11" fmla="*/ 37 h 321"/>
              <a:gd name="T12" fmla="*/ 0 w 109"/>
              <a:gd name="T13" fmla="*/ 261 h 321"/>
              <a:gd name="T14" fmla="*/ 53 w 109"/>
              <a:gd name="T15" fmla="*/ 321 h 321"/>
              <a:gd name="T16" fmla="*/ 109 w 109"/>
              <a:gd name="T17" fmla="*/ 261 h 321"/>
              <a:gd name="T18" fmla="*/ 61 w 109"/>
              <a:gd name="T19" fmla="*/ 37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321">
                <a:moveTo>
                  <a:pt x="61" y="37"/>
                </a:moveTo>
                <a:lnTo>
                  <a:pt x="70" y="37"/>
                </a:lnTo>
                <a:lnTo>
                  <a:pt x="80" y="0"/>
                </a:lnTo>
                <a:lnTo>
                  <a:pt x="29" y="0"/>
                </a:lnTo>
                <a:lnTo>
                  <a:pt x="36" y="37"/>
                </a:lnTo>
                <a:lnTo>
                  <a:pt x="49" y="37"/>
                </a:lnTo>
                <a:lnTo>
                  <a:pt x="0" y="261"/>
                </a:lnTo>
                <a:lnTo>
                  <a:pt x="53" y="321"/>
                </a:lnTo>
                <a:lnTo>
                  <a:pt x="109" y="261"/>
                </a:lnTo>
                <a:lnTo>
                  <a:pt x="61" y="3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103" name="Group 1102" descr="An icon of a happy face">
            <a:extLst>
              <a:ext uri="{FF2B5EF4-FFF2-40B4-BE49-F238E27FC236}">
                <a16:creationId xmlns:a16="http://schemas.microsoft.com/office/drawing/2014/main" id="{7B2E73EF-E43D-4E26-BD89-E7E0AB99D2CF}"/>
              </a:ext>
            </a:extLst>
          </p:cNvPr>
          <p:cNvGrpSpPr/>
          <p:nvPr userDrawn="1"/>
        </p:nvGrpSpPr>
        <p:grpSpPr>
          <a:xfrm>
            <a:off x="9814349" y="3551238"/>
            <a:ext cx="342900" cy="301625"/>
            <a:chOff x="7732713" y="3551238"/>
            <a:chExt cx="342900" cy="301625"/>
          </a:xfrm>
        </p:grpSpPr>
        <p:sp>
          <p:nvSpPr>
            <p:cNvPr id="1104" name="Freeform 193">
              <a:extLst>
                <a:ext uri="{FF2B5EF4-FFF2-40B4-BE49-F238E27FC236}">
                  <a16:creationId xmlns:a16="http://schemas.microsoft.com/office/drawing/2014/main" id="{BC931E60-152F-48AD-9A68-DBDE982011E6}"/>
                </a:ext>
              </a:extLst>
            </p:cNvPr>
            <p:cNvSpPr>
              <a:spLocks/>
            </p:cNvSpPr>
            <p:nvPr userDrawn="1"/>
          </p:nvSpPr>
          <p:spPr bwMode="auto">
            <a:xfrm>
              <a:off x="7732713" y="3705225"/>
              <a:ext cx="342900" cy="147638"/>
            </a:xfrm>
            <a:custGeom>
              <a:avLst/>
              <a:gdLst>
                <a:gd name="T0" fmla="*/ 0 w 89"/>
                <a:gd name="T1" fmla="*/ 0 h 38"/>
                <a:gd name="T2" fmla="*/ 45 w 89"/>
                <a:gd name="T3" fmla="*/ 38 h 38"/>
                <a:gd name="T4" fmla="*/ 89 w 89"/>
                <a:gd name="T5" fmla="*/ 0 h 38"/>
                <a:gd name="T6" fmla="*/ 0 w 89"/>
                <a:gd name="T7" fmla="*/ 0 h 38"/>
              </a:gdLst>
              <a:ahLst/>
              <a:cxnLst>
                <a:cxn ang="0">
                  <a:pos x="T0" y="T1"/>
                </a:cxn>
                <a:cxn ang="0">
                  <a:pos x="T2" y="T3"/>
                </a:cxn>
                <a:cxn ang="0">
                  <a:pos x="T4" y="T5"/>
                </a:cxn>
                <a:cxn ang="0">
                  <a:pos x="T6" y="T7"/>
                </a:cxn>
              </a:cxnLst>
              <a:rect l="0" t="0" r="r" b="b"/>
              <a:pathLst>
                <a:path w="89" h="38">
                  <a:moveTo>
                    <a:pt x="0" y="0"/>
                  </a:moveTo>
                  <a:cubicBezTo>
                    <a:pt x="4" y="21"/>
                    <a:pt x="22" y="38"/>
                    <a:pt x="45" y="38"/>
                  </a:cubicBezTo>
                  <a:cubicBezTo>
                    <a:pt x="67" y="38"/>
                    <a:pt x="86" y="21"/>
                    <a:pt x="89"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5" name="Oval 194">
              <a:extLst>
                <a:ext uri="{FF2B5EF4-FFF2-40B4-BE49-F238E27FC236}">
                  <a16:creationId xmlns:a16="http://schemas.microsoft.com/office/drawing/2014/main" id="{8B87E679-C1D4-46A1-A627-83BB1B995F13}"/>
                </a:ext>
              </a:extLst>
            </p:cNvPr>
            <p:cNvSpPr>
              <a:spLocks noChangeArrowheads="1"/>
            </p:cNvSpPr>
            <p:nvPr userDrawn="1"/>
          </p:nvSpPr>
          <p:spPr bwMode="auto">
            <a:xfrm>
              <a:off x="7762875" y="3551238"/>
              <a:ext cx="92075"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6" name="Oval 195">
              <a:extLst>
                <a:ext uri="{FF2B5EF4-FFF2-40B4-BE49-F238E27FC236}">
                  <a16:creationId xmlns:a16="http://schemas.microsoft.com/office/drawing/2014/main" id="{B4A73A99-442E-4510-BBAA-632C43982570}"/>
                </a:ext>
              </a:extLst>
            </p:cNvPr>
            <p:cNvSpPr>
              <a:spLocks noChangeArrowheads="1"/>
            </p:cNvSpPr>
            <p:nvPr userDrawn="1"/>
          </p:nvSpPr>
          <p:spPr bwMode="auto">
            <a:xfrm>
              <a:off x="7951788" y="3551238"/>
              <a:ext cx="93663"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107" name="Freeform 196" descr="An icon of file folders">
            <a:extLst>
              <a:ext uri="{FF2B5EF4-FFF2-40B4-BE49-F238E27FC236}">
                <a16:creationId xmlns:a16="http://schemas.microsoft.com/office/drawing/2014/main" id="{930F85C0-8813-4EA6-A9F1-54CB854AED61}"/>
              </a:ext>
            </a:extLst>
          </p:cNvPr>
          <p:cNvSpPr>
            <a:spLocks noEditPoints="1"/>
          </p:cNvSpPr>
          <p:nvPr userDrawn="1"/>
        </p:nvSpPr>
        <p:spPr bwMode="auto">
          <a:xfrm>
            <a:off x="10531899" y="1758950"/>
            <a:ext cx="517525" cy="433388"/>
          </a:xfrm>
          <a:custGeom>
            <a:avLst/>
            <a:gdLst>
              <a:gd name="T0" fmla="*/ 10 w 134"/>
              <a:gd name="T1" fmla="*/ 0 h 112"/>
              <a:gd name="T2" fmla="*/ 59 w 134"/>
              <a:gd name="T3" fmla="*/ 0 h 112"/>
              <a:gd name="T4" fmla="*/ 69 w 134"/>
              <a:gd name="T5" fmla="*/ 11 h 112"/>
              <a:gd name="T6" fmla="*/ 100 w 134"/>
              <a:gd name="T7" fmla="*/ 11 h 112"/>
              <a:gd name="T8" fmla="*/ 110 w 134"/>
              <a:gd name="T9" fmla="*/ 19 h 112"/>
              <a:gd name="T10" fmla="*/ 24 w 134"/>
              <a:gd name="T11" fmla="*/ 19 h 112"/>
              <a:gd name="T12" fmla="*/ 8 w 134"/>
              <a:gd name="T13" fmla="*/ 33 h 112"/>
              <a:gd name="T14" fmla="*/ 0 w 134"/>
              <a:gd name="T15" fmla="*/ 83 h 112"/>
              <a:gd name="T16" fmla="*/ 0 w 134"/>
              <a:gd name="T17" fmla="*/ 11 h 112"/>
              <a:gd name="T18" fmla="*/ 10 w 134"/>
              <a:gd name="T19" fmla="*/ 0 h 112"/>
              <a:gd name="T20" fmla="*/ 33 w 134"/>
              <a:gd name="T21" fmla="*/ 31 h 112"/>
              <a:gd name="T22" fmla="*/ 16 w 134"/>
              <a:gd name="T23" fmla="*/ 45 h 112"/>
              <a:gd name="T24" fmla="*/ 6 w 134"/>
              <a:gd name="T25" fmla="*/ 112 h 112"/>
              <a:gd name="T26" fmla="*/ 122 w 134"/>
              <a:gd name="T27" fmla="*/ 112 h 112"/>
              <a:gd name="T28" fmla="*/ 133 w 134"/>
              <a:gd name="T29" fmla="*/ 45 h 112"/>
              <a:gd name="T30" fmla="*/ 121 w 134"/>
              <a:gd name="T31" fmla="*/ 31 h 112"/>
              <a:gd name="T32" fmla="*/ 33 w 134"/>
              <a:gd name="T33" fmla="*/ 31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12">
                <a:moveTo>
                  <a:pt x="10" y="0"/>
                </a:moveTo>
                <a:cubicBezTo>
                  <a:pt x="59" y="0"/>
                  <a:pt x="59" y="0"/>
                  <a:pt x="59" y="0"/>
                </a:cubicBezTo>
                <a:cubicBezTo>
                  <a:pt x="67" y="0"/>
                  <a:pt x="69" y="5"/>
                  <a:pt x="69" y="11"/>
                </a:cubicBezTo>
                <a:cubicBezTo>
                  <a:pt x="100" y="11"/>
                  <a:pt x="100" y="11"/>
                  <a:pt x="100" y="11"/>
                </a:cubicBezTo>
                <a:cubicBezTo>
                  <a:pt x="105" y="11"/>
                  <a:pt x="109" y="14"/>
                  <a:pt x="110" y="19"/>
                </a:cubicBezTo>
                <a:cubicBezTo>
                  <a:pt x="24" y="19"/>
                  <a:pt x="24" y="19"/>
                  <a:pt x="24" y="19"/>
                </a:cubicBezTo>
                <a:cubicBezTo>
                  <a:pt x="16" y="19"/>
                  <a:pt x="9" y="25"/>
                  <a:pt x="8" y="33"/>
                </a:cubicBezTo>
                <a:cubicBezTo>
                  <a:pt x="0" y="83"/>
                  <a:pt x="0" y="83"/>
                  <a:pt x="0" y="83"/>
                </a:cubicBezTo>
                <a:cubicBezTo>
                  <a:pt x="0" y="11"/>
                  <a:pt x="0" y="11"/>
                  <a:pt x="0" y="11"/>
                </a:cubicBezTo>
                <a:cubicBezTo>
                  <a:pt x="0" y="5"/>
                  <a:pt x="4" y="0"/>
                  <a:pt x="10" y="0"/>
                </a:cubicBezTo>
                <a:close/>
                <a:moveTo>
                  <a:pt x="33" y="31"/>
                </a:moveTo>
                <a:cubicBezTo>
                  <a:pt x="25" y="31"/>
                  <a:pt x="18" y="37"/>
                  <a:pt x="16" y="45"/>
                </a:cubicBezTo>
                <a:cubicBezTo>
                  <a:pt x="6" y="112"/>
                  <a:pt x="6" y="112"/>
                  <a:pt x="6" y="112"/>
                </a:cubicBezTo>
                <a:cubicBezTo>
                  <a:pt x="122" y="112"/>
                  <a:pt x="122" y="112"/>
                  <a:pt x="122" y="112"/>
                </a:cubicBezTo>
                <a:cubicBezTo>
                  <a:pt x="133" y="45"/>
                  <a:pt x="133" y="45"/>
                  <a:pt x="133" y="45"/>
                </a:cubicBezTo>
                <a:cubicBezTo>
                  <a:pt x="134" y="37"/>
                  <a:pt x="129" y="31"/>
                  <a:pt x="121" y="31"/>
                </a:cubicBezTo>
                <a:lnTo>
                  <a:pt x="33"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8" name="Freeform 197" descr="An icon of a cloud and an arrow, representing &quot;download&quot;">
            <a:extLst>
              <a:ext uri="{FF2B5EF4-FFF2-40B4-BE49-F238E27FC236}">
                <a16:creationId xmlns:a16="http://schemas.microsoft.com/office/drawing/2014/main" id="{14ACE59D-6E2F-4A04-8DA6-9ECDCC432325}"/>
              </a:ext>
            </a:extLst>
          </p:cNvPr>
          <p:cNvSpPr>
            <a:spLocks/>
          </p:cNvSpPr>
          <p:nvPr userDrawn="1"/>
        </p:nvSpPr>
        <p:spPr bwMode="auto">
          <a:xfrm>
            <a:off x="4859761" y="3644900"/>
            <a:ext cx="639763" cy="350838"/>
          </a:xfrm>
          <a:custGeom>
            <a:avLst/>
            <a:gdLst>
              <a:gd name="T0" fmla="*/ 20 w 166"/>
              <a:gd name="T1" fmla="*/ 91 h 91"/>
              <a:gd name="T2" fmla="*/ 0 w 166"/>
              <a:gd name="T3" fmla="*/ 58 h 91"/>
              <a:gd name="T4" fmla="*/ 38 w 166"/>
              <a:gd name="T5" fmla="*/ 22 h 91"/>
              <a:gd name="T6" fmla="*/ 72 w 166"/>
              <a:gd name="T7" fmla="*/ 0 h 91"/>
              <a:gd name="T8" fmla="*/ 105 w 166"/>
              <a:gd name="T9" fmla="*/ 22 h 91"/>
              <a:gd name="T10" fmla="*/ 130 w 166"/>
              <a:gd name="T11" fmla="*/ 22 h 91"/>
              <a:gd name="T12" fmla="*/ 166 w 166"/>
              <a:gd name="T13" fmla="*/ 58 h 91"/>
              <a:gd name="T14" fmla="*/ 145 w 166"/>
              <a:gd name="T15" fmla="*/ 91 h 91"/>
              <a:gd name="T16" fmla="*/ 106 w 166"/>
              <a:gd name="T17" fmla="*/ 91 h 91"/>
              <a:gd name="T18" fmla="*/ 106 w 166"/>
              <a:gd name="T19" fmla="*/ 49 h 91"/>
              <a:gd name="T20" fmla="*/ 57 w 166"/>
              <a:gd name="T21" fmla="*/ 49 h 91"/>
              <a:gd name="T22" fmla="*/ 57 w 166"/>
              <a:gd name="T23" fmla="*/ 91 h 91"/>
              <a:gd name="T24" fmla="*/ 33 w 166"/>
              <a:gd name="T25" fmla="*/ 91 h 91"/>
              <a:gd name="T26" fmla="*/ 20 w 166"/>
              <a:gd name="T27"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6" h="91">
                <a:moveTo>
                  <a:pt x="20" y="91"/>
                </a:moveTo>
                <a:cubicBezTo>
                  <a:pt x="8" y="85"/>
                  <a:pt x="0" y="72"/>
                  <a:pt x="0" y="58"/>
                </a:cubicBezTo>
                <a:cubicBezTo>
                  <a:pt x="0" y="39"/>
                  <a:pt x="20" y="24"/>
                  <a:pt x="38" y="22"/>
                </a:cubicBezTo>
                <a:cubicBezTo>
                  <a:pt x="44" y="9"/>
                  <a:pt x="57" y="0"/>
                  <a:pt x="72" y="0"/>
                </a:cubicBezTo>
                <a:cubicBezTo>
                  <a:pt x="87" y="0"/>
                  <a:pt x="100" y="9"/>
                  <a:pt x="105" y="22"/>
                </a:cubicBezTo>
                <a:cubicBezTo>
                  <a:pt x="106" y="22"/>
                  <a:pt x="129" y="22"/>
                  <a:pt x="130" y="22"/>
                </a:cubicBezTo>
                <a:cubicBezTo>
                  <a:pt x="150" y="22"/>
                  <a:pt x="166" y="38"/>
                  <a:pt x="166" y="58"/>
                </a:cubicBezTo>
                <a:cubicBezTo>
                  <a:pt x="166" y="72"/>
                  <a:pt x="158" y="85"/>
                  <a:pt x="145" y="91"/>
                </a:cubicBezTo>
                <a:cubicBezTo>
                  <a:pt x="106" y="91"/>
                  <a:pt x="106" y="91"/>
                  <a:pt x="106" y="91"/>
                </a:cubicBezTo>
                <a:cubicBezTo>
                  <a:pt x="106" y="49"/>
                  <a:pt x="106" y="49"/>
                  <a:pt x="106" y="49"/>
                </a:cubicBezTo>
                <a:cubicBezTo>
                  <a:pt x="57" y="49"/>
                  <a:pt x="57" y="49"/>
                  <a:pt x="57" y="49"/>
                </a:cubicBezTo>
                <a:cubicBezTo>
                  <a:pt x="57" y="91"/>
                  <a:pt x="57" y="91"/>
                  <a:pt x="57" y="91"/>
                </a:cubicBezTo>
                <a:cubicBezTo>
                  <a:pt x="33" y="91"/>
                  <a:pt x="33" y="91"/>
                  <a:pt x="33" y="91"/>
                </a:cubicBezTo>
                <a:lnTo>
                  <a:pt x="20" y="9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9" name="Freeform 198" descr="An icon of a cloud and an arrow, representing &quot;download&quot; ">
            <a:extLst>
              <a:ext uri="{FF2B5EF4-FFF2-40B4-BE49-F238E27FC236}">
                <a16:creationId xmlns:a16="http://schemas.microsoft.com/office/drawing/2014/main" id="{4EB4C9A4-D37D-43DE-AEB8-95867CDB5E70}"/>
              </a:ext>
            </a:extLst>
          </p:cNvPr>
          <p:cNvSpPr>
            <a:spLocks/>
          </p:cNvSpPr>
          <p:nvPr userDrawn="1"/>
        </p:nvSpPr>
        <p:spPr bwMode="auto">
          <a:xfrm>
            <a:off x="5051849" y="3860800"/>
            <a:ext cx="239713" cy="323850"/>
          </a:xfrm>
          <a:custGeom>
            <a:avLst/>
            <a:gdLst>
              <a:gd name="T0" fmla="*/ 39 w 151"/>
              <a:gd name="T1" fmla="*/ 0 h 204"/>
              <a:gd name="T2" fmla="*/ 39 w 151"/>
              <a:gd name="T3" fmla="*/ 107 h 204"/>
              <a:gd name="T4" fmla="*/ 0 w 151"/>
              <a:gd name="T5" fmla="*/ 107 h 204"/>
              <a:gd name="T6" fmla="*/ 76 w 151"/>
              <a:gd name="T7" fmla="*/ 204 h 204"/>
              <a:gd name="T8" fmla="*/ 151 w 151"/>
              <a:gd name="T9" fmla="*/ 107 h 204"/>
              <a:gd name="T10" fmla="*/ 115 w 151"/>
              <a:gd name="T11" fmla="*/ 107 h 204"/>
              <a:gd name="T12" fmla="*/ 115 w 151"/>
              <a:gd name="T13" fmla="*/ 0 h 204"/>
              <a:gd name="T14" fmla="*/ 39 w 151"/>
              <a:gd name="T15" fmla="*/ 0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04">
                <a:moveTo>
                  <a:pt x="39" y="0"/>
                </a:moveTo>
                <a:lnTo>
                  <a:pt x="39" y="107"/>
                </a:lnTo>
                <a:lnTo>
                  <a:pt x="0" y="107"/>
                </a:lnTo>
                <a:lnTo>
                  <a:pt x="76" y="204"/>
                </a:lnTo>
                <a:lnTo>
                  <a:pt x="151" y="107"/>
                </a:lnTo>
                <a:lnTo>
                  <a:pt x="115" y="107"/>
                </a:lnTo>
                <a:lnTo>
                  <a:pt x="115" y="0"/>
                </a:lnTo>
                <a:lnTo>
                  <a:pt x="3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110" name="Group 1109" descr="An icon of a camera">
            <a:extLst>
              <a:ext uri="{FF2B5EF4-FFF2-40B4-BE49-F238E27FC236}">
                <a16:creationId xmlns:a16="http://schemas.microsoft.com/office/drawing/2014/main" id="{626E1526-FF4C-4AF2-97D6-287F296FED09}"/>
              </a:ext>
            </a:extLst>
          </p:cNvPr>
          <p:cNvGrpSpPr/>
          <p:nvPr userDrawn="1"/>
        </p:nvGrpSpPr>
        <p:grpSpPr>
          <a:xfrm>
            <a:off x="6418686" y="3381375"/>
            <a:ext cx="487363" cy="339725"/>
            <a:chOff x="4337050" y="3381375"/>
            <a:chExt cx="487363" cy="339725"/>
          </a:xfrm>
        </p:grpSpPr>
        <p:sp>
          <p:nvSpPr>
            <p:cNvPr id="1111" name="Freeform 199">
              <a:extLst>
                <a:ext uri="{FF2B5EF4-FFF2-40B4-BE49-F238E27FC236}">
                  <a16:creationId xmlns:a16="http://schemas.microsoft.com/office/drawing/2014/main" id="{82452629-34E6-4799-A693-C3D7C5F30E75}"/>
                </a:ext>
              </a:extLst>
            </p:cNvPr>
            <p:cNvSpPr>
              <a:spLocks/>
            </p:cNvSpPr>
            <p:nvPr userDrawn="1"/>
          </p:nvSpPr>
          <p:spPr bwMode="auto">
            <a:xfrm>
              <a:off x="4527550" y="3459163"/>
              <a:ext cx="219075" cy="219075"/>
            </a:xfrm>
            <a:custGeom>
              <a:avLst/>
              <a:gdLst>
                <a:gd name="T0" fmla="*/ 29 w 57"/>
                <a:gd name="T1" fmla="*/ 0 h 57"/>
                <a:gd name="T2" fmla="*/ 15 w 57"/>
                <a:gd name="T3" fmla="*/ 3 h 57"/>
                <a:gd name="T4" fmla="*/ 22 w 57"/>
                <a:gd name="T5" fmla="*/ 10 h 57"/>
                <a:gd name="T6" fmla="*/ 15 w 57"/>
                <a:gd name="T7" fmla="*/ 17 h 57"/>
                <a:gd name="T8" fmla="*/ 8 w 57"/>
                <a:gd name="T9" fmla="*/ 10 h 57"/>
                <a:gd name="T10" fmla="*/ 8 w 57"/>
                <a:gd name="T11" fmla="*/ 8 h 57"/>
                <a:gd name="T12" fmla="*/ 0 w 57"/>
                <a:gd name="T13" fmla="*/ 28 h 57"/>
                <a:gd name="T14" fmla="*/ 29 w 57"/>
                <a:gd name="T15" fmla="*/ 57 h 57"/>
                <a:gd name="T16" fmla="*/ 57 w 57"/>
                <a:gd name="T17" fmla="*/ 28 h 57"/>
                <a:gd name="T18" fmla="*/ 29 w 57"/>
                <a:gd name="T19"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9" y="0"/>
                  </a:moveTo>
                  <a:cubicBezTo>
                    <a:pt x="24" y="0"/>
                    <a:pt x="19" y="1"/>
                    <a:pt x="15" y="3"/>
                  </a:cubicBezTo>
                  <a:cubicBezTo>
                    <a:pt x="19" y="3"/>
                    <a:pt x="22" y="6"/>
                    <a:pt x="22" y="10"/>
                  </a:cubicBezTo>
                  <a:cubicBezTo>
                    <a:pt x="22" y="14"/>
                    <a:pt x="19" y="17"/>
                    <a:pt x="15" y="17"/>
                  </a:cubicBezTo>
                  <a:cubicBezTo>
                    <a:pt x="11" y="17"/>
                    <a:pt x="8" y="14"/>
                    <a:pt x="8" y="10"/>
                  </a:cubicBezTo>
                  <a:cubicBezTo>
                    <a:pt x="8" y="9"/>
                    <a:pt x="8" y="9"/>
                    <a:pt x="8" y="8"/>
                  </a:cubicBezTo>
                  <a:cubicBezTo>
                    <a:pt x="3" y="13"/>
                    <a:pt x="0" y="20"/>
                    <a:pt x="0" y="28"/>
                  </a:cubicBezTo>
                  <a:cubicBezTo>
                    <a:pt x="0" y="44"/>
                    <a:pt x="13" y="57"/>
                    <a:pt x="29" y="57"/>
                  </a:cubicBezTo>
                  <a:cubicBezTo>
                    <a:pt x="44" y="57"/>
                    <a:pt x="57" y="44"/>
                    <a:pt x="57" y="28"/>
                  </a:cubicBezTo>
                  <a:cubicBezTo>
                    <a:pt x="57" y="13"/>
                    <a:pt x="44" y="0"/>
                    <a:pt x="29"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12" name="Freeform 200">
              <a:extLst>
                <a:ext uri="{FF2B5EF4-FFF2-40B4-BE49-F238E27FC236}">
                  <a16:creationId xmlns:a16="http://schemas.microsoft.com/office/drawing/2014/main" id="{08482B88-BEC9-41AD-A344-B99A521FCC35}"/>
                </a:ext>
              </a:extLst>
            </p:cNvPr>
            <p:cNvSpPr>
              <a:spLocks noEditPoints="1"/>
            </p:cNvSpPr>
            <p:nvPr userDrawn="1"/>
          </p:nvSpPr>
          <p:spPr bwMode="auto">
            <a:xfrm>
              <a:off x="4337050" y="3381375"/>
              <a:ext cx="487363" cy="339725"/>
            </a:xfrm>
            <a:custGeom>
              <a:avLst/>
              <a:gdLst>
                <a:gd name="T0" fmla="*/ 121 w 126"/>
                <a:gd name="T1" fmla="*/ 12 h 88"/>
                <a:gd name="T2" fmla="*/ 101 w 126"/>
                <a:gd name="T3" fmla="*/ 12 h 88"/>
                <a:gd name="T4" fmla="*/ 99 w 126"/>
                <a:gd name="T5" fmla="*/ 6 h 88"/>
                <a:gd name="T6" fmla="*/ 92 w 126"/>
                <a:gd name="T7" fmla="*/ 0 h 88"/>
                <a:gd name="T8" fmla="*/ 63 w 126"/>
                <a:gd name="T9" fmla="*/ 0 h 88"/>
                <a:gd name="T10" fmla="*/ 56 w 126"/>
                <a:gd name="T11" fmla="*/ 6 h 88"/>
                <a:gd name="T12" fmla="*/ 54 w 126"/>
                <a:gd name="T13" fmla="*/ 12 h 88"/>
                <a:gd name="T14" fmla="*/ 30 w 126"/>
                <a:gd name="T15" fmla="*/ 12 h 88"/>
                <a:gd name="T16" fmla="*/ 30 w 126"/>
                <a:gd name="T17" fmla="*/ 11 h 88"/>
                <a:gd name="T18" fmla="*/ 26 w 126"/>
                <a:gd name="T19" fmla="*/ 6 h 88"/>
                <a:gd name="T20" fmla="*/ 15 w 126"/>
                <a:gd name="T21" fmla="*/ 6 h 88"/>
                <a:gd name="T22" fmla="*/ 11 w 126"/>
                <a:gd name="T23" fmla="*/ 11 h 88"/>
                <a:gd name="T24" fmla="*/ 11 w 126"/>
                <a:gd name="T25" fmla="*/ 12 h 88"/>
                <a:gd name="T26" fmla="*/ 5 w 126"/>
                <a:gd name="T27" fmla="*/ 12 h 88"/>
                <a:gd name="T28" fmla="*/ 0 w 126"/>
                <a:gd name="T29" fmla="*/ 17 h 88"/>
                <a:gd name="T30" fmla="*/ 0 w 126"/>
                <a:gd name="T31" fmla="*/ 82 h 88"/>
                <a:gd name="T32" fmla="*/ 5 w 126"/>
                <a:gd name="T33" fmla="*/ 88 h 88"/>
                <a:gd name="T34" fmla="*/ 121 w 126"/>
                <a:gd name="T35" fmla="*/ 88 h 88"/>
                <a:gd name="T36" fmla="*/ 126 w 126"/>
                <a:gd name="T37" fmla="*/ 82 h 88"/>
                <a:gd name="T38" fmla="*/ 126 w 126"/>
                <a:gd name="T39" fmla="*/ 17 h 88"/>
                <a:gd name="T40" fmla="*/ 121 w 126"/>
                <a:gd name="T41" fmla="*/ 12 h 88"/>
                <a:gd name="T42" fmla="*/ 31 w 126"/>
                <a:gd name="T43" fmla="*/ 28 h 88"/>
                <a:gd name="T44" fmla="*/ 14 w 126"/>
                <a:gd name="T45" fmla="*/ 28 h 88"/>
                <a:gd name="T46" fmla="*/ 10 w 126"/>
                <a:gd name="T47" fmla="*/ 24 h 88"/>
                <a:gd name="T48" fmla="*/ 14 w 126"/>
                <a:gd name="T49" fmla="*/ 20 h 88"/>
                <a:gd name="T50" fmla="*/ 31 w 126"/>
                <a:gd name="T51" fmla="*/ 20 h 88"/>
                <a:gd name="T52" fmla="*/ 35 w 126"/>
                <a:gd name="T53" fmla="*/ 24 h 88"/>
                <a:gd name="T54" fmla="*/ 31 w 126"/>
                <a:gd name="T55" fmla="*/ 28 h 88"/>
                <a:gd name="T56" fmla="*/ 78 w 126"/>
                <a:gd name="T57" fmla="*/ 81 h 88"/>
                <a:gd name="T58" fmla="*/ 45 w 126"/>
                <a:gd name="T59" fmla="*/ 48 h 88"/>
                <a:gd name="T60" fmla="*/ 78 w 126"/>
                <a:gd name="T61" fmla="*/ 15 h 88"/>
                <a:gd name="T62" fmla="*/ 110 w 126"/>
                <a:gd name="T63" fmla="*/ 48 h 88"/>
                <a:gd name="T64" fmla="*/ 78 w 126"/>
                <a:gd name="T65" fmla="*/ 81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6" h="88">
                  <a:moveTo>
                    <a:pt x="121" y="12"/>
                  </a:moveTo>
                  <a:cubicBezTo>
                    <a:pt x="101" y="12"/>
                    <a:pt x="101" y="12"/>
                    <a:pt x="101" y="12"/>
                  </a:cubicBezTo>
                  <a:cubicBezTo>
                    <a:pt x="99" y="6"/>
                    <a:pt x="99" y="6"/>
                    <a:pt x="99" y="6"/>
                  </a:cubicBezTo>
                  <a:cubicBezTo>
                    <a:pt x="98" y="3"/>
                    <a:pt x="96" y="0"/>
                    <a:pt x="92" y="0"/>
                  </a:cubicBezTo>
                  <a:cubicBezTo>
                    <a:pt x="63" y="0"/>
                    <a:pt x="63" y="0"/>
                    <a:pt x="63" y="0"/>
                  </a:cubicBezTo>
                  <a:cubicBezTo>
                    <a:pt x="60" y="0"/>
                    <a:pt x="57" y="3"/>
                    <a:pt x="56" y="6"/>
                  </a:cubicBezTo>
                  <a:cubicBezTo>
                    <a:pt x="54" y="12"/>
                    <a:pt x="54" y="12"/>
                    <a:pt x="54" y="12"/>
                  </a:cubicBezTo>
                  <a:cubicBezTo>
                    <a:pt x="30" y="12"/>
                    <a:pt x="30" y="12"/>
                    <a:pt x="30" y="12"/>
                  </a:cubicBezTo>
                  <a:cubicBezTo>
                    <a:pt x="30" y="11"/>
                    <a:pt x="30" y="11"/>
                    <a:pt x="30" y="11"/>
                  </a:cubicBezTo>
                  <a:cubicBezTo>
                    <a:pt x="30" y="8"/>
                    <a:pt x="28" y="6"/>
                    <a:pt x="26" y="6"/>
                  </a:cubicBezTo>
                  <a:cubicBezTo>
                    <a:pt x="15" y="6"/>
                    <a:pt x="15" y="6"/>
                    <a:pt x="15" y="6"/>
                  </a:cubicBezTo>
                  <a:cubicBezTo>
                    <a:pt x="13" y="6"/>
                    <a:pt x="11" y="8"/>
                    <a:pt x="11" y="11"/>
                  </a:cubicBezTo>
                  <a:cubicBezTo>
                    <a:pt x="11" y="12"/>
                    <a:pt x="11" y="12"/>
                    <a:pt x="11" y="12"/>
                  </a:cubicBezTo>
                  <a:cubicBezTo>
                    <a:pt x="5" y="12"/>
                    <a:pt x="5" y="12"/>
                    <a:pt x="5" y="12"/>
                  </a:cubicBezTo>
                  <a:cubicBezTo>
                    <a:pt x="2" y="12"/>
                    <a:pt x="0" y="14"/>
                    <a:pt x="0" y="17"/>
                  </a:cubicBezTo>
                  <a:cubicBezTo>
                    <a:pt x="0" y="82"/>
                    <a:pt x="0" y="82"/>
                    <a:pt x="0" y="82"/>
                  </a:cubicBezTo>
                  <a:cubicBezTo>
                    <a:pt x="0" y="85"/>
                    <a:pt x="2" y="88"/>
                    <a:pt x="5" y="88"/>
                  </a:cubicBezTo>
                  <a:cubicBezTo>
                    <a:pt x="121" y="88"/>
                    <a:pt x="121" y="88"/>
                    <a:pt x="121" y="88"/>
                  </a:cubicBezTo>
                  <a:cubicBezTo>
                    <a:pt x="124" y="88"/>
                    <a:pt x="126" y="85"/>
                    <a:pt x="126" y="82"/>
                  </a:cubicBezTo>
                  <a:cubicBezTo>
                    <a:pt x="126" y="17"/>
                    <a:pt x="126" y="17"/>
                    <a:pt x="126" y="17"/>
                  </a:cubicBezTo>
                  <a:cubicBezTo>
                    <a:pt x="126" y="14"/>
                    <a:pt x="124" y="12"/>
                    <a:pt x="121" y="12"/>
                  </a:cubicBezTo>
                  <a:close/>
                  <a:moveTo>
                    <a:pt x="31" y="28"/>
                  </a:moveTo>
                  <a:cubicBezTo>
                    <a:pt x="14" y="28"/>
                    <a:pt x="14" y="28"/>
                    <a:pt x="14" y="28"/>
                  </a:cubicBezTo>
                  <a:cubicBezTo>
                    <a:pt x="12" y="28"/>
                    <a:pt x="10" y="26"/>
                    <a:pt x="10" y="24"/>
                  </a:cubicBezTo>
                  <a:cubicBezTo>
                    <a:pt x="10" y="22"/>
                    <a:pt x="12" y="20"/>
                    <a:pt x="14" y="20"/>
                  </a:cubicBezTo>
                  <a:cubicBezTo>
                    <a:pt x="31" y="20"/>
                    <a:pt x="31" y="20"/>
                    <a:pt x="31" y="20"/>
                  </a:cubicBezTo>
                  <a:cubicBezTo>
                    <a:pt x="33" y="20"/>
                    <a:pt x="35" y="22"/>
                    <a:pt x="35" y="24"/>
                  </a:cubicBezTo>
                  <a:cubicBezTo>
                    <a:pt x="35" y="26"/>
                    <a:pt x="33" y="28"/>
                    <a:pt x="31" y="28"/>
                  </a:cubicBezTo>
                  <a:close/>
                  <a:moveTo>
                    <a:pt x="78" y="81"/>
                  </a:moveTo>
                  <a:cubicBezTo>
                    <a:pt x="59" y="81"/>
                    <a:pt x="45" y="66"/>
                    <a:pt x="45" y="48"/>
                  </a:cubicBezTo>
                  <a:cubicBezTo>
                    <a:pt x="45" y="30"/>
                    <a:pt x="59" y="15"/>
                    <a:pt x="78" y="15"/>
                  </a:cubicBezTo>
                  <a:cubicBezTo>
                    <a:pt x="96" y="15"/>
                    <a:pt x="110" y="30"/>
                    <a:pt x="110" y="48"/>
                  </a:cubicBezTo>
                  <a:cubicBezTo>
                    <a:pt x="110" y="66"/>
                    <a:pt x="96" y="81"/>
                    <a:pt x="78"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13" name="Group 1112" descr="An icon of blueprints ">
            <a:extLst>
              <a:ext uri="{FF2B5EF4-FFF2-40B4-BE49-F238E27FC236}">
                <a16:creationId xmlns:a16="http://schemas.microsoft.com/office/drawing/2014/main" id="{8854ECE3-0A19-4186-A888-BD40CC3C95FA}"/>
              </a:ext>
            </a:extLst>
          </p:cNvPr>
          <p:cNvGrpSpPr/>
          <p:nvPr userDrawn="1"/>
        </p:nvGrpSpPr>
        <p:grpSpPr>
          <a:xfrm>
            <a:off x="9741593" y="2842766"/>
            <a:ext cx="606425" cy="506413"/>
            <a:chOff x="7673975" y="2925763"/>
            <a:chExt cx="606425" cy="506413"/>
          </a:xfrm>
        </p:grpSpPr>
        <p:sp>
          <p:nvSpPr>
            <p:cNvPr id="1114" name="Rectangle 201">
              <a:extLst>
                <a:ext uri="{FF2B5EF4-FFF2-40B4-BE49-F238E27FC236}">
                  <a16:creationId xmlns:a16="http://schemas.microsoft.com/office/drawing/2014/main" id="{C01F443A-A2B4-4936-A9E1-BE4431DA3753}"/>
                </a:ext>
              </a:extLst>
            </p:cNvPr>
            <p:cNvSpPr>
              <a:spLocks noChangeArrowheads="1"/>
            </p:cNvSpPr>
            <p:nvPr userDrawn="1"/>
          </p:nvSpPr>
          <p:spPr bwMode="auto">
            <a:xfrm>
              <a:off x="7894638" y="3006725"/>
              <a:ext cx="73025" cy="4286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15" name="Rectangle 202">
              <a:extLst>
                <a:ext uri="{FF2B5EF4-FFF2-40B4-BE49-F238E27FC236}">
                  <a16:creationId xmlns:a16="http://schemas.microsoft.com/office/drawing/2014/main" id="{32375EA0-E2B7-457B-A7D5-65FE7D1E5650}"/>
                </a:ext>
              </a:extLst>
            </p:cNvPr>
            <p:cNvSpPr>
              <a:spLocks noChangeArrowheads="1"/>
            </p:cNvSpPr>
            <p:nvPr userDrawn="1"/>
          </p:nvSpPr>
          <p:spPr bwMode="auto">
            <a:xfrm>
              <a:off x="7805738" y="3238500"/>
              <a:ext cx="42863" cy="6985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16" name="Rectangle 203">
              <a:extLst>
                <a:ext uri="{FF2B5EF4-FFF2-40B4-BE49-F238E27FC236}">
                  <a16:creationId xmlns:a16="http://schemas.microsoft.com/office/drawing/2014/main" id="{C346CE3D-53D3-49A0-82C4-684F2E904250}"/>
                </a:ext>
              </a:extLst>
            </p:cNvPr>
            <p:cNvSpPr>
              <a:spLocks noChangeArrowheads="1"/>
            </p:cNvSpPr>
            <p:nvPr userDrawn="1"/>
          </p:nvSpPr>
          <p:spPr bwMode="auto">
            <a:xfrm>
              <a:off x="8167688" y="3103563"/>
              <a:ext cx="42863" cy="730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17" name="Freeform 204">
              <a:extLst>
                <a:ext uri="{FF2B5EF4-FFF2-40B4-BE49-F238E27FC236}">
                  <a16:creationId xmlns:a16="http://schemas.microsoft.com/office/drawing/2014/main" id="{9545320B-7BC7-47BD-A951-53686D01F8A9}"/>
                </a:ext>
              </a:extLst>
            </p:cNvPr>
            <p:cNvSpPr>
              <a:spLocks noEditPoints="1"/>
            </p:cNvSpPr>
            <p:nvPr userDrawn="1"/>
          </p:nvSpPr>
          <p:spPr bwMode="auto">
            <a:xfrm>
              <a:off x="7673975" y="2925763"/>
              <a:ext cx="606425" cy="506413"/>
            </a:xfrm>
            <a:custGeom>
              <a:avLst/>
              <a:gdLst>
                <a:gd name="T0" fmla="*/ 38 w 157"/>
                <a:gd name="T1" fmla="*/ 0 h 131"/>
                <a:gd name="T2" fmla="*/ 38 w 157"/>
                <a:gd name="T3" fmla="*/ 35 h 131"/>
                <a:gd name="T4" fmla="*/ 35 w 157"/>
                <a:gd name="T5" fmla="*/ 38 h 131"/>
                <a:gd name="T6" fmla="*/ 0 w 157"/>
                <a:gd name="T7" fmla="*/ 38 h 131"/>
                <a:gd name="T8" fmla="*/ 0 w 157"/>
                <a:gd name="T9" fmla="*/ 131 h 131"/>
                <a:gd name="T10" fmla="*/ 157 w 157"/>
                <a:gd name="T11" fmla="*/ 131 h 131"/>
                <a:gd name="T12" fmla="*/ 157 w 157"/>
                <a:gd name="T13" fmla="*/ 0 h 131"/>
                <a:gd name="T14" fmla="*/ 38 w 157"/>
                <a:gd name="T15" fmla="*/ 0 h 131"/>
                <a:gd name="T16" fmla="*/ 146 w 157"/>
                <a:gd name="T17" fmla="*/ 72 h 131"/>
                <a:gd name="T18" fmla="*/ 128 w 157"/>
                <a:gd name="T19" fmla="*/ 72 h 131"/>
                <a:gd name="T20" fmla="*/ 128 w 157"/>
                <a:gd name="T21" fmla="*/ 86 h 131"/>
                <a:gd name="T22" fmla="*/ 121 w 157"/>
                <a:gd name="T23" fmla="*/ 86 h 131"/>
                <a:gd name="T24" fmla="*/ 121 w 157"/>
                <a:gd name="T25" fmla="*/ 38 h 131"/>
                <a:gd name="T26" fmla="*/ 98 w 157"/>
                <a:gd name="T27" fmla="*/ 38 h 131"/>
                <a:gd name="T28" fmla="*/ 98 w 157"/>
                <a:gd name="T29" fmla="*/ 46 h 131"/>
                <a:gd name="T30" fmla="*/ 91 w 157"/>
                <a:gd name="T31" fmla="*/ 46 h 131"/>
                <a:gd name="T32" fmla="*/ 91 w 157"/>
                <a:gd name="T33" fmla="*/ 38 h 131"/>
                <a:gd name="T34" fmla="*/ 83 w 157"/>
                <a:gd name="T35" fmla="*/ 38 h 131"/>
                <a:gd name="T36" fmla="*/ 52 w 157"/>
                <a:gd name="T37" fmla="*/ 38 h 131"/>
                <a:gd name="T38" fmla="*/ 52 w 157"/>
                <a:gd name="T39" fmla="*/ 70 h 131"/>
                <a:gd name="T40" fmla="*/ 87 w 157"/>
                <a:gd name="T41" fmla="*/ 70 h 131"/>
                <a:gd name="T42" fmla="*/ 88 w 157"/>
                <a:gd name="T43" fmla="*/ 70 h 131"/>
                <a:gd name="T44" fmla="*/ 91 w 157"/>
                <a:gd name="T45" fmla="*/ 70 h 131"/>
                <a:gd name="T46" fmla="*/ 91 w 157"/>
                <a:gd name="T47" fmla="*/ 54 h 131"/>
                <a:gd name="T48" fmla="*/ 98 w 157"/>
                <a:gd name="T49" fmla="*/ 54 h 131"/>
                <a:gd name="T50" fmla="*/ 98 w 157"/>
                <a:gd name="T51" fmla="*/ 70 h 131"/>
                <a:gd name="T52" fmla="*/ 108 w 157"/>
                <a:gd name="T53" fmla="*/ 70 h 131"/>
                <a:gd name="T54" fmla="*/ 108 w 157"/>
                <a:gd name="T55" fmla="*/ 76 h 131"/>
                <a:gd name="T56" fmla="*/ 88 w 157"/>
                <a:gd name="T57" fmla="*/ 76 h 131"/>
                <a:gd name="T58" fmla="*/ 87 w 157"/>
                <a:gd name="T59" fmla="*/ 76 h 131"/>
                <a:gd name="T60" fmla="*/ 52 w 157"/>
                <a:gd name="T61" fmla="*/ 76 h 131"/>
                <a:gd name="T62" fmla="*/ 52 w 157"/>
                <a:gd name="T63" fmla="*/ 106 h 131"/>
                <a:gd name="T64" fmla="*/ 52 w 157"/>
                <a:gd name="T65" fmla="*/ 106 h 131"/>
                <a:gd name="T66" fmla="*/ 52 w 157"/>
                <a:gd name="T67" fmla="*/ 107 h 131"/>
                <a:gd name="T68" fmla="*/ 76 w 157"/>
                <a:gd name="T69" fmla="*/ 107 h 131"/>
                <a:gd name="T70" fmla="*/ 76 w 157"/>
                <a:gd name="T71" fmla="*/ 95 h 131"/>
                <a:gd name="T72" fmla="*/ 83 w 157"/>
                <a:gd name="T73" fmla="*/ 95 h 131"/>
                <a:gd name="T74" fmla="*/ 83 w 157"/>
                <a:gd name="T75" fmla="*/ 107 h 131"/>
                <a:gd name="T76" fmla="*/ 121 w 157"/>
                <a:gd name="T77" fmla="*/ 107 h 131"/>
                <a:gd name="T78" fmla="*/ 121 w 157"/>
                <a:gd name="T79" fmla="*/ 97 h 131"/>
                <a:gd name="T80" fmla="*/ 128 w 157"/>
                <a:gd name="T81" fmla="*/ 97 h 131"/>
                <a:gd name="T82" fmla="*/ 128 w 157"/>
                <a:gd name="T83" fmla="*/ 114 h 131"/>
                <a:gd name="T84" fmla="*/ 45 w 157"/>
                <a:gd name="T85" fmla="*/ 114 h 131"/>
                <a:gd name="T86" fmla="*/ 45 w 157"/>
                <a:gd name="T87" fmla="*/ 106 h 131"/>
                <a:gd name="T88" fmla="*/ 28 w 157"/>
                <a:gd name="T89" fmla="*/ 106 h 131"/>
                <a:gd name="T90" fmla="*/ 28 w 157"/>
                <a:gd name="T91" fmla="*/ 74 h 131"/>
                <a:gd name="T92" fmla="*/ 45 w 157"/>
                <a:gd name="T93" fmla="*/ 74 h 131"/>
                <a:gd name="T94" fmla="*/ 45 w 157"/>
                <a:gd name="T95" fmla="*/ 32 h 131"/>
                <a:gd name="T96" fmla="*/ 51 w 157"/>
                <a:gd name="T97" fmla="*/ 32 h 131"/>
                <a:gd name="T98" fmla="*/ 51 w 157"/>
                <a:gd name="T99" fmla="*/ 14 h 131"/>
                <a:gd name="T100" fmla="*/ 83 w 157"/>
                <a:gd name="T101" fmla="*/ 14 h 131"/>
                <a:gd name="T102" fmla="*/ 83 w 157"/>
                <a:gd name="T103" fmla="*/ 32 h 131"/>
                <a:gd name="T104" fmla="*/ 128 w 157"/>
                <a:gd name="T105" fmla="*/ 32 h 131"/>
                <a:gd name="T106" fmla="*/ 128 w 157"/>
                <a:gd name="T107" fmla="*/ 39 h 131"/>
                <a:gd name="T108" fmla="*/ 146 w 157"/>
                <a:gd name="T109" fmla="*/ 39 h 131"/>
                <a:gd name="T110" fmla="*/ 146 w 157"/>
                <a:gd name="T111" fmla="*/ 7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57" h="131">
                  <a:moveTo>
                    <a:pt x="38" y="0"/>
                  </a:moveTo>
                  <a:cubicBezTo>
                    <a:pt x="38" y="35"/>
                    <a:pt x="38" y="35"/>
                    <a:pt x="38" y="35"/>
                  </a:cubicBezTo>
                  <a:cubicBezTo>
                    <a:pt x="38" y="37"/>
                    <a:pt x="37" y="38"/>
                    <a:pt x="35" y="38"/>
                  </a:cubicBezTo>
                  <a:cubicBezTo>
                    <a:pt x="0" y="38"/>
                    <a:pt x="0" y="38"/>
                    <a:pt x="0" y="38"/>
                  </a:cubicBezTo>
                  <a:cubicBezTo>
                    <a:pt x="0" y="131"/>
                    <a:pt x="0" y="131"/>
                    <a:pt x="0" y="131"/>
                  </a:cubicBezTo>
                  <a:cubicBezTo>
                    <a:pt x="157" y="131"/>
                    <a:pt x="157" y="131"/>
                    <a:pt x="157" y="131"/>
                  </a:cubicBezTo>
                  <a:cubicBezTo>
                    <a:pt x="157" y="0"/>
                    <a:pt x="157" y="0"/>
                    <a:pt x="157" y="0"/>
                  </a:cubicBezTo>
                  <a:lnTo>
                    <a:pt x="38" y="0"/>
                  </a:lnTo>
                  <a:close/>
                  <a:moveTo>
                    <a:pt x="146" y="72"/>
                  </a:moveTo>
                  <a:cubicBezTo>
                    <a:pt x="128" y="72"/>
                    <a:pt x="128" y="72"/>
                    <a:pt x="128" y="72"/>
                  </a:cubicBezTo>
                  <a:cubicBezTo>
                    <a:pt x="128" y="86"/>
                    <a:pt x="128" y="86"/>
                    <a:pt x="128" y="86"/>
                  </a:cubicBezTo>
                  <a:cubicBezTo>
                    <a:pt x="121" y="86"/>
                    <a:pt x="121" y="86"/>
                    <a:pt x="121" y="86"/>
                  </a:cubicBezTo>
                  <a:cubicBezTo>
                    <a:pt x="121" y="38"/>
                    <a:pt x="121" y="38"/>
                    <a:pt x="121" y="38"/>
                  </a:cubicBezTo>
                  <a:cubicBezTo>
                    <a:pt x="98" y="38"/>
                    <a:pt x="98" y="38"/>
                    <a:pt x="98" y="38"/>
                  </a:cubicBezTo>
                  <a:cubicBezTo>
                    <a:pt x="98" y="46"/>
                    <a:pt x="98" y="46"/>
                    <a:pt x="98" y="46"/>
                  </a:cubicBezTo>
                  <a:cubicBezTo>
                    <a:pt x="91" y="46"/>
                    <a:pt x="91" y="46"/>
                    <a:pt x="91" y="46"/>
                  </a:cubicBezTo>
                  <a:cubicBezTo>
                    <a:pt x="91" y="38"/>
                    <a:pt x="91" y="38"/>
                    <a:pt x="91" y="38"/>
                  </a:cubicBezTo>
                  <a:cubicBezTo>
                    <a:pt x="83" y="38"/>
                    <a:pt x="83" y="38"/>
                    <a:pt x="83" y="38"/>
                  </a:cubicBezTo>
                  <a:cubicBezTo>
                    <a:pt x="52" y="38"/>
                    <a:pt x="52" y="38"/>
                    <a:pt x="52" y="38"/>
                  </a:cubicBezTo>
                  <a:cubicBezTo>
                    <a:pt x="52" y="70"/>
                    <a:pt x="52" y="70"/>
                    <a:pt x="52" y="70"/>
                  </a:cubicBezTo>
                  <a:cubicBezTo>
                    <a:pt x="87" y="70"/>
                    <a:pt x="87" y="70"/>
                    <a:pt x="87" y="70"/>
                  </a:cubicBezTo>
                  <a:cubicBezTo>
                    <a:pt x="88" y="70"/>
                    <a:pt x="88" y="70"/>
                    <a:pt x="88" y="70"/>
                  </a:cubicBezTo>
                  <a:cubicBezTo>
                    <a:pt x="91" y="70"/>
                    <a:pt x="91" y="70"/>
                    <a:pt x="91" y="70"/>
                  </a:cubicBezTo>
                  <a:cubicBezTo>
                    <a:pt x="91" y="54"/>
                    <a:pt x="91" y="54"/>
                    <a:pt x="91" y="54"/>
                  </a:cubicBezTo>
                  <a:cubicBezTo>
                    <a:pt x="98" y="54"/>
                    <a:pt x="98" y="54"/>
                    <a:pt x="98" y="54"/>
                  </a:cubicBezTo>
                  <a:cubicBezTo>
                    <a:pt x="98" y="70"/>
                    <a:pt x="98" y="70"/>
                    <a:pt x="98" y="70"/>
                  </a:cubicBezTo>
                  <a:cubicBezTo>
                    <a:pt x="108" y="70"/>
                    <a:pt x="108" y="70"/>
                    <a:pt x="108" y="70"/>
                  </a:cubicBezTo>
                  <a:cubicBezTo>
                    <a:pt x="108" y="76"/>
                    <a:pt x="108" y="76"/>
                    <a:pt x="108" y="76"/>
                  </a:cubicBezTo>
                  <a:cubicBezTo>
                    <a:pt x="88" y="76"/>
                    <a:pt x="88" y="76"/>
                    <a:pt x="88" y="76"/>
                  </a:cubicBezTo>
                  <a:cubicBezTo>
                    <a:pt x="87" y="76"/>
                    <a:pt x="87" y="76"/>
                    <a:pt x="87" y="76"/>
                  </a:cubicBezTo>
                  <a:cubicBezTo>
                    <a:pt x="52" y="76"/>
                    <a:pt x="52" y="76"/>
                    <a:pt x="52" y="76"/>
                  </a:cubicBezTo>
                  <a:cubicBezTo>
                    <a:pt x="52" y="106"/>
                    <a:pt x="52" y="106"/>
                    <a:pt x="52" y="106"/>
                  </a:cubicBezTo>
                  <a:cubicBezTo>
                    <a:pt x="52" y="106"/>
                    <a:pt x="52" y="106"/>
                    <a:pt x="52" y="106"/>
                  </a:cubicBezTo>
                  <a:cubicBezTo>
                    <a:pt x="52" y="107"/>
                    <a:pt x="52" y="107"/>
                    <a:pt x="52" y="107"/>
                  </a:cubicBezTo>
                  <a:cubicBezTo>
                    <a:pt x="76" y="107"/>
                    <a:pt x="76" y="107"/>
                    <a:pt x="76" y="107"/>
                  </a:cubicBezTo>
                  <a:cubicBezTo>
                    <a:pt x="76" y="95"/>
                    <a:pt x="76" y="95"/>
                    <a:pt x="76" y="95"/>
                  </a:cubicBezTo>
                  <a:cubicBezTo>
                    <a:pt x="83" y="95"/>
                    <a:pt x="83" y="95"/>
                    <a:pt x="83" y="95"/>
                  </a:cubicBezTo>
                  <a:cubicBezTo>
                    <a:pt x="83" y="107"/>
                    <a:pt x="83" y="107"/>
                    <a:pt x="83" y="107"/>
                  </a:cubicBezTo>
                  <a:cubicBezTo>
                    <a:pt x="121" y="107"/>
                    <a:pt x="121" y="107"/>
                    <a:pt x="121" y="107"/>
                  </a:cubicBezTo>
                  <a:cubicBezTo>
                    <a:pt x="121" y="97"/>
                    <a:pt x="121" y="97"/>
                    <a:pt x="121" y="97"/>
                  </a:cubicBezTo>
                  <a:cubicBezTo>
                    <a:pt x="128" y="97"/>
                    <a:pt x="128" y="97"/>
                    <a:pt x="128" y="97"/>
                  </a:cubicBezTo>
                  <a:cubicBezTo>
                    <a:pt x="128" y="114"/>
                    <a:pt x="128" y="114"/>
                    <a:pt x="128" y="114"/>
                  </a:cubicBezTo>
                  <a:cubicBezTo>
                    <a:pt x="45" y="114"/>
                    <a:pt x="45" y="114"/>
                    <a:pt x="45" y="114"/>
                  </a:cubicBezTo>
                  <a:cubicBezTo>
                    <a:pt x="45" y="106"/>
                    <a:pt x="45" y="106"/>
                    <a:pt x="45" y="106"/>
                  </a:cubicBezTo>
                  <a:cubicBezTo>
                    <a:pt x="28" y="106"/>
                    <a:pt x="28" y="106"/>
                    <a:pt x="28" y="106"/>
                  </a:cubicBezTo>
                  <a:cubicBezTo>
                    <a:pt x="28" y="74"/>
                    <a:pt x="28" y="74"/>
                    <a:pt x="28" y="74"/>
                  </a:cubicBezTo>
                  <a:cubicBezTo>
                    <a:pt x="45" y="74"/>
                    <a:pt x="45" y="74"/>
                    <a:pt x="45" y="74"/>
                  </a:cubicBezTo>
                  <a:cubicBezTo>
                    <a:pt x="45" y="32"/>
                    <a:pt x="45" y="32"/>
                    <a:pt x="45" y="32"/>
                  </a:cubicBezTo>
                  <a:cubicBezTo>
                    <a:pt x="51" y="32"/>
                    <a:pt x="51" y="32"/>
                    <a:pt x="51" y="32"/>
                  </a:cubicBezTo>
                  <a:cubicBezTo>
                    <a:pt x="51" y="14"/>
                    <a:pt x="51" y="14"/>
                    <a:pt x="51" y="14"/>
                  </a:cubicBezTo>
                  <a:cubicBezTo>
                    <a:pt x="83" y="14"/>
                    <a:pt x="83" y="14"/>
                    <a:pt x="83" y="14"/>
                  </a:cubicBezTo>
                  <a:cubicBezTo>
                    <a:pt x="83" y="32"/>
                    <a:pt x="83" y="32"/>
                    <a:pt x="83" y="32"/>
                  </a:cubicBezTo>
                  <a:cubicBezTo>
                    <a:pt x="128" y="32"/>
                    <a:pt x="128" y="32"/>
                    <a:pt x="128" y="32"/>
                  </a:cubicBezTo>
                  <a:cubicBezTo>
                    <a:pt x="128" y="39"/>
                    <a:pt x="128" y="39"/>
                    <a:pt x="128" y="39"/>
                  </a:cubicBezTo>
                  <a:cubicBezTo>
                    <a:pt x="146" y="39"/>
                    <a:pt x="146" y="39"/>
                    <a:pt x="146" y="39"/>
                  </a:cubicBezTo>
                  <a:lnTo>
                    <a:pt x="146" y="7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18" name="Freeform 206">
              <a:extLst>
                <a:ext uri="{FF2B5EF4-FFF2-40B4-BE49-F238E27FC236}">
                  <a16:creationId xmlns:a16="http://schemas.microsoft.com/office/drawing/2014/main" id="{321F4202-36CC-4932-BF05-4D871AFD49A7}"/>
                </a:ext>
              </a:extLst>
            </p:cNvPr>
            <p:cNvSpPr>
              <a:spLocks/>
            </p:cNvSpPr>
            <p:nvPr userDrawn="1"/>
          </p:nvSpPr>
          <p:spPr bwMode="auto">
            <a:xfrm>
              <a:off x="7678738" y="2941638"/>
              <a:ext cx="107950" cy="107950"/>
            </a:xfrm>
            <a:custGeom>
              <a:avLst/>
              <a:gdLst>
                <a:gd name="T0" fmla="*/ 68 w 68"/>
                <a:gd name="T1" fmla="*/ 0 h 68"/>
                <a:gd name="T2" fmla="*/ 0 w 68"/>
                <a:gd name="T3" fmla="*/ 68 h 68"/>
                <a:gd name="T4" fmla="*/ 68 w 68"/>
                <a:gd name="T5" fmla="*/ 68 h 68"/>
                <a:gd name="T6" fmla="*/ 68 w 68"/>
                <a:gd name="T7" fmla="*/ 0 h 68"/>
              </a:gdLst>
              <a:ahLst/>
              <a:cxnLst>
                <a:cxn ang="0">
                  <a:pos x="T0" y="T1"/>
                </a:cxn>
                <a:cxn ang="0">
                  <a:pos x="T2" y="T3"/>
                </a:cxn>
                <a:cxn ang="0">
                  <a:pos x="T4" y="T5"/>
                </a:cxn>
                <a:cxn ang="0">
                  <a:pos x="T6" y="T7"/>
                </a:cxn>
              </a:cxnLst>
              <a:rect l="0" t="0" r="r" b="b"/>
              <a:pathLst>
                <a:path w="68" h="68">
                  <a:moveTo>
                    <a:pt x="68" y="0"/>
                  </a:moveTo>
                  <a:lnTo>
                    <a:pt x="0" y="68"/>
                  </a:lnTo>
                  <a:lnTo>
                    <a:pt x="68" y="68"/>
                  </a:lnTo>
                  <a:lnTo>
                    <a:pt x="6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19" name="Group 1118" descr="An icon of a computer mouse">
            <a:extLst>
              <a:ext uri="{FF2B5EF4-FFF2-40B4-BE49-F238E27FC236}">
                <a16:creationId xmlns:a16="http://schemas.microsoft.com/office/drawing/2014/main" id="{64736107-6470-427E-BC8A-6B794F0D877D}"/>
              </a:ext>
            </a:extLst>
          </p:cNvPr>
          <p:cNvGrpSpPr/>
          <p:nvPr userDrawn="1"/>
        </p:nvGrpSpPr>
        <p:grpSpPr>
          <a:xfrm>
            <a:off x="9917536" y="1778000"/>
            <a:ext cx="474663" cy="490538"/>
            <a:chOff x="7835900" y="1778000"/>
            <a:chExt cx="474663" cy="490538"/>
          </a:xfrm>
        </p:grpSpPr>
        <p:sp>
          <p:nvSpPr>
            <p:cNvPr id="1120" name="Freeform 207">
              <a:extLst>
                <a:ext uri="{FF2B5EF4-FFF2-40B4-BE49-F238E27FC236}">
                  <a16:creationId xmlns:a16="http://schemas.microsoft.com/office/drawing/2014/main" id="{3BDE815C-59F5-497C-9362-B9610C9D96B4}"/>
                </a:ext>
              </a:extLst>
            </p:cNvPr>
            <p:cNvSpPr>
              <a:spLocks/>
            </p:cNvSpPr>
            <p:nvPr userDrawn="1"/>
          </p:nvSpPr>
          <p:spPr bwMode="auto">
            <a:xfrm>
              <a:off x="7835900" y="1974850"/>
              <a:ext cx="309563" cy="293688"/>
            </a:xfrm>
            <a:custGeom>
              <a:avLst/>
              <a:gdLst>
                <a:gd name="T0" fmla="*/ 22 w 80"/>
                <a:gd name="T1" fmla="*/ 0 h 76"/>
                <a:gd name="T2" fmla="*/ 10 w 80"/>
                <a:gd name="T3" fmla="*/ 19 h 76"/>
                <a:gd name="T4" fmla="*/ 21 w 80"/>
                <a:gd name="T5" fmla="*/ 66 h 76"/>
                <a:gd name="T6" fmla="*/ 68 w 80"/>
                <a:gd name="T7" fmla="*/ 55 h 76"/>
                <a:gd name="T8" fmla="*/ 80 w 80"/>
                <a:gd name="T9" fmla="*/ 36 h 76"/>
                <a:gd name="T10" fmla="*/ 22 w 80"/>
                <a:gd name="T11" fmla="*/ 0 h 76"/>
              </a:gdLst>
              <a:ahLst/>
              <a:cxnLst>
                <a:cxn ang="0">
                  <a:pos x="T0" y="T1"/>
                </a:cxn>
                <a:cxn ang="0">
                  <a:pos x="T2" y="T3"/>
                </a:cxn>
                <a:cxn ang="0">
                  <a:pos x="T4" y="T5"/>
                </a:cxn>
                <a:cxn ang="0">
                  <a:pos x="T6" y="T7"/>
                </a:cxn>
                <a:cxn ang="0">
                  <a:pos x="T8" y="T9"/>
                </a:cxn>
                <a:cxn ang="0">
                  <a:pos x="T10" y="T11"/>
                </a:cxn>
              </a:cxnLst>
              <a:rect l="0" t="0" r="r" b="b"/>
              <a:pathLst>
                <a:path w="80" h="76">
                  <a:moveTo>
                    <a:pt x="22" y="0"/>
                  </a:moveTo>
                  <a:cubicBezTo>
                    <a:pt x="10" y="19"/>
                    <a:pt x="10" y="19"/>
                    <a:pt x="10" y="19"/>
                  </a:cubicBezTo>
                  <a:cubicBezTo>
                    <a:pt x="0" y="35"/>
                    <a:pt x="5" y="56"/>
                    <a:pt x="21" y="66"/>
                  </a:cubicBezTo>
                  <a:cubicBezTo>
                    <a:pt x="37" y="76"/>
                    <a:pt x="58" y="71"/>
                    <a:pt x="68" y="55"/>
                  </a:cubicBezTo>
                  <a:cubicBezTo>
                    <a:pt x="80" y="36"/>
                    <a:pt x="80" y="36"/>
                    <a:pt x="80" y="36"/>
                  </a:cubicBezTo>
                  <a:cubicBezTo>
                    <a:pt x="70" y="36"/>
                    <a:pt x="45" y="30"/>
                    <a:pt x="2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21" name="Freeform 208">
              <a:extLst>
                <a:ext uri="{FF2B5EF4-FFF2-40B4-BE49-F238E27FC236}">
                  <a16:creationId xmlns:a16="http://schemas.microsoft.com/office/drawing/2014/main" id="{0465BFA0-7E7E-4189-87D8-77E184E7D67F}"/>
                </a:ext>
              </a:extLst>
            </p:cNvPr>
            <p:cNvSpPr>
              <a:spLocks noEditPoints="1"/>
            </p:cNvSpPr>
            <p:nvPr userDrawn="1"/>
          </p:nvSpPr>
          <p:spPr bwMode="auto">
            <a:xfrm>
              <a:off x="7929563" y="1778000"/>
              <a:ext cx="381000" cy="320675"/>
            </a:xfrm>
            <a:custGeom>
              <a:avLst/>
              <a:gdLst>
                <a:gd name="T0" fmla="*/ 94 w 99"/>
                <a:gd name="T1" fmla="*/ 0 h 83"/>
                <a:gd name="T2" fmla="*/ 88 w 99"/>
                <a:gd name="T3" fmla="*/ 19 h 83"/>
                <a:gd name="T4" fmla="*/ 67 w 99"/>
                <a:gd name="T5" fmla="*/ 24 h 83"/>
                <a:gd name="T6" fmla="*/ 48 w 99"/>
                <a:gd name="T7" fmla="*/ 26 h 83"/>
                <a:gd name="T8" fmla="*/ 5 w 99"/>
                <a:gd name="T9" fmla="*/ 39 h 83"/>
                <a:gd name="T10" fmla="*/ 0 w 99"/>
                <a:gd name="T11" fmla="*/ 47 h 83"/>
                <a:gd name="T12" fmla="*/ 59 w 99"/>
                <a:gd name="T13" fmla="*/ 83 h 83"/>
                <a:gd name="T14" fmla="*/ 64 w 99"/>
                <a:gd name="T15" fmla="*/ 75 h 83"/>
                <a:gd name="T16" fmla="*/ 56 w 99"/>
                <a:gd name="T17" fmla="*/ 31 h 83"/>
                <a:gd name="T18" fmla="*/ 66 w 99"/>
                <a:gd name="T19" fmla="*/ 29 h 83"/>
                <a:gd name="T20" fmla="*/ 94 w 99"/>
                <a:gd name="T21" fmla="*/ 21 h 83"/>
                <a:gd name="T22" fmla="*/ 98 w 99"/>
                <a:gd name="T23" fmla="*/ 3 h 83"/>
                <a:gd name="T24" fmla="*/ 40 w 99"/>
                <a:gd name="T25" fmla="*/ 59 h 83"/>
                <a:gd name="T26" fmla="*/ 32 w 99"/>
                <a:gd name="T27" fmla="*/ 61 h 83"/>
                <a:gd name="T28" fmla="*/ 30 w 99"/>
                <a:gd name="T29" fmla="*/ 53 h 83"/>
                <a:gd name="T30" fmla="*/ 38 w 99"/>
                <a:gd name="T31" fmla="*/ 39 h 83"/>
                <a:gd name="T32" fmla="*/ 47 w 99"/>
                <a:gd name="T33" fmla="*/ 37 h 83"/>
                <a:gd name="T34" fmla="*/ 49 w 99"/>
                <a:gd name="T35" fmla="*/ 45 h 83"/>
                <a:gd name="T36" fmla="*/ 40 w 99"/>
                <a:gd name="T37" fmla="*/ 5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3">
                  <a:moveTo>
                    <a:pt x="94" y="0"/>
                  </a:moveTo>
                  <a:cubicBezTo>
                    <a:pt x="93" y="8"/>
                    <a:pt x="88" y="19"/>
                    <a:pt x="88" y="19"/>
                  </a:cubicBezTo>
                  <a:cubicBezTo>
                    <a:pt x="79" y="33"/>
                    <a:pt x="67" y="24"/>
                    <a:pt x="67" y="24"/>
                  </a:cubicBezTo>
                  <a:cubicBezTo>
                    <a:pt x="56" y="17"/>
                    <a:pt x="50" y="22"/>
                    <a:pt x="48" y="26"/>
                  </a:cubicBezTo>
                  <a:cubicBezTo>
                    <a:pt x="32" y="19"/>
                    <a:pt x="14" y="25"/>
                    <a:pt x="5" y="39"/>
                  </a:cubicBezTo>
                  <a:cubicBezTo>
                    <a:pt x="0" y="47"/>
                    <a:pt x="0" y="47"/>
                    <a:pt x="0" y="47"/>
                  </a:cubicBezTo>
                  <a:cubicBezTo>
                    <a:pt x="7" y="57"/>
                    <a:pt x="28" y="81"/>
                    <a:pt x="59" y="83"/>
                  </a:cubicBezTo>
                  <a:cubicBezTo>
                    <a:pt x="64" y="75"/>
                    <a:pt x="64" y="75"/>
                    <a:pt x="64" y="75"/>
                  </a:cubicBezTo>
                  <a:cubicBezTo>
                    <a:pt x="73" y="60"/>
                    <a:pt x="69" y="41"/>
                    <a:pt x="56" y="31"/>
                  </a:cubicBezTo>
                  <a:cubicBezTo>
                    <a:pt x="59" y="26"/>
                    <a:pt x="66" y="29"/>
                    <a:pt x="66" y="29"/>
                  </a:cubicBezTo>
                  <a:cubicBezTo>
                    <a:pt x="86" y="42"/>
                    <a:pt x="94" y="21"/>
                    <a:pt x="94" y="21"/>
                  </a:cubicBezTo>
                  <a:cubicBezTo>
                    <a:pt x="94" y="21"/>
                    <a:pt x="99" y="12"/>
                    <a:pt x="98" y="3"/>
                  </a:cubicBezTo>
                  <a:moveTo>
                    <a:pt x="40" y="59"/>
                  </a:moveTo>
                  <a:cubicBezTo>
                    <a:pt x="38" y="62"/>
                    <a:pt x="35" y="63"/>
                    <a:pt x="32" y="61"/>
                  </a:cubicBezTo>
                  <a:cubicBezTo>
                    <a:pt x="29" y="59"/>
                    <a:pt x="28" y="56"/>
                    <a:pt x="30" y="53"/>
                  </a:cubicBezTo>
                  <a:cubicBezTo>
                    <a:pt x="38" y="39"/>
                    <a:pt x="38" y="39"/>
                    <a:pt x="38" y="39"/>
                  </a:cubicBezTo>
                  <a:cubicBezTo>
                    <a:pt x="40" y="36"/>
                    <a:pt x="44" y="35"/>
                    <a:pt x="47" y="37"/>
                  </a:cubicBezTo>
                  <a:cubicBezTo>
                    <a:pt x="49" y="39"/>
                    <a:pt x="50" y="43"/>
                    <a:pt x="49" y="45"/>
                  </a:cubicBezTo>
                  <a:lnTo>
                    <a:pt x="40" y="5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22" name="Group 1121" descr="An icon of three people">
            <a:extLst>
              <a:ext uri="{FF2B5EF4-FFF2-40B4-BE49-F238E27FC236}">
                <a16:creationId xmlns:a16="http://schemas.microsoft.com/office/drawing/2014/main" id="{9F0673A7-D0ED-4D15-89C2-2AEC67CCC14E}"/>
              </a:ext>
            </a:extLst>
          </p:cNvPr>
          <p:cNvGrpSpPr/>
          <p:nvPr userDrawn="1"/>
        </p:nvGrpSpPr>
        <p:grpSpPr>
          <a:xfrm>
            <a:off x="8809461" y="1284288"/>
            <a:ext cx="587375" cy="382587"/>
            <a:chOff x="6727825" y="1284288"/>
            <a:chExt cx="587375" cy="382587"/>
          </a:xfrm>
        </p:grpSpPr>
        <p:sp>
          <p:nvSpPr>
            <p:cNvPr id="1123" name="Oval 209">
              <a:extLst>
                <a:ext uri="{FF2B5EF4-FFF2-40B4-BE49-F238E27FC236}">
                  <a16:creationId xmlns:a16="http://schemas.microsoft.com/office/drawing/2014/main" id="{90D5A7A5-3822-4129-951E-AAD38A80A476}"/>
                </a:ext>
              </a:extLst>
            </p:cNvPr>
            <p:cNvSpPr>
              <a:spLocks noChangeArrowheads="1"/>
            </p:cNvSpPr>
            <p:nvPr userDrawn="1"/>
          </p:nvSpPr>
          <p:spPr bwMode="auto">
            <a:xfrm>
              <a:off x="68087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24" name="Oval 210">
              <a:extLst>
                <a:ext uri="{FF2B5EF4-FFF2-40B4-BE49-F238E27FC236}">
                  <a16:creationId xmlns:a16="http://schemas.microsoft.com/office/drawing/2014/main" id="{334F96E7-2960-48DE-8638-0E9D10524948}"/>
                </a:ext>
              </a:extLst>
            </p:cNvPr>
            <p:cNvSpPr>
              <a:spLocks noChangeArrowheads="1"/>
            </p:cNvSpPr>
            <p:nvPr userDrawn="1"/>
          </p:nvSpPr>
          <p:spPr bwMode="auto">
            <a:xfrm>
              <a:off x="71135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25" name="Oval 211">
              <a:extLst>
                <a:ext uri="{FF2B5EF4-FFF2-40B4-BE49-F238E27FC236}">
                  <a16:creationId xmlns:a16="http://schemas.microsoft.com/office/drawing/2014/main" id="{3CEF7089-32D5-4035-8BDE-56EAE002CE48}"/>
                </a:ext>
              </a:extLst>
            </p:cNvPr>
            <p:cNvSpPr>
              <a:spLocks noChangeArrowheads="1"/>
            </p:cNvSpPr>
            <p:nvPr userDrawn="1"/>
          </p:nvSpPr>
          <p:spPr bwMode="auto">
            <a:xfrm>
              <a:off x="6959600" y="1284288"/>
              <a:ext cx="123825" cy="12382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26" name="Freeform 212">
              <a:extLst>
                <a:ext uri="{FF2B5EF4-FFF2-40B4-BE49-F238E27FC236}">
                  <a16:creationId xmlns:a16="http://schemas.microsoft.com/office/drawing/2014/main" id="{D4E6614B-0D62-4F99-AC99-1208EA4A7078}"/>
                </a:ext>
              </a:extLst>
            </p:cNvPr>
            <p:cNvSpPr>
              <a:spLocks/>
            </p:cNvSpPr>
            <p:nvPr userDrawn="1"/>
          </p:nvSpPr>
          <p:spPr bwMode="auto">
            <a:xfrm>
              <a:off x="6727825" y="1419225"/>
              <a:ext cx="587375" cy="247650"/>
            </a:xfrm>
            <a:custGeom>
              <a:avLst/>
              <a:gdLst>
                <a:gd name="T0" fmla="*/ 149 w 152"/>
                <a:gd name="T1" fmla="*/ 57 h 64"/>
                <a:gd name="T2" fmla="*/ 131 w 152"/>
                <a:gd name="T3" fmla="*/ 57 h 64"/>
                <a:gd name="T4" fmla="*/ 131 w 152"/>
                <a:gd name="T5" fmla="*/ 50 h 64"/>
                <a:gd name="T6" fmla="*/ 138 w 152"/>
                <a:gd name="T7" fmla="*/ 38 h 64"/>
                <a:gd name="T8" fmla="*/ 138 w 152"/>
                <a:gd name="T9" fmla="*/ 16 h 64"/>
                <a:gd name="T10" fmla="*/ 124 w 152"/>
                <a:gd name="T11" fmla="*/ 2 h 64"/>
                <a:gd name="T12" fmla="*/ 107 w 152"/>
                <a:gd name="T13" fmla="*/ 2 h 64"/>
                <a:gd name="T14" fmla="*/ 104 w 152"/>
                <a:gd name="T15" fmla="*/ 3 h 64"/>
                <a:gd name="T16" fmla="*/ 107 w 152"/>
                <a:gd name="T17" fmla="*/ 15 h 64"/>
                <a:gd name="T18" fmla="*/ 107 w 152"/>
                <a:gd name="T19" fmla="*/ 39 h 64"/>
                <a:gd name="T20" fmla="*/ 101 w 152"/>
                <a:gd name="T21" fmla="*/ 55 h 64"/>
                <a:gd name="T22" fmla="*/ 101 w 152"/>
                <a:gd name="T23" fmla="*/ 57 h 64"/>
                <a:gd name="T24" fmla="*/ 92 w 152"/>
                <a:gd name="T25" fmla="*/ 57 h 64"/>
                <a:gd name="T26" fmla="*/ 92 w 152"/>
                <a:gd name="T27" fmla="*/ 52 h 64"/>
                <a:gd name="T28" fmla="*/ 100 w 152"/>
                <a:gd name="T29" fmla="*/ 39 h 64"/>
                <a:gd name="T30" fmla="*/ 100 w 152"/>
                <a:gd name="T31" fmla="*/ 15 h 64"/>
                <a:gd name="T32" fmla="*/ 85 w 152"/>
                <a:gd name="T33" fmla="*/ 0 h 64"/>
                <a:gd name="T34" fmla="*/ 66 w 152"/>
                <a:gd name="T35" fmla="*/ 0 h 64"/>
                <a:gd name="T36" fmla="*/ 51 w 152"/>
                <a:gd name="T37" fmla="*/ 15 h 64"/>
                <a:gd name="T38" fmla="*/ 51 w 152"/>
                <a:gd name="T39" fmla="*/ 39 h 64"/>
                <a:gd name="T40" fmla="*/ 59 w 152"/>
                <a:gd name="T41" fmla="*/ 52 h 64"/>
                <a:gd name="T42" fmla="*/ 59 w 152"/>
                <a:gd name="T43" fmla="*/ 57 h 64"/>
                <a:gd name="T44" fmla="*/ 51 w 152"/>
                <a:gd name="T45" fmla="*/ 57 h 64"/>
                <a:gd name="T46" fmla="*/ 51 w 152"/>
                <a:gd name="T47" fmla="*/ 55 h 64"/>
                <a:gd name="T48" fmla="*/ 44 w 152"/>
                <a:gd name="T49" fmla="*/ 39 h 64"/>
                <a:gd name="T50" fmla="*/ 44 w 152"/>
                <a:gd name="T51" fmla="*/ 15 h 64"/>
                <a:gd name="T52" fmla="*/ 47 w 152"/>
                <a:gd name="T53" fmla="*/ 3 h 64"/>
                <a:gd name="T54" fmla="*/ 44 w 152"/>
                <a:gd name="T55" fmla="*/ 2 h 64"/>
                <a:gd name="T56" fmla="*/ 27 w 152"/>
                <a:gd name="T57" fmla="*/ 2 h 64"/>
                <a:gd name="T58" fmla="*/ 13 w 152"/>
                <a:gd name="T59" fmla="*/ 16 h 64"/>
                <a:gd name="T60" fmla="*/ 13 w 152"/>
                <a:gd name="T61" fmla="*/ 38 h 64"/>
                <a:gd name="T62" fmla="*/ 21 w 152"/>
                <a:gd name="T63" fmla="*/ 50 h 64"/>
                <a:gd name="T64" fmla="*/ 21 w 152"/>
                <a:gd name="T65" fmla="*/ 57 h 64"/>
                <a:gd name="T66" fmla="*/ 3 w 152"/>
                <a:gd name="T67" fmla="*/ 57 h 64"/>
                <a:gd name="T68" fmla="*/ 0 w 152"/>
                <a:gd name="T69" fmla="*/ 60 h 64"/>
                <a:gd name="T70" fmla="*/ 3 w 152"/>
                <a:gd name="T71" fmla="*/ 64 h 64"/>
                <a:gd name="T72" fmla="*/ 149 w 152"/>
                <a:gd name="T73" fmla="*/ 64 h 64"/>
                <a:gd name="T74" fmla="*/ 152 w 152"/>
                <a:gd name="T75" fmla="*/ 60 h 64"/>
                <a:gd name="T76" fmla="*/ 149 w 152"/>
                <a:gd name="T77" fmla="*/ 57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2" h="64">
                  <a:moveTo>
                    <a:pt x="149" y="57"/>
                  </a:moveTo>
                  <a:cubicBezTo>
                    <a:pt x="131" y="57"/>
                    <a:pt x="131" y="57"/>
                    <a:pt x="131" y="57"/>
                  </a:cubicBezTo>
                  <a:cubicBezTo>
                    <a:pt x="131" y="50"/>
                    <a:pt x="131" y="50"/>
                    <a:pt x="131" y="50"/>
                  </a:cubicBezTo>
                  <a:cubicBezTo>
                    <a:pt x="135" y="48"/>
                    <a:pt x="138" y="43"/>
                    <a:pt x="138" y="38"/>
                  </a:cubicBezTo>
                  <a:cubicBezTo>
                    <a:pt x="138" y="16"/>
                    <a:pt x="138" y="16"/>
                    <a:pt x="138" y="16"/>
                  </a:cubicBezTo>
                  <a:cubicBezTo>
                    <a:pt x="138" y="9"/>
                    <a:pt x="132" y="2"/>
                    <a:pt x="124" y="2"/>
                  </a:cubicBezTo>
                  <a:cubicBezTo>
                    <a:pt x="107" y="2"/>
                    <a:pt x="107" y="2"/>
                    <a:pt x="107" y="2"/>
                  </a:cubicBezTo>
                  <a:cubicBezTo>
                    <a:pt x="106" y="2"/>
                    <a:pt x="105" y="2"/>
                    <a:pt x="104" y="3"/>
                  </a:cubicBezTo>
                  <a:cubicBezTo>
                    <a:pt x="106" y="6"/>
                    <a:pt x="107" y="10"/>
                    <a:pt x="107" y="15"/>
                  </a:cubicBezTo>
                  <a:cubicBezTo>
                    <a:pt x="107" y="39"/>
                    <a:pt x="107" y="39"/>
                    <a:pt x="107" y="39"/>
                  </a:cubicBezTo>
                  <a:cubicBezTo>
                    <a:pt x="107" y="45"/>
                    <a:pt x="105" y="51"/>
                    <a:pt x="101" y="55"/>
                  </a:cubicBezTo>
                  <a:cubicBezTo>
                    <a:pt x="101" y="57"/>
                    <a:pt x="101" y="57"/>
                    <a:pt x="101" y="57"/>
                  </a:cubicBezTo>
                  <a:cubicBezTo>
                    <a:pt x="92" y="57"/>
                    <a:pt x="92" y="57"/>
                    <a:pt x="92" y="57"/>
                  </a:cubicBezTo>
                  <a:cubicBezTo>
                    <a:pt x="92" y="52"/>
                    <a:pt x="92" y="52"/>
                    <a:pt x="92" y="52"/>
                  </a:cubicBezTo>
                  <a:cubicBezTo>
                    <a:pt x="97" y="50"/>
                    <a:pt x="100" y="45"/>
                    <a:pt x="100" y="39"/>
                  </a:cubicBezTo>
                  <a:cubicBezTo>
                    <a:pt x="100" y="15"/>
                    <a:pt x="100" y="15"/>
                    <a:pt x="100" y="15"/>
                  </a:cubicBezTo>
                  <a:cubicBezTo>
                    <a:pt x="100" y="7"/>
                    <a:pt x="93" y="0"/>
                    <a:pt x="85" y="0"/>
                  </a:cubicBezTo>
                  <a:cubicBezTo>
                    <a:pt x="66" y="0"/>
                    <a:pt x="66" y="0"/>
                    <a:pt x="66" y="0"/>
                  </a:cubicBezTo>
                  <a:cubicBezTo>
                    <a:pt x="58" y="0"/>
                    <a:pt x="51" y="7"/>
                    <a:pt x="51" y="15"/>
                  </a:cubicBezTo>
                  <a:cubicBezTo>
                    <a:pt x="51" y="39"/>
                    <a:pt x="51" y="39"/>
                    <a:pt x="51" y="39"/>
                  </a:cubicBezTo>
                  <a:cubicBezTo>
                    <a:pt x="51" y="45"/>
                    <a:pt x="54" y="50"/>
                    <a:pt x="59" y="52"/>
                  </a:cubicBezTo>
                  <a:cubicBezTo>
                    <a:pt x="59" y="57"/>
                    <a:pt x="59" y="57"/>
                    <a:pt x="59" y="57"/>
                  </a:cubicBezTo>
                  <a:cubicBezTo>
                    <a:pt x="51" y="57"/>
                    <a:pt x="51" y="57"/>
                    <a:pt x="51" y="57"/>
                  </a:cubicBezTo>
                  <a:cubicBezTo>
                    <a:pt x="51" y="55"/>
                    <a:pt x="51" y="55"/>
                    <a:pt x="51" y="55"/>
                  </a:cubicBezTo>
                  <a:cubicBezTo>
                    <a:pt x="46" y="51"/>
                    <a:pt x="44" y="45"/>
                    <a:pt x="44" y="39"/>
                  </a:cubicBezTo>
                  <a:cubicBezTo>
                    <a:pt x="44" y="15"/>
                    <a:pt x="44" y="15"/>
                    <a:pt x="44" y="15"/>
                  </a:cubicBezTo>
                  <a:cubicBezTo>
                    <a:pt x="44" y="10"/>
                    <a:pt x="45" y="6"/>
                    <a:pt x="47" y="3"/>
                  </a:cubicBezTo>
                  <a:cubicBezTo>
                    <a:pt x="46" y="2"/>
                    <a:pt x="45" y="2"/>
                    <a:pt x="44" y="2"/>
                  </a:cubicBezTo>
                  <a:cubicBezTo>
                    <a:pt x="27" y="2"/>
                    <a:pt x="27" y="2"/>
                    <a:pt x="27" y="2"/>
                  </a:cubicBezTo>
                  <a:cubicBezTo>
                    <a:pt x="19" y="2"/>
                    <a:pt x="13" y="9"/>
                    <a:pt x="13" y="16"/>
                  </a:cubicBezTo>
                  <a:cubicBezTo>
                    <a:pt x="13" y="38"/>
                    <a:pt x="13" y="38"/>
                    <a:pt x="13" y="38"/>
                  </a:cubicBezTo>
                  <a:cubicBezTo>
                    <a:pt x="13" y="43"/>
                    <a:pt x="16" y="48"/>
                    <a:pt x="21" y="50"/>
                  </a:cubicBezTo>
                  <a:cubicBezTo>
                    <a:pt x="21" y="57"/>
                    <a:pt x="21" y="57"/>
                    <a:pt x="21" y="57"/>
                  </a:cubicBezTo>
                  <a:cubicBezTo>
                    <a:pt x="3" y="57"/>
                    <a:pt x="3" y="57"/>
                    <a:pt x="3" y="57"/>
                  </a:cubicBezTo>
                  <a:cubicBezTo>
                    <a:pt x="1" y="57"/>
                    <a:pt x="0" y="59"/>
                    <a:pt x="0" y="60"/>
                  </a:cubicBezTo>
                  <a:cubicBezTo>
                    <a:pt x="0" y="62"/>
                    <a:pt x="1" y="64"/>
                    <a:pt x="3" y="64"/>
                  </a:cubicBezTo>
                  <a:cubicBezTo>
                    <a:pt x="149" y="64"/>
                    <a:pt x="149" y="64"/>
                    <a:pt x="149" y="64"/>
                  </a:cubicBezTo>
                  <a:cubicBezTo>
                    <a:pt x="151" y="64"/>
                    <a:pt x="152" y="62"/>
                    <a:pt x="152" y="60"/>
                  </a:cubicBezTo>
                  <a:cubicBezTo>
                    <a:pt x="152" y="59"/>
                    <a:pt x="151" y="57"/>
                    <a:pt x="149" y="5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27" name="Group 1126" descr="Visual identifier for the GC Tools Suite">
            <a:extLst>
              <a:ext uri="{FF2B5EF4-FFF2-40B4-BE49-F238E27FC236}">
                <a16:creationId xmlns:a16="http://schemas.microsoft.com/office/drawing/2014/main" id="{869F86F2-6DB0-41A1-B340-2148410C4278}"/>
              </a:ext>
            </a:extLst>
          </p:cNvPr>
          <p:cNvGrpSpPr/>
          <p:nvPr userDrawn="1"/>
        </p:nvGrpSpPr>
        <p:grpSpPr>
          <a:xfrm>
            <a:off x="7329911" y="3883025"/>
            <a:ext cx="309563" cy="309563"/>
            <a:chOff x="5248275" y="3883025"/>
            <a:chExt cx="309563" cy="309563"/>
          </a:xfrm>
        </p:grpSpPr>
        <p:sp>
          <p:nvSpPr>
            <p:cNvPr id="1128" name="Freeform 213">
              <a:extLst>
                <a:ext uri="{FF2B5EF4-FFF2-40B4-BE49-F238E27FC236}">
                  <a16:creationId xmlns:a16="http://schemas.microsoft.com/office/drawing/2014/main" id="{5BAE85E3-9B95-42B7-B588-8C80D9F21EEC}"/>
                </a:ext>
              </a:extLst>
            </p:cNvPr>
            <p:cNvSpPr>
              <a:spLocks/>
            </p:cNvSpPr>
            <p:nvPr userDrawn="1"/>
          </p:nvSpPr>
          <p:spPr bwMode="auto">
            <a:xfrm>
              <a:off x="5264150" y="3887788"/>
              <a:ext cx="153988" cy="166688"/>
            </a:xfrm>
            <a:custGeom>
              <a:avLst/>
              <a:gdLst>
                <a:gd name="T0" fmla="*/ 19 w 40"/>
                <a:gd name="T1" fmla="*/ 43 h 43"/>
                <a:gd name="T2" fmla="*/ 35 w 40"/>
                <a:gd name="T3" fmla="*/ 38 h 43"/>
                <a:gd name="T4" fmla="*/ 35 w 40"/>
                <a:gd name="T5" fmla="*/ 36 h 43"/>
                <a:gd name="T6" fmla="*/ 40 w 40"/>
                <a:gd name="T7" fmla="*/ 29 h 43"/>
                <a:gd name="T8" fmla="*/ 27 w 40"/>
                <a:gd name="T9" fmla="*/ 0 h 43"/>
                <a:gd name="T10" fmla="*/ 0 w 40"/>
                <a:gd name="T11" fmla="*/ 21 h 43"/>
                <a:gd name="T12" fmla="*/ 8 w 40"/>
                <a:gd name="T13" fmla="*/ 38 h 43"/>
                <a:gd name="T14" fmla="*/ 11 w 40"/>
                <a:gd name="T15" fmla="*/ 37 h 43"/>
                <a:gd name="T16" fmla="*/ 19 w 40"/>
                <a:gd name="T1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43">
                  <a:moveTo>
                    <a:pt x="19" y="43"/>
                  </a:moveTo>
                  <a:cubicBezTo>
                    <a:pt x="25" y="42"/>
                    <a:pt x="30" y="40"/>
                    <a:pt x="35" y="38"/>
                  </a:cubicBezTo>
                  <a:cubicBezTo>
                    <a:pt x="35" y="37"/>
                    <a:pt x="35" y="37"/>
                    <a:pt x="35" y="36"/>
                  </a:cubicBezTo>
                  <a:cubicBezTo>
                    <a:pt x="35" y="33"/>
                    <a:pt x="37" y="30"/>
                    <a:pt x="40" y="29"/>
                  </a:cubicBezTo>
                  <a:cubicBezTo>
                    <a:pt x="39" y="18"/>
                    <a:pt x="34" y="8"/>
                    <a:pt x="27" y="0"/>
                  </a:cubicBezTo>
                  <a:cubicBezTo>
                    <a:pt x="15" y="3"/>
                    <a:pt x="5" y="11"/>
                    <a:pt x="0" y="21"/>
                  </a:cubicBezTo>
                  <a:cubicBezTo>
                    <a:pt x="2" y="27"/>
                    <a:pt x="5" y="33"/>
                    <a:pt x="8" y="38"/>
                  </a:cubicBezTo>
                  <a:cubicBezTo>
                    <a:pt x="9" y="37"/>
                    <a:pt x="10" y="37"/>
                    <a:pt x="11" y="37"/>
                  </a:cubicBezTo>
                  <a:cubicBezTo>
                    <a:pt x="15" y="37"/>
                    <a:pt x="18" y="39"/>
                    <a:pt x="19"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29" name="Freeform 214">
              <a:extLst>
                <a:ext uri="{FF2B5EF4-FFF2-40B4-BE49-F238E27FC236}">
                  <a16:creationId xmlns:a16="http://schemas.microsoft.com/office/drawing/2014/main" id="{8C66AE00-9945-4B33-8339-C5B6FB55116D}"/>
                </a:ext>
              </a:extLst>
            </p:cNvPr>
            <p:cNvSpPr>
              <a:spLocks/>
            </p:cNvSpPr>
            <p:nvPr userDrawn="1"/>
          </p:nvSpPr>
          <p:spPr bwMode="auto">
            <a:xfrm>
              <a:off x="5253038" y="4060825"/>
              <a:ext cx="134938" cy="120650"/>
            </a:xfrm>
            <a:custGeom>
              <a:avLst/>
              <a:gdLst>
                <a:gd name="T0" fmla="*/ 18 w 35"/>
                <a:gd name="T1" fmla="*/ 8 h 31"/>
                <a:gd name="T2" fmla="*/ 14 w 35"/>
                <a:gd name="T3" fmla="*/ 9 h 31"/>
                <a:gd name="T4" fmla="*/ 6 w 35"/>
                <a:gd name="T5" fmla="*/ 2 h 31"/>
                <a:gd name="T6" fmla="*/ 0 w 35"/>
                <a:gd name="T7" fmla="*/ 0 h 31"/>
                <a:gd name="T8" fmla="*/ 25 w 35"/>
                <a:gd name="T9" fmla="*/ 31 h 31"/>
                <a:gd name="T10" fmla="*/ 35 w 35"/>
                <a:gd name="T11" fmla="*/ 21 h 31"/>
                <a:gd name="T12" fmla="*/ 33 w 35"/>
                <a:gd name="T13" fmla="*/ 17 h 31"/>
                <a:gd name="T14" fmla="*/ 18 w 35"/>
                <a:gd name="T15" fmla="*/ 8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31">
                  <a:moveTo>
                    <a:pt x="18" y="8"/>
                  </a:moveTo>
                  <a:cubicBezTo>
                    <a:pt x="17" y="8"/>
                    <a:pt x="16" y="9"/>
                    <a:pt x="14" y="9"/>
                  </a:cubicBezTo>
                  <a:cubicBezTo>
                    <a:pt x="10" y="9"/>
                    <a:pt x="7" y="6"/>
                    <a:pt x="6" y="2"/>
                  </a:cubicBezTo>
                  <a:cubicBezTo>
                    <a:pt x="4" y="1"/>
                    <a:pt x="2" y="1"/>
                    <a:pt x="0" y="0"/>
                  </a:cubicBezTo>
                  <a:cubicBezTo>
                    <a:pt x="2" y="15"/>
                    <a:pt x="12" y="26"/>
                    <a:pt x="25" y="31"/>
                  </a:cubicBezTo>
                  <a:cubicBezTo>
                    <a:pt x="29" y="28"/>
                    <a:pt x="32" y="25"/>
                    <a:pt x="35" y="21"/>
                  </a:cubicBezTo>
                  <a:cubicBezTo>
                    <a:pt x="34" y="20"/>
                    <a:pt x="33" y="18"/>
                    <a:pt x="33" y="17"/>
                  </a:cubicBezTo>
                  <a:cubicBezTo>
                    <a:pt x="27" y="14"/>
                    <a:pt x="22" y="11"/>
                    <a:pt x="18" y="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0" name="Freeform 215">
              <a:extLst>
                <a:ext uri="{FF2B5EF4-FFF2-40B4-BE49-F238E27FC236}">
                  <a16:creationId xmlns:a16="http://schemas.microsoft.com/office/drawing/2014/main" id="{06488911-9DF4-49EB-AE5D-EBA465CD3F5A}"/>
                </a:ext>
              </a:extLst>
            </p:cNvPr>
            <p:cNvSpPr>
              <a:spLocks/>
            </p:cNvSpPr>
            <p:nvPr userDrawn="1"/>
          </p:nvSpPr>
          <p:spPr bwMode="auto">
            <a:xfrm>
              <a:off x="5334000" y="4049713"/>
              <a:ext cx="84138" cy="58738"/>
            </a:xfrm>
            <a:custGeom>
              <a:avLst/>
              <a:gdLst>
                <a:gd name="T0" fmla="*/ 1 w 22"/>
                <a:gd name="T1" fmla="*/ 5 h 15"/>
                <a:gd name="T2" fmla="*/ 0 w 22"/>
                <a:gd name="T3" fmla="*/ 7 h 15"/>
                <a:gd name="T4" fmla="*/ 13 w 22"/>
                <a:gd name="T5" fmla="*/ 15 h 15"/>
                <a:gd name="T6" fmla="*/ 20 w 22"/>
                <a:gd name="T7" fmla="*/ 11 h 15"/>
                <a:gd name="T8" fmla="*/ 22 w 22"/>
                <a:gd name="T9" fmla="*/ 2 h 15"/>
                <a:gd name="T10" fmla="*/ 20 w 22"/>
                <a:gd name="T11" fmla="*/ 0 h 15"/>
                <a:gd name="T12" fmla="*/ 1 w 22"/>
                <a:gd name="T13" fmla="*/ 5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 y="5"/>
                  </a:moveTo>
                  <a:cubicBezTo>
                    <a:pt x="1" y="6"/>
                    <a:pt x="1" y="7"/>
                    <a:pt x="0" y="7"/>
                  </a:cubicBezTo>
                  <a:cubicBezTo>
                    <a:pt x="4" y="10"/>
                    <a:pt x="9" y="13"/>
                    <a:pt x="13" y="15"/>
                  </a:cubicBezTo>
                  <a:cubicBezTo>
                    <a:pt x="15" y="13"/>
                    <a:pt x="17" y="11"/>
                    <a:pt x="20" y="11"/>
                  </a:cubicBezTo>
                  <a:cubicBezTo>
                    <a:pt x="21" y="8"/>
                    <a:pt x="22" y="5"/>
                    <a:pt x="22" y="2"/>
                  </a:cubicBezTo>
                  <a:cubicBezTo>
                    <a:pt x="21" y="1"/>
                    <a:pt x="21" y="1"/>
                    <a:pt x="20" y="0"/>
                  </a:cubicBezTo>
                  <a:cubicBezTo>
                    <a:pt x="14" y="3"/>
                    <a:pt x="8" y="5"/>
                    <a:pt x="1"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1" name="Freeform 216">
              <a:extLst>
                <a:ext uri="{FF2B5EF4-FFF2-40B4-BE49-F238E27FC236}">
                  <a16:creationId xmlns:a16="http://schemas.microsoft.com/office/drawing/2014/main" id="{67827824-65DD-414E-A9D2-E4C94F8E6AA0}"/>
                </a:ext>
              </a:extLst>
            </p:cNvPr>
            <p:cNvSpPr>
              <a:spLocks/>
            </p:cNvSpPr>
            <p:nvPr userDrawn="1"/>
          </p:nvSpPr>
          <p:spPr bwMode="auto">
            <a:xfrm>
              <a:off x="5430838" y="3938588"/>
              <a:ext cx="127000" cy="184150"/>
            </a:xfrm>
            <a:custGeom>
              <a:avLst/>
              <a:gdLst>
                <a:gd name="T0" fmla="*/ 29 w 33"/>
                <a:gd name="T1" fmla="*/ 44 h 48"/>
                <a:gd name="T2" fmla="*/ 33 w 33"/>
                <a:gd name="T3" fmla="*/ 26 h 48"/>
                <a:gd name="T4" fmla="*/ 23 w 33"/>
                <a:gd name="T5" fmla="*/ 0 h 48"/>
                <a:gd name="T6" fmla="*/ 8 w 33"/>
                <a:gd name="T7" fmla="*/ 21 h 48"/>
                <a:gd name="T8" fmla="*/ 8 w 33"/>
                <a:gd name="T9" fmla="*/ 23 h 48"/>
                <a:gd name="T10" fmla="*/ 2 w 33"/>
                <a:gd name="T11" fmla="*/ 31 h 48"/>
                <a:gd name="T12" fmla="*/ 0 w 33"/>
                <a:gd name="T13" fmla="*/ 42 h 48"/>
                <a:gd name="T14" fmla="*/ 3 w 33"/>
                <a:gd name="T15" fmla="*/ 48 h 48"/>
                <a:gd name="T16" fmla="*/ 8 w 33"/>
                <a:gd name="T17" fmla="*/ 48 h 48"/>
                <a:gd name="T18" fmla="*/ 29 w 33"/>
                <a:gd name="T19"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48">
                  <a:moveTo>
                    <a:pt x="29" y="44"/>
                  </a:moveTo>
                  <a:cubicBezTo>
                    <a:pt x="31" y="38"/>
                    <a:pt x="33" y="32"/>
                    <a:pt x="33" y="26"/>
                  </a:cubicBezTo>
                  <a:cubicBezTo>
                    <a:pt x="33" y="16"/>
                    <a:pt x="29" y="7"/>
                    <a:pt x="23" y="0"/>
                  </a:cubicBezTo>
                  <a:cubicBezTo>
                    <a:pt x="20" y="8"/>
                    <a:pt x="15" y="15"/>
                    <a:pt x="8" y="21"/>
                  </a:cubicBezTo>
                  <a:cubicBezTo>
                    <a:pt x="8" y="22"/>
                    <a:pt x="8" y="22"/>
                    <a:pt x="8" y="23"/>
                  </a:cubicBezTo>
                  <a:cubicBezTo>
                    <a:pt x="8" y="27"/>
                    <a:pt x="6" y="30"/>
                    <a:pt x="2" y="31"/>
                  </a:cubicBezTo>
                  <a:cubicBezTo>
                    <a:pt x="2" y="35"/>
                    <a:pt x="1" y="38"/>
                    <a:pt x="0" y="42"/>
                  </a:cubicBezTo>
                  <a:cubicBezTo>
                    <a:pt x="2" y="43"/>
                    <a:pt x="3" y="45"/>
                    <a:pt x="3" y="48"/>
                  </a:cubicBezTo>
                  <a:cubicBezTo>
                    <a:pt x="5" y="48"/>
                    <a:pt x="7" y="48"/>
                    <a:pt x="8" y="48"/>
                  </a:cubicBezTo>
                  <a:cubicBezTo>
                    <a:pt x="16" y="48"/>
                    <a:pt x="22" y="46"/>
                    <a:pt x="29" y="4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2" name="Freeform 217">
              <a:extLst>
                <a:ext uri="{FF2B5EF4-FFF2-40B4-BE49-F238E27FC236}">
                  <a16:creationId xmlns:a16="http://schemas.microsoft.com/office/drawing/2014/main" id="{EA703DA4-FB2B-44A2-B667-3E4AAE9A7708}"/>
                </a:ext>
              </a:extLst>
            </p:cNvPr>
            <p:cNvSpPr>
              <a:spLocks/>
            </p:cNvSpPr>
            <p:nvPr userDrawn="1"/>
          </p:nvSpPr>
          <p:spPr bwMode="auto">
            <a:xfrm>
              <a:off x="5248275" y="3998913"/>
              <a:ext cx="31750" cy="50800"/>
            </a:xfrm>
            <a:custGeom>
              <a:avLst/>
              <a:gdLst>
                <a:gd name="T0" fmla="*/ 2 w 8"/>
                <a:gd name="T1" fmla="*/ 0 h 13"/>
                <a:gd name="T2" fmla="*/ 0 w 8"/>
                <a:gd name="T3" fmla="*/ 10 h 13"/>
                <a:gd name="T4" fmla="*/ 0 w 8"/>
                <a:gd name="T5" fmla="*/ 11 h 13"/>
                <a:gd name="T6" fmla="*/ 8 w 8"/>
                <a:gd name="T7" fmla="*/ 13 h 13"/>
                <a:gd name="T8" fmla="*/ 8 w 8"/>
                <a:gd name="T9" fmla="*/ 12 h 13"/>
                <a:gd name="T10" fmla="*/ 2 w 8"/>
                <a:gd name="T11" fmla="*/ 0 h 13"/>
              </a:gdLst>
              <a:ahLst/>
              <a:cxnLst>
                <a:cxn ang="0">
                  <a:pos x="T0" y="T1"/>
                </a:cxn>
                <a:cxn ang="0">
                  <a:pos x="T2" y="T3"/>
                </a:cxn>
                <a:cxn ang="0">
                  <a:pos x="T4" y="T5"/>
                </a:cxn>
                <a:cxn ang="0">
                  <a:pos x="T6" y="T7"/>
                </a:cxn>
                <a:cxn ang="0">
                  <a:pos x="T8" y="T9"/>
                </a:cxn>
                <a:cxn ang="0">
                  <a:pos x="T10" y="T11"/>
                </a:cxn>
              </a:cxnLst>
              <a:rect l="0" t="0" r="r" b="b"/>
              <a:pathLst>
                <a:path w="8" h="13">
                  <a:moveTo>
                    <a:pt x="2" y="0"/>
                  </a:moveTo>
                  <a:cubicBezTo>
                    <a:pt x="1" y="3"/>
                    <a:pt x="0" y="6"/>
                    <a:pt x="0" y="10"/>
                  </a:cubicBezTo>
                  <a:cubicBezTo>
                    <a:pt x="0" y="10"/>
                    <a:pt x="0" y="11"/>
                    <a:pt x="0" y="11"/>
                  </a:cubicBezTo>
                  <a:cubicBezTo>
                    <a:pt x="3" y="12"/>
                    <a:pt x="5" y="13"/>
                    <a:pt x="8" y="13"/>
                  </a:cubicBezTo>
                  <a:cubicBezTo>
                    <a:pt x="8" y="13"/>
                    <a:pt x="8" y="12"/>
                    <a:pt x="8" y="12"/>
                  </a:cubicBezTo>
                  <a:cubicBezTo>
                    <a:pt x="6" y="8"/>
                    <a:pt x="3" y="4"/>
                    <a:pt x="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3" name="Freeform 218">
              <a:extLst>
                <a:ext uri="{FF2B5EF4-FFF2-40B4-BE49-F238E27FC236}">
                  <a16:creationId xmlns:a16="http://schemas.microsoft.com/office/drawing/2014/main" id="{7B1F94F7-F12E-4404-B48F-A6CC4A683989}"/>
                </a:ext>
              </a:extLst>
            </p:cNvPr>
            <p:cNvSpPr>
              <a:spLocks/>
            </p:cNvSpPr>
            <p:nvPr userDrawn="1"/>
          </p:nvSpPr>
          <p:spPr bwMode="auto">
            <a:xfrm>
              <a:off x="5372100" y="4130675"/>
              <a:ext cx="150813" cy="61913"/>
            </a:xfrm>
            <a:custGeom>
              <a:avLst/>
              <a:gdLst>
                <a:gd name="T0" fmla="*/ 10 w 39"/>
                <a:gd name="T1" fmla="*/ 7 h 16"/>
                <a:gd name="T2" fmla="*/ 7 w 39"/>
                <a:gd name="T3" fmla="*/ 6 h 16"/>
                <a:gd name="T4" fmla="*/ 0 w 39"/>
                <a:gd name="T5" fmla="*/ 15 h 16"/>
                <a:gd name="T6" fmla="*/ 8 w 39"/>
                <a:gd name="T7" fmla="*/ 16 h 16"/>
                <a:gd name="T8" fmla="*/ 39 w 39"/>
                <a:gd name="T9" fmla="*/ 0 h 16"/>
                <a:gd name="T10" fmla="*/ 23 w 39"/>
                <a:gd name="T11" fmla="*/ 3 h 16"/>
                <a:gd name="T12" fmla="*/ 17 w 39"/>
                <a:gd name="T13" fmla="*/ 2 h 16"/>
                <a:gd name="T14" fmla="*/ 10 w 39"/>
                <a:gd name="T15" fmla="*/ 7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16">
                  <a:moveTo>
                    <a:pt x="10" y="7"/>
                  </a:moveTo>
                  <a:cubicBezTo>
                    <a:pt x="9" y="7"/>
                    <a:pt x="8" y="6"/>
                    <a:pt x="7" y="6"/>
                  </a:cubicBezTo>
                  <a:cubicBezTo>
                    <a:pt x="5" y="9"/>
                    <a:pt x="3" y="12"/>
                    <a:pt x="0" y="15"/>
                  </a:cubicBezTo>
                  <a:cubicBezTo>
                    <a:pt x="3" y="15"/>
                    <a:pt x="5" y="16"/>
                    <a:pt x="8" y="16"/>
                  </a:cubicBezTo>
                  <a:cubicBezTo>
                    <a:pt x="21" y="16"/>
                    <a:pt x="32" y="10"/>
                    <a:pt x="39" y="0"/>
                  </a:cubicBezTo>
                  <a:cubicBezTo>
                    <a:pt x="34" y="2"/>
                    <a:pt x="29" y="3"/>
                    <a:pt x="23" y="3"/>
                  </a:cubicBezTo>
                  <a:cubicBezTo>
                    <a:pt x="21" y="3"/>
                    <a:pt x="19" y="3"/>
                    <a:pt x="17" y="2"/>
                  </a:cubicBezTo>
                  <a:cubicBezTo>
                    <a:pt x="16" y="5"/>
                    <a:pt x="13" y="7"/>
                    <a:pt x="10" y="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4" name="Freeform 219">
              <a:extLst>
                <a:ext uri="{FF2B5EF4-FFF2-40B4-BE49-F238E27FC236}">
                  <a16:creationId xmlns:a16="http://schemas.microsoft.com/office/drawing/2014/main" id="{C5A28B5F-50BD-4F0C-8E67-4FF3C10F82A9}"/>
                </a:ext>
              </a:extLst>
            </p:cNvPr>
            <p:cNvSpPr>
              <a:spLocks/>
            </p:cNvSpPr>
            <p:nvPr userDrawn="1"/>
          </p:nvSpPr>
          <p:spPr bwMode="auto">
            <a:xfrm>
              <a:off x="5387975" y="3883025"/>
              <a:ext cx="119063" cy="120650"/>
            </a:xfrm>
            <a:custGeom>
              <a:avLst/>
              <a:gdLst>
                <a:gd name="T0" fmla="*/ 31 w 31"/>
                <a:gd name="T1" fmla="*/ 10 h 31"/>
                <a:gd name="T2" fmla="*/ 4 w 31"/>
                <a:gd name="T3" fmla="*/ 0 h 31"/>
                <a:gd name="T4" fmla="*/ 0 w 31"/>
                <a:gd name="T5" fmla="*/ 0 h 31"/>
                <a:gd name="T6" fmla="*/ 13 w 31"/>
                <a:gd name="T7" fmla="*/ 29 h 31"/>
                <a:gd name="T8" fmla="*/ 16 w 31"/>
                <a:gd name="T9" fmla="*/ 31 h 31"/>
                <a:gd name="T10" fmla="*/ 31 w 31"/>
                <a:gd name="T11" fmla="*/ 10 h 31"/>
              </a:gdLst>
              <a:ahLst/>
              <a:cxnLst>
                <a:cxn ang="0">
                  <a:pos x="T0" y="T1"/>
                </a:cxn>
                <a:cxn ang="0">
                  <a:pos x="T2" y="T3"/>
                </a:cxn>
                <a:cxn ang="0">
                  <a:pos x="T4" y="T5"/>
                </a:cxn>
                <a:cxn ang="0">
                  <a:pos x="T6" y="T7"/>
                </a:cxn>
                <a:cxn ang="0">
                  <a:pos x="T8" y="T9"/>
                </a:cxn>
                <a:cxn ang="0">
                  <a:pos x="T10" y="T11"/>
                </a:cxn>
              </a:cxnLst>
              <a:rect l="0" t="0" r="r" b="b"/>
              <a:pathLst>
                <a:path w="31" h="31">
                  <a:moveTo>
                    <a:pt x="31" y="10"/>
                  </a:moveTo>
                  <a:cubicBezTo>
                    <a:pt x="24" y="4"/>
                    <a:pt x="14" y="0"/>
                    <a:pt x="4" y="0"/>
                  </a:cubicBezTo>
                  <a:cubicBezTo>
                    <a:pt x="3" y="0"/>
                    <a:pt x="2" y="0"/>
                    <a:pt x="0" y="0"/>
                  </a:cubicBezTo>
                  <a:cubicBezTo>
                    <a:pt x="7" y="8"/>
                    <a:pt x="12" y="18"/>
                    <a:pt x="13" y="29"/>
                  </a:cubicBezTo>
                  <a:cubicBezTo>
                    <a:pt x="14" y="30"/>
                    <a:pt x="15" y="30"/>
                    <a:pt x="16" y="31"/>
                  </a:cubicBezTo>
                  <a:cubicBezTo>
                    <a:pt x="23" y="25"/>
                    <a:pt x="27" y="18"/>
                    <a:pt x="31" y="1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35" name="Group 1134" descr="An icon of a closed book">
            <a:extLst>
              <a:ext uri="{FF2B5EF4-FFF2-40B4-BE49-F238E27FC236}">
                <a16:creationId xmlns:a16="http://schemas.microsoft.com/office/drawing/2014/main" id="{06301611-DB2C-4099-B122-F13513F3058F}"/>
              </a:ext>
            </a:extLst>
          </p:cNvPr>
          <p:cNvGrpSpPr/>
          <p:nvPr userDrawn="1"/>
        </p:nvGrpSpPr>
        <p:grpSpPr>
          <a:xfrm>
            <a:off x="7121949" y="4318793"/>
            <a:ext cx="220663" cy="258763"/>
            <a:chOff x="5040313" y="4292600"/>
            <a:chExt cx="220663" cy="258763"/>
          </a:xfrm>
        </p:grpSpPr>
        <p:sp>
          <p:nvSpPr>
            <p:cNvPr id="1136" name="Freeform 220">
              <a:extLst>
                <a:ext uri="{FF2B5EF4-FFF2-40B4-BE49-F238E27FC236}">
                  <a16:creationId xmlns:a16="http://schemas.microsoft.com/office/drawing/2014/main" id="{0B5A3CF3-5EA5-4493-BA90-224BBFBB0688}"/>
                </a:ext>
              </a:extLst>
            </p:cNvPr>
            <p:cNvSpPr>
              <a:spLocks noEditPoints="1"/>
            </p:cNvSpPr>
            <p:nvPr userDrawn="1"/>
          </p:nvSpPr>
          <p:spPr bwMode="auto">
            <a:xfrm>
              <a:off x="5040313" y="4292600"/>
              <a:ext cx="220663" cy="258763"/>
            </a:xfrm>
            <a:custGeom>
              <a:avLst/>
              <a:gdLst>
                <a:gd name="T0" fmla="*/ 25 w 57"/>
                <a:gd name="T1" fmla="*/ 13 h 67"/>
                <a:gd name="T2" fmla="*/ 9 w 57"/>
                <a:gd name="T3" fmla="*/ 13 h 67"/>
                <a:gd name="T4" fmla="*/ 7 w 57"/>
                <a:gd name="T5" fmla="*/ 13 h 67"/>
                <a:gd name="T6" fmla="*/ 5 w 57"/>
                <a:gd name="T7" fmla="*/ 11 h 67"/>
                <a:gd name="T8" fmla="*/ 4 w 57"/>
                <a:gd name="T9" fmla="*/ 9 h 67"/>
                <a:gd name="T10" fmla="*/ 5 w 57"/>
                <a:gd name="T11" fmla="*/ 7 h 67"/>
                <a:gd name="T12" fmla="*/ 7 w 57"/>
                <a:gd name="T13" fmla="*/ 5 h 67"/>
                <a:gd name="T14" fmla="*/ 57 w 57"/>
                <a:gd name="T15" fmla="*/ 5 h 67"/>
                <a:gd name="T16" fmla="*/ 57 w 57"/>
                <a:gd name="T17" fmla="*/ 0 h 67"/>
                <a:gd name="T18" fmla="*/ 6 w 57"/>
                <a:gd name="T19" fmla="*/ 0 h 67"/>
                <a:gd name="T20" fmla="*/ 6 w 57"/>
                <a:gd name="T21" fmla="*/ 0 h 67"/>
                <a:gd name="T22" fmla="*/ 5 w 57"/>
                <a:gd name="T23" fmla="*/ 0 h 67"/>
                <a:gd name="T24" fmla="*/ 1 w 57"/>
                <a:gd name="T25" fmla="*/ 4 h 67"/>
                <a:gd name="T26" fmla="*/ 0 w 57"/>
                <a:gd name="T27" fmla="*/ 9 h 67"/>
                <a:gd name="T28" fmla="*/ 0 w 57"/>
                <a:gd name="T29" fmla="*/ 10 h 67"/>
                <a:gd name="T30" fmla="*/ 0 w 57"/>
                <a:gd name="T31" fmla="*/ 62 h 67"/>
                <a:gd name="T32" fmla="*/ 9 w 57"/>
                <a:gd name="T33" fmla="*/ 67 h 67"/>
                <a:gd name="T34" fmla="*/ 57 w 57"/>
                <a:gd name="T35" fmla="*/ 67 h 67"/>
                <a:gd name="T36" fmla="*/ 57 w 57"/>
                <a:gd name="T37" fmla="*/ 18 h 67"/>
                <a:gd name="T38" fmla="*/ 57 w 57"/>
                <a:gd name="T39" fmla="*/ 16 h 67"/>
                <a:gd name="T40" fmla="*/ 57 w 57"/>
                <a:gd name="T41" fmla="*/ 13 h 67"/>
                <a:gd name="T42" fmla="*/ 25 w 57"/>
                <a:gd name="T43" fmla="*/ 13 h 67"/>
                <a:gd name="T44" fmla="*/ 43 w 57"/>
                <a:gd name="T45" fmla="*/ 38 h 67"/>
                <a:gd name="T46" fmla="*/ 17 w 57"/>
                <a:gd name="T47" fmla="*/ 38 h 67"/>
                <a:gd name="T48" fmla="*/ 14 w 57"/>
                <a:gd name="T49" fmla="*/ 36 h 67"/>
                <a:gd name="T50" fmla="*/ 17 w 57"/>
                <a:gd name="T51" fmla="*/ 33 h 67"/>
                <a:gd name="T52" fmla="*/ 43 w 57"/>
                <a:gd name="T53" fmla="*/ 33 h 67"/>
                <a:gd name="T54" fmla="*/ 46 w 57"/>
                <a:gd name="T55" fmla="*/ 36 h 67"/>
                <a:gd name="T56" fmla="*/ 43 w 57"/>
                <a:gd name="T57" fmla="*/ 38 h 67"/>
                <a:gd name="T58" fmla="*/ 43 w 57"/>
                <a:gd name="T59" fmla="*/ 29 h 67"/>
                <a:gd name="T60" fmla="*/ 17 w 57"/>
                <a:gd name="T61" fmla="*/ 29 h 67"/>
                <a:gd name="T62" fmla="*/ 14 w 57"/>
                <a:gd name="T63" fmla="*/ 26 h 67"/>
                <a:gd name="T64" fmla="*/ 17 w 57"/>
                <a:gd name="T65" fmla="*/ 24 h 67"/>
                <a:gd name="T66" fmla="*/ 43 w 57"/>
                <a:gd name="T67" fmla="*/ 24 h 67"/>
                <a:gd name="T68" fmla="*/ 46 w 57"/>
                <a:gd name="T69" fmla="*/ 26 h 67"/>
                <a:gd name="T70" fmla="*/ 43 w 57"/>
                <a:gd name="T71" fmla="*/ 29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 h="67">
                  <a:moveTo>
                    <a:pt x="25" y="13"/>
                  </a:moveTo>
                  <a:cubicBezTo>
                    <a:pt x="9" y="13"/>
                    <a:pt x="9" y="13"/>
                    <a:pt x="9" y="13"/>
                  </a:cubicBezTo>
                  <a:cubicBezTo>
                    <a:pt x="7" y="13"/>
                    <a:pt x="7" y="13"/>
                    <a:pt x="7" y="13"/>
                  </a:cubicBezTo>
                  <a:cubicBezTo>
                    <a:pt x="6" y="13"/>
                    <a:pt x="5" y="12"/>
                    <a:pt x="5" y="11"/>
                  </a:cubicBezTo>
                  <a:cubicBezTo>
                    <a:pt x="5" y="10"/>
                    <a:pt x="4" y="10"/>
                    <a:pt x="4" y="9"/>
                  </a:cubicBezTo>
                  <a:cubicBezTo>
                    <a:pt x="4" y="8"/>
                    <a:pt x="5" y="7"/>
                    <a:pt x="5" y="7"/>
                  </a:cubicBezTo>
                  <a:cubicBezTo>
                    <a:pt x="5" y="6"/>
                    <a:pt x="6" y="5"/>
                    <a:pt x="7" y="5"/>
                  </a:cubicBezTo>
                  <a:cubicBezTo>
                    <a:pt x="57" y="5"/>
                    <a:pt x="57" y="5"/>
                    <a:pt x="57" y="5"/>
                  </a:cubicBezTo>
                  <a:cubicBezTo>
                    <a:pt x="57" y="0"/>
                    <a:pt x="57" y="0"/>
                    <a:pt x="57" y="0"/>
                  </a:cubicBezTo>
                  <a:cubicBezTo>
                    <a:pt x="6" y="0"/>
                    <a:pt x="6" y="0"/>
                    <a:pt x="6" y="0"/>
                  </a:cubicBezTo>
                  <a:cubicBezTo>
                    <a:pt x="6" y="0"/>
                    <a:pt x="6" y="0"/>
                    <a:pt x="6" y="0"/>
                  </a:cubicBezTo>
                  <a:cubicBezTo>
                    <a:pt x="5" y="0"/>
                    <a:pt x="5" y="0"/>
                    <a:pt x="5" y="0"/>
                  </a:cubicBezTo>
                  <a:cubicBezTo>
                    <a:pt x="3" y="1"/>
                    <a:pt x="2" y="3"/>
                    <a:pt x="1" y="4"/>
                  </a:cubicBezTo>
                  <a:cubicBezTo>
                    <a:pt x="0" y="6"/>
                    <a:pt x="0" y="7"/>
                    <a:pt x="0" y="9"/>
                  </a:cubicBezTo>
                  <a:cubicBezTo>
                    <a:pt x="0" y="9"/>
                    <a:pt x="0" y="9"/>
                    <a:pt x="0" y="10"/>
                  </a:cubicBezTo>
                  <a:cubicBezTo>
                    <a:pt x="0" y="62"/>
                    <a:pt x="0" y="62"/>
                    <a:pt x="0" y="62"/>
                  </a:cubicBezTo>
                  <a:cubicBezTo>
                    <a:pt x="1" y="65"/>
                    <a:pt x="4" y="66"/>
                    <a:pt x="9" y="67"/>
                  </a:cubicBezTo>
                  <a:cubicBezTo>
                    <a:pt x="57" y="67"/>
                    <a:pt x="57" y="67"/>
                    <a:pt x="57" y="67"/>
                  </a:cubicBezTo>
                  <a:cubicBezTo>
                    <a:pt x="57" y="18"/>
                    <a:pt x="57" y="18"/>
                    <a:pt x="57" y="18"/>
                  </a:cubicBezTo>
                  <a:cubicBezTo>
                    <a:pt x="57" y="16"/>
                    <a:pt x="57" y="16"/>
                    <a:pt x="57" y="16"/>
                  </a:cubicBezTo>
                  <a:cubicBezTo>
                    <a:pt x="57" y="13"/>
                    <a:pt x="57" y="13"/>
                    <a:pt x="57" y="13"/>
                  </a:cubicBezTo>
                  <a:lnTo>
                    <a:pt x="25" y="13"/>
                  </a:lnTo>
                  <a:close/>
                  <a:moveTo>
                    <a:pt x="43" y="38"/>
                  </a:moveTo>
                  <a:cubicBezTo>
                    <a:pt x="17" y="38"/>
                    <a:pt x="17" y="38"/>
                    <a:pt x="17" y="38"/>
                  </a:cubicBezTo>
                  <a:cubicBezTo>
                    <a:pt x="15" y="38"/>
                    <a:pt x="14" y="37"/>
                    <a:pt x="14" y="36"/>
                  </a:cubicBezTo>
                  <a:cubicBezTo>
                    <a:pt x="14" y="34"/>
                    <a:pt x="15" y="33"/>
                    <a:pt x="17" y="33"/>
                  </a:cubicBezTo>
                  <a:cubicBezTo>
                    <a:pt x="43" y="33"/>
                    <a:pt x="43" y="33"/>
                    <a:pt x="43" y="33"/>
                  </a:cubicBezTo>
                  <a:cubicBezTo>
                    <a:pt x="45" y="33"/>
                    <a:pt x="46" y="34"/>
                    <a:pt x="46" y="36"/>
                  </a:cubicBezTo>
                  <a:cubicBezTo>
                    <a:pt x="46" y="37"/>
                    <a:pt x="45" y="38"/>
                    <a:pt x="43" y="38"/>
                  </a:cubicBezTo>
                  <a:close/>
                  <a:moveTo>
                    <a:pt x="43" y="29"/>
                  </a:moveTo>
                  <a:cubicBezTo>
                    <a:pt x="17" y="29"/>
                    <a:pt x="17" y="29"/>
                    <a:pt x="17" y="29"/>
                  </a:cubicBezTo>
                  <a:cubicBezTo>
                    <a:pt x="15" y="29"/>
                    <a:pt x="14" y="28"/>
                    <a:pt x="14" y="26"/>
                  </a:cubicBezTo>
                  <a:cubicBezTo>
                    <a:pt x="14" y="25"/>
                    <a:pt x="15" y="24"/>
                    <a:pt x="17" y="24"/>
                  </a:cubicBezTo>
                  <a:cubicBezTo>
                    <a:pt x="43" y="24"/>
                    <a:pt x="43" y="24"/>
                    <a:pt x="43" y="24"/>
                  </a:cubicBezTo>
                  <a:cubicBezTo>
                    <a:pt x="45" y="24"/>
                    <a:pt x="46" y="25"/>
                    <a:pt x="46" y="26"/>
                  </a:cubicBezTo>
                  <a:cubicBezTo>
                    <a:pt x="46" y="28"/>
                    <a:pt x="45" y="29"/>
                    <a:pt x="43"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7" name="Freeform 221">
              <a:extLst>
                <a:ext uri="{FF2B5EF4-FFF2-40B4-BE49-F238E27FC236}">
                  <a16:creationId xmlns:a16="http://schemas.microsoft.com/office/drawing/2014/main" id="{79280464-D10A-4C0D-A4F4-4230126B9272}"/>
                </a:ext>
              </a:extLst>
            </p:cNvPr>
            <p:cNvSpPr>
              <a:spLocks/>
            </p:cNvSpPr>
            <p:nvPr userDrawn="1"/>
          </p:nvSpPr>
          <p:spPr bwMode="auto">
            <a:xfrm>
              <a:off x="5072063" y="4319588"/>
              <a:ext cx="184150" cy="15875"/>
            </a:xfrm>
            <a:custGeom>
              <a:avLst/>
              <a:gdLst>
                <a:gd name="T0" fmla="*/ 2 w 48"/>
                <a:gd name="T1" fmla="*/ 0 h 4"/>
                <a:gd name="T2" fmla="*/ 0 w 48"/>
                <a:gd name="T3" fmla="*/ 2 h 4"/>
                <a:gd name="T4" fmla="*/ 2 w 48"/>
                <a:gd name="T5" fmla="*/ 4 h 4"/>
                <a:gd name="T6" fmla="*/ 46 w 48"/>
                <a:gd name="T7" fmla="*/ 4 h 4"/>
                <a:gd name="T8" fmla="*/ 48 w 48"/>
                <a:gd name="T9" fmla="*/ 2 h 4"/>
                <a:gd name="T10" fmla="*/ 46 w 48"/>
                <a:gd name="T11" fmla="*/ 0 h 4"/>
                <a:gd name="T12" fmla="*/ 2 w 48"/>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8" h="4">
                  <a:moveTo>
                    <a:pt x="2" y="0"/>
                  </a:moveTo>
                  <a:cubicBezTo>
                    <a:pt x="1" y="0"/>
                    <a:pt x="0" y="1"/>
                    <a:pt x="0" y="2"/>
                  </a:cubicBezTo>
                  <a:cubicBezTo>
                    <a:pt x="0" y="3"/>
                    <a:pt x="1" y="4"/>
                    <a:pt x="2" y="4"/>
                  </a:cubicBezTo>
                  <a:cubicBezTo>
                    <a:pt x="46" y="4"/>
                    <a:pt x="46" y="4"/>
                    <a:pt x="46" y="4"/>
                  </a:cubicBezTo>
                  <a:cubicBezTo>
                    <a:pt x="48" y="4"/>
                    <a:pt x="48" y="3"/>
                    <a:pt x="48" y="2"/>
                  </a:cubicBezTo>
                  <a:cubicBezTo>
                    <a:pt x="48" y="1"/>
                    <a:pt x="48" y="0"/>
                    <a:pt x="46" y="0"/>
                  </a:cubicBezTo>
                  <a:lnTo>
                    <a:pt x="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38" name="Group 1137" descr="An icon of a smartphone with an open envelope">
            <a:extLst>
              <a:ext uri="{FF2B5EF4-FFF2-40B4-BE49-F238E27FC236}">
                <a16:creationId xmlns:a16="http://schemas.microsoft.com/office/drawing/2014/main" id="{FCFAB7A1-B145-4DF7-8B8E-A27147136673}"/>
              </a:ext>
            </a:extLst>
          </p:cNvPr>
          <p:cNvGrpSpPr/>
          <p:nvPr userDrawn="1"/>
        </p:nvGrpSpPr>
        <p:grpSpPr>
          <a:xfrm>
            <a:off x="8844386" y="1933575"/>
            <a:ext cx="409576" cy="593725"/>
            <a:chOff x="6762750" y="1933575"/>
            <a:chExt cx="409576" cy="593725"/>
          </a:xfrm>
        </p:grpSpPr>
        <p:sp>
          <p:nvSpPr>
            <p:cNvPr id="1139" name="Rectangle 222">
              <a:extLst>
                <a:ext uri="{FF2B5EF4-FFF2-40B4-BE49-F238E27FC236}">
                  <a16:creationId xmlns:a16="http://schemas.microsoft.com/office/drawing/2014/main" id="{1E5DDACD-59C2-44C0-9823-113D4D2C4C73}"/>
                </a:ext>
              </a:extLst>
            </p:cNvPr>
            <p:cNvSpPr>
              <a:spLocks noChangeArrowheads="1"/>
            </p:cNvSpPr>
            <p:nvPr userDrawn="1"/>
          </p:nvSpPr>
          <p:spPr bwMode="auto">
            <a:xfrm>
              <a:off x="6964363" y="2144713"/>
              <a:ext cx="119063" cy="79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0" name="Freeform 223">
              <a:extLst>
                <a:ext uri="{FF2B5EF4-FFF2-40B4-BE49-F238E27FC236}">
                  <a16:creationId xmlns:a16="http://schemas.microsoft.com/office/drawing/2014/main" id="{1EBE4141-7BA5-4D19-998E-F53E8AD6D54F}"/>
                </a:ext>
              </a:extLst>
            </p:cNvPr>
            <p:cNvSpPr>
              <a:spLocks/>
            </p:cNvSpPr>
            <p:nvPr userDrawn="1"/>
          </p:nvSpPr>
          <p:spPr bwMode="auto">
            <a:xfrm>
              <a:off x="6875463" y="2144713"/>
              <a:ext cx="100013" cy="150813"/>
            </a:xfrm>
            <a:custGeom>
              <a:avLst/>
              <a:gdLst>
                <a:gd name="T0" fmla="*/ 0 w 26"/>
                <a:gd name="T1" fmla="*/ 1 h 39"/>
                <a:gd name="T2" fmla="*/ 1 w 26"/>
                <a:gd name="T3" fmla="*/ 39 h 39"/>
                <a:gd name="T4" fmla="*/ 26 w 26"/>
                <a:gd name="T5" fmla="*/ 20 h 39"/>
                <a:gd name="T6" fmla="*/ 0 w 26"/>
                <a:gd name="T7" fmla="*/ 0 h 39"/>
                <a:gd name="T8" fmla="*/ 0 w 26"/>
                <a:gd name="T9" fmla="*/ 1 h 39"/>
              </a:gdLst>
              <a:ahLst/>
              <a:cxnLst>
                <a:cxn ang="0">
                  <a:pos x="T0" y="T1"/>
                </a:cxn>
                <a:cxn ang="0">
                  <a:pos x="T2" y="T3"/>
                </a:cxn>
                <a:cxn ang="0">
                  <a:pos x="T4" y="T5"/>
                </a:cxn>
                <a:cxn ang="0">
                  <a:pos x="T6" y="T7"/>
                </a:cxn>
                <a:cxn ang="0">
                  <a:pos x="T8" y="T9"/>
                </a:cxn>
              </a:cxnLst>
              <a:rect l="0" t="0" r="r" b="b"/>
              <a:pathLst>
                <a:path w="26" h="39">
                  <a:moveTo>
                    <a:pt x="0" y="1"/>
                  </a:moveTo>
                  <a:cubicBezTo>
                    <a:pt x="1" y="39"/>
                    <a:pt x="1" y="39"/>
                    <a:pt x="1" y="39"/>
                  </a:cubicBezTo>
                  <a:cubicBezTo>
                    <a:pt x="26" y="20"/>
                    <a:pt x="26" y="20"/>
                    <a:pt x="26" y="20"/>
                  </a:cubicBezTo>
                  <a:cubicBezTo>
                    <a:pt x="0" y="0"/>
                    <a:pt x="0" y="0"/>
                    <a:pt x="0" y="0"/>
                  </a:cubicBezTo>
                  <a:cubicBezTo>
                    <a:pt x="0" y="0"/>
                    <a:pt x="0" y="1"/>
                    <a:pt x="0"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1" name="Freeform 224">
              <a:extLst>
                <a:ext uri="{FF2B5EF4-FFF2-40B4-BE49-F238E27FC236}">
                  <a16:creationId xmlns:a16="http://schemas.microsoft.com/office/drawing/2014/main" id="{E0DC69B7-B62F-4D60-8A3E-C8944AB5B404}"/>
                </a:ext>
              </a:extLst>
            </p:cNvPr>
            <p:cNvSpPr>
              <a:spLocks/>
            </p:cNvSpPr>
            <p:nvPr userDrawn="1"/>
          </p:nvSpPr>
          <p:spPr bwMode="auto">
            <a:xfrm>
              <a:off x="6889750" y="2028825"/>
              <a:ext cx="266700" cy="142875"/>
            </a:xfrm>
            <a:custGeom>
              <a:avLst/>
              <a:gdLst>
                <a:gd name="T0" fmla="*/ 168 w 168"/>
                <a:gd name="T1" fmla="*/ 64 h 90"/>
                <a:gd name="T2" fmla="*/ 83 w 168"/>
                <a:gd name="T3" fmla="*/ 0 h 90"/>
                <a:gd name="T4" fmla="*/ 0 w 168"/>
                <a:gd name="T5" fmla="*/ 64 h 90"/>
                <a:gd name="T6" fmla="*/ 34 w 168"/>
                <a:gd name="T7" fmla="*/ 90 h 90"/>
                <a:gd name="T8" fmla="*/ 34 w 168"/>
                <a:gd name="T9" fmla="*/ 56 h 90"/>
                <a:gd name="T10" fmla="*/ 134 w 168"/>
                <a:gd name="T11" fmla="*/ 56 h 90"/>
                <a:gd name="T12" fmla="*/ 134 w 168"/>
                <a:gd name="T13" fmla="*/ 90 h 90"/>
                <a:gd name="T14" fmla="*/ 168 w 168"/>
                <a:gd name="T15" fmla="*/ 64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90">
                  <a:moveTo>
                    <a:pt x="168" y="64"/>
                  </a:moveTo>
                  <a:lnTo>
                    <a:pt x="83" y="0"/>
                  </a:lnTo>
                  <a:lnTo>
                    <a:pt x="0" y="64"/>
                  </a:lnTo>
                  <a:lnTo>
                    <a:pt x="34" y="90"/>
                  </a:lnTo>
                  <a:lnTo>
                    <a:pt x="34" y="56"/>
                  </a:lnTo>
                  <a:lnTo>
                    <a:pt x="134" y="56"/>
                  </a:lnTo>
                  <a:lnTo>
                    <a:pt x="134" y="90"/>
                  </a:lnTo>
                  <a:lnTo>
                    <a:pt x="168" y="6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2" name="Rectangle 225">
              <a:extLst>
                <a:ext uri="{FF2B5EF4-FFF2-40B4-BE49-F238E27FC236}">
                  <a16:creationId xmlns:a16="http://schemas.microsoft.com/office/drawing/2014/main" id="{F2F21DD3-CFFC-46B3-9300-C469765EF6C9}"/>
                </a:ext>
              </a:extLst>
            </p:cNvPr>
            <p:cNvSpPr>
              <a:spLocks noChangeArrowheads="1"/>
            </p:cNvSpPr>
            <p:nvPr userDrawn="1"/>
          </p:nvSpPr>
          <p:spPr bwMode="auto">
            <a:xfrm>
              <a:off x="6964363" y="2168525"/>
              <a:ext cx="11906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3" name="Freeform 226">
              <a:extLst>
                <a:ext uri="{FF2B5EF4-FFF2-40B4-BE49-F238E27FC236}">
                  <a16:creationId xmlns:a16="http://schemas.microsoft.com/office/drawing/2014/main" id="{E3F2A961-34A3-4F0C-B212-C5464783FB47}"/>
                </a:ext>
              </a:extLst>
            </p:cNvPr>
            <p:cNvSpPr>
              <a:spLocks/>
            </p:cNvSpPr>
            <p:nvPr userDrawn="1"/>
          </p:nvSpPr>
          <p:spPr bwMode="auto">
            <a:xfrm>
              <a:off x="7072313" y="2144713"/>
              <a:ext cx="100013" cy="147638"/>
            </a:xfrm>
            <a:custGeom>
              <a:avLst/>
              <a:gdLst>
                <a:gd name="T0" fmla="*/ 26 w 26"/>
                <a:gd name="T1" fmla="*/ 0 h 38"/>
                <a:gd name="T2" fmla="*/ 0 w 26"/>
                <a:gd name="T3" fmla="*/ 19 h 38"/>
                <a:gd name="T4" fmla="*/ 25 w 26"/>
                <a:gd name="T5" fmla="*/ 38 h 38"/>
                <a:gd name="T6" fmla="*/ 26 w 26"/>
                <a:gd name="T7" fmla="*/ 36 h 38"/>
                <a:gd name="T8" fmla="*/ 26 w 26"/>
                <a:gd name="T9" fmla="*/ 1 h 38"/>
                <a:gd name="T10" fmla="*/ 26 w 26"/>
                <a:gd name="T11" fmla="*/ 0 h 38"/>
              </a:gdLst>
              <a:ahLst/>
              <a:cxnLst>
                <a:cxn ang="0">
                  <a:pos x="T0" y="T1"/>
                </a:cxn>
                <a:cxn ang="0">
                  <a:pos x="T2" y="T3"/>
                </a:cxn>
                <a:cxn ang="0">
                  <a:pos x="T4" y="T5"/>
                </a:cxn>
                <a:cxn ang="0">
                  <a:pos x="T6" y="T7"/>
                </a:cxn>
                <a:cxn ang="0">
                  <a:pos x="T8" y="T9"/>
                </a:cxn>
                <a:cxn ang="0">
                  <a:pos x="T10" y="T11"/>
                </a:cxn>
              </a:cxnLst>
              <a:rect l="0" t="0" r="r" b="b"/>
              <a:pathLst>
                <a:path w="26" h="38">
                  <a:moveTo>
                    <a:pt x="26" y="0"/>
                  </a:moveTo>
                  <a:cubicBezTo>
                    <a:pt x="0" y="19"/>
                    <a:pt x="0" y="19"/>
                    <a:pt x="0" y="19"/>
                  </a:cubicBezTo>
                  <a:cubicBezTo>
                    <a:pt x="25" y="38"/>
                    <a:pt x="25" y="38"/>
                    <a:pt x="25" y="38"/>
                  </a:cubicBezTo>
                  <a:cubicBezTo>
                    <a:pt x="26" y="38"/>
                    <a:pt x="26" y="37"/>
                    <a:pt x="26" y="36"/>
                  </a:cubicBezTo>
                  <a:cubicBezTo>
                    <a:pt x="26" y="1"/>
                    <a:pt x="26" y="1"/>
                    <a:pt x="26" y="1"/>
                  </a:cubicBezTo>
                  <a:cubicBezTo>
                    <a:pt x="26" y="0"/>
                    <a:pt x="26" y="0"/>
                    <a:pt x="26"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4" name="Freeform 227">
              <a:extLst>
                <a:ext uri="{FF2B5EF4-FFF2-40B4-BE49-F238E27FC236}">
                  <a16:creationId xmlns:a16="http://schemas.microsoft.com/office/drawing/2014/main" id="{7722436F-7C8C-4063-A9B9-16DE7DD260EA}"/>
                </a:ext>
              </a:extLst>
            </p:cNvPr>
            <p:cNvSpPr>
              <a:spLocks/>
            </p:cNvSpPr>
            <p:nvPr userDrawn="1"/>
          </p:nvSpPr>
          <p:spPr bwMode="auto">
            <a:xfrm>
              <a:off x="6894513" y="2233613"/>
              <a:ext cx="258763" cy="77788"/>
            </a:xfrm>
            <a:custGeom>
              <a:avLst/>
              <a:gdLst>
                <a:gd name="T0" fmla="*/ 35 w 67"/>
                <a:gd name="T1" fmla="*/ 4 h 20"/>
                <a:gd name="T2" fmla="*/ 33 w 67"/>
                <a:gd name="T3" fmla="*/ 6 h 20"/>
                <a:gd name="T4" fmla="*/ 32 w 67"/>
                <a:gd name="T5" fmla="*/ 4 h 20"/>
                <a:gd name="T6" fmla="*/ 26 w 67"/>
                <a:gd name="T7" fmla="*/ 1 h 20"/>
                <a:gd name="T8" fmla="*/ 0 w 67"/>
                <a:gd name="T9" fmla="*/ 20 h 20"/>
                <a:gd name="T10" fmla="*/ 2 w 67"/>
                <a:gd name="T11" fmla="*/ 20 h 20"/>
                <a:gd name="T12" fmla="*/ 65 w 67"/>
                <a:gd name="T13" fmla="*/ 20 h 20"/>
                <a:gd name="T14" fmla="*/ 67 w 67"/>
                <a:gd name="T15" fmla="*/ 20 h 20"/>
                <a:gd name="T16" fmla="*/ 41 w 67"/>
                <a:gd name="T17" fmla="*/ 0 h 20"/>
                <a:gd name="T18" fmla="*/ 35 w 67"/>
                <a:gd name="T19" fmla="*/ 4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20">
                  <a:moveTo>
                    <a:pt x="35" y="4"/>
                  </a:moveTo>
                  <a:cubicBezTo>
                    <a:pt x="33" y="6"/>
                    <a:pt x="33" y="6"/>
                    <a:pt x="33" y="6"/>
                  </a:cubicBezTo>
                  <a:cubicBezTo>
                    <a:pt x="32" y="4"/>
                    <a:pt x="32" y="4"/>
                    <a:pt x="32" y="4"/>
                  </a:cubicBezTo>
                  <a:cubicBezTo>
                    <a:pt x="26" y="1"/>
                    <a:pt x="26" y="1"/>
                    <a:pt x="26" y="1"/>
                  </a:cubicBezTo>
                  <a:cubicBezTo>
                    <a:pt x="0" y="20"/>
                    <a:pt x="0" y="20"/>
                    <a:pt x="0" y="20"/>
                  </a:cubicBezTo>
                  <a:cubicBezTo>
                    <a:pt x="1" y="20"/>
                    <a:pt x="1" y="20"/>
                    <a:pt x="2" y="20"/>
                  </a:cubicBezTo>
                  <a:cubicBezTo>
                    <a:pt x="65" y="20"/>
                    <a:pt x="65" y="20"/>
                    <a:pt x="65" y="20"/>
                  </a:cubicBezTo>
                  <a:cubicBezTo>
                    <a:pt x="66" y="20"/>
                    <a:pt x="66" y="20"/>
                    <a:pt x="67" y="20"/>
                  </a:cubicBezTo>
                  <a:cubicBezTo>
                    <a:pt x="41" y="0"/>
                    <a:pt x="41" y="0"/>
                    <a:pt x="41" y="0"/>
                  </a:cubicBezTo>
                  <a:lnTo>
                    <a:pt x="35" y="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5" name="Freeform 228">
              <a:extLst>
                <a:ext uri="{FF2B5EF4-FFF2-40B4-BE49-F238E27FC236}">
                  <a16:creationId xmlns:a16="http://schemas.microsoft.com/office/drawing/2014/main" id="{E6023C59-B9D5-4F2A-B304-95EC0D7A9306}"/>
                </a:ext>
              </a:extLst>
            </p:cNvPr>
            <p:cNvSpPr>
              <a:spLocks noEditPoints="1"/>
            </p:cNvSpPr>
            <p:nvPr userDrawn="1"/>
          </p:nvSpPr>
          <p:spPr bwMode="auto">
            <a:xfrm>
              <a:off x="6762750" y="1933575"/>
              <a:ext cx="350838" cy="593725"/>
            </a:xfrm>
            <a:custGeom>
              <a:avLst/>
              <a:gdLst>
                <a:gd name="T0" fmla="*/ 80 w 91"/>
                <a:gd name="T1" fmla="*/ 133 h 154"/>
                <a:gd name="T2" fmla="*/ 13 w 91"/>
                <a:gd name="T3" fmla="*/ 133 h 154"/>
                <a:gd name="T4" fmla="*/ 13 w 91"/>
                <a:gd name="T5" fmla="*/ 11 h 154"/>
                <a:gd name="T6" fmla="*/ 80 w 91"/>
                <a:gd name="T7" fmla="*/ 11 h 154"/>
                <a:gd name="T8" fmla="*/ 80 w 91"/>
                <a:gd name="T9" fmla="*/ 25 h 154"/>
                <a:gd name="T10" fmla="*/ 91 w 91"/>
                <a:gd name="T11" fmla="*/ 34 h 154"/>
                <a:gd name="T12" fmla="*/ 91 w 91"/>
                <a:gd name="T13" fmla="*/ 5 h 154"/>
                <a:gd name="T14" fmla="*/ 86 w 91"/>
                <a:gd name="T15" fmla="*/ 0 h 154"/>
                <a:gd name="T16" fmla="*/ 6 w 91"/>
                <a:gd name="T17" fmla="*/ 0 h 154"/>
                <a:gd name="T18" fmla="*/ 0 w 91"/>
                <a:gd name="T19" fmla="*/ 5 h 154"/>
                <a:gd name="T20" fmla="*/ 0 w 91"/>
                <a:gd name="T21" fmla="*/ 149 h 154"/>
                <a:gd name="T22" fmla="*/ 6 w 91"/>
                <a:gd name="T23" fmla="*/ 154 h 154"/>
                <a:gd name="T24" fmla="*/ 86 w 91"/>
                <a:gd name="T25" fmla="*/ 154 h 154"/>
                <a:gd name="T26" fmla="*/ 91 w 91"/>
                <a:gd name="T27" fmla="*/ 149 h 154"/>
                <a:gd name="T28" fmla="*/ 91 w 91"/>
                <a:gd name="T29" fmla="*/ 106 h 154"/>
                <a:gd name="T30" fmla="*/ 80 w 91"/>
                <a:gd name="T31" fmla="*/ 106 h 154"/>
                <a:gd name="T32" fmla="*/ 80 w 91"/>
                <a:gd name="T33" fmla="*/ 133 h 154"/>
                <a:gd name="T34" fmla="*/ 47 w 91"/>
                <a:gd name="T35" fmla="*/ 151 h 154"/>
                <a:gd name="T36" fmla="*/ 40 w 91"/>
                <a:gd name="T37" fmla="*/ 144 h 154"/>
                <a:gd name="T38" fmla="*/ 47 w 91"/>
                <a:gd name="T39" fmla="*/ 137 h 154"/>
                <a:gd name="T40" fmla="*/ 53 w 91"/>
                <a:gd name="T41" fmla="*/ 144 h 154"/>
                <a:gd name="T42" fmla="*/ 47 w 91"/>
                <a:gd name="T43" fmla="*/ 151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1" h="154">
                  <a:moveTo>
                    <a:pt x="80" y="133"/>
                  </a:moveTo>
                  <a:cubicBezTo>
                    <a:pt x="13" y="133"/>
                    <a:pt x="13" y="133"/>
                    <a:pt x="13" y="133"/>
                  </a:cubicBezTo>
                  <a:cubicBezTo>
                    <a:pt x="13" y="11"/>
                    <a:pt x="13" y="11"/>
                    <a:pt x="13" y="11"/>
                  </a:cubicBezTo>
                  <a:cubicBezTo>
                    <a:pt x="80" y="11"/>
                    <a:pt x="80" y="11"/>
                    <a:pt x="80" y="11"/>
                  </a:cubicBezTo>
                  <a:cubicBezTo>
                    <a:pt x="80" y="25"/>
                    <a:pt x="80" y="25"/>
                    <a:pt x="80" y="25"/>
                  </a:cubicBezTo>
                  <a:cubicBezTo>
                    <a:pt x="91" y="34"/>
                    <a:pt x="91" y="34"/>
                    <a:pt x="91" y="34"/>
                  </a:cubicBezTo>
                  <a:cubicBezTo>
                    <a:pt x="91" y="5"/>
                    <a:pt x="91" y="5"/>
                    <a:pt x="91" y="5"/>
                  </a:cubicBezTo>
                  <a:cubicBezTo>
                    <a:pt x="91" y="2"/>
                    <a:pt x="89" y="0"/>
                    <a:pt x="86" y="0"/>
                  </a:cubicBezTo>
                  <a:cubicBezTo>
                    <a:pt x="6" y="0"/>
                    <a:pt x="6" y="0"/>
                    <a:pt x="6" y="0"/>
                  </a:cubicBezTo>
                  <a:cubicBezTo>
                    <a:pt x="3" y="0"/>
                    <a:pt x="0" y="2"/>
                    <a:pt x="0" y="5"/>
                  </a:cubicBezTo>
                  <a:cubicBezTo>
                    <a:pt x="0" y="149"/>
                    <a:pt x="0" y="149"/>
                    <a:pt x="0" y="149"/>
                  </a:cubicBezTo>
                  <a:cubicBezTo>
                    <a:pt x="0" y="152"/>
                    <a:pt x="3" y="154"/>
                    <a:pt x="6" y="154"/>
                  </a:cubicBezTo>
                  <a:cubicBezTo>
                    <a:pt x="86" y="154"/>
                    <a:pt x="86" y="154"/>
                    <a:pt x="86" y="154"/>
                  </a:cubicBezTo>
                  <a:cubicBezTo>
                    <a:pt x="89" y="154"/>
                    <a:pt x="91" y="152"/>
                    <a:pt x="91" y="149"/>
                  </a:cubicBezTo>
                  <a:cubicBezTo>
                    <a:pt x="91" y="106"/>
                    <a:pt x="91" y="106"/>
                    <a:pt x="91" y="106"/>
                  </a:cubicBezTo>
                  <a:cubicBezTo>
                    <a:pt x="80" y="106"/>
                    <a:pt x="80" y="106"/>
                    <a:pt x="80" y="106"/>
                  </a:cubicBezTo>
                  <a:lnTo>
                    <a:pt x="80" y="133"/>
                  </a:lnTo>
                  <a:close/>
                  <a:moveTo>
                    <a:pt x="47" y="151"/>
                  </a:moveTo>
                  <a:cubicBezTo>
                    <a:pt x="43" y="151"/>
                    <a:pt x="40" y="148"/>
                    <a:pt x="40" y="144"/>
                  </a:cubicBezTo>
                  <a:cubicBezTo>
                    <a:pt x="40" y="140"/>
                    <a:pt x="43" y="137"/>
                    <a:pt x="47" y="137"/>
                  </a:cubicBezTo>
                  <a:cubicBezTo>
                    <a:pt x="51" y="137"/>
                    <a:pt x="53" y="140"/>
                    <a:pt x="53" y="144"/>
                  </a:cubicBezTo>
                  <a:cubicBezTo>
                    <a:pt x="53" y="148"/>
                    <a:pt x="51" y="151"/>
                    <a:pt x="47" y="1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146" name="Freeform 229" descr="An icon of a globe">
            <a:extLst>
              <a:ext uri="{FF2B5EF4-FFF2-40B4-BE49-F238E27FC236}">
                <a16:creationId xmlns:a16="http://schemas.microsoft.com/office/drawing/2014/main" id="{BA23413A-8CC3-4153-9B27-DF3491F3F7ED}"/>
              </a:ext>
            </a:extLst>
          </p:cNvPr>
          <p:cNvSpPr>
            <a:spLocks noEditPoints="1"/>
          </p:cNvSpPr>
          <p:nvPr userDrawn="1"/>
        </p:nvSpPr>
        <p:spPr bwMode="auto">
          <a:xfrm>
            <a:off x="8987261" y="3378200"/>
            <a:ext cx="452438" cy="512763"/>
          </a:xfrm>
          <a:custGeom>
            <a:avLst/>
            <a:gdLst>
              <a:gd name="T0" fmla="*/ 61 w 117"/>
              <a:gd name="T1" fmla="*/ 118 h 133"/>
              <a:gd name="T2" fmla="*/ 96 w 117"/>
              <a:gd name="T3" fmla="*/ 96 h 133"/>
              <a:gd name="T4" fmla="*/ 97 w 117"/>
              <a:gd name="T5" fmla="*/ 95 h 133"/>
              <a:gd name="T6" fmla="*/ 96 w 117"/>
              <a:gd name="T7" fmla="*/ 20 h 133"/>
              <a:gd name="T8" fmla="*/ 95 w 117"/>
              <a:gd name="T9" fmla="*/ 19 h 133"/>
              <a:gd name="T10" fmla="*/ 23 w 117"/>
              <a:gd name="T11" fmla="*/ 18 h 133"/>
              <a:gd name="T12" fmla="*/ 21 w 117"/>
              <a:gd name="T13" fmla="*/ 20 h 133"/>
              <a:gd name="T14" fmla="*/ 19 w 117"/>
              <a:gd name="T15" fmla="*/ 94 h 133"/>
              <a:gd name="T16" fmla="*/ 20 w 117"/>
              <a:gd name="T17" fmla="*/ 95 h 133"/>
              <a:gd name="T18" fmla="*/ 55 w 117"/>
              <a:gd name="T19" fmla="*/ 111 h 133"/>
              <a:gd name="T20" fmla="*/ 41 w 117"/>
              <a:gd name="T21" fmla="*/ 118 h 133"/>
              <a:gd name="T22" fmla="*/ 5 w 117"/>
              <a:gd name="T23" fmla="*/ 121 h 133"/>
              <a:gd name="T24" fmla="*/ 41 w 117"/>
              <a:gd name="T25" fmla="*/ 130 h 133"/>
              <a:gd name="T26" fmla="*/ 75 w 117"/>
              <a:gd name="T27" fmla="*/ 133 h 133"/>
              <a:gd name="T28" fmla="*/ 111 w 117"/>
              <a:gd name="T29" fmla="*/ 130 h 133"/>
              <a:gd name="T30" fmla="*/ 75 w 117"/>
              <a:gd name="T31" fmla="*/ 121 h 133"/>
              <a:gd name="T32" fmla="*/ 101 w 117"/>
              <a:gd name="T33" fmla="*/ 42 h 133"/>
              <a:gd name="T34" fmla="*/ 99 w 117"/>
              <a:gd name="T35" fmla="*/ 50 h 133"/>
              <a:gd name="T36" fmla="*/ 15 w 117"/>
              <a:gd name="T37" fmla="*/ 70 h 133"/>
              <a:gd name="T38" fmla="*/ 18 w 117"/>
              <a:gd name="T39" fmla="*/ 61 h 133"/>
              <a:gd name="T40" fmla="*/ 63 w 117"/>
              <a:gd name="T41" fmla="*/ 92 h 133"/>
              <a:gd name="T42" fmla="*/ 87 w 117"/>
              <a:gd name="T43" fmla="*/ 92 h 133"/>
              <a:gd name="T44" fmla="*/ 58 w 117"/>
              <a:gd name="T45" fmla="*/ 52 h 133"/>
              <a:gd name="T46" fmla="*/ 64 w 117"/>
              <a:gd name="T47" fmla="*/ 25 h 133"/>
              <a:gd name="T48" fmla="*/ 58 w 117"/>
              <a:gd name="T49" fmla="*/ 52 h 133"/>
              <a:gd name="T50" fmla="*/ 90 w 117"/>
              <a:gd name="T51" fmla="*/ 51 h 133"/>
              <a:gd name="T52" fmla="*/ 64 w 117"/>
              <a:gd name="T53" fmla="*/ 58 h 133"/>
              <a:gd name="T54" fmla="*/ 52 w 117"/>
              <a:gd name="T55" fmla="*/ 58 h 133"/>
              <a:gd name="T56" fmla="*/ 27 w 117"/>
              <a:gd name="T57" fmla="*/ 61 h 133"/>
              <a:gd name="T58" fmla="*/ 52 w 117"/>
              <a:gd name="T59" fmla="*/ 58 h 133"/>
              <a:gd name="T60" fmla="*/ 71 w 117"/>
              <a:gd name="T61" fmla="*/ 76 h 133"/>
              <a:gd name="T62" fmla="*/ 42 w 117"/>
              <a:gd name="T63" fmla="*/ 80 h 133"/>
              <a:gd name="T64" fmla="*/ 93 w 117"/>
              <a:gd name="T65" fmla="*/ 87 h 133"/>
              <a:gd name="T66" fmla="*/ 94 w 117"/>
              <a:gd name="T67" fmla="*/ 60 h 133"/>
              <a:gd name="T68" fmla="*/ 92 w 117"/>
              <a:gd name="T69" fmla="*/ 29 h 133"/>
              <a:gd name="T70" fmla="*/ 88 w 117"/>
              <a:gd name="T71" fmla="*/ 34 h 133"/>
              <a:gd name="T72" fmla="*/ 87 w 117"/>
              <a:gd name="T73" fmla="*/ 23 h 133"/>
              <a:gd name="T74" fmla="*/ 74 w 117"/>
              <a:gd name="T75" fmla="*/ 22 h 133"/>
              <a:gd name="T76" fmla="*/ 71 w 117"/>
              <a:gd name="T77" fmla="*/ 14 h 133"/>
              <a:gd name="T78" fmla="*/ 53 w 117"/>
              <a:gd name="T79" fmla="*/ 13 h 133"/>
              <a:gd name="T80" fmla="*/ 54 w 117"/>
              <a:gd name="T81" fmla="*/ 21 h 133"/>
              <a:gd name="T82" fmla="*/ 29 w 117"/>
              <a:gd name="T83" fmla="*/ 23 h 133"/>
              <a:gd name="T84" fmla="*/ 24 w 117"/>
              <a:gd name="T85" fmla="*/ 29 h 133"/>
              <a:gd name="T86" fmla="*/ 23 w 117"/>
              <a:gd name="T87" fmla="*/ 51 h 133"/>
              <a:gd name="T88" fmla="*/ 23 w 117"/>
              <a:gd name="T89" fmla="*/ 70 h 133"/>
              <a:gd name="T90" fmla="*/ 24 w 117"/>
              <a:gd name="T91" fmla="*/ 87 h 133"/>
              <a:gd name="T92" fmla="*/ 30 w 117"/>
              <a:gd name="T93" fmla="*/ 92 h 133"/>
              <a:gd name="T94" fmla="*/ 44 w 117"/>
              <a:gd name="T95" fmla="*/ 92 h 133"/>
              <a:gd name="T96" fmla="*/ 53 w 117"/>
              <a:gd name="T97" fmla="*/ 97 h 133"/>
              <a:gd name="T98" fmla="*/ 43 w 117"/>
              <a:gd name="T99" fmla="*/ 10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17" h="133">
                <a:moveTo>
                  <a:pt x="75" y="118"/>
                </a:moveTo>
                <a:cubicBezTo>
                  <a:pt x="61" y="118"/>
                  <a:pt x="61" y="118"/>
                  <a:pt x="61" y="118"/>
                </a:cubicBezTo>
                <a:cubicBezTo>
                  <a:pt x="61" y="111"/>
                  <a:pt x="61" y="111"/>
                  <a:pt x="61" y="111"/>
                </a:cubicBezTo>
                <a:cubicBezTo>
                  <a:pt x="74" y="110"/>
                  <a:pt x="86" y="105"/>
                  <a:pt x="96" y="96"/>
                </a:cubicBezTo>
                <a:cubicBezTo>
                  <a:pt x="96" y="95"/>
                  <a:pt x="96" y="95"/>
                  <a:pt x="96" y="95"/>
                </a:cubicBezTo>
                <a:cubicBezTo>
                  <a:pt x="97" y="95"/>
                  <a:pt x="97" y="95"/>
                  <a:pt x="97" y="95"/>
                </a:cubicBezTo>
                <a:cubicBezTo>
                  <a:pt x="97" y="94"/>
                  <a:pt x="98" y="94"/>
                  <a:pt x="98" y="93"/>
                </a:cubicBezTo>
                <a:cubicBezTo>
                  <a:pt x="117" y="72"/>
                  <a:pt x="116" y="40"/>
                  <a:pt x="96" y="20"/>
                </a:cubicBezTo>
                <a:cubicBezTo>
                  <a:pt x="96" y="20"/>
                  <a:pt x="96" y="20"/>
                  <a:pt x="96" y="20"/>
                </a:cubicBezTo>
                <a:cubicBezTo>
                  <a:pt x="95" y="20"/>
                  <a:pt x="95" y="19"/>
                  <a:pt x="95" y="19"/>
                </a:cubicBezTo>
                <a:cubicBezTo>
                  <a:pt x="95" y="19"/>
                  <a:pt x="95" y="19"/>
                  <a:pt x="94" y="19"/>
                </a:cubicBezTo>
                <a:cubicBezTo>
                  <a:pt x="74" y="0"/>
                  <a:pt x="43" y="0"/>
                  <a:pt x="23" y="18"/>
                </a:cubicBezTo>
                <a:cubicBezTo>
                  <a:pt x="22" y="18"/>
                  <a:pt x="22" y="19"/>
                  <a:pt x="21" y="19"/>
                </a:cubicBezTo>
                <a:cubicBezTo>
                  <a:pt x="21" y="19"/>
                  <a:pt x="21" y="19"/>
                  <a:pt x="21" y="20"/>
                </a:cubicBezTo>
                <a:cubicBezTo>
                  <a:pt x="21" y="20"/>
                  <a:pt x="21" y="20"/>
                  <a:pt x="20" y="20"/>
                </a:cubicBezTo>
                <a:cubicBezTo>
                  <a:pt x="0" y="40"/>
                  <a:pt x="0" y="73"/>
                  <a:pt x="19" y="94"/>
                </a:cubicBezTo>
                <a:cubicBezTo>
                  <a:pt x="19" y="94"/>
                  <a:pt x="20" y="95"/>
                  <a:pt x="20" y="95"/>
                </a:cubicBezTo>
                <a:cubicBezTo>
                  <a:pt x="20" y="95"/>
                  <a:pt x="20" y="95"/>
                  <a:pt x="20" y="95"/>
                </a:cubicBezTo>
                <a:cubicBezTo>
                  <a:pt x="20" y="95"/>
                  <a:pt x="20" y="95"/>
                  <a:pt x="20" y="96"/>
                </a:cubicBezTo>
                <a:cubicBezTo>
                  <a:pt x="30" y="105"/>
                  <a:pt x="42" y="110"/>
                  <a:pt x="55" y="111"/>
                </a:cubicBezTo>
                <a:cubicBezTo>
                  <a:pt x="55" y="118"/>
                  <a:pt x="55" y="118"/>
                  <a:pt x="55" y="118"/>
                </a:cubicBezTo>
                <a:cubicBezTo>
                  <a:pt x="41" y="118"/>
                  <a:pt x="41" y="118"/>
                  <a:pt x="41" y="118"/>
                </a:cubicBezTo>
                <a:cubicBezTo>
                  <a:pt x="41" y="121"/>
                  <a:pt x="41" y="121"/>
                  <a:pt x="41" y="121"/>
                </a:cubicBezTo>
                <a:cubicBezTo>
                  <a:pt x="5" y="121"/>
                  <a:pt x="5" y="121"/>
                  <a:pt x="5" y="121"/>
                </a:cubicBezTo>
                <a:cubicBezTo>
                  <a:pt x="5" y="130"/>
                  <a:pt x="5" y="130"/>
                  <a:pt x="5" y="130"/>
                </a:cubicBezTo>
                <a:cubicBezTo>
                  <a:pt x="41" y="130"/>
                  <a:pt x="41" y="130"/>
                  <a:pt x="41" y="130"/>
                </a:cubicBezTo>
                <a:cubicBezTo>
                  <a:pt x="41" y="133"/>
                  <a:pt x="41" y="133"/>
                  <a:pt x="41" y="133"/>
                </a:cubicBezTo>
                <a:cubicBezTo>
                  <a:pt x="75" y="133"/>
                  <a:pt x="75" y="133"/>
                  <a:pt x="75" y="133"/>
                </a:cubicBezTo>
                <a:cubicBezTo>
                  <a:pt x="75" y="130"/>
                  <a:pt x="75" y="130"/>
                  <a:pt x="75" y="130"/>
                </a:cubicBezTo>
                <a:cubicBezTo>
                  <a:pt x="111" y="130"/>
                  <a:pt x="111" y="130"/>
                  <a:pt x="111" y="130"/>
                </a:cubicBezTo>
                <a:cubicBezTo>
                  <a:pt x="111" y="121"/>
                  <a:pt x="111" y="121"/>
                  <a:pt x="111" y="121"/>
                </a:cubicBezTo>
                <a:cubicBezTo>
                  <a:pt x="75" y="121"/>
                  <a:pt x="75" y="121"/>
                  <a:pt x="75" y="121"/>
                </a:cubicBezTo>
                <a:lnTo>
                  <a:pt x="75" y="118"/>
                </a:lnTo>
                <a:close/>
                <a:moveTo>
                  <a:pt x="101" y="42"/>
                </a:moveTo>
                <a:cubicBezTo>
                  <a:pt x="103" y="49"/>
                  <a:pt x="104" y="56"/>
                  <a:pt x="103" y="62"/>
                </a:cubicBezTo>
                <a:cubicBezTo>
                  <a:pt x="102" y="58"/>
                  <a:pt x="101" y="54"/>
                  <a:pt x="99" y="50"/>
                </a:cubicBezTo>
                <a:cubicBezTo>
                  <a:pt x="100" y="48"/>
                  <a:pt x="100" y="45"/>
                  <a:pt x="101" y="42"/>
                </a:cubicBezTo>
                <a:close/>
                <a:moveTo>
                  <a:pt x="15" y="70"/>
                </a:moveTo>
                <a:cubicBezTo>
                  <a:pt x="13" y="63"/>
                  <a:pt x="12" y="55"/>
                  <a:pt x="14" y="48"/>
                </a:cubicBezTo>
                <a:cubicBezTo>
                  <a:pt x="15" y="52"/>
                  <a:pt x="16" y="56"/>
                  <a:pt x="18" y="61"/>
                </a:cubicBezTo>
                <a:cubicBezTo>
                  <a:pt x="17" y="64"/>
                  <a:pt x="15" y="67"/>
                  <a:pt x="15" y="70"/>
                </a:cubicBezTo>
                <a:close/>
                <a:moveTo>
                  <a:pt x="63" y="92"/>
                </a:moveTo>
                <a:cubicBezTo>
                  <a:pt x="67" y="89"/>
                  <a:pt x="72" y="86"/>
                  <a:pt x="77" y="82"/>
                </a:cubicBezTo>
                <a:cubicBezTo>
                  <a:pt x="87" y="92"/>
                  <a:pt x="87" y="92"/>
                  <a:pt x="87" y="92"/>
                </a:cubicBezTo>
                <a:cubicBezTo>
                  <a:pt x="80" y="96"/>
                  <a:pt x="72" y="95"/>
                  <a:pt x="63" y="92"/>
                </a:cubicBezTo>
                <a:close/>
                <a:moveTo>
                  <a:pt x="58" y="52"/>
                </a:moveTo>
                <a:cubicBezTo>
                  <a:pt x="44" y="38"/>
                  <a:pt x="44" y="38"/>
                  <a:pt x="44" y="38"/>
                </a:cubicBezTo>
                <a:cubicBezTo>
                  <a:pt x="51" y="33"/>
                  <a:pt x="57" y="28"/>
                  <a:pt x="64" y="25"/>
                </a:cubicBezTo>
                <a:cubicBezTo>
                  <a:pt x="68" y="28"/>
                  <a:pt x="72" y="31"/>
                  <a:pt x="76" y="34"/>
                </a:cubicBezTo>
                <a:lnTo>
                  <a:pt x="58" y="52"/>
                </a:lnTo>
                <a:close/>
                <a:moveTo>
                  <a:pt x="82" y="40"/>
                </a:moveTo>
                <a:cubicBezTo>
                  <a:pt x="85" y="43"/>
                  <a:pt x="87" y="47"/>
                  <a:pt x="90" y="51"/>
                </a:cubicBezTo>
                <a:cubicBezTo>
                  <a:pt x="87" y="57"/>
                  <a:pt x="82" y="64"/>
                  <a:pt x="76" y="70"/>
                </a:cubicBezTo>
                <a:cubicBezTo>
                  <a:pt x="64" y="58"/>
                  <a:pt x="64" y="58"/>
                  <a:pt x="64" y="58"/>
                </a:cubicBezTo>
                <a:lnTo>
                  <a:pt x="82" y="40"/>
                </a:lnTo>
                <a:close/>
                <a:moveTo>
                  <a:pt x="52" y="58"/>
                </a:moveTo>
                <a:cubicBezTo>
                  <a:pt x="36" y="74"/>
                  <a:pt x="36" y="74"/>
                  <a:pt x="36" y="74"/>
                </a:cubicBezTo>
                <a:cubicBezTo>
                  <a:pt x="32" y="70"/>
                  <a:pt x="29" y="65"/>
                  <a:pt x="27" y="61"/>
                </a:cubicBezTo>
                <a:cubicBezTo>
                  <a:pt x="30" y="55"/>
                  <a:pt x="34" y="49"/>
                  <a:pt x="39" y="44"/>
                </a:cubicBezTo>
                <a:lnTo>
                  <a:pt x="52" y="58"/>
                </a:lnTo>
                <a:close/>
                <a:moveTo>
                  <a:pt x="58" y="64"/>
                </a:moveTo>
                <a:cubicBezTo>
                  <a:pt x="71" y="76"/>
                  <a:pt x="71" y="76"/>
                  <a:pt x="71" y="76"/>
                </a:cubicBezTo>
                <a:cubicBezTo>
                  <a:pt x="65" y="81"/>
                  <a:pt x="59" y="85"/>
                  <a:pt x="53" y="88"/>
                </a:cubicBezTo>
                <a:cubicBezTo>
                  <a:pt x="50" y="86"/>
                  <a:pt x="46" y="83"/>
                  <a:pt x="42" y="80"/>
                </a:cubicBezTo>
                <a:lnTo>
                  <a:pt x="58" y="64"/>
                </a:lnTo>
                <a:close/>
                <a:moveTo>
                  <a:pt x="93" y="87"/>
                </a:moveTo>
                <a:cubicBezTo>
                  <a:pt x="82" y="76"/>
                  <a:pt x="82" y="76"/>
                  <a:pt x="82" y="76"/>
                </a:cubicBezTo>
                <a:cubicBezTo>
                  <a:pt x="87" y="71"/>
                  <a:pt x="91" y="65"/>
                  <a:pt x="94" y="60"/>
                </a:cubicBezTo>
                <a:cubicBezTo>
                  <a:pt x="98" y="70"/>
                  <a:pt x="98" y="80"/>
                  <a:pt x="93" y="87"/>
                </a:cubicBezTo>
                <a:close/>
                <a:moveTo>
                  <a:pt x="92" y="29"/>
                </a:moveTo>
                <a:cubicBezTo>
                  <a:pt x="93" y="33"/>
                  <a:pt x="94" y="36"/>
                  <a:pt x="93" y="41"/>
                </a:cubicBezTo>
                <a:cubicBezTo>
                  <a:pt x="91" y="39"/>
                  <a:pt x="89" y="36"/>
                  <a:pt x="88" y="34"/>
                </a:cubicBezTo>
                <a:lnTo>
                  <a:pt x="92" y="29"/>
                </a:lnTo>
                <a:close/>
                <a:moveTo>
                  <a:pt x="87" y="23"/>
                </a:moveTo>
                <a:cubicBezTo>
                  <a:pt x="82" y="28"/>
                  <a:pt x="82" y="28"/>
                  <a:pt x="82" y="28"/>
                </a:cubicBezTo>
                <a:cubicBezTo>
                  <a:pt x="79" y="26"/>
                  <a:pt x="76" y="24"/>
                  <a:pt x="74" y="22"/>
                </a:cubicBezTo>
                <a:cubicBezTo>
                  <a:pt x="79" y="21"/>
                  <a:pt x="84" y="21"/>
                  <a:pt x="87" y="23"/>
                </a:cubicBezTo>
                <a:close/>
                <a:moveTo>
                  <a:pt x="71" y="14"/>
                </a:moveTo>
                <a:cubicBezTo>
                  <a:pt x="69" y="15"/>
                  <a:pt x="66" y="16"/>
                  <a:pt x="64" y="16"/>
                </a:cubicBezTo>
                <a:cubicBezTo>
                  <a:pt x="60" y="15"/>
                  <a:pt x="57" y="14"/>
                  <a:pt x="53" y="13"/>
                </a:cubicBezTo>
                <a:cubicBezTo>
                  <a:pt x="59" y="12"/>
                  <a:pt x="65" y="13"/>
                  <a:pt x="71" y="14"/>
                </a:cubicBezTo>
                <a:close/>
                <a:moveTo>
                  <a:pt x="54" y="21"/>
                </a:moveTo>
                <a:cubicBezTo>
                  <a:pt x="49" y="24"/>
                  <a:pt x="44" y="28"/>
                  <a:pt x="39" y="32"/>
                </a:cubicBezTo>
                <a:cubicBezTo>
                  <a:pt x="29" y="23"/>
                  <a:pt x="29" y="23"/>
                  <a:pt x="29" y="23"/>
                </a:cubicBezTo>
                <a:cubicBezTo>
                  <a:pt x="35" y="19"/>
                  <a:pt x="44" y="18"/>
                  <a:pt x="54" y="21"/>
                </a:cubicBezTo>
                <a:close/>
                <a:moveTo>
                  <a:pt x="24" y="29"/>
                </a:moveTo>
                <a:cubicBezTo>
                  <a:pt x="33" y="38"/>
                  <a:pt x="33" y="38"/>
                  <a:pt x="33" y="38"/>
                </a:cubicBezTo>
                <a:cubicBezTo>
                  <a:pt x="29" y="42"/>
                  <a:pt x="26" y="47"/>
                  <a:pt x="23" y="51"/>
                </a:cubicBezTo>
                <a:cubicBezTo>
                  <a:pt x="21" y="43"/>
                  <a:pt x="21" y="35"/>
                  <a:pt x="24" y="29"/>
                </a:cubicBezTo>
                <a:close/>
                <a:moveTo>
                  <a:pt x="23" y="70"/>
                </a:moveTo>
                <a:cubicBezTo>
                  <a:pt x="25" y="73"/>
                  <a:pt x="28" y="77"/>
                  <a:pt x="31" y="80"/>
                </a:cubicBezTo>
                <a:cubicBezTo>
                  <a:pt x="24" y="87"/>
                  <a:pt x="24" y="87"/>
                  <a:pt x="24" y="87"/>
                </a:cubicBezTo>
                <a:cubicBezTo>
                  <a:pt x="21" y="82"/>
                  <a:pt x="21" y="77"/>
                  <a:pt x="23" y="70"/>
                </a:cubicBezTo>
                <a:close/>
                <a:moveTo>
                  <a:pt x="30" y="92"/>
                </a:moveTo>
                <a:cubicBezTo>
                  <a:pt x="36" y="85"/>
                  <a:pt x="36" y="85"/>
                  <a:pt x="36" y="85"/>
                </a:cubicBezTo>
                <a:cubicBezTo>
                  <a:pt x="39" y="88"/>
                  <a:pt x="41" y="90"/>
                  <a:pt x="44" y="92"/>
                </a:cubicBezTo>
                <a:cubicBezTo>
                  <a:pt x="39" y="93"/>
                  <a:pt x="34" y="93"/>
                  <a:pt x="30" y="92"/>
                </a:cubicBezTo>
                <a:close/>
                <a:moveTo>
                  <a:pt x="53" y="97"/>
                </a:moveTo>
                <a:cubicBezTo>
                  <a:pt x="58" y="99"/>
                  <a:pt x="63" y="101"/>
                  <a:pt x="68" y="102"/>
                </a:cubicBezTo>
                <a:cubicBezTo>
                  <a:pt x="60" y="104"/>
                  <a:pt x="51" y="103"/>
                  <a:pt x="43" y="100"/>
                </a:cubicBezTo>
                <a:cubicBezTo>
                  <a:pt x="46" y="100"/>
                  <a:pt x="50" y="99"/>
                  <a:pt x="53" y="9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147" name="Group 1146" descr="An icon of a smartphone with a text bubble ">
            <a:extLst>
              <a:ext uri="{FF2B5EF4-FFF2-40B4-BE49-F238E27FC236}">
                <a16:creationId xmlns:a16="http://schemas.microsoft.com/office/drawing/2014/main" id="{C280E28C-66C9-44B0-B2E6-9BAE548035B0}"/>
              </a:ext>
            </a:extLst>
          </p:cNvPr>
          <p:cNvGrpSpPr/>
          <p:nvPr userDrawn="1"/>
        </p:nvGrpSpPr>
        <p:grpSpPr>
          <a:xfrm>
            <a:off x="8798349" y="2667000"/>
            <a:ext cx="417512" cy="587375"/>
            <a:chOff x="6716713" y="2667000"/>
            <a:chExt cx="417512" cy="587375"/>
          </a:xfrm>
        </p:grpSpPr>
        <p:sp>
          <p:nvSpPr>
            <p:cNvPr id="1148" name="Freeform 158">
              <a:extLst>
                <a:ext uri="{FF2B5EF4-FFF2-40B4-BE49-F238E27FC236}">
                  <a16:creationId xmlns:a16="http://schemas.microsoft.com/office/drawing/2014/main" id="{3D79CE67-EE59-4B2C-A1E8-FFBC22589BAD}"/>
                </a:ext>
              </a:extLst>
            </p:cNvPr>
            <p:cNvSpPr>
              <a:spLocks noEditPoints="1"/>
            </p:cNvSpPr>
            <p:nvPr userDrawn="1"/>
          </p:nvSpPr>
          <p:spPr bwMode="auto">
            <a:xfrm>
              <a:off x="6716713" y="2667000"/>
              <a:ext cx="315913" cy="587375"/>
            </a:xfrm>
            <a:custGeom>
              <a:avLst/>
              <a:gdLst>
                <a:gd name="T0" fmla="*/ 72 w 82"/>
                <a:gd name="T1" fmla="*/ 0 h 152"/>
                <a:gd name="T2" fmla="*/ 10 w 82"/>
                <a:gd name="T3" fmla="*/ 0 h 152"/>
                <a:gd name="T4" fmla="*/ 0 w 82"/>
                <a:gd name="T5" fmla="*/ 10 h 152"/>
                <a:gd name="T6" fmla="*/ 0 w 82"/>
                <a:gd name="T7" fmla="*/ 141 h 152"/>
                <a:gd name="T8" fmla="*/ 10 w 82"/>
                <a:gd name="T9" fmla="*/ 152 h 152"/>
                <a:gd name="T10" fmla="*/ 72 w 82"/>
                <a:gd name="T11" fmla="*/ 152 h 152"/>
                <a:gd name="T12" fmla="*/ 82 w 82"/>
                <a:gd name="T13" fmla="*/ 141 h 152"/>
                <a:gd name="T14" fmla="*/ 82 w 82"/>
                <a:gd name="T15" fmla="*/ 10 h 152"/>
                <a:gd name="T16" fmla="*/ 72 w 82"/>
                <a:gd name="T17" fmla="*/ 0 h 152"/>
                <a:gd name="T18" fmla="*/ 41 w 82"/>
                <a:gd name="T19" fmla="*/ 145 h 152"/>
                <a:gd name="T20" fmla="*/ 36 w 82"/>
                <a:gd name="T21" fmla="*/ 140 h 152"/>
                <a:gd name="T22" fmla="*/ 41 w 82"/>
                <a:gd name="T23" fmla="*/ 134 h 152"/>
                <a:gd name="T24" fmla="*/ 47 w 82"/>
                <a:gd name="T25" fmla="*/ 140 h 152"/>
                <a:gd name="T26" fmla="*/ 41 w 82"/>
                <a:gd name="T27" fmla="*/ 145 h 152"/>
                <a:gd name="T28" fmla="*/ 77 w 82"/>
                <a:gd name="T29" fmla="*/ 130 h 152"/>
                <a:gd name="T30" fmla="*/ 6 w 82"/>
                <a:gd name="T31" fmla="*/ 130 h 152"/>
                <a:gd name="T32" fmla="*/ 6 w 82"/>
                <a:gd name="T33" fmla="*/ 9 h 152"/>
                <a:gd name="T34" fmla="*/ 77 w 82"/>
                <a:gd name="T35" fmla="*/ 9 h 152"/>
                <a:gd name="T36" fmla="*/ 77 w 82"/>
                <a:gd name="T37" fmla="*/ 13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2" h="152">
                  <a:moveTo>
                    <a:pt x="72" y="0"/>
                  </a:moveTo>
                  <a:cubicBezTo>
                    <a:pt x="10" y="0"/>
                    <a:pt x="10" y="0"/>
                    <a:pt x="10" y="0"/>
                  </a:cubicBezTo>
                  <a:cubicBezTo>
                    <a:pt x="5" y="0"/>
                    <a:pt x="0" y="4"/>
                    <a:pt x="0" y="10"/>
                  </a:cubicBezTo>
                  <a:cubicBezTo>
                    <a:pt x="0" y="141"/>
                    <a:pt x="0" y="141"/>
                    <a:pt x="0" y="141"/>
                  </a:cubicBezTo>
                  <a:cubicBezTo>
                    <a:pt x="0" y="147"/>
                    <a:pt x="5" y="152"/>
                    <a:pt x="10" y="152"/>
                  </a:cubicBezTo>
                  <a:cubicBezTo>
                    <a:pt x="72" y="152"/>
                    <a:pt x="72" y="152"/>
                    <a:pt x="72" y="152"/>
                  </a:cubicBezTo>
                  <a:cubicBezTo>
                    <a:pt x="78" y="152"/>
                    <a:pt x="82" y="147"/>
                    <a:pt x="82" y="141"/>
                  </a:cubicBezTo>
                  <a:cubicBezTo>
                    <a:pt x="82" y="10"/>
                    <a:pt x="82" y="10"/>
                    <a:pt x="82" y="10"/>
                  </a:cubicBezTo>
                  <a:cubicBezTo>
                    <a:pt x="82" y="4"/>
                    <a:pt x="78" y="0"/>
                    <a:pt x="72" y="0"/>
                  </a:cubicBezTo>
                  <a:close/>
                  <a:moveTo>
                    <a:pt x="41" y="145"/>
                  </a:moveTo>
                  <a:cubicBezTo>
                    <a:pt x="38" y="145"/>
                    <a:pt x="36" y="143"/>
                    <a:pt x="36" y="140"/>
                  </a:cubicBezTo>
                  <a:cubicBezTo>
                    <a:pt x="36" y="137"/>
                    <a:pt x="38" y="134"/>
                    <a:pt x="41" y="134"/>
                  </a:cubicBezTo>
                  <a:cubicBezTo>
                    <a:pt x="44" y="134"/>
                    <a:pt x="47" y="137"/>
                    <a:pt x="47" y="140"/>
                  </a:cubicBezTo>
                  <a:cubicBezTo>
                    <a:pt x="47" y="143"/>
                    <a:pt x="44" y="145"/>
                    <a:pt x="41" y="145"/>
                  </a:cubicBezTo>
                  <a:close/>
                  <a:moveTo>
                    <a:pt x="77" y="130"/>
                  </a:moveTo>
                  <a:cubicBezTo>
                    <a:pt x="6" y="130"/>
                    <a:pt x="6" y="130"/>
                    <a:pt x="6" y="130"/>
                  </a:cubicBezTo>
                  <a:cubicBezTo>
                    <a:pt x="6" y="9"/>
                    <a:pt x="6" y="9"/>
                    <a:pt x="6" y="9"/>
                  </a:cubicBezTo>
                  <a:cubicBezTo>
                    <a:pt x="77" y="9"/>
                    <a:pt x="77" y="9"/>
                    <a:pt x="77" y="9"/>
                  </a:cubicBezTo>
                  <a:lnTo>
                    <a:pt x="77" y="13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9" name="Oval 159">
              <a:extLst>
                <a:ext uri="{FF2B5EF4-FFF2-40B4-BE49-F238E27FC236}">
                  <a16:creationId xmlns:a16="http://schemas.microsoft.com/office/drawing/2014/main" id="{88166D6C-0D56-4499-BBD5-42C092A656A6}"/>
                </a:ext>
              </a:extLst>
            </p:cNvPr>
            <p:cNvSpPr>
              <a:spLocks noChangeArrowheads="1"/>
            </p:cNvSpPr>
            <p:nvPr userDrawn="1"/>
          </p:nvSpPr>
          <p:spPr bwMode="auto">
            <a:xfrm>
              <a:off x="6854825" y="3184525"/>
              <a:ext cx="42863" cy="428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0" name="Freeform 230">
              <a:extLst>
                <a:ext uri="{FF2B5EF4-FFF2-40B4-BE49-F238E27FC236}">
                  <a16:creationId xmlns:a16="http://schemas.microsoft.com/office/drawing/2014/main" id="{388FD653-DC64-4F56-AABB-9DA4F13E1A21}"/>
                </a:ext>
              </a:extLst>
            </p:cNvPr>
            <p:cNvSpPr>
              <a:spLocks noEditPoints="1"/>
            </p:cNvSpPr>
            <p:nvPr userDrawn="1"/>
          </p:nvSpPr>
          <p:spPr bwMode="auto">
            <a:xfrm>
              <a:off x="6832600" y="2782888"/>
              <a:ext cx="301625" cy="242888"/>
            </a:xfrm>
            <a:custGeom>
              <a:avLst/>
              <a:gdLst>
                <a:gd name="T0" fmla="*/ 65 w 78"/>
                <a:gd name="T1" fmla="*/ 0 h 63"/>
                <a:gd name="T2" fmla="*/ 13 w 78"/>
                <a:gd name="T3" fmla="*/ 0 h 63"/>
                <a:gd name="T4" fmla="*/ 0 w 78"/>
                <a:gd name="T5" fmla="*/ 14 h 63"/>
                <a:gd name="T6" fmla="*/ 0 w 78"/>
                <a:gd name="T7" fmla="*/ 39 h 63"/>
                <a:gd name="T8" fmla="*/ 13 w 78"/>
                <a:gd name="T9" fmla="*/ 52 h 63"/>
                <a:gd name="T10" fmla="*/ 15 w 78"/>
                <a:gd name="T11" fmla="*/ 52 h 63"/>
                <a:gd name="T12" fmla="*/ 15 w 78"/>
                <a:gd name="T13" fmla="*/ 63 h 63"/>
                <a:gd name="T14" fmla="*/ 26 w 78"/>
                <a:gd name="T15" fmla="*/ 52 h 63"/>
                <a:gd name="T16" fmla="*/ 65 w 78"/>
                <a:gd name="T17" fmla="*/ 52 h 63"/>
                <a:gd name="T18" fmla="*/ 78 w 78"/>
                <a:gd name="T19" fmla="*/ 39 h 63"/>
                <a:gd name="T20" fmla="*/ 78 w 78"/>
                <a:gd name="T21" fmla="*/ 14 h 63"/>
                <a:gd name="T22" fmla="*/ 65 w 78"/>
                <a:gd name="T23" fmla="*/ 0 h 63"/>
                <a:gd name="T24" fmla="*/ 20 w 78"/>
                <a:gd name="T25" fmla="*/ 30 h 63"/>
                <a:gd name="T26" fmla="*/ 15 w 78"/>
                <a:gd name="T27" fmla="*/ 25 h 63"/>
                <a:gd name="T28" fmla="*/ 20 w 78"/>
                <a:gd name="T29" fmla="*/ 20 h 63"/>
                <a:gd name="T30" fmla="*/ 25 w 78"/>
                <a:gd name="T31" fmla="*/ 25 h 63"/>
                <a:gd name="T32" fmla="*/ 20 w 78"/>
                <a:gd name="T33" fmla="*/ 30 h 63"/>
                <a:gd name="T34" fmla="*/ 40 w 78"/>
                <a:gd name="T35" fmla="*/ 30 h 63"/>
                <a:gd name="T36" fmla="*/ 35 w 78"/>
                <a:gd name="T37" fmla="*/ 25 h 63"/>
                <a:gd name="T38" fmla="*/ 40 w 78"/>
                <a:gd name="T39" fmla="*/ 20 h 63"/>
                <a:gd name="T40" fmla="*/ 45 w 78"/>
                <a:gd name="T41" fmla="*/ 25 h 63"/>
                <a:gd name="T42" fmla="*/ 40 w 78"/>
                <a:gd name="T43" fmla="*/ 30 h 63"/>
                <a:gd name="T44" fmla="*/ 61 w 78"/>
                <a:gd name="T45" fmla="*/ 30 h 63"/>
                <a:gd name="T46" fmla="*/ 56 w 78"/>
                <a:gd name="T47" fmla="*/ 25 h 63"/>
                <a:gd name="T48" fmla="*/ 61 w 78"/>
                <a:gd name="T49" fmla="*/ 20 h 63"/>
                <a:gd name="T50" fmla="*/ 65 w 78"/>
                <a:gd name="T51" fmla="*/ 25 h 63"/>
                <a:gd name="T52" fmla="*/ 61 w 78"/>
                <a:gd name="T53" fmla="*/ 3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8" h="63">
                  <a:moveTo>
                    <a:pt x="65" y="0"/>
                  </a:moveTo>
                  <a:cubicBezTo>
                    <a:pt x="13" y="0"/>
                    <a:pt x="13" y="0"/>
                    <a:pt x="13" y="0"/>
                  </a:cubicBezTo>
                  <a:cubicBezTo>
                    <a:pt x="6" y="0"/>
                    <a:pt x="0" y="6"/>
                    <a:pt x="0" y="14"/>
                  </a:cubicBezTo>
                  <a:cubicBezTo>
                    <a:pt x="0" y="39"/>
                    <a:pt x="0" y="39"/>
                    <a:pt x="0" y="39"/>
                  </a:cubicBezTo>
                  <a:cubicBezTo>
                    <a:pt x="0" y="46"/>
                    <a:pt x="6" y="52"/>
                    <a:pt x="13" y="52"/>
                  </a:cubicBezTo>
                  <a:cubicBezTo>
                    <a:pt x="15" y="52"/>
                    <a:pt x="15" y="52"/>
                    <a:pt x="15" y="52"/>
                  </a:cubicBezTo>
                  <a:cubicBezTo>
                    <a:pt x="15" y="63"/>
                    <a:pt x="15" y="63"/>
                    <a:pt x="15" y="63"/>
                  </a:cubicBezTo>
                  <a:cubicBezTo>
                    <a:pt x="26" y="52"/>
                    <a:pt x="26" y="52"/>
                    <a:pt x="26" y="52"/>
                  </a:cubicBezTo>
                  <a:cubicBezTo>
                    <a:pt x="65" y="52"/>
                    <a:pt x="65" y="52"/>
                    <a:pt x="65" y="52"/>
                  </a:cubicBezTo>
                  <a:cubicBezTo>
                    <a:pt x="72" y="52"/>
                    <a:pt x="78" y="46"/>
                    <a:pt x="78" y="39"/>
                  </a:cubicBezTo>
                  <a:cubicBezTo>
                    <a:pt x="78" y="14"/>
                    <a:pt x="78" y="14"/>
                    <a:pt x="78" y="14"/>
                  </a:cubicBezTo>
                  <a:cubicBezTo>
                    <a:pt x="78" y="6"/>
                    <a:pt x="72" y="0"/>
                    <a:pt x="65" y="0"/>
                  </a:cubicBezTo>
                  <a:close/>
                  <a:moveTo>
                    <a:pt x="20" y="30"/>
                  </a:moveTo>
                  <a:cubicBezTo>
                    <a:pt x="17" y="30"/>
                    <a:pt x="15" y="27"/>
                    <a:pt x="15" y="25"/>
                  </a:cubicBezTo>
                  <a:cubicBezTo>
                    <a:pt x="15" y="22"/>
                    <a:pt x="17" y="20"/>
                    <a:pt x="20" y="20"/>
                  </a:cubicBezTo>
                  <a:cubicBezTo>
                    <a:pt x="23" y="20"/>
                    <a:pt x="25" y="22"/>
                    <a:pt x="25" y="25"/>
                  </a:cubicBezTo>
                  <a:cubicBezTo>
                    <a:pt x="25" y="27"/>
                    <a:pt x="23" y="30"/>
                    <a:pt x="20" y="30"/>
                  </a:cubicBezTo>
                  <a:close/>
                  <a:moveTo>
                    <a:pt x="40" y="30"/>
                  </a:moveTo>
                  <a:cubicBezTo>
                    <a:pt x="37" y="30"/>
                    <a:pt x="35" y="27"/>
                    <a:pt x="35" y="25"/>
                  </a:cubicBezTo>
                  <a:cubicBezTo>
                    <a:pt x="35" y="22"/>
                    <a:pt x="37" y="20"/>
                    <a:pt x="40" y="20"/>
                  </a:cubicBezTo>
                  <a:cubicBezTo>
                    <a:pt x="43" y="20"/>
                    <a:pt x="45" y="22"/>
                    <a:pt x="45" y="25"/>
                  </a:cubicBezTo>
                  <a:cubicBezTo>
                    <a:pt x="45" y="27"/>
                    <a:pt x="43" y="30"/>
                    <a:pt x="40" y="30"/>
                  </a:cubicBezTo>
                  <a:close/>
                  <a:moveTo>
                    <a:pt x="61" y="30"/>
                  </a:moveTo>
                  <a:cubicBezTo>
                    <a:pt x="58" y="30"/>
                    <a:pt x="56" y="27"/>
                    <a:pt x="56" y="25"/>
                  </a:cubicBezTo>
                  <a:cubicBezTo>
                    <a:pt x="56" y="22"/>
                    <a:pt x="58" y="20"/>
                    <a:pt x="61" y="20"/>
                  </a:cubicBezTo>
                  <a:cubicBezTo>
                    <a:pt x="63" y="20"/>
                    <a:pt x="65" y="22"/>
                    <a:pt x="65" y="25"/>
                  </a:cubicBezTo>
                  <a:cubicBezTo>
                    <a:pt x="65" y="27"/>
                    <a:pt x="63" y="30"/>
                    <a:pt x="61" y="3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51" name="Group 1150" descr="An icon of coins and currency ">
            <a:extLst>
              <a:ext uri="{FF2B5EF4-FFF2-40B4-BE49-F238E27FC236}">
                <a16:creationId xmlns:a16="http://schemas.microsoft.com/office/drawing/2014/main" id="{5984E09A-0066-4FBC-97BA-650E286B5890}"/>
              </a:ext>
            </a:extLst>
          </p:cNvPr>
          <p:cNvGrpSpPr/>
          <p:nvPr userDrawn="1"/>
        </p:nvGrpSpPr>
        <p:grpSpPr>
          <a:xfrm>
            <a:off x="8787236" y="781050"/>
            <a:ext cx="469901" cy="339726"/>
            <a:chOff x="6705600" y="781050"/>
            <a:chExt cx="469901" cy="339726"/>
          </a:xfrm>
        </p:grpSpPr>
        <p:sp>
          <p:nvSpPr>
            <p:cNvPr id="1152" name="Freeform 231">
              <a:extLst>
                <a:ext uri="{FF2B5EF4-FFF2-40B4-BE49-F238E27FC236}">
                  <a16:creationId xmlns:a16="http://schemas.microsoft.com/office/drawing/2014/main" id="{47D3B154-F1D8-4451-B782-C5E56159021E}"/>
                </a:ext>
              </a:extLst>
            </p:cNvPr>
            <p:cNvSpPr>
              <a:spLocks/>
            </p:cNvSpPr>
            <p:nvPr userDrawn="1"/>
          </p:nvSpPr>
          <p:spPr bwMode="auto">
            <a:xfrm>
              <a:off x="6816725" y="850900"/>
              <a:ext cx="317500" cy="61913"/>
            </a:xfrm>
            <a:custGeom>
              <a:avLst/>
              <a:gdLst>
                <a:gd name="T0" fmla="*/ 63 w 82"/>
                <a:gd name="T1" fmla="*/ 3 h 16"/>
                <a:gd name="T2" fmla="*/ 82 w 82"/>
                <a:gd name="T3" fmla="*/ 9 h 16"/>
                <a:gd name="T4" fmla="*/ 82 w 82"/>
                <a:gd name="T5" fmla="*/ 8 h 16"/>
                <a:gd name="T6" fmla="*/ 74 w 82"/>
                <a:gd name="T7" fmla="*/ 0 h 16"/>
                <a:gd name="T8" fmla="*/ 9 w 82"/>
                <a:gd name="T9" fmla="*/ 0 h 16"/>
                <a:gd name="T10" fmla="*/ 0 w 82"/>
                <a:gd name="T11" fmla="*/ 8 h 16"/>
                <a:gd name="T12" fmla="*/ 9 w 82"/>
                <a:gd name="T13" fmla="*/ 16 h 16"/>
                <a:gd name="T14" fmla="*/ 36 w 82"/>
                <a:gd name="T15" fmla="*/ 16 h 16"/>
                <a:gd name="T16" fmla="*/ 63 w 82"/>
                <a:gd name="T17" fmla="*/ 3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16">
                  <a:moveTo>
                    <a:pt x="63" y="3"/>
                  </a:moveTo>
                  <a:cubicBezTo>
                    <a:pt x="70" y="3"/>
                    <a:pt x="77" y="5"/>
                    <a:pt x="82" y="9"/>
                  </a:cubicBezTo>
                  <a:cubicBezTo>
                    <a:pt x="82" y="9"/>
                    <a:pt x="82" y="8"/>
                    <a:pt x="82" y="8"/>
                  </a:cubicBezTo>
                  <a:cubicBezTo>
                    <a:pt x="82" y="4"/>
                    <a:pt x="79" y="0"/>
                    <a:pt x="74" y="0"/>
                  </a:cubicBezTo>
                  <a:cubicBezTo>
                    <a:pt x="9" y="0"/>
                    <a:pt x="9" y="0"/>
                    <a:pt x="9" y="0"/>
                  </a:cubicBezTo>
                  <a:cubicBezTo>
                    <a:pt x="4" y="0"/>
                    <a:pt x="0" y="4"/>
                    <a:pt x="0" y="8"/>
                  </a:cubicBezTo>
                  <a:cubicBezTo>
                    <a:pt x="0" y="13"/>
                    <a:pt x="4" y="16"/>
                    <a:pt x="9" y="16"/>
                  </a:cubicBezTo>
                  <a:cubicBezTo>
                    <a:pt x="36" y="16"/>
                    <a:pt x="36" y="16"/>
                    <a:pt x="36" y="16"/>
                  </a:cubicBezTo>
                  <a:cubicBezTo>
                    <a:pt x="43" y="8"/>
                    <a:pt x="53" y="3"/>
                    <a:pt x="63" y="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3" name="Freeform 232">
              <a:extLst>
                <a:ext uri="{FF2B5EF4-FFF2-40B4-BE49-F238E27FC236}">
                  <a16:creationId xmlns:a16="http://schemas.microsoft.com/office/drawing/2014/main" id="{C716F04A-F538-4C56-82FB-104F3AEDBB68}"/>
                </a:ext>
              </a:extLst>
            </p:cNvPr>
            <p:cNvSpPr>
              <a:spLocks/>
            </p:cNvSpPr>
            <p:nvPr userDrawn="1"/>
          </p:nvSpPr>
          <p:spPr bwMode="auto">
            <a:xfrm>
              <a:off x="6762750" y="781050"/>
              <a:ext cx="312738" cy="61913"/>
            </a:xfrm>
            <a:custGeom>
              <a:avLst/>
              <a:gdLst>
                <a:gd name="T0" fmla="*/ 8 w 81"/>
                <a:gd name="T1" fmla="*/ 16 h 16"/>
                <a:gd name="T2" fmla="*/ 73 w 81"/>
                <a:gd name="T3" fmla="*/ 16 h 16"/>
                <a:gd name="T4" fmla="*/ 81 w 81"/>
                <a:gd name="T5" fmla="*/ 8 h 16"/>
                <a:gd name="T6" fmla="*/ 73 w 81"/>
                <a:gd name="T7" fmla="*/ 0 h 16"/>
                <a:gd name="T8" fmla="*/ 8 w 81"/>
                <a:gd name="T9" fmla="*/ 0 h 16"/>
                <a:gd name="T10" fmla="*/ 0 w 81"/>
                <a:gd name="T11" fmla="*/ 8 h 16"/>
                <a:gd name="T12" fmla="*/ 8 w 8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81" h="16">
                  <a:moveTo>
                    <a:pt x="8" y="16"/>
                  </a:moveTo>
                  <a:cubicBezTo>
                    <a:pt x="73" y="16"/>
                    <a:pt x="73" y="16"/>
                    <a:pt x="73" y="16"/>
                  </a:cubicBezTo>
                  <a:cubicBezTo>
                    <a:pt x="78" y="16"/>
                    <a:pt x="81" y="13"/>
                    <a:pt x="81" y="8"/>
                  </a:cubicBezTo>
                  <a:cubicBezTo>
                    <a:pt x="81" y="4"/>
                    <a:pt x="78" y="0"/>
                    <a:pt x="73" y="0"/>
                  </a:cubicBezTo>
                  <a:cubicBezTo>
                    <a:pt x="8" y="0"/>
                    <a:pt x="8" y="0"/>
                    <a:pt x="8" y="0"/>
                  </a:cubicBezTo>
                  <a:cubicBezTo>
                    <a:pt x="3" y="0"/>
                    <a:pt x="0" y="4"/>
                    <a:pt x="0" y="8"/>
                  </a:cubicBezTo>
                  <a:cubicBezTo>
                    <a:pt x="0" y="13"/>
                    <a:pt x="3" y="16"/>
                    <a:pt x="8" y="1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4" name="Freeform 233">
              <a:extLst>
                <a:ext uri="{FF2B5EF4-FFF2-40B4-BE49-F238E27FC236}">
                  <a16:creationId xmlns:a16="http://schemas.microsoft.com/office/drawing/2014/main" id="{3E43BE26-2640-4E1A-8C77-6DC3FFD3ECA8}"/>
                </a:ext>
              </a:extLst>
            </p:cNvPr>
            <p:cNvSpPr>
              <a:spLocks/>
            </p:cNvSpPr>
            <p:nvPr userDrawn="1"/>
          </p:nvSpPr>
          <p:spPr bwMode="auto">
            <a:xfrm>
              <a:off x="6705600" y="920750"/>
              <a:ext cx="246063" cy="61913"/>
            </a:xfrm>
            <a:custGeom>
              <a:avLst/>
              <a:gdLst>
                <a:gd name="T0" fmla="*/ 8 w 64"/>
                <a:gd name="T1" fmla="*/ 0 h 16"/>
                <a:gd name="T2" fmla="*/ 0 w 64"/>
                <a:gd name="T3" fmla="*/ 8 h 16"/>
                <a:gd name="T4" fmla="*/ 8 w 64"/>
                <a:gd name="T5" fmla="*/ 16 h 16"/>
                <a:gd name="T6" fmla="*/ 58 w 64"/>
                <a:gd name="T7" fmla="*/ 16 h 16"/>
                <a:gd name="T8" fmla="*/ 64 w 64"/>
                <a:gd name="T9" fmla="*/ 0 h 16"/>
                <a:gd name="T10" fmla="*/ 8 w 64"/>
                <a:gd name="T11" fmla="*/ 0 h 16"/>
              </a:gdLst>
              <a:ahLst/>
              <a:cxnLst>
                <a:cxn ang="0">
                  <a:pos x="T0" y="T1"/>
                </a:cxn>
                <a:cxn ang="0">
                  <a:pos x="T2" y="T3"/>
                </a:cxn>
                <a:cxn ang="0">
                  <a:pos x="T4" y="T5"/>
                </a:cxn>
                <a:cxn ang="0">
                  <a:pos x="T6" y="T7"/>
                </a:cxn>
                <a:cxn ang="0">
                  <a:pos x="T8" y="T9"/>
                </a:cxn>
                <a:cxn ang="0">
                  <a:pos x="T10" y="T11"/>
                </a:cxn>
              </a:cxnLst>
              <a:rect l="0" t="0" r="r" b="b"/>
              <a:pathLst>
                <a:path w="64" h="16">
                  <a:moveTo>
                    <a:pt x="8" y="0"/>
                  </a:moveTo>
                  <a:cubicBezTo>
                    <a:pt x="4" y="0"/>
                    <a:pt x="0" y="3"/>
                    <a:pt x="0" y="8"/>
                  </a:cubicBezTo>
                  <a:cubicBezTo>
                    <a:pt x="0" y="12"/>
                    <a:pt x="4" y="16"/>
                    <a:pt x="8" y="16"/>
                  </a:cubicBezTo>
                  <a:cubicBezTo>
                    <a:pt x="58" y="16"/>
                    <a:pt x="58" y="16"/>
                    <a:pt x="58" y="16"/>
                  </a:cubicBezTo>
                  <a:cubicBezTo>
                    <a:pt x="59" y="10"/>
                    <a:pt x="61" y="5"/>
                    <a:pt x="64" y="0"/>
                  </a:cubicBezTo>
                  <a:lnTo>
                    <a:pt x="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5" name="Freeform 234">
              <a:extLst>
                <a:ext uri="{FF2B5EF4-FFF2-40B4-BE49-F238E27FC236}">
                  <a16:creationId xmlns:a16="http://schemas.microsoft.com/office/drawing/2014/main" id="{2309E938-4D04-488F-8720-93B0399744F0}"/>
                </a:ext>
              </a:extLst>
            </p:cNvPr>
            <p:cNvSpPr>
              <a:spLocks/>
            </p:cNvSpPr>
            <p:nvPr userDrawn="1"/>
          </p:nvSpPr>
          <p:spPr bwMode="auto">
            <a:xfrm>
              <a:off x="6781800" y="990600"/>
              <a:ext cx="158750" cy="61913"/>
            </a:xfrm>
            <a:custGeom>
              <a:avLst/>
              <a:gdLst>
                <a:gd name="T0" fmla="*/ 38 w 41"/>
                <a:gd name="T1" fmla="*/ 0 h 16"/>
                <a:gd name="T2" fmla="*/ 8 w 41"/>
                <a:gd name="T3" fmla="*/ 0 h 16"/>
                <a:gd name="T4" fmla="*/ 0 w 41"/>
                <a:gd name="T5" fmla="*/ 8 h 16"/>
                <a:gd name="T6" fmla="*/ 8 w 41"/>
                <a:gd name="T7" fmla="*/ 16 h 16"/>
                <a:gd name="T8" fmla="*/ 41 w 41"/>
                <a:gd name="T9" fmla="*/ 16 h 16"/>
                <a:gd name="T10" fmla="*/ 38 w 41"/>
                <a:gd name="T11" fmla="*/ 2 h 16"/>
                <a:gd name="T12" fmla="*/ 38 w 41"/>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41" h="16">
                  <a:moveTo>
                    <a:pt x="38" y="0"/>
                  </a:moveTo>
                  <a:cubicBezTo>
                    <a:pt x="8" y="0"/>
                    <a:pt x="8" y="0"/>
                    <a:pt x="8" y="0"/>
                  </a:cubicBezTo>
                  <a:cubicBezTo>
                    <a:pt x="4" y="0"/>
                    <a:pt x="0" y="3"/>
                    <a:pt x="0" y="8"/>
                  </a:cubicBezTo>
                  <a:cubicBezTo>
                    <a:pt x="0" y="12"/>
                    <a:pt x="4" y="16"/>
                    <a:pt x="8" y="16"/>
                  </a:cubicBezTo>
                  <a:cubicBezTo>
                    <a:pt x="41" y="16"/>
                    <a:pt x="41" y="16"/>
                    <a:pt x="41" y="16"/>
                  </a:cubicBezTo>
                  <a:cubicBezTo>
                    <a:pt x="39" y="12"/>
                    <a:pt x="38" y="7"/>
                    <a:pt x="38" y="2"/>
                  </a:cubicBezTo>
                  <a:cubicBezTo>
                    <a:pt x="38" y="1"/>
                    <a:pt x="38" y="0"/>
                    <a:pt x="38"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6" name="Freeform 235">
              <a:extLst>
                <a:ext uri="{FF2B5EF4-FFF2-40B4-BE49-F238E27FC236}">
                  <a16:creationId xmlns:a16="http://schemas.microsoft.com/office/drawing/2014/main" id="{8A11744F-537E-40E3-8560-1AD8CB8E8D43}"/>
                </a:ext>
              </a:extLst>
            </p:cNvPr>
            <p:cNvSpPr>
              <a:spLocks/>
            </p:cNvSpPr>
            <p:nvPr userDrawn="1"/>
          </p:nvSpPr>
          <p:spPr bwMode="auto">
            <a:xfrm>
              <a:off x="6770688" y="1055688"/>
              <a:ext cx="239713" cy="65088"/>
            </a:xfrm>
            <a:custGeom>
              <a:avLst/>
              <a:gdLst>
                <a:gd name="T0" fmla="*/ 45 w 62"/>
                <a:gd name="T1" fmla="*/ 0 h 17"/>
                <a:gd name="T2" fmla="*/ 8 w 62"/>
                <a:gd name="T3" fmla="*/ 0 h 17"/>
                <a:gd name="T4" fmla="*/ 0 w 62"/>
                <a:gd name="T5" fmla="*/ 8 h 17"/>
                <a:gd name="T6" fmla="*/ 8 w 62"/>
                <a:gd name="T7" fmla="*/ 17 h 17"/>
                <a:gd name="T8" fmla="*/ 62 w 62"/>
                <a:gd name="T9" fmla="*/ 17 h 17"/>
                <a:gd name="T10" fmla="*/ 45 w 62"/>
                <a:gd name="T11" fmla="*/ 0 h 17"/>
              </a:gdLst>
              <a:ahLst/>
              <a:cxnLst>
                <a:cxn ang="0">
                  <a:pos x="T0" y="T1"/>
                </a:cxn>
                <a:cxn ang="0">
                  <a:pos x="T2" y="T3"/>
                </a:cxn>
                <a:cxn ang="0">
                  <a:pos x="T4" y="T5"/>
                </a:cxn>
                <a:cxn ang="0">
                  <a:pos x="T6" y="T7"/>
                </a:cxn>
                <a:cxn ang="0">
                  <a:pos x="T8" y="T9"/>
                </a:cxn>
                <a:cxn ang="0">
                  <a:pos x="T10" y="T11"/>
                </a:cxn>
              </a:cxnLst>
              <a:rect l="0" t="0" r="r" b="b"/>
              <a:pathLst>
                <a:path w="62" h="17">
                  <a:moveTo>
                    <a:pt x="45" y="0"/>
                  </a:moveTo>
                  <a:cubicBezTo>
                    <a:pt x="8" y="0"/>
                    <a:pt x="8" y="0"/>
                    <a:pt x="8" y="0"/>
                  </a:cubicBezTo>
                  <a:cubicBezTo>
                    <a:pt x="3" y="0"/>
                    <a:pt x="0" y="4"/>
                    <a:pt x="0" y="8"/>
                  </a:cubicBezTo>
                  <a:cubicBezTo>
                    <a:pt x="0" y="13"/>
                    <a:pt x="3" y="17"/>
                    <a:pt x="8" y="17"/>
                  </a:cubicBezTo>
                  <a:cubicBezTo>
                    <a:pt x="62" y="17"/>
                    <a:pt x="62" y="17"/>
                    <a:pt x="62" y="17"/>
                  </a:cubicBezTo>
                  <a:cubicBezTo>
                    <a:pt x="54" y="13"/>
                    <a:pt x="48" y="8"/>
                    <a:pt x="4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7" name="Freeform 236">
              <a:extLst>
                <a:ext uri="{FF2B5EF4-FFF2-40B4-BE49-F238E27FC236}">
                  <a16:creationId xmlns:a16="http://schemas.microsoft.com/office/drawing/2014/main" id="{44EBFD34-4010-44C1-BA26-2FA74FCB0BC9}"/>
                </a:ext>
              </a:extLst>
            </p:cNvPr>
            <p:cNvSpPr>
              <a:spLocks noEditPoints="1"/>
            </p:cNvSpPr>
            <p:nvPr userDrawn="1"/>
          </p:nvSpPr>
          <p:spPr bwMode="auto">
            <a:xfrm>
              <a:off x="6948488" y="882650"/>
              <a:ext cx="227013" cy="227013"/>
            </a:xfrm>
            <a:custGeom>
              <a:avLst/>
              <a:gdLst>
                <a:gd name="T0" fmla="*/ 52 w 59"/>
                <a:gd name="T1" fmla="*/ 11 h 59"/>
                <a:gd name="T2" fmla="*/ 9 w 59"/>
                <a:gd name="T3" fmla="*/ 8 h 59"/>
                <a:gd name="T4" fmla="*/ 1 w 59"/>
                <a:gd name="T5" fmla="*/ 24 h 59"/>
                <a:gd name="T6" fmla="*/ 0 w 59"/>
                <a:gd name="T7" fmla="*/ 34 h 59"/>
                <a:gd name="T8" fmla="*/ 10 w 59"/>
                <a:gd name="T9" fmla="*/ 52 h 59"/>
                <a:gd name="T10" fmla="*/ 22 w 59"/>
                <a:gd name="T11" fmla="*/ 58 h 59"/>
                <a:gd name="T12" fmla="*/ 50 w 59"/>
                <a:gd name="T13" fmla="*/ 51 h 59"/>
                <a:gd name="T14" fmla="*/ 55 w 59"/>
                <a:gd name="T15" fmla="*/ 24 h 59"/>
                <a:gd name="T16" fmla="*/ 52 w 59"/>
                <a:gd name="T17" fmla="*/ 23 h 59"/>
                <a:gd name="T18" fmla="*/ 52 w 59"/>
                <a:gd name="T19" fmla="*/ 15 h 59"/>
                <a:gd name="T20" fmla="*/ 50 w 59"/>
                <a:gd name="T21" fmla="*/ 18 h 59"/>
                <a:gd name="T22" fmla="*/ 35 w 59"/>
                <a:gd name="T23" fmla="*/ 4 h 59"/>
                <a:gd name="T24" fmla="*/ 33 w 59"/>
                <a:gd name="T25" fmla="*/ 6 h 59"/>
                <a:gd name="T26" fmla="*/ 27 w 59"/>
                <a:gd name="T27" fmla="*/ 3 h 59"/>
                <a:gd name="T28" fmla="*/ 26 w 59"/>
                <a:gd name="T29" fmla="*/ 6 h 59"/>
                <a:gd name="T30" fmla="*/ 4 w 59"/>
                <a:gd name="T31" fmla="*/ 21 h 59"/>
                <a:gd name="T32" fmla="*/ 5 w 59"/>
                <a:gd name="T33" fmla="*/ 24 h 59"/>
                <a:gd name="T34" fmla="*/ 3 w 59"/>
                <a:gd name="T35" fmla="*/ 30 h 59"/>
                <a:gd name="T36" fmla="*/ 6 w 59"/>
                <a:gd name="T37" fmla="*/ 30 h 59"/>
                <a:gd name="T38" fmla="*/ 4 w 59"/>
                <a:gd name="T39" fmla="*/ 37 h 59"/>
                <a:gd name="T40" fmla="*/ 7 w 59"/>
                <a:gd name="T41" fmla="*/ 37 h 59"/>
                <a:gd name="T42" fmla="*/ 8 w 59"/>
                <a:gd name="T43" fmla="*/ 45 h 59"/>
                <a:gd name="T44" fmla="*/ 8 w 59"/>
                <a:gd name="T45" fmla="*/ 41 h 59"/>
                <a:gd name="T46" fmla="*/ 8 w 59"/>
                <a:gd name="T47" fmla="*/ 18 h 59"/>
                <a:gd name="T48" fmla="*/ 10 w 59"/>
                <a:gd name="T49" fmla="*/ 14 h 59"/>
                <a:gd name="T50" fmla="*/ 13 w 59"/>
                <a:gd name="T51" fmla="*/ 50 h 59"/>
                <a:gd name="T52" fmla="*/ 13 w 59"/>
                <a:gd name="T53" fmla="*/ 47 h 59"/>
                <a:gd name="T54" fmla="*/ 14 w 59"/>
                <a:gd name="T55" fmla="*/ 12 h 59"/>
                <a:gd name="T56" fmla="*/ 13 w 59"/>
                <a:gd name="T57" fmla="*/ 9 h 59"/>
                <a:gd name="T58" fmla="*/ 19 w 59"/>
                <a:gd name="T59" fmla="*/ 54 h 59"/>
                <a:gd name="T60" fmla="*/ 18 w 59"/>
                <a:gd name="T61" fmla="*/ 51 h 59"/>
                <a:gd name="T62" fmla="*/ 19 w 59"/>
                <a:gd name="T63" fmla="*/ 8 h 59"/>
                <a:gd name="T64" fmla="*/ 22 w 59"/>
                <a:gd name="T65" fmla="*/ 6 h 59"/>
                <a:gd name="T66" fmla="*/ 26 w 59"/>
                <a:gd name="T67" fmla="*/ 56 h 59"/>
                <a:gd name="T68" fmla="*/ 26 w 59"/>
                <a:gd name="T69" fmla="*/ 54 h 59"/>
                <a:gd name="T70" fmla="*/ 31 w 59"/>
                <a:gd name="T71" fmla="*/ 56 h 59"/>
                <a:gd name="T72" fmla="*/ 33 w 59"/>
                <a:gd name="T73" fmla="*/ 54 h 59"/>
                <a:gd name="T74" fmla="*/ 32 w 59"/>
                <a:gd name="T75" fmla="*/ 45 h 59"/>
                <a:gd name="T76" fmla="*/ 21 w 59"/>
                <a:gd name="T77" fmla="*/ 39 h 59"/>
                <a:gd name="T78" fmla="*/ 27 w 59"/>
                <a:gd name="T79" fmla="*/ 32 h 59"/>
                <a:gd name="T80" fmla="*/ 32 w 59"/>
                <a:gd name="T81" fmla="*/ 15 h 59"/>
                <a:gd name="T82" fmla="*/ 31 w 59"/>
                <a:gd name="T83" fmla="*/ 23 h 59"/>
                <a:gd name="T84" fmla="*/ 32 w 59"/>
                <a:gd name="T85" fmla="*/ 41 h 59"/>
                <a:gd name="T86" fmla="*/ 37 w 59"/>
                <a:gd name="T87" fmla="*/ 54 h 59"/>
                <a:gd name="T88" fmla="*/ 41 w 59"/>
                <a:gd name="T89" fmla="*/ 54 h 59"/>
                <a:gd name="T90" fmla="*/ 39 w 59"/>
                <a:gd name="T91" fmla="*/ 8 h 59"/>
                <a:gd name="T92" fmla="*/ 43 w 59"/>
                <a:gd name="T93" fmla="*/ 8 h 59"/>
                <a:gd name="T94" fmla="*/ 44 w 59"/>
                <a:gd name="T95" fmla="*/ 51 h 59"/>
                <a:gd name="T96" fmla="*/ 47 w 59"/>
                <a:gd name="T97" fmla="*/ 50 h 59"/>
                <a:gd name="T98" fmla="*/ 45 w 59"/>
                <a:gd name="T99" fmla="*/ 10 h 59"/>
                <a:gd name="T100" fmla="*/ 47 w 59"/>
                <a:gd name="T101" fmla="*/ 13 h 59"/>
                <a:gd name="T102" fmla="*/ 49 w 59"/>
                <a:gd name="T103" fmla="*/ 46 h 59"/>
                <a:gd name="T104" fmla="*/ 52 w 59"/>
                <a:gd name="T105" fmla="*/ 44 h 59"/>
                <a:gd name="T106" fmla="*/ 53 w 59"/>
                <a:gd name="T107" fmla="*/ 40 h 59"/>
                <a:gd name="T108" fmla="*/ 55 w 59"/>
                <a:gd name="T109" fmla="*/ 37 h 59"/>
                <a:gd name="T110" fmla="*/ 53 w 59"/>
                <a:gd name="T111" fmla="*/ 32 h 59"/>
                <a:gd name="T112" fmla="*/ 56 w 59"/>
                <a:gd name="T113" fmla="*/ 3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9" h="59">
                  <a:moveTo>
                    <a:pt x="57" y="18"/>
                  </a:moveTo>
                  <a:cubicBezTo>
                    <a:pt x="56" y="18"/>
                    <a:pt x="56" y="17"/>
                    <a:pt x="56" y="16"/>
                  </a:cubicBezTo>
                  <a:cubicBezTo>
                    <a:pt x="55" y="15"/>
                    <a:pt x="54" y="14"/>
                    <a:pt x="54" y="13"/>
                  </a:cubicBezTo>
                  <a:cubicBezTo>
                    <a:pt x="53" y="12"/>
                    <a:pt x="53" y="12"/>
                    <a:pt x="52" y="11"/>
                  </a:cubicBezTo>
                  <a:cubicBezTo>
                    <a:pt x="51" y="9"/>
                    <a:pt x="48" y="7"/>
                    <a:pt x="46" y="6"/>
                  </a:cubicBezTo>
                  <a:cubicBezTo>
                    <a:pt x="41" y="2"/>
                    <a:pt x="36" y="0"/>
                    <a:pt x="29" y="0"/>
                  </a:cubicBezTo>
                  <a:cubicBezTo>
                    <a:pt x="24" y="0"/>
                    <a:pt x="18" y="2"/>
                    <a:pt x="14" y="5"/>
                  </a:cubicBezTo>
                  <a:cubicBezTo>
                    <a:pt x="12" y="6"/>
                    <a:pt x="11" y="7"/>
                    <a:pt x="9" y="8"/>
                  </a:cubicBezTo>
                  <a:cubicBezTo>
                    <a:pt x="9" y="9"/>
                    <a:pt x="8" y="9"/>
                    <a:pt x="8" y="10"/>
                  </a:cubicBezTo>
                  <a:cubicBezTo>
                    <a:pt x="6" y="12"/>
                    <a:pt x="4" y="15"/>
                    <a:pt x="2" y="18"/>
                  </a:cubicBezTo>
                  <a:cubicBezTo>
                    <a:pt x="2" y="19"/>
                    <a:pt x="2" y="20"/>
                    <a:pt x="2" y="20"/>
                  </a:cubicBezTo>
                  <a:cubicBezTo>
                    <a:pt x="1" y="21"/>
                    <a:pt x="1" y="23"/>
                    <a:pt x="1" y="24"/>
                  </a:cubicBezTo>
                  <a:cubicBezTo>
                    <a:pt x="0" y="25"/>
                    <a:pt x="0" y="25"/>
                    <a:pt x="0" y="26"/>
                  </a:cubicBezTo>
                  <a:cubicBezTo>
                    <a:pt x="0" y="27"/>
                    <a:pt x="0" y="27"/>
                    <a:pt x="0" y="28"/>
                  </a:cubicBezTo>
                  <a:cubicBezTo>
                    <a:pt x="0" y="28"/>
                    <a:pt x="0" y="29"/>
                    <a:pt x="0" y="30"/>
                  </a:cubicBezTo>
                  <a:cubicBezTo>
                    <a:pt x="0" y="31"/>
                    <a:pt x="0" y="32"/>
                    <a:pt x="0" y="34"/>
                  </a:cubicBezTo>
                  <a:cubicBezTo>
                    <a:pt x="1" y="36"/>
                    <a:pt x="1" y="38"/>
                    <a:pt x="2" y="41"/>
                  </a:cubicBezTo>
                  <a:cubicBezTo>
                    <a:pt x="2" y="42"/>
                    <a:pt x="3" y="43"/>
                    <a:pt x="4" y="44"/>
                  </a:cubicBezTo>
                  <a:cubicBezTo>
                    <a:pt x="4" y="44"/>
                    <a:pt x="4" y="45"/>
                    <a:pt x="4" y="45"/>
                  </a:cubicBezTo>
                  <a:cubicBezTo>
                    <a:pt x="6" y="48"/>
                    <a:pt x="8" y="50"/>
                    <a:pt x="10" y="52"/>
                  </a:cubicBezTo>
                  <a:cubicBezTo>
                    <a:pt x="11" y="53"/>
                    <a:pt x="12" y="54"/>
                    <a:pt x="13" y="55"/>
                  </a:cubicBezTo>
                  <a:cubicBezTo>
                    <a:pt x="14" y="55"/>
                    <a:pt x="15" y="56"/>
                    <a:pt x="17" y="56"/>
                  </a:cubicBezTo>
                  <a:cubicBezTo>
                    <a:pt x="18" y="57"/>
                    <a:pt x="19" y="57"/>
                    <a:pt x="20" y="58"/>
                  </a:cubicBezTo>
                  <a:cubicBezTo>
                    <a:pt x="21" y="58"/>
                    <a:pt x="21" y="58"/>
                    <a:pt x="22" y="58"/>
                  </a:cubicBezTo>
                  <a:cubicBezTo>
                    <a:pt x="24" y="59"/>
                    <a:pt x="27" y="59"/>
                    <a:pt x="29" y="59"/>
                  </a:cubicBezTo>
                  <a:cubicBezTo>
                    <a:pt x="31" y="59"/>
                    <a:pt x="32" y="59"/>
                    <a:pt x="33" y="59"/>
                  </a:cubicBezTo>
                  <a:cubicBezTo>
                    <a:pt x="39" y="58"/>
                    <a:pt x="45" y="55"/>
                    <a:pt x="50" y="51"/>
                  </a:cubicBezTo>
                  <a:cubicBezTo>
                    <a:pt x="50" y="51"/>
                    <a:pt x="50" y="51"/>
                    <a:pt x="50" y="51"/>
                  </a:cubicBezTo>
                  <a:cubicBezTo>
                    <a:pt x="55" y="46"/>
                    <a:pt x="59" y="38"/>
                    <a:pt x="59" y="30"/>
                  </a:cubicBezTo>
                  <a:cubicBezTo>
                    <a:pt x="59" y="26"/>
                    <a:pt x="58" y="22"/>
                    <a:pt x="57" y="18"/>
                  </a:cubicBezTo>
                  <a:close/>
                  <a:moveTo>
                    <a:pt x="55" y="22"/>
                  </a:moveTo>
                  <a:cubicBezTo>
                    <a:pt x="55" y="23"/>
                    <a:pt x="55" y="23"/>
                    <a:pt x="55" y="24"/>
                  </a:cubicBezTo>
                  <a:cubicBezTo>
                    <a:pt x="56" y="25"/>
                    <a:pt x="55" y="26"/>
                    <a:pt x="54" y="26"/>
                  </a:cubicBezTo>
                  <a:cubicBezTo>
                    <a:pt x="54" y="26"/>
                    <a:pt x="54" y="26"/>
                    <a:pt x="54" y="26"/>
                  </a:cubicBezTo>
                  <a:cubicBezTo>
                    <a:pt x="54" y="26"/>
                    <a:pt x="53" y="25"/>
                    <a:pt x="53" y="25"/>
                  </a:cubicBezTo>
                  <a:cubicBezTo>
                    <a:pt x="53" y="24"/>
                    <a:pt x="53" y="24"/>
                    <a:pt x="52" y="23"/>
                  </a:cubicBezTo>
                  <a:cubicBezTo>
                    <a:pt x="52" y="22"/>
                    <a:pt x="53" y="22"/>
                    <a:pt x="53" y="21"/>
                  </a:cubicBezTo>
                  <a:cubicBezTo>
                    <a:pt x="54" y="21"/>
                    <a:pt x="55" y="22"/>
                    <a:pt x="55" y="22"/>
                  </a:cubicBezTo>
                  <a:close/>
                  <a:moveTo>
                    <a:pt x="50" y="15"/>
                  </a:moveTo>
                  <a:cubicBezTo>
                    <a:pt x="51" y="15"/>
                    <a:pt x="51" y="15"/>
                    <a:pt x="52" y="15"/>
                  </a:cubicBezTo>
                  <a:cubicBezTo>
                    <a:pt x="52" y="16"/>
                    <a:pt x="53" y="16"/>
                    <a:pt x="53" y="17"/>
                  </a:cubicBezTo>
                  <a:cubicBezTo>
                    <a:pt x="53" y="18"/>
                    <a:pt x="53" y="18"/>
                    <a:pt x="52" y="19"/>
                  </a:cubicBezTo>
                  <a:cubicBezTo>
                    <a:pt x="52" y="19"/>
                    <a:pt x="52" y="19"/>
                    <a:pt x="52" y="19"/>
                  </a:cubicBezTo>
                  <a:cubicBezTo>
                    <a:pt x="51" y="19"/>
                    <a:pt x="51" y="19"/>
                    <a:pt x="50" y="18"/>
                  </a:cubicBezTo>
                  <a:cubicBezTo>
                    <a:pt x="50" y="18"/>
                    <a:pt x="50" y="17"/>
                    <a:pt x="50" y="17"/>
                  </a:cubicBezTo>
                  <a:cubicBezTo>
                    <a:pt x="49" y="16"/>
                    <a:pt x="49" y="15"/>
                    <a:pt x="50" y="15"/>
                  </a:cubicBezTo>
                  <a:close/>
                  <a:moveTo>
                    <a:pt x="33" y="3"/>
                  </a:moveTo>
                  <a:cubicBezTo>
                    <a:pt x="34" y="4"/>
                    <a:pt x="34" y="4"/>
                    <a:pt x="35" y="4"/>
                  </a:cubicBezTo>
                  <a:cubicBezTo>
                    <a:pt x="36" y="4"/>
                    <a:pt x="36" y="5"/>
                    <a:pt x="36" y="5"/>
                  </a:cubicBezTo>
                  <a:cubicBezTo>
                    <a:pt x="36" y="6"/>
                    <a:pt x="35" y="6"/>
                    <a:pt x="35" y="6"/>
                  </a:cubicBezTo>
                  <a:cubicBezTo>
                    <a:pt x="35" y="6"/>
                    <a:pt x="35" y="6"/>
                    <a:pt x="34" y="6"/>
                  </a:cubicBezTo>
                  <a:cubicBezTo>
                    <a:pt x="34" y="6"/>
                    <a:pt x="33" y="6"/>
                    <a:pt x="33" y="6"/>
                  </a:cubicBezTo>
                  <a:cubicBezTo>
                    <a:pt x="32" y="6"/>
                    <a:pt x="32" y="5"/>
                    <a:pt x="32" y="5"/>
                  </a:cubicBezTo>
                  <a:cubicBezTo>
                    <a:pt x="32" y="4"/>
                    <a:pt x="32" y="3"/>
                    <a:pt x="33" y="3"/>
                  </a:cubicBezTo>
                  <a:close/>
                  <a:moveTo>
                    <a:pt x="26" y="3"/>
                  </a:moveTo>
                  <a:cubicBezTo>
                    <a:pt x="26" y="3"/>
                    <a:pt x="27" y="3"/>
                    <a:pt x="27" y="3"/>
                  </a:cubicBezTo>
                  <a:cubicBezTo>
                    <a:pt x="28" y="3"/>
                    <a:pt x="29" y="4"/>
                    <a:pt x="29" y="5"/>
                  </a:cubicBezTo>
                  <a:cubicBezTo>
                    <a:pt x="29" y="5"/>
                    <a:pt x="28" y="6"/>
                    <a:pt x="28" y="6"/>
                  </a:cubicBezTo>
                  <a:cubicBezTo>
                    <a:pt x="27" y="6"/>
                    <a:pt x="27" y="6"/>
                    <a:pt x="26" y="6"/>
                  </a:cubicBezTo>
                  <a:cubicBezTo>
                    <a:pt x="26" y="6"/>
                    <a:pt x="26" y="6"/>
                    <a:pt x="26" y="6"/>
                  </a:cubicBezTo>
                  <a:cubicBezTo>
                    <a:pt x="25" y="6"/>
                    <a:pt x="25" y="6"/>
                    <a:pt x="24" y="5"/>
                  </a:cubicBezTo>
                  <a:cubicBezTo>
                    <a:pt x="24" y="4"/>
                    <a:pt x="25" y="4"/>
                    <a:pt x="26" y="3"/>
                  </a:cubicBezTo>
                  <a:close/>
                  <a:moveTo>
                    <a:pt x="4" y="22"/>
                  </a:moveTo>
                  <a:cubicBezTo>
                    <a:pt x="4" y="22"/>
                    <a:pt x="4" y="21"/>
                    <a:pt x="4" y="21"/>
                  </a:cubicBezTo>
                  <a:cubicBezTo>
                    <a:pt x="5" y="20"/>
                    <a:pt x="6" y="20"/>
                    <a:pt x="6" y="20"/>
                  </a:cubicBezTo>
                  <a:cubicBezTo>
                    <a:pt x="7" y="20"/>
                    <a:pt x="7" y="21"/>
                    <a:pt x="7" y="22"/>
                  </a:cubicBezTo>
                  <a:cubicBezTo>
                    <a:pt x="7" y="22"/>
                    <a:pt x="7" y="23"/>
                    <a:pt x="6" y="23"/>
                  </a:cubicBezTo>
                  <a:cubicBezTo>
                    <a:pt x="6" y="24"/>
                    <a:pt x="6" y="24"/>
                    <a:pt x="5" y="24"/>
                  </a:cubicBezTo>
                  <a:cubicBezTo>
                    <a:pt x="5" y="24"/>
                    <a:pt x="5" y="24"/>
                    <a:pt x="5" y="24"/>
                  </a:cubicBezTo>
                  <a:cubicBezTo>
                    <a:pt x="4" y="24"/>
                    <a:pt x="4" y="23"/>
                    <a:pt x="4" y="22"/>
                  </a:cubicBezTo>
                  <a:close/>
                  <a:moveTo>
                    <a:pt x="3" y="30"/>
                  </a:moveTo>
                  <a:cubicBezTo>
                    <a:pt x="3" y="30"/>
                    <a:pt x="3" y="30"/>
                    <a:pt x="3" y="30"/>
                  </a:cubicBezTo>
                  <a:cubicBezTo>
                    <a:pt x="3" y="29"/>
                    <a:pt x="3" y="29"/>
                    <a:pt x="3" y="28"/>
                  </a:cubicBezTo>
                  <a:cubicBezTo>
                    <a:pt x="3" y="27"/>
                    <a:pt x="4" y="27"/>
                    <a:pt x="4" y="27"/>
                  </a:cubicBezTo>
                  <a:cubicBezTo>
                    <a:pt x="5" y="27"/>
                    <a:pt x="6" y="27"/>
                    <a:pt x="6" y="28"/>
                  </a:cubicBezTo>
                  <a:cubicBezTo>
                    <a:pt x="6" y="29"/>
                    <a:pt x="6" y="29"/>
                    <a:pt x="6" y="30"/>
                  </a:cubicBezTo>
                  <a:cubicBezTo>
                    <a:pt x="6" y="31"/>
                    <a:pt x="5" y="31"/>
                    <a:pt x="4" y="31"/>
                  </a:cubicBezTo>
                  <a:cubicBezTo>
                    <a:pt x="3" y="31"/>
                    <a:pt x="3" y="31"/>
                    <a:pt x="3" y="30"/>
                  </a:cubicBezTo>
                  <a:close/>
                  <a:moveTo>
                    <a:pt x="5" y="38"/>
                  </a:moveTo>
                  <a:cubicBezTo>
                    <a:pt x="5" y="38"/>
                    <a:pt x="4" y="38"/>
                    <a:pt x="4" y="37"/>
                  </a:cubicBezTo>
                  <a:cubicBezTo>
                    <a:pt x="4" y="37"/>
                    <a:pt x="4" y="36"/>
                    <a:pt x="3" y="36"/>
                  </a:cubicBezTo>
                  <a:cubicBezTo>
                    <a:pt x="3" y="35"/>
                    <a:pt x="4" y="34"/>
                    <a:pt x="4" y="34"/>
                  </a:cubicBezTo>
                  <a:cubicBezTo>
                    <a:pt x="5" y="34"/>
                    <a:pt x="6" y="34"/>
                    <a:pt x="6" y="35"/>
                  </a:cubicBezTo>
                  <a:cubicBezTo>
                    <a:pt x="6" y="36"/>
                    <a:pt x="6" y="36"/>
                    <a:pt x="7" y="37"/>
                  </a:cubicBezTo>
                  <a:cubicBezTo>
                    <a:pt x="7" y="37"/>
                    <a:pt x="6" y="38"/>
                    <a:pt x="6" y="38"/>
                  </a:cubicBezTo>
                  <a:cubicBezTo>
                    <a:pt x="5" y="38"/>
                    <a:pt x="5" y="38"/>
                    <a:pt x="5" y="38"/>
                  </a:cubicBezTo>
                  <a:close/>
                  <a:moveTo>
                    <a:pt x="9" y="45"/>
                  </a:moveTo>
                  <a:cubicBezTo>
                    <a:pt x="9" y="45"/>
                    <a:pt x="8" y="45"/>
                    <a:pt x="8" y="45"/>
                  </a:cubicBezTo>
                  <a:cubicBezTo>
                    <a:pt x="8" y="45"/>
                    <a:pt x="7" y="45"/>
                    <a:pt x="7" y="44"/>
                  </a:cubicBezTo>
                  <a:cubicBezTo>
                    <a:pt x="7" y="44"/>
                    <a:pt x="6" y="43"/>
                    <a:pt x="6" y="43"/>
                  </a:cubicBezTo>
                  <a:cubicBezTo>
                    <a:pt x="6" y="42"/>
                    <a:pt x="6" y="41"/>
                    <a:pt x="7" y="41"/>
                  </a:cubicBezTo>
                  <a:cubicBezTo>
                    <a:pt x="7" y="40"/>
                    <a:pt x="8" y="41"/>
                    <a:pt x="8" y="41"/>
                  </a:cubicBezTo>
                  <a:cubicBezTo>
                    <a:pt x="9" y="42"/>
                    <a:pt x="9" y="42"/>
                    <a:pt x="9" y="43"/>
                  </a:cubicBezTo>
                  <a:cubicBezTo>
                    <a:pt x="10" y="43"/>
                    <a:pt x="10" y="44"/>
                    <a:pt x="9" y="45"/>
                  </a:cubicBezTo>
                  <a:close/>
                  <a:moveTo>
                    <a:pt x="9" y="17"/>
                  </a:moveTo>
                  <a:cubicBezTo>
                    <a:pt x="9" y="17"/>
                    <a:pt x="9" y="18"/>
                    <a:pt x="8" y="18"/>
                  </a:cubicBezTo>
                  <a:cubicBezTo>
                    <a:pt x="8" y="18"/>
                    <a:pt x="8" y="17"/>
                    <a:pt x="7" y="17"/>
                  </a:cubicBezTo>
                  <a:cubicBezTo>
                    <a:pt x="7" y="17"/>
                    <a:pt x="7" y="16"/>
                    <a:pt x="7" y="15"/>
                  </a:cubicBezTo>
                  <a:cubicBezTo>
                    <a:pt x="7" y="15"/>
                    <a:pt x="8" y="14"/>
                    <a:pt x="8" y="14"/>
                  </a:cubicBezTo>
                  <a:cubicBezTo>
                    <a:pt x="9" y="13"/>
                    <a:pt x="9" y="13"/>
                    <a:pt x="10" y="14"/>
                  </a:cubicBezTo>
                  <a:cubicBezTo>
                    <a:pt x="11" y="14"/>
                    <a:pt x="11" y="15"/>
                    <a:pt x="10" y="16"/>
                  </a:cubicBezTo>
                  <a:cubicBezTo>
                    <a:pt x="10" y="16"/>
                    <a:pt x="10" y="16"/>
                    <a:pt x="9" y="17"/>
                  </a:cubicBezTo>
                  <a:close/>
                  <a:moveTo>
                    <a:pt x="14" y="50"/>
                  </a:moveTo>
                  <a:cubicBezTo>
                    <a:pt x="14" y="50"/>
                    <a:pt x="13" y="50"/>
                    <a:pt x="13" y="50"/>
                  </a:cubicBezTo>
                  <a:cubicBezTo>
                    <a:pt x="13" y="50"/>
                    <a:pt x="12" y="50"/>
                    <a:pt x="12" y="50"/>
                  </a:cubicBezTo>
                  <a:cubicBezTo>
                    <a:pt x="12" y="50"/>
                    <a:pt x="11" y="49"/>
                    <a:pt x="11" y="49"/>
                  </a:cubicBezTo>
                  <a:cubicBezTo>
                    <a:pt x="10" y="48"/>
                    <a:pt x="10" y="47"/>
                    <a:pt x="11" y="47"/>
                  </a:cubicBezTo>
                  <a:cubicBezTo>
                    <a:pt x="11" y="46"/>
                    <a:pt x="12" y="46"/>
                    <a:pt x="13" y="47"/>
                  </a:cubicBezTo>
                  <a:cubicBezTo>
                    <a:pt x="13" y="47"/>
                    <a:pt x="13" y="48"/>
                    <a:pt x="14" y="48"/>
                  </a:cubicBezTo>
                  <a:cubicBezTo>
                    <a:pt x="14" y="48"/>
                    <a:pt x="14" y="49"/>
                    <a:pt x="14" y="50"/>
                  </a:cubicBezTo>
                  <a:close/>
                  <a:moveTo>
                    <a:pt x="15" y="11"/>
                  </a:moveTo>
                  <a:cubicBezTo>
                    <a:pt x="15" y="11"/>
                    <a:pt x="14" y="11"/>
                    <a:pt x="14" y="12"/>
                  </a:cubicBezTo>
                  <a:cubicBezTo>
                    <a:pt x="13" y="12"/>
                    <a:pt x="13" y="12"/>
                    <a:pt x="13" y="12"/>
                  </a:cubicBezTo>
                  <a:cubicBezTo>
                    <a:pt x="12" y="12"/>
                    <a:pt x="12" y="12"/>
                    <a:pt x="12" y="12"/>
                  </a:cubicBezTo>
                  <a:cubicBezTo>
                    <a:pt x="11" y="11"/>
                    <a:pt x="11" y="10"/>
                    <a:pt x="12" y="10"/>
                  </a:cubicBezTo>
                  <a:cubicBezTo>
                    <a:pt x="12" y="9"/>
                    <a:pt x="13" y="9"/>
                    <a:pt x="13" y="9"/>
                  </a:cubicBezTo>
                  <a:cubicBezTo>
                    <a:pt x="14" y="8"/>
                    <a:pt x="15" y="8"/>
                    <a:pt x="15" y="9"/>
                  </a:cubicBezTo>
                  <a:cubicBezTo>
                    <a:pt x="16" y="9"/>
                    <a:pt x="16" y="10"/>
                    <a:pt x="15" y="11"/>
                  </a:cubicBezTo>
                  <a:close/>
                  <a:moveTo>
                    <a:pt x="20" y="53"/>
                  </a:moveTo>
                  <a:cubicBezTo>
                    <a:pt x="20" y="54"/>
                    <a:pt x="20" y="54"/>
                    <a:pt x="19" y="54"/>
                  </a:cubicBezTo>
                  <a:cubicBezTo>
                    <a:pt x="19" y="54"/>
                    <a:pt x="19" y="54"/>
                    <a:pt x="18" y="54"/>
                  </a:cubicBezTo>
                  <a:cubicBezTo>
                    <a:pt x="18" y="54"/>
                    <a:pt x="17" y="54"/>
                    <a:pt x="17" y="53"/>
                  </a:cubicBezTo>
                  <a:cubicBezTo>
                    <a:pt x="16" y="53"/>
                    <a:pt x="16" y="52"/>
                    <a:pt x="16" y="51"/>
                  </a:cubicBezTo>
                  <a:cubicBezTo>
                    <a:pt x="17" y="51"/>
                    <a:pt x="17" y="51"/>
                    <a:pt x="18" y="51"/>
                  </a:cubicBezTo>
                  <a:cubicBezTo>
                    <a:pt x="19" y="51"/>
                    <a:pt x="19" y="51"/>
                    <a:pt x="20" y="52"/>
                  </a:cubicBezTo>
                  <a:cubicBezTo>
                    <a:pt x="20" y="52"/>
                    <a:pt x="21" y="53"/>
                    <a:pt x="20" y="53"/>
                  </a:cubicBezTo>
                  <a:close/>
                  <a:moveTo>
                    <a:pt x="19" y="8"/>
                  </a:moveTo>
                  <a:cubicBezTo>
                    <a:pt x="19" y="8"/>
                    <a:pt x="19" y="8"/>
                    <a:pt x="19" y="8"/>
                  </a:cubicBezTo>
                  <a:cubicBezTo>
                    <a:pt x="18" y="8"/>
                    <a:pt x="18" y="8"/>
                    <a:pt x="18" y="7"/>
                  </a:cubicBezTo>
                  <a:cubicBezTo>
                    <a:pt x="17" y="7"/>
                    <a:pt x="18" y="6"/>
                    <a:pt x="18" y="6"/>
                  </a:cubicBezTo>
                  <a:cubicBezTo>
                    <a:pt x="19" y="5"/>
                    <a:pt x="19" y="5"/>
                    <a:pt x="20" y="5"/>
                  </a:cubicBezTo>
                  <a:cubicBezTo>
                    <a:pt x="21" y="5"/>
                    <a:pt x="22" y="5"/>
                    <a:pt x="22" y="6"/>
                  </a:cubicBezTo>
                  <a:cubicBezTo>
                    <a:pt x="22" y="6"/>
                    <a:pt x="22" y="7"/>
                    <a:pt x="21" y="7"/>
                  </a:cubicBezTo>
                  <a:cubicBezTo>
                    <a:pt x="21" y="8"/>
                    <a:pt x="20" y="8"/>
                    <a:pt x="19" y="8"/>
                  </a:cubicBezTo>
                  <a:close/>
                  <a:moveTo>
                    <a:pt x="26" y="56"/>
                  </a:moveTo>
                  <a:cubicBezTo>
                    <a:pt x="26" y="56"/>
                    <a:pt x="26" y="56"/>
                    <a:pt x="26" y="56"/>
                  </a:cubicBezTo>
                  <a:cubicBezTo>
                    <a:pt x="25" y="56"/>
                    <a:pt x="24" y="56"/>
                    <a:pt x="24" y="56"/>
                  </a:cubicBezTo>
                  <a:cubicBezTo>
                    <a:pt x="23" y="56"/>
                    <a:pt x="23" y="55"/>
                    <a:pt x="23" y="54"/>
                  </a:cubicBezTo>
                  <a:cubicBezTo>
                    <a:pt x="23" y="54"/>
                    <a:pt x="24" y="53"/>
                    <a:pt x="24" y="53"/>
                  </a:cubicBezTo>
                  <a:cubicBezTo>
                    <a:pt x="25" y="53"/>
                    <a:pt x="26" y="53"/>
                    <a:pt x="26" y="54"/>
                  </a:cubicBezTo>
                  <a:cubicBezTo>
                    <a:pt x="27" y="54"/>
                    <a:pt x="27" y="54"/>
                    <a:pt x="27" y="55"/>
                  </a:cubicBezTo>
                  <a:cubicBezTo>
                    <a:pt x="27" y="56"/>
                    <a:pt x="27" y="56"/>
                    <a:pt x="26" y="56"/>
                  </a:cubicBezTo>
                  <a:close/>
                  <a:moveTo>
                    <a:pt x="33" y="56"/>
                  </a:moveTo>
                  <a:cubicBezTo>
                    <a:pt x="33" y="56"/>
                    <a:pt x="32" y="56"/>
                    <a:pt x="31" y="56"/>
                  </a:cubicBezTo>
                  <a:cubicBezTo>
                    <a:pt x="31" y="56"/>
                    <a:pt x="31" y="56"/>
                    <a:pt x="31" y="56"/>
                  </a:cubicBezTo>
                  <a:cubicBezTo>
                    <a:pt x="31" y="56"/>
                    <a:pt x="30" y="56"/>
                    <a:pt x="30" y="55"/>
                  </a:cubicBezTo>
                  <a:cubicBezTo>
                    <a:pt x="30" y="54"/>
                    <a:pt x="30" y="54"/>
                    <a:pt x="31" y="54"/>
                  </a:cubicBezTo>
                  <a:cubicBezTo>
                    <a:pt x="32" y="54"/>
                    <a:pt x="32" y="54"/>
                    <a:pt x="33" y="54"/>
                  </a:cubicBezTo>
                  <a:cubicBezTo>
                    <a:pt x="34" y="53"/>
                    <a:pt x="34" y="54"/>
                    <a:pt x="34" y="55"/>
                  </a:cubicBezTo>
                  <a:cubicBezTo>
                    <a:pt x="35" y="55"/>
                    <a:pt x="34" y="56"/>
                    <a:pt x="33" y="56"/>
                  </a:cubicBezTo>
                  <a:close/>
                  <a:moveTo>
                    <a:pt x="32" y="41"/>
                  </a:moveTo>
                  <a:cubicBezTo>
                    <a:pt x="32" y="45"/>
                    <a:pt x="32" y="45"/>
                    <a:pt x="32" y="45"/>
                  </a:cubicBezTo>
                  <a:cubicBezTo>
                    <a:pt x="29" y="45"/>
                    <a:pt x="29" y="45"/>
                    <a:pt x="29" y="45"/>
                  </a:cubicBezTo>
                  <a:cubicBezTo>
                    <a:pt x="29" y="42"/>
                    <a:pt x="29" y="42"/>
                    <a:pt x="29" y="42"/>
                  </a:cubicBezTo>
                  <a:cubicBezTo>
                    <a:pt x="28" y="42"/>
                    <a:pt x="26" y="41"/>
                    <a:pt x="25" y="41"/>
                  </a:cubicBezTo>
                  <a:cubicBezTo>
                    <a:pt x="24" y="40"/>
                    <a:pt x="22" y="40"/>
                    <a:pt x="21" y="39"/>
                  </a:cubicBezTo>
                  <a:cubicBezTo>
                    <a:pt x="24" y="34"/>
                    <a:pt x="24" y="34"/>
                    <a:pt x="24" y="34"/>
                  </a:cubicBezTo>
                  <a:cubicBezTo>
                    <a:pt x="25" y="35"/>
                    <a:pt x="27" y="37"/>
                    <a:pt x="29" y="37"/>
                  </a:cubicBezTo>
                  <a:cubicBezTo>
                    <a:pt x="31" y="37"/>
                    <a:pt x="32" y="36"/>
                    <a:pt x="32" y="35"/>
                  </a:cubicBezTo>
                  <a:cubicBezTo>
                    <a:pt x="32" y="33"/>
                    <a:pt x="30" y="33"/>
                    <a:pt x="27" y="32"/>
                  </a:cubicBezTo>
                  <a:cubicBezTo>
                    <a:pt x="25" y="31"/>
                    <a:pt x="23" y="29"/>
                    <a:pt x="23" y="26"/>
                  </a:cubicBezTo>
                  <a:cubicBezTo>
                    <a:pt x="23" y="22"/>
                    <a:pt x="25" y="19"/>
                    <a:pt x="29" y="19"/>
                  </a:cubicBezTo>
                  <a:cubicBezTo>
                    <a:pt x="29" y="15"/>
                    <a:pt x="29" y="15"/>
                    <a:pt x="29" y="15"/>
                  </a:cubicBezTo>
                  <a:cubicBezTo>
                    <a:pt x="32" y="15"/>
                    <a:pt x="32" y="15"/>
                    <a:pt x="32" y="15"/>
                  </a:cubicBezTo>
                  <a:cubicBezTo>
                    <a:pt x="32" y="19"/>
                    <a:pt x="32" y="19"/>
                    <a:pt x="32" y="19"/>
                  </a:cubicBezTo>
                  <a:cubicBezTo>
                    <a:pt x="34" y="19"/>
                    <a:pt x="36" y="19"/>
                    <a:pt x="37" y="20"/>
                  </a:cubicBezTo>
                  <a:cubicBezTo>
                    <a:pt x="35" y="25"/>
                    <a:pt x="35" y="25"/>
                    <a:pt x="35" y="25"/>
                  </a:cubicBezTo>
                  <a:cubicBezTo>
                    <a:pt x="34" y="24"/>
                    <a:pt x="32" y="23"/>
                    <a:pt x="31" y="23"/>
                  </a:cubicBezTo>
                  <a:cubicBezTo>
                    <a:pt x="30" y="23"/>
                    <a:pt x="28" y="24"/>
                    <a:pt x="28" y="25"/>
                  </a:cubicBezTo>
                  <a:cubicBezTo>
                    <a:pt x="28" y="26"/>
                    <a:pt x="30" y="27"/>
                    <a:pt x="31" y="27"/>
                  </a:cubicBezTo>
                  <a:cubicBezTo>
                    <a:pt x="35" y="28"/>
                    <a:pt x="38" y="30"/>
                    <a:pt x="38" y="34"/>
                  </a:cubicBezTo>
                  <a:cubicBezTo>
                    <a:pt x="38" y="38"/>
                    <a:pt x="36" y="40"/>
                    <a:pt x="32" y="41"/>
                  </a:cubicBezTo>
                  <a:close/>
                  <a:moveTo>
                    <a:pt x="41" y="54"/>
                  </a:moveTo>
                  <a:cubicBezTo>
                    <a:pt x="40" y="54"/>
                    <a:pt x="39" y="55"/>
                    <a:pt x="39" y="55"/>
                  </a:cubicBezTo>
                  <a:cubicBezTo>
                    <a:pt x="39" y="55"/>
                    <a:pt x="39" y="55"/>
                    <a:pt x="38" y="55"/>
                  </a:cubicBezTo>
                  <a:cubicBezTo>
                    <a:pt x="38" y="55"/>
                    <a:pt x="37" y="55"/>
                    <a:pt x="37" y="54"/>
                  </a:cubicBezTo>
                  <a:cubicBezTo>
                    <a:pt x="37" y="53"/>
                    <a:pt x="37" y="53"/>
                    <a:pt x="38" y="52"/>
                  </a:cubicBezTo>
                  <a:cubicBezTo>
                    <a:pt x="38" y="52"/>
                    <a:pt x="39" y="52"/>
                    <a:pt x="39" y="52"/>
                  </a:cubicBezTo>
                  <a:cubicBezTo>
                    <a:pt x="40" y="51"/>
                    <a:pt x="41" y="52"/>
                    <a:pt x="41" y="52"/>
                  </a:cubicBezTo>
                  <a:cubicBezTo>
                    <a:pt x="42" y="53"/>
                    <a:pt x="41" y="54"/>
                    <a:pt x="41" y="54"/>
                  </a:cubicBezTo>
                  <a:close/>
                  <a:moveTo>
                    <a:pt x="43" y="8"/>
                  </a:moveTo>
                  <a:cubicBezTo>
                    <a:pt x="42" y="9"/>
                    <a:pt x="42" y="9"/>
                    <a:pt x="42" y="9"/>
                  </a:cubicBezTo>
                  <a:cubicBezTo>
                    <a:pt x="41" y="9"/>
                    <a:pt x="41" y="9"/>
                    <a:pt x="41" y="9"/>
                  </a:cubicBezTo>
                  <a:cubicBezTo>
                    <a:pt x="40" y="9"/>
                    <a:pt x="40" y="8"/>
                    <a:pt x="39" y="8"/>
                  </a:cubicBezTo>
                  <a:cubicBezTo>
                    <a:pt x="39" y="8"/>
                    <a:pt x="38" y="7"/>
                    <a:pt x="39" y="6"/>
                  </a:cubicBezTo>
                  <a:cubicBezTo>
                    <a:pt x="39" y="6"/>
                    <a:pt x="40" y="5"/>
                    <a:pt x="40" y="6"/>
                  </a:cubicBezTo>
                  <a:cubicBezTo>
                    <a:pt x="41" y="6"/>
                    <a:pt x="42" y="6"/>
                    <a:pt x="42" y="6"/>
                  </a:cubicBezTo>
                  <a:cubicBezTo>
                    <a:pt x="43" y="7"/>
                    <a:pt x="43" y="8"/>
                    <a:pt x="43" y="8"/>
                  </a:cubicBezTo>
                  <a:close/>
                  <a:moveTo>
                    <a:pt x="47" y="50"/>
                  </a:moveTo>
                  <a:cubicBezTo>
                    <a:pt x="46" y="50"/>
                    <a:pt x="46" y="51"/>
                    <a:pt x="45" y="51"/>
                  </a:cubicBezTo>
                  <a:cubicBezTo>
                    <a:pt x="45" y="51"/>
                    <a:pt x="45" y="51"/>
                    <a:pt x="45" y="51"/>
                  </a:cubicBezTo>
                  <a:cubicBezTo>
                    <a:pt x="44" y="51"/>
                    <a:pt x="44" y="51"/>
                    <a:pt x="44" y="51"/>
                  </a:cubicBezTo>
                  <a:cubicBezTo>
                    <a:pt x="43" y="50"/>
                    <a:pt x="43" y="49"/>
                    <a:pt x="44" y="49"/>
                  </a:cubicBezTo>
                  <a:cubicBezTo>
                    <a:pt x="44" y="49"/>
                    <a:pt x="45" y="48"/>
                    <a:pt x="45" y="48"/>
                  </a:cubicBezTo>
                  <a:cubicBezTo>
                    <a:pt x="46" y="47"/>
                    <a:pt x="47" y="48"/>
                    <a:pt x="47" y="48"/>
                  </a:cubicBezTo>
                  <a:cubicBezTo>
                    <a:pt x="48" y="49"/>
                    <a:pt x="48" y="49"/>
                    <a:pt x="47" y="50"/>
                  </a:cubicBezTo>
                  <a:close/>
                  <a:moveTo>
                    <a:pt x="47" y="13"/>
                  </a:moveTo>
                  <a:cubicBezTo>
                    <a:pt x="47" y="13"/>
                    <a:pt x="47" y="13"/>
                    <a:pt x="46" y="13"/>
                  </a:cubicBezTo>
                  <a:cubicBezTo>
                    <a:pt x="46" y="12"/>
                    <a:pt x="46" y="12"/>
                    <a:pt x="45" y="12"/>
                  </a:cubicBezTo>
                  <a:cubicBezTo>
                    <a:pt x="45" y="11"/>
                    <a:pt x="44" y="10"/>
                    <a:pt x="45" y="10"/>
                  </a:cubicBezTo>
                  <a:cubicBezTo>
                    <a:pt x="45" y="9"/>
                    <a:pt x="46" y="9"/>
                    <a:pt x="47" y="10"/>
                  </a:cubicBezTo>
                  <a:cubicBezTo>
                    <a:pt x="47" y="10"/>
                    <a:pt x="48" y="10"/>
                    <a:pt x="48" y="11"/>
                  </a:cubicBezTo>
                  <a:cubicBezTo>
                    <a:pt x="49" y="11"/>
                    <a:pt x="49" y="12"/>
                    <a:pt x="48" y="13"/>
                  </a:cubicBezTo>
                  <a:cubicBezTo>
                    <a:pt x="48" y="13"/>
                    <a:pt x="48" y="13"/>
                    <a:pt x="47" y="13"/>
                  </a:cubicBezTo>
                  <a:close/>
                  <a:moveTo>
                    <a:pt x="52" y="44"/>
                  </a:moveTo>
                  <a:cubicBezTo>
                    <a:pt x="52" y="45"/>
                    <a:pt x="51" y="45"/>
                    <a:pt x="51" y="46"/>
                  </a:cubicBezTo>
                  <a:cubicBezTo>
                    <a:pt x="51" y="46"/>
                    <a:pt x="50" y="46"/>
                    <a:pt x="50" y="46"/>
                  </a:cubicBezTo>
                  <a:cubicBezTo>
                    <a:pt x="49" y="46"/>
                    <a:pt x="49" y="46"/>
                    <a:pt x="49" y="46"/>
                  </a:cubicBezTo>
                  <a:cubicBezTo>
                    <a:pt x="48" y="46"/>
                    <a:pt x="48" y="45"/>
                    <a:pt x="49" y="44"/>
                  </a:cubicBezTo>
                  <a:cubicBezTo>
                    <a:pt x="49" y="44"/>
                    <a:pt x="49" y="43"/>
                    <a:pt x="50" y="43"/>
                  </a:cubicBezTo>
                  <a:cubicBezTo>
                    <a:pt x="50" y="42"/>
                    <a:pt x="51" y="42"/>
                    <a:pt x="52" y="42"/>
                  </a:cubicBezTo>
                  <a:cubicBezTo>
                    <a:pt x="52" y="43"/>
                    <a:pt x="52" y="44"/>
                    <a:pt x="52" y="44"/>
                  </a:cubicBezTo>
                  <a:close/>
                  <a:moveTo>
                    <a:pt x="55" y="37"/>
                  </a:moveTo>
                  <a:cubicBezTo>
                    <a:pt x="55" y="38"/>
                    <a:pt x="55" y="39"/>
                    <a:pt x="54" y="39"/>
                  </a:cubicBezTo>
                  <a:cubicBezTo>
                    <a:pt x="54" y="40"/>
                    <a:pt x="54" y="40"/>
                    <a:pt x="53" y="40"/>
                  </a:cubicBezTo>
                  <a:cubicBezTo>
                    <a:pt x="53" y="40"/>
                    <a:pt x="53" y="40"/>
                    <a:pt x="53" y="40"/>
                  </a:cubicBezTo>
                  <a:cubicBezTo>
                    <a:pt x="52" y="40"/>
                    <a:pt x="52" y="39"/>
                    <a:pt x="52" y="38"/>
                  </a:cubicBezTo>
                  <a:cubicBezTo>
                    <a:pt x="52" y="38"/>
                    <a:pt x="52" y="37"/>
                    <a:pt x="52" y="37"/>
                  </a:cubicBezTo>
                  <a:cubicBezTo>
                    <a:pt x="53" y="36"/>
                    <a:pt x="53" y="35"/>
                    <a:pt x="54" y="36"/>
                  </a:cubicBezTo>
                  <a:cubicBezTo>
                    <a:pt x="55" y="36"/>
                    <a:pt x="55" y="37"/>
                    <a:pt x="55" y="37"/>
                  </a:cubicBezTo>
                  <a:close/>
                  <a:moveTo>
                    <a:pt x="56" y="32"/>
                  </a:moveTo>
                  <a:cubicBezTo>
                    <a:pt x="56" y="32"/>
                    <a:pt x="55" y="33"/>
                    <a:pt x="55" y="33"/>
                  </a:cubicBezTo>
                  <a:cubicBezTo>
                    <a:pt x="55" y="33"/>
                    <a:pt x="55" y="33"/>
                    <a:pt x="55" y="33"/>
                  </a:cubicBezTo>
                  <a:cubicBezTo>
                    <a:pt x="54" y="33"/>
                    <a:pt x="53" y="32"/>
                    <a:pt x="53" y="32"/>
                  </a:cubicBezTo>
                  <a:cubicBezTo>
                    <a:pt x="53" y="31"/>
                    <a:pt x="53" y="30"/>
                    <a:pt x="53" y="30"/>
                  </a:cubicBezTo>
                  <a:cubicBezTo>
                    <a:pt x="53" y="29"/>
                    <a:pt x="54" y="28"/>
                    <a:pt x="55" y="28"/>
                  </a:cubicBezTo>
                  <a:cubicBezTo>
                    <a:pt x="56" y="28"/>
                    <a:pt x="56" y="29"/>
                    <a:pt x="56" y="30"/>
                  </a:cubicBezTo>
                  <a:cubicBezTo>
                    <a:pt x="56" y="30"/>
                    <a:pt x="56" y="30"/>
                    <a:pt x="56" y="30"/>
                  </a:cubicBezTo>
                  <a:cubicBezTo>
                    <a:pt x="56" y="30"/>
                    <a:pt x="56" y="31"/>
                    <a:pt x="56"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8" name="Freeform 237">
              <a:extLst>
                <a:ext uri="{FF2B5EF4-FFF2-40B4-BE49-F238E27FC236}">
                  <a16:creationId xmlns:a16="http://schemas.microsoft.com/office/drawing/2014/main" id="{FEB02AFF-9DE6-484B-89D6-54D5F8737332}"/>
                </a:ext>
              </a:extLst>
            </p:cNvPr>
            <p:cNvSpPr>
              <a:spLocks/>
            </p:cNvSpPr>
            <p:nvPr userDrawn="1"/>
          </p:nvSpPr>
          <p:spPr bwMode="auto">
            <a:xfrm>
              <a:off x="6959600" y="1012825"/>
              <a:ext cx="15875" cy="15875"/>
            </a:xfrm>
            <a:custGeom>
              <a:avLst/>
              <a:gdLst>
                <a:gd name="T0" fmla="*/ 4 w 4"/>
                <a:gd name="T1" fmla="*/ 3 h 4"/>
                <a:gd name="T2" fmla="*/ 3 w 4"/>
                <a:gd name="T3" fmla="*/ 1 h 4"/>
                <a:gd name="T4" fmla="*/ 1 w 4"/>
                <a:gd name="T5" fmla="*/ 0 h 4"/>
                <a:gd name="T6" fmla="*/ 0 w 4"/>
                <a:gd name="T7" fmla="*/ 2 h 4"/>
                <a:gd name="T8" fmla="*/ 1 w 4"/>
                <a:gd name="T9" fmla="*/ 3 h 4"/>
                <a:gd name="T10" fmla="*/ 2 w 4"/>
                <a:gd name="T11" fmla="*/ 4 h 4"/>
                <a:gd name="T12" fmla="*/ 3 w 4"/>
                <a:gd name="T13" fmla="*/ 4 h 4"/>
                <a:gd name="T14" fmla="*/ 4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3"/>
                  </a:moveTo>
                  <a:cubicBezTo>
                    <a:pt x="3" y="2"/>
                    <a:pt x="3" y="2"/>
                    <a:pt x="3" y="1"/>
                  </a:cubicBezTo>
                  <a:cubicBezTo>
                    <a:pt x="3" y="0"/>
                    <a:pt x="2" y="0"/>
                    <a:pt x="1" y="0"/>
                  </a:cubicBezTo>
                  <a:cubicBezTo>
                    <a:pt x="1" y="0"/>
                    <a:pt x="0" y="1"/>
                    <a:pt x="0" y="2"/>
                  </a:cubicBezTo>
                  <a:cubicBezTo>
                    <a:pt x="1" y="2"/>
                    <a:pt x="1" y="3"/>
                    <a:pt x="1" y="3"/>
                  </a:cubicBezTo>
                  <a:cubicBezTo>
                    <a:pt x="1" y="4"/>
                    <a:pt x="2" y="4"/>
                    <a:pt x="2" y="4"/>
                  </a:cubicBezTo>
                  <a:cubicBezTo>
                    <a:pt x="2" y="4"/>
                    <a:pt x="2" y="4"/>
                    <a:pt x="3" y="4"/>
                  </a:cubicBezTo>
                  <a:cubicBezTo>
                    <a:pt x="3" y="4"/>
                    <a:pt x="4" y="3"/>
                    <a:pt x="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9" name="Freeform 238">
              <a:extLst>
                <a:ext uri="{FF2B5EF4-FFF2-40B4-BE49-F238E27FC236}">
                  <a16:creationId xmlns:a16="http://schemas.microsoft.com/office/drawing/2014/main" id="{F6FFE42B-CFAC-43F8-9259-4C8F173B7B52}"/>
                </a:ext>
              </a:extLst>
            </p:cNvPr>
            <p:cNvSpPr>
              <a:spLocks/>
            </p:cNvSpPr>
            <p:nvPr userDrawn="1"/>
          </p:nvSpPr>
          <p:spPr bwMode="auto">
            <a:xfrm>
              <a:off x="6970713" y="1036638"/>
              <a:ext cx="15875" cy="19050"/>
            </a:xfrm>
            <a:custGeom>
              <a:avLst/>
              <a:gdLst>
                <a:gd name="T0" fmla="*/ 2 w 4"/>
                <a:gd name="T1" fmla="*/ 1 h 5"/>
                <a:gd name="T2" fmla="*/ 1 w 4"/>
                <a:gd name="T3" fmla="*/ 1 h 5"/>
                <a:gd name="T4" fmla="*/ 0 w 4"/>
                <a:gd name="T5" fmla="*/ 3 h 5"/>
                <a:gd name="T6" fmla="*/ 1 w 4"/>
                <a:gd name="T7" fmla="*/ 4 h 5"/>
                <a:gd name="T8" fmla="*/ 2 w 4"/>
                <a:gd name="T9" fmla="*/ 5 h 5"/>
                <a:gd name="T10" fmla="*/ 3 w 4"/>
                <a:gd name="T11" fmla="*/ 5 h 5"/>
                <a:gd name="T12" fmla="*/ 3 w 4"/>
                <a:gd name="T13" fmla="*/ 3 h 5"/>
                <a:gd name="T14" fmla="*/ 2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2" y="1"/>
                  </a:moveTo>
                  <a:cubicBezTo>
                    <a:pt x="2" y="1"/>
                    <a:pt x="1" y="0"/>
                    <a:pt x="1" y="1"/>
                  </a:cubicBezTo>
                  <a:cubicBezTo>
                    <a:pt x="0" y="1"/>
                    <a:pt x="0" y="2"/>
                    <a:pt x="0" y="3"/>
                  </a:cubicBezTo>
                  <a:cubicBezTo>
                    <a:pt x="0" y="3"/>
                    <a:pt x="1" y="4"/>
                    <a:pt x="1" y="4"/>
                  </a:cubicBezTo>
                  <a:cubicBezTo>
                    <a:pt x="1" y="5"/>
                    <a:pt x="2" y="5"/>
                    <a:pt x="2" y="5"/>
                  </a:cubicBezTo>
                  <a:cubicBezTo>
                    <a:pt x="2" y="5"/>
                    <a:pt x="3" y="5"/>
                    <a:pt x="3" y="5"/>
                  </a:cubicBezTo>
                  <a:cubicBezTo>
                    <a:pt x="4" y="4"/>
                    <a:pt x="4" y="3"/>
                    <a:pt x="3" y="3"/>
                  </a:cubicBezTo>
                  <a:cubicBezTo>
                    <a:pt x="3" y="2"/>
                    <a:pt x="3" y="2"/>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0" name="Freeform 239">
              <a:extLst>
                <a:ext uri="{FF2B5EF4-FFF2-40B4-BE49-F238E27FC236}">
                  <a16:creationId xmlns:a16="http://schemas.microsoft.com/office/drawing/2014/main" id="{EE0EB6AA-805C-4384-834B-B993832C0A85}"/>
                </a:ext>
              </a:extLst>
            </p:cNvPr>
            <p:cNvSpPr>
              <a:spLocks/>
            </p:cNvSpPr>
            <p:nvPr userDrawn="1"/>
          </p:nvSpPr>
          <p:spPr bwMode="auto">
            <a:xfrm>
              <a:off x="6986588" y="1060450"/>
              <a:ext cx="15875" cy="14288"/>
            </a:xfrm>
            <a:custGeom>
              <a:avLst/>
              <a:gdLst>
                <a:gd name="T0" fmla="*/ 3 w 4"/>
                <a:gd name="T1" fmla="*/ 1 h 4"/>
                <a:gd name="T2" fmla="*/ 1 w 4"/>
                <a:gd name="T3" fmla="*/ 1 h 4"/>
                <a:gd name="T4" fmla="*/ 1 w 4"/>
                <a:gd name="T5" fmla="*/ 3 h 4"/>
                <a:gd name="T6" fmla="*/ 2 w 4"/>
                <a:gd name="T7" fmla="*/ 4 h 4"/>
                <a:gd name="T8" fmla="*/ 3 w 4"/>
                <a:gd name="T9" fmla="*/ 4 h 4"/>
                <a:gd name="T10" fmla="*/ 4 w 4"/>
                <a:gd name="T11" fmla="*/ 4 h 4"/>
                <a:gd name="T12" fmla="*/ 4 w 4"/>
                <a:gd name="T13" fmla="*/ 2 h 4"/>
                <a:gd name="T14" fmla="*/ 3 w 4"/>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3" y="1"/>
                  </a:moveTo>
                  <a:cubicBezTo>
                    <a:pt x="2" y="0"/>
                    <a:pt x="1" y="0"/>
                    <a:pt x="1" y="1"/>
                  </a:cubicBezTo>
                  <a:cubicBezTo>
                    <a:pt x="0" y="1"/>
                    <a:pt x="0" y="2"/>
                    <a:pt x="1" y="3"/>
                  </a:cubicBezTo>
                  <a:cubicBezTo>
                    <a:pt x="1" y="3"/>
                    <a:pt x="2" y="4"/>
                    <a:pt x="2" y="4"/>
                  </a:cubicBezTo>
                  <a:cubicBezTo>
                    <a:pt x="2" y="4"/>
                    <a:pt x="3" y="4"/>
                    <a:pt x="3" y="4"/>
                  </a:cubicBezTo>
                  <a:cubicBezTo>
                    <a:pt x="3" y="4"/>
                    <a:pt x="4" y="4"/>
                    <a:pt x="4" y="4"/>
                  </a:cubicBezTo>
                  <a:cubicBezTo>
                    <a:pt x="4" y="3"/>
                    <a:pt x="4" y="2"/>
                    <a:pt x="4" y="2"/>
                  </a:cubicBezTo>
                  <a:cubicBezTo>
                    <a:pt x="3" y="2"/>
                    <a:pt x="3"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1" name="Freeform 240">
              <a:extLst>
                <a:ext uri="{FF2B5EF4-FFF2-40B4-BE49-F238E27FC236}">
                  <a16:creationId xmlns:a16="http://schemas.microsoft.com/office/drawing/2014/main" id="{1CACD059-2C4D-46DD-AC72-A226130F91A0}"/>
                </a:ext>
              </a:extLst>
            </p:cNvPr>
            <p:cNvSpPr>
              <a:spLocks/>
            </p:cNvSpPr>
            <p:nvPr userDrawn="1"/>
          </p:nvSpPr>
          <p:spPr bwMode="auto">
            <a:xfrm>
              <a:off x="6975475" y="931863"/>
              <a:ext cx="15875" cy="19050"/>
            </a:xfrm>
            <a:custGeom>
              <a:avLst/>
              <a:gdLst>
                <a:gd name="T0" fmla="*/ 3 w 4"/>
                <a:gd name="T1" fmla="*/ 1 h 5"/>
                <a:gd name="T2" fmla="*/ 1 w 4"/>
                <a:gd name="T3" fmla="*/ 1 h 5"/>
                <a:gd name="T4" fmla="*/ 0 w 4"/>
                <a:gd name="T5" fmla="*/ 2 h 5"/>
                <a:gd name="T6" fmla="*/ 0 w 4"/>
                <a:gd name="T7" fmla="*/ 4 h 5"/>
                <a:gd name="T8" fmla="*/ 1 w 4"/>
                <a:gd name="T9" fmla="*/ 5 h 5"/>
                <a:gd name="T10" fmla="*/ 2 w 4"/>
                <a:gd name="T11" fmla="*/ 4 h 5"/>
                <a:gd name="T12" fmla="*/ 3 w 4"/>
                <a:gd name="T13" fmla="*/ 3 h 5"/>
                <a:gd name="T14" fmla="*/ 3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3" y="1"/>
                  </a:moveTo>
                  <a:cubicBezTo>
                    <a:pt x="2" y="0"/>
                    <a:pt x="2" y="0"/>
                    <a:pt x="1" y="1"/>
                  </a:cubicBezTo>
                  <a:cubicBezTo>
                    <a:pt x="1" y="1"/>
                    <a:pt x="0" y="2"/>
                    <a:pt x="0" y="2"/>
                  </a:cubicBezTo>
                  <a:cubicBezTo>
                    <a:pt x="0" y="3"/>
                    <a:pt x="0" y="4"/>
                    <a:pt x="0" y="4"/>
                  </a:cubicBezTo>
                  <a:cubicBezTo>
                    <a:pt x="1" y="4"/>
                    <a:pt x="1" y="5"/>
                    <a:pt x="1" y="5"/>
                  </a:cubicBezTo>
                  <a:cubicBezTo>
                    <a:pt x="2" y="5"/>
                    <a:pt x="2" y="4"/>
                    <a:pt x="2" y="4"/>
                  </a:cubicBezTo>
                  <a:cubicBezTo>
                    <a:pt x="3" y="3"/>
                    <a:pt x="3" y="3"/>
                    <a:pt x="3" y="3"/>
                  </a:cubicBezTo>
                  <a:cubicBezTo>
                    <a:pt x="4" y="2"/>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2" name="Freeform 241">
              <a:extLst>
                <a:ext uri="{FF2B5EF4-FFF2-40B4-BE49-F238E27FC236}">
                  <a16:creationId xmlns:a16="http://schemas.microsoft.com/office/drawing/2014/main" id="{FB4F1F6B-9DC0-4CD6-96DB-C6DEAABCE90B}"/>
                </a:ext>
              </a:extLst>
            </p:cNvPr>
            <p:cNvSpPr>
              <a:spLocks/>
            </p:cNvSpPr>
            <p:nvPr userDrawn="1"/>
          </p:nvSpPr>
          <p:spPr bwMode="auto">
            <a:xfrm>
              <a:off x="7040563" y="893763"/>
              <a:ext cx="19050" cy="11113"/>
            </a:xfrm>
            <a:custGeom>
              <a:avLst/>
              <a:gdLst>
                <a:gd name="T0" fmla="*/ 2 w 5"/>
                <a:gd name="T1" fmla="*/ 3 h 3"/>
                <a:gd name="T2" fmla="*/ 2 w 5"/>
                <a:gd name="T3" fmla="*/ 3 h 3"/>
                <a:gd name="T4" fmla="*/ 4 w 5"/>
                <a:gd name="T5" fmla="*/ 3 h 3"/>
                <a:gd name="T6" fmla="*/ 5 w 5"/>
                <a:gd name="T7" fmla="*/ 2 h 3"/>
                <a:gd name="T8" fmla="*/ 3 w 5"/>
                <a:gd name="T9" fmla="*/ 0 h 3"/>
                <a:gd name="T10" fmla="*/ 2 w 5"/>
                <a:gd name="T11" fmla="*/ 0 h 3"/>
                <a:gd name="T12" fmla="*/ 0 w 5"/>
                <a:gd name="T13" fmla="*/ 2 h 3"/>
                <a:gd name="T14" fmla="*/ 2 w 5"/>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2" y="3"/>
                  </a:moveTo>
                  <a:cubicBezTo>
                    <a:pt x="2" y="3"/>
                    <a:pt x="2" y="3"/>
                    <a:pt x="2" y="3"/>
                  </a:cubicBezTo>
                  <a:cubicBezTo>
                    <a:pt x="3" y="3"/>
                    <a:pt x="3" y="3"/>
                    <a:pt x="4" y="3"/>
                  </a:cubicBezTo>
                  <a:cubicBezTo>
                    <a:pt x="4" y="3"/>
                    <a:pt x="5" y="2"/>
                    <a:pt x="5" y="2"/>
                  </a:cubicBezTo>
                  <a:cubicBezTo>
                    <a:pt x="5" y="1"/>
                    <a:pt x="4" y="0"/>
                    <a:pt x="3" y="0"/>
                  </a:cubicBezTo>
                  <a:cubicBezTo>
                    <a:pt x="3" y="0"/>
                    <a:pt x="2" y="0"/>
                    <a:pt x="2" y="0"/>
                  </a:cubicBezTo>
                  <a:cubicBezTo>
                    <a:pt x="1" y="1"/>
                    <a:pt x="0" y="1"/>
                    <a:pt x="0" y="2"/>
                  </a:cubicBezTo>
                  <a:cubicBezTo>
                    <a:pt x="1" y="3"/>
                    <a:pt x="1" y="3"/>
                    <a:pt x="2"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3" name="Freeform 242">
              <a:extLst>
                <a:ext uri="{FF2B5EF4-FFF2-40B4-BE49-F238E27FC236}">
                  <a16:creationId xmlns:a16="http://schemas.microsoft.com/office/drawing/2014/main" id="{56DDFDF7-5B01-4068-BEED-4AE0C2DBB7D8}"/>
                </a:ext>
              </a:extLst>
            </p:cNvPr>
            <p:cNvSpPr>
              <a:spLocks/>
            </p:cNvSpPr>
            <p:nvPr userDrawn="1"/>
          </p:nvSpPr>
          <p:spPr bwMode="auto">
            <a:xfrm>
              <a:off x="7072313" y="893763"/>
              <a:ext cx="14288" cy="11113"/>
            </a:xfrm>
            <a:custGeom>
              <a:avLst/>
              <a:gdLst>
                <a:gd name="T0" fmla="*/ 1 w 4"/>
                <a:gd name="T1" fmla="*/ 3 h 3"/>
                <a:gd name="T2" fmla="*/ 2 w 4"/>
                <a:gd name="T3" fmla="*/ 3 h 3"/>
                <a:gd name="T4" fmla="*/ 3 w 4"/>
                <a:gd name="T5" fmla="*/ 3 h 3"/>
                <a:gd name="T6" fmla="*/ 4 w 4"/>
                <a:gd name="T7" fmla="*/ 2 h 3"/>
                <a:gd name="T8" fmla="*/ 3 w 4"/>
                <a:gd name="T9" fmla="*/ 1 h 3"/>
                <a:gd name="T10" fmla="*/ 1 w 4"/>
                <a:gd name="T11" fmla="*/ 0 h 3"/>
                <a:gd name="T12" fmla="*/ 0 w 4"/>
                <a:gd name="T13" fmla="*/ 2 h 3"/>
                <a:gd name="T14" fmla="*/ 1 w 4"/>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1" y="3"/>
                  </a:moveTo>
                  <a:cubicBezTo>
                    <a:pt x="1" y="3"/>
                    <a:pt x="2" y="3"/>
                    <a:pt x="2" y="3"/>
                  </a:cubicBezTo>
                  <a:cubicBezTo>
                    <a:pt x="3" y="3"/>
                    <a:pt x="3" y="3"/>
                    <a:pt x="3" y="3"/>
                  </a:cubicBezTo>
                  <a:cubicBezTo>
                    <a:pt x="3" y="3"/>
                    <a:pt x="4" y="3"/>
                    <a:pt x="4" y="2"/>
                  </a:cubicBezTo>
                  <a:cubicBezTo>
                    <a:pt x="4" y="2"/>
                    <a:pt x="4" y="1"/>
                    <a:pt x="3" y="1"/>
                  </a:cubicBezTo>
                  <a:cubicBezTo>
                    <a:pt x="2" y="1"/>
                    <a:pt x="2" y="1"/>
                    <a:pt x="1" y="0"/>
                  </a:cubicBezTo>
                  <a:cubicBezTo>
                    <a:pt x="0" y="0"/>
                    <a:pt x="0" y="1"/>
                    <a:pt x="0" y="2"/>
                  </a:cubicBezTo>
                  <a:cubicBezTo>
                    <a:pt x="0" y="2"/>
                    <a:pt x="0"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4" name="Freeform 243">
              <a:extLst>
                <a:ext uri="{FF2B5EF4-FFF2-40B4-BE49-F238E27FC236}">
                  <a16:creationId xmlns:a16="http://schemas.microsoft.com/office/drawing/2014/main" id="{7E0BCD9B-C36F-427F-A17C-03F1EC8E8CFF}"/>
                </a:ext>
              </a:extLst>
            </p:cNvPr>
            <p:cNvSpPr>
              <a:spLocks/>
            </p:cNvSpPr>
            <p:nvPr userDrawn="1"/>
          </p:nvSpPr>
          <p:spPr bwMode="auto">
            <a:xfrm>
              <a:off x="7137400" y="939800"/>
              <a:ext cx="15875" cy="15875"/>
            </a:xfrm>
            <a:custGeom>
              <a:avLst/>
              <a:gdLst>
                <a:gd name="T0" fmla="*/ 1 w 4"/>
                <a:gd name="T1" fmla="*/ 3 h 4"/>
                <a:gd name="T2" fmla="*/ 3 w 4"/>
                <a:gd name="T3" fmla="*/ 4 h 4"/>
                <a:gd name="T4" fmla="*/ 3 w 4"/>
                <a:gd name="T5" fmla="*/ 4 h 4"/>
                <a:gd name="T6" fmla="*/ 4 w 4"/>
                <a:gd name="T7" fmla="*/ 2 h 4"/>
                <a:gd name="T8" fmla="*/ 3 w 4"/>
                <a:gd name="T9" fmla="*/ 0 h 4"/>
                <a:gd name="T10" fmla="*/ 1 w 4"/>
                <a:gd name="T11" fmla="*/ 0 h 4"/>
                <a:gd name="T12" fmla="*/ 1 w 4"/>
                <a:gd name="T13" fmla="*/ 2 h 4"/>
                <a:gd name="T14" fmla="*/ 1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1" y="3"/>
                  </a:moveTo>
                  <a:cubicBezTo>
                    <a:pt x="2" y="4"/>
                    <a:pt x="2" y="4"/>
                    <a:pt x="3" y="4"/>
                  </a:cubicBezTo>
                  <a:cubicBezTo>
                    <a:pt x="3" y="4"/>
                    <a:pt x="3" y="4"/>
                    <a:pt x="3" y="4"/>
                  </a:cubicBezTo>
                  <a:cubicBezTo>
                    <a:pt x="4" y="3"/>
                    <a:pt x="4" y="3"/>
                    <a:pt x="4" y="2"/>
                  </a:cubicBezTo>
                  <a:cubicBezTo>
                    <a:pt x="4" y="1"/>
                    <a:pt x="3" y="1"/>
                    <a:pt x="3" y="0"/>
                  </a:cubicBezTo>
                  <a:cubicBezTo>
                    <a:pt x="2" y="0"/>
                    <a:pt x="2" y="0"/>
                    <a:pt x="1" y="0"/>
                  </a:cubicBezTo>
                  <a:cubicBezTo>
                    <a:pt x="0" y="0"/>
                    <a:pt x="0" y="1"/>
                    <a:pt x="1" y="2"/>
                  </a:cubicBezTo>
                  <a:cubicBezTo>
                    <a:pt x="1" y="2"/>
                    <a:pt x="1"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5" name="Freeform 244">
              <a:extLst>
                <a:ext uri="{FF2B5EF4-FFF2-40B4-BE49-F238E27FC236}">
                  <a16:creationId xmlns:a16="http://schemas.microsoft.com/office/drawing/2014/main" id="{F091143D-CC88-40C3-AAA8-974A0449D405}"/>
                </a:ext>
              </a:extLst>
            </p:cNvPr>
            <p:cNvSpPr>
              <a:spLocks/>
            </p:cNvSpPr>
            <p:nvPr userDrawn="1"/>
          </p:nvSpPr>
          <p:spPr bwMode="auto">
            <a:xfrm>
              <a:off x="7148513" y="963613"/>
              <a:ext cx="15875" cy="19050"/>
            </a:xfrm>
            <a:custGeom>
              <a:avLst/>
              <a:gdLst>
                <a:gd name="T0" fmla="*/ 0 w 4"/>
                <a:gd name="T1" fmla="*/ 2 h 5"/>
                <a:gd name="T2" fmla="*/ 1 w 4"/>
                <a:gd name="T3" fmla="*/ 4 h 5"/>
                <a:gd name="T4" fmla="*/ 2 w 4"/>
                <a:gd name="T5" fmla="*/ 5 h 5"/>
                <a:gd name="T6" fmla="*/ 2 w 4"/>
                <a:gd name="T7" fmla="*/ 5 h 5"/>
                <a:gd name="T8" fmla="*/ 3 w 4"/>
                <a:gd name="T9" fmla="*/ 3 h 5"/>
                <a:gd name="T10" fmla="*/ 3 w 4"/>
                <a:gd name="T11" fmla="*/ 1 h 5"/>
                <a:gd name="T12" fmla="*/ 1 w 4"/>
                <a:gd name="T13" fmla="*/ 0 h 5"/>
                <a:gd name="T14" fmla="*/ 0 w 4"/>
                <a:gd name="T15" fmla="*/ 2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0" y="2"/>
                  </a:moveTo>
                  <a:cubicBezTo>
                    <a:pt x="1" y="3"/>
                    <a:pt x="1" y="3"/>
                    <a:pt x="1" y="4"/>
                  </a:cubicBezTo>
                  <a:cubicBezTo>
                    <a:pt x="1" y="4"/>
                    <a:pt x="2" y="5"/>
                    <a:pt x="2" y="5"/>
                  </a:cubicBezTo>
                  <a:cubicBezTo>
                    <a:pt x="2" y="5"/>
                    <a:pt x="2" y="5"/>
                    <a:pt x="2" y="5"/>
                  </a:cubicBezTo>
                  <a:cubicBezTo>
                    <a:pt x="3" y="5"/>
                    <a:pt x="4" y="4"/>
                    <a:pt x="3" y="3"/>
                  </a:cubicBezTo>
                  <a:cubicBezTo>
                    <a:pt x="3" y="2"/>
                    <a:pt x="3" y="2"/>
                    <a:pt x="3" y="1"/>
                  </a:cubicBezTo>
                  <a:cubicBezTo>
                    <a:pt x="3" y="1"/>
                    <a:pt x="2" y="0"/>
                    <a:pt x="1" y="0"/>
                  </a:cubicBezTo>
                  <a:cubicBezTo>
                    <a:pt x="1" y="1"/>
                    <a:pt x="0" y="1"/>
                    <a:pt x="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6" name="Freeform 245">
              <a:extLst>
                <a:ext uri="{FF2B5EF4-FFF2-40B4-BE49-F238E27FC236}">
                  <a16:creationId xmlns:a16="http://schemas.microsoft.com/office/drawing/2014/main" id="{3E1C973A-4922-4CA6-9106-9A7ACA6AFAF1}"/>
                </a:ext>
              </a:extLst>
            </p:cNvPr>
            <p:cNvSpPr>
              <a:spLocks/>
            </p:cNvSpPr>
            <p:nvPr userDrawn="1"/>
          </p:nvSpPr>
          <p:spPr bwMode="auto">
            <a:xfrm>
              <a:off x="6991350" y="912813"/>
              <a:ext cx="19050" cy="15875"/>
            </a:xfrm>
            <a:custGeom>
              <a:avLst/>
              <a:gdLst>
                <a:gd name="T0" fmla="*/ 2 w 5"/>
                <a:gd name="T1" fmla="*/ 1 h 4"/>
                <a:gd name="T2" fmla="*/ 1 w 5"/>
                <a:gd name="T3" fmla="*/ 2 h 4"/>
                <a:gd name="T4" fmla="*/ 1 w 5"/>
                <a:gd name="T5" fmla="*/ 4 h 4"/>
                <a:gd name="T6" fmla="*/ 2 w 5"/>
                <a:gd name="T7" fmla="*/ 4 h 4"/>
                <a:gd name="T8" fmla="*/ 3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2"/>
                  </a:cubicBezTo>
                  <a:cubicBezTo>
                    <a:pt x="0" y="2"/>
                    <a:pt x="0" y="3"/>
                    <a:pt x="1" y="4"/>
                  </a:cubicBezTo>
                  <a:cubicBezTo>
                    <a:pt x="1" y="4"/>
                    <a:pt x="1" y="4"/>
                    <a:pt x="2" y="4"/>
                  </a:cubicBezTo>
                  <a:cubicBezTo>
                    <a:pt x="2" y="4"/>
                    <a:pt x="2" y="4"/>
                    <a:pt x="3" y="4"/>
                  </a:cubicBezTo>
                  <a:cubicBezTo>
                    <a:pt x="3" y="3"/>
                    <a:pt x="4" y="3"/>
                    <a:pt x="4" y="3"/>
                  </a:cubicBezTo>
                  <a:cubicBezTo>
                    <a:pt x="5" y="2"/>
                    <a:pt x="5" y="1"/>
                    <a:pt x="4" y="1"/>
                  </a:cubicBezTo>
                  <a:cubicBezTo>
                    <a:pt x="4" y="0"/>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7" name="Freeform 246">
              <a:extLst>
                <a:ext uri="{FF2B5EF4-FFF2-40B4-BE49-F238E27FC236}">
                  <a16:creationId xmlns:a16="http://schemas.microsoft.com/office/drawing/2014/main" id="{9D199210-E68C-49DB-B20E-02916932D9C3}"/>
                </a:ext>
              </a:extLst>
            </p:cNvPr>
            <p:cNvSpPr>
              <a:spLocks/>
            </p:cNvSpPr>
            <p:nvPr userDrawn="1"/>
          </p:nvSpPr>
          <p:spPr bwMode="auto">
            <a:xfrm>
              <a:off x="6959600" y="985838"/>
              <a:ext cx="11113" cy="15875"/>
            </a:xfrm>
            <a:custGeom>
              <a:avLst/>
              <a:gdLst>
                <a:gd name="T0" fmla="*/ 3 w 3"/>
                <a:gd name="T1" fmla="*/ 3 h 4"/>
                <a:gd name="T2" fmla="*/ 3 w 3"/>
                <a:gd name="T3" fmla="*/ 1 h 4"/>
                <a:gd name="T4" fmla="*/ 1 w 3"/>
                <a:gd name="T5" fmla="*/ 0 h 4"/>
                <a:gd name="T6" fmla="*/ 0 w 3"/>
                <a:gd name="T7" fmla="*/ 1 h 4"/>
                <a:gd name="T8" fmla="*/ 0 w 3"/>
                <a:gd name="T9" fmla="*/ 3 h 4"/>
                <a:gd name="T10" fmla="*/ 0 w 3"/>
                <a:gd name="T11" fmla="*/ 3 h 4"/>
                <a:gd name="T12" fmla="*/ 1 w 3"/>
                <a:gd name="T13" fmla="*/ 4 h 4"/>
                <a:gd name="T14" fmla="*/ 3 w 3"/>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3" y="3"/>
                  </a:moveTo>
                  <a:cubicBezTo>
                    <a:pt x="3" y="2"/>
                    <a:pt x="3" y="2"/>
                    <a:pt x="3" y="1"/>
                  </a:cubicBezTo>
                  <a:cubicBezTo>
                    <a:pt x="3" y="0"/>
                    <a:pt x="2" y="0"/>
                    <a:pt x="1" y="0"/>
                  </a:cubicBezTo>
                  <a:cubicBezTo>
                    <a:pt x="1" y="0"/>
                    <a:pt x="0" y="0"/>
                    <a:pt x="0" y="1"/>
                  </a:cubicBezTo>
                  <a:cubicBezTo>
                    <a:pt x="0" y="2"/>
                    <a:pt x="0" y="2"/>
                    <a:pt x="0" y="3"/>
                  </a:cubicBezTo>
                  <a:cubicBezTo>
                    <a:pt x="0" y="3"/>
                    <a:pt x="0" y="3"/>
                    <a:pt x="0" y="3"/>
                  </a:cubicBezTo>
                  <a:cubicBezTo>
                    <a:pt x="0" y="4"/>
                    <a:pt x="0" y="4"/>
                    <a:pt x="1" y="4"/>
                  </a:cubicBezTo>
                  <a:cubicBezTo>
                    <a:pt x="2" y="4"/>
                    <a:pt x="3" y="4"/>
                    <a:pt x="3"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8" name="Freeform 247">
              <a:extLst>
                <a:ext uri="{FF2B5EF4-FFF2-40B4-BE49-F238E27FC236}">
                  <a16:creationId xmlns:a16="http://schemas.microsoft.com/office/drawing/2014/main" id="{10070158-CC41-48C3-9887-6AAC4A5E0412}"/>
                </a:ext>
              </a:extLst>
            </p:cNvPr>
            <p:cNvSpPr>
              <a:spLocks/>
            </p:cNvSpPr>
            <p:nvPr userDrawn="1"/>
          </p:nvSpPr>
          <p:spPr bwMode="auto">
            <a:xfrm>
              <a:off x="6964363" y="958850"/>
              <a:ext cx="11113" cy="15875"/>
            </a:xfrm>
            <a:custGeom>
              <a:avLst/>
              <a:gdLst>
                <a:gd name="T0" fmla="*/ 1 w 3"/>
                <a:gd name="T1" fmla="*/ 4 h 4"/>
                <a:gd name="T2" fmla="*/ 1 w 3"/>
                <a:gd name="T3" fmla="*/ 4 h 4"/>
                <a:gd name="T4" fmla="*/ 2 w 3"/>
                <a:gd name="T5" fmla="*/ 3 h 4"/>
                <a:gd name="T6" fmla="*/ 3 w 3"/>
                <a:gd name="T7" fmla="*/ 2 h 4"/>
                <a:gd name="T8" fmla="*/ 2 w 3"/>
                <a:gd name="T9" fmla="*/ 0 h 4"/>
                <a:gd name="T10" fmla="*/ 0 w 3"/>
                <a:gd name="T11" fmla="*/ 1 h 4"/>
                <a:gd name="T12" fmla="*/ 0 w 3"/>
                <a:gd name="T13" fmla="*/ 2 h 4"/>
                <a:gd name="T14" fmla="*/ 1 w 3"/>
                <a:gd name="T15" fmla="*/ 4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1" y="4"/>
                  </a:moveTo>
                  <a:cubicBezTo>
                    <a:pt x="1" y="4"/>
                    <a:pt x="1" y="4"/>
                    <a:pt x="1" y="4"/>
                  </a:cubicBezTo>
                  <a:cubicBezTo>
                    <a:pt x="2" y="4"/>
                    <a:pt x="2" y="4"/>
                    <a:pt x="2" y="3"/>
                  </a:cubicBezTo>
                  <a:cubicBezTo>
                    <a:pt x="3" y="3"/>
                    <a:pt x="3" y="2"/>
                    <a:pt x="3" y="2"/>
                  </a:cubicBezTo>
                  <a:cubicBezTo>
                    <a:pt x="3" y="1"/>
                    <a:pt x="3" y="0"/>
                    <a:pt x="2" y="0"/>
                  </a:cubicBezTo>
                  <a:cubicBezTo>
                    <a:pt x="2" y="0"/>
                    <a:pt x="1" y="0"/>
                    <a:pt x="0" y="1"/>
                  </a:cubicBezTo>
                  <a:cubicBezTo>
                    <a:pt x="0" y="1"/>
                    <a:pt x="0" y="2"/>
                    <a:pt x="0" y="2"/>
                  </a:cubicBezTo>
                  <a:cubicBezTo>
                    <a:pt x="0" y="3"/>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9" name="Freeform 248">
              <a:extLst>
                <a:ext uri="{FF2B5EF4-FFF2-40B4-BE49-F238E27FC236}">
                  <a16:creationId xmlns:a16="http://schemas.microsoft.com/office/drawing/2014/main" id="{11CC44D4-6F76-4CC0-AC3B-88734CF586D7}"/>
                </a:ext>
              </a:extLst>
            </p:cNvPr>
            <p:cNvSpPr>
              <a:spLocks/>
            </p:cNvSpPr>
            <p:nvPr userDrawn="1"/>
          </p:nvSpPr>
          <p:spPr bwMode="auto">
            <a:xfrm>
              <a:off x="7010400" y="1079500"/>
              <a:ext cx="19050" cy="11113"/>
            </a:xfrm>
            <a:custGeom>
              <a:avLst/>
              <a:gdLst>
                <a:gd name="T0" fmla="*/ 4 w 5"/>
                <a:gd name="T1" fmla="*/ 1 h 3"/>
                <a:gd name="T2" fmla="*/ 2 w 5"/>
                <a:gd name="T3" fmla="*/ 0 h 3"/>
                <a:gd name="T4" fmla="*/ 0 w 5"/>
                <a:gd name="T5" fmla="*/ 0 h 3"/>
                <a:gd name="T6" fmla="*/ 1 w 5"/>
                <a:gd name="T7" fmla="*/ 2 h 3"/>
                <a:gd name="T8" fmla="*/ 2 w 5"/>
                <a:gd name="T9" fmla="*/ 3 h 3"/>
                <a:gd name="T10" fmla="*/ 3 w 5"/>
                <a:gd name="T11" fmla="*/ 3 h 3"/>
                <a:gd name="T12" fmla="*/ 4 w 5"/>
                <a:gd name="T13" fmla="*/ 2 h 3"/>
                <a:gd name="T14" fmla="*/ 4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4" y="1"/>
                  </a:moveTo>
                  <a:cubicBezTo>
                    <a:pt x="3" y="0"/>
                    <a:pt x="3" y="0"/>
                    <a:pt x="2" y="0"/>
                  </a:cubicBezTo>
                  <a:cubicBezTo>
                    <a:pt x="1" y="0"/>
                    <a:pt x="1" y="0"/>
                    <a:pt x="0" y="0"/>
                  </a:cubicBezTo>
                  <a:cubicBezTo>
                    <a:pt x="0" y="1"/>
                    <a:pt x="0" y="2"/>
                    <a:pt x="1" y="2"/>
                  </a:cubicBezTo>
                  <a:cubicBezTo>
                    <a:pt x="1" y="3"/>
                    <a:pt x="2" y="3"/>
                    <a:pt x="2" y="3"/>
                  </a:cubicBezTo>
                  <a:cubicBezTo>
                    <a:pt x="3" y="3"/>
                    <a:pt x="3" y="3"/>
                    <a:pt x="3" y="3"/>
                  </a:cubicBezTo>
                  <a:cubicBezTo>
                    <a:pt x="4" y="3"/>
                    <a:pt x="4" y="3"/>
                    <a:pt x="4" y="2"/>
                  </a:cubicBezTo>
                  <a:cubicBezTo>
                    <a:pt x="5" y="2"/>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0" name="Freeform 249">
              <a:extLst>
                <a:ext uri="{FF2B5EF4-FFF2-40B4-BE49-F238E27FC236}">
                  <a16:creationId xmlns:a16="http://schemas.microsoft.com/office/drawing/2014/main" id="{9026F78D-0DC1-4750-973A-858EF41C1F2A}"/>
                </a:ext>
              </a:extLst>
            </p:cNvPr>
            <p:cNvSpPr>
              <a:spLocks/>
            </p:cNvSpPr>
            <p:nvPr userDrawn="1"/>
          </p:nvSpPr>
          <p:spPr bwMode="auto">
            <a:xfrm>
              <a:off x="7134225" y="1044575"/>
              <a:ext cx="14288" cy="15875"/>
            </a:xfrm>
            <a:custGeom>
              <a:avLst/>
              <a:gdLst>
                <a:gd name="T0" fmla="*/ 4 w 4"/>
                <a:gd name="T1" fmla="*/ 0 h 4"/>
                <a:gd name="T2" fmla="*/ 2 w 4"/>
                <a:gd name="T3" fmla="*/ 1 h 4"/>
                <a:gd name="T4" fmla="*/ 1 w 4"/>
                <a:gd name="T5" fmla="*/ 2 h 4"/>
                <a:gd name="T6" fmla="*/ 1 w 4"/>
                <a:gd name="T7" fmla="*/ 4 h 4"/>
                <a:gd name="T8" fmla="*/ 2 w 4"/>
                <a:gd name="T9" fmla="*/ 4 h 4"/>
                <a:gd name="T10" fmla="*/ 3 w 4"/>
                <a:gd name="T11" fmla="*/ 4 h 4"/>
                <a:gd name="T12" fmla="*/ 4 w 4"/>
                <a:gd name="T13" fmla="*/ 2 h 4"/>
                <a:gd name="T14" fmla="*/ 4 w 4"/>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0"/>
                  </a:moveTo>
                  <a:cubicBezTo>
                    <a:pt x="3" y="0"/>
                    <a:pt x="2" y="0"/>
                    <a:pt x="2" y="1"/>
                  </a:cubicBezTo>
                  <a:cubicBezTo>
                    <a:pt x="1" y="1"/>
                    <a:pt x="1" y="2"/>
                    <a:pt x="1" y="2"/>
                  </a:cubicBezTo>
                  <a:cubicBezTo>
                    <a:pt x="0" y="3"/>
                    <a:pt x="0" y="4"/>
                    <a:pt x="1" y="4"/>
                  </a:cubicBezTo>
                  <a:cubicBezTo>
                    <a:pt x="1" y="4"/>
                    <a:pt x="1" y="4"/>
                    <a:pt x="2" y="4"/>
                  </a:cubicBezTo>
                  <a:cubicBezTo>
                    <a:pt x="2" y="4"/>
                    <a:pt x="3" y="4"/>
                    <a:pt x="3" y="4"/>
                  </a:cubicBezTo>
                  <a:cubicBezTo>
                    <a:pt x="3" y="3"/>
                    <a:pt x="4" y="3"/>
                    <a:pt x="4" y="2"/>
                  </a:cubicBezTo>
                  <a:cubicBezTo>
                    <a:pt x="4" y="2"/>
                    <a:pt x="4" y="1"/>
                    <a:pt x="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1" name="Freeform 250">
              <a:extLst>
                <a:ext uri="{FF2B5EF4-FFF2-40B4-BE49-F238E27FC236}">
                  <a16:creationId xmlns:a16="http://schemas.microsoft.com/office/drawing/2014/main" id="{534634E4-087C-48CB-9242-F30F8B01D33C}"/>
                </a:ext>
              </a:extLst>
            </p:cNvPr>
            <p:cNvSpPr>
              <a:spLocks/>
            </p:cNvSpPr>
            <p:nvPr userDrawn="1"/>
          </p:nvSpPr>
          <p:spPr bwMode="auto">
            <a:xfrm>
              <a:off x="7118350" y="917575"/>
              <a:ext cx="19050" cy="14288"/>
            </a:xfrm>
            <a:custGeom>
              <a:avLst/>
              <a:gdLst>
                <a:gd name="T0" fmla="*/ 4 w 5"/>
                <a:gd name="T1" fmla="*/ 2 h 4"/>
                <a:gd name="T2" fmla="*/ 3 w 5"/>
                <a:gd name="T3" fmla="*/ 1 h 4"/>
                <a:gd name="T4" fmla="*/ 1 w 5"/>
                <a:gd name="T5" fmla="*/ 1 h 4"/>
                <a:gd name="T6" fmla="*/ 1 w 5"/>
                <a:gd name="T7" fmla="*/ 3 h 4"/>
                <a:gd name="T8" fmla="*/ 2 w 5"/>
                <a:gd name="T9" fmla="*/ 4 h 4"/>
                <a:gd name="T10" fmla="*/ 3 w 5"/>
                <a:gd name="T11" fmla="*/ 4 h 4"/>
                <a:gd name="T12" fmla="*/ 4 w 5"/>
                <a:gd name="T13" fmla="*/ 4 h 4"/>
                <a:gd name="T14" fmla="*/ 4 w 5"/>
                <a:gd name="T15" fmla="*/ 2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2"/>
                  </a:moveTo>
                  <a:cubicBezTo>
                    <a:pt x="4" y="1"/>
                    <a:pt x="3" y="1"/>
                    <a:pt x="3" y="1"/>
                  </a:cubicBezTo>
                  <a:cubicBezTo>
                    <a:pt x="2" y="0"/>
                    <a:pt x="1" y="0"/>
                    <a:pt x="1" y="1"/>
                  </a:cubicBezTo>
                  <a:cubicBezTo>
                    <a:pt x="0" y="1"/>
                    <a:pt x="1" y="2"/>
                    <a:pt x="1" y="3"/>
                  </a:cubicBezTo>
                  <a:cubicBezTo>
                    <a:pt x="2" y="3"/>
                    <a:pt x="2" y="3"/>
                    <a:pt x="2" y="4"/>
                  </a:cubicBezTo>
                  <a:cubicBezTo>
                    <a:pt x="3" y="4"/>
                    <a:pt x="3" y="4"/>
                    <a:pt x="3" y="4"/>
                  </a:cubicBezTo>
                  <a:cubicBezTo>
                    <a:pt x="4" y="4"/>
                    <a:pt x="4" y="4"/>
                    <a:pt x="4" y="4"/>
                  </a:cubicBezTo>
                  <a:cubicBezTo>
                    <a:pt x="5" y="3"/>
                    <a:pt x="5" y="2"/>
                    <a:pt x="4"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2" name="Freeform 251">
              <a:extLst>
                <a:ext uri="{FF2B5EF4-FFF2-40B4-BE49-F238E27FC236}">
                  <a16:creationId xmlns:a16="http://schemas.microsoft.com/office/drawing/2014/main" id="{F7DE50FE-6B0E-43D9-86AE-6C205897B5DE}"/>
                </a:ext>
              </a:extLst>
            </p:cNvPr>
            <p:cNvSpPr>
              <a:spLocks/>
            </p:cNvSpPr>
            <p:nvPr userDrawn="1"/>
          </p:nvSpPr>
          <p:spPr bwMode="auto">
            <a:xfrm>
              <a:off x="7148513" y="1017588"/>
              <a:ext cx="12700" cy="19050"/>
            </a:xfrm>
            <a:custGeom>
              <a:avLst/>
              <a:gdLst>
                <a:gd name="T0" fmla="*/ 2 w 3"/>
                <a:gd name="T1" fmla="*/ 1 h 5"/>
                <a:gd name="T2" fmla="*/ 0 w 3"/>
                <a:gd name="T3" fmla="*/ 2 h 5"/>
                <a:gd name="T4" fmla="*/ 0 w 3"/>
                <a:gd name="T5" fmla="*/ 3 h 5"/>
                <a:gd name="T6" fmla="*/ 1 w 3"/>
                <a:gd name="T7" fmla="*/ 5 h 5"/>
                <a:gd name="T8" fmla="*/ 1 w 3"/>
                <a:gd name="T9" fmla="*/ 5 h 5"/>
                <a:gd name="T10" fmla="*/ 2 w 3"/>
                <a:gd name="T11" fmla="*/ 4 h 5"/>
                <a:gd name="T12" fmla="*/ 3 w 3"/>
                <a:gd name="T13" fmla="*/ 2 h 5"/>
                <a:gd name="T14" fmla="*/ 2 w 3"/>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1"/>
                  </a:moveTo>
                  <a:cubicBezTo>
                    <a:pt x="1" y="0"/>
                    <a:pt x="1" y="1"/>
                    <a:pt x="0" y="2"/>
                  </a:cubicBezTo>
                  <a:cubicBezTo>
                    <a:pt x="0" y="2"/>
                    <a:pt x="0" y="3"/>
                    <a:pt x="0" y="3"/>
                  </a:cubicBezTo>
                  <a:cubicBezTo>
                    <a:pt x="0" y="4"/>
                    <a:pt x="0" y="5"/>
                    <a:pt x="1" y="5"/>
                  </a:cubicBezTo>
                  <a:cubicBezTo>
                    <a:pt x="1" y="5"/>
                    <a:pt x="1" y="5"/>
                    <a:pt x="1" y="5"/>
                  </a:cubicBezTo>
                  <a:cubicBezTo>
                    <a:pt x="2" y="5"/>
                    <a:pt x="2" y="5"/>
                    <a:pt x="2" y="4"/>
                  </a:cubicBezTo>
                  <a:cubicBezTo>
                    <a:pt x="3" y="4"/>
                    <a:pt x="3" y="3"/>
                    <a:pt x="3" y="2"/>
                  </a:cubicBezTo>
                  <a:cubicBezTo>
                    <a:pt x="3" y="2"/>
                    <a:pt x="3" y="1"/>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3" name="Freeform 252">
              <a:extLst>
                <a:ext uri="{FF2B5EF4-FFF2-40B4-BE49-F238E27FC236}">
                  <a16:creationId xmlns:a16="http://schemas.microsoft.com/office/drawing/2014/main" id="{5F082C3A-EFD2-4111-B206-C99C97F56107}"/>
                </a:ext>
              </a:extLst>
            </p:cNvPr>
            <p:cNvSpPr>
              <a:spLocks/>
            </p:cNvSpPr>
            <p:nvPr userDrawn="1"/>
          </p:nvSpPr>
          <p:spPr bwMode="auto">
            <a:xfrm>
              <a:off x="7153275" y="990600"/>
              <a:ext cx="11113" cy="19050"/>
            </a:xfrm>
            <a:custGeom>
              <a:avLst/>
              <a:gdLst>
                <a:gd name="T0" fmla="*/ 2 w 3"/>
                <a:gd name="T1" fmla="*/ 0 h 5"/>
                <a:gd name="T2" fmla="*/ 0 w 3"/>
                <a:gd name="T3" fmla="*/ 2 h 5"/>
                <a:gd name="T4" fmla="*/ 0 w 3"/>
                <a:gd name="T5" fmla="*/ 4 h 5"/>
                <a:gd name="T6" fmla="*/ 2 w 3"/>
                <a:gd name="T7" fmla="*/ 5 h 5"/>
                <a:gd name="T8" fmla="*/ 2 w 3"/>
                <a:gd name="T9" fmla="*/ 5 h 5"/>
                <a:gd name="T10" fmla="*/ 3 w 3"/>
                <a:gd name="T11" fmla="*/ 4 h 5"/>
                <a:gd name="T12" fmla="*/ 3 w 3"/>
                <a:gd name="T13" fmla="*/ 2 h 5"/>
                <a:gd name="T14" fmla="*/ 3 w 3"/>
                <a:gd name="T15" fmla="*/ 2 h 5"/>
                <a:gd name="T16" fmla="*/ 2 w 3"/>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5">
                  <a:moveTo>
                    <a:pt x="2" y="0"/>
                  </a:moveTo>
                  <a:cubicBezTo>
                    <a:pt x="1" y="0"/>
                    <a:pt x="0" y="1"/>
                    <a:pt x="0" y="2"/>
                  </a:cubicBezTo>
                  <a:cubicBezTo>
                    <a:pt x="0" y="2"/>
                    <a:pt x="0" y="3"/>
                    <a:pt x="0" y="4"/>
                  </a:cubicBezTo>
                  <a:cubicBezTo>
                    <a:pt x="0" y="4"/>
                    <a:pt x="1" y="5"/>
                    <a:pt x="2" y="5"/>
                  </a:cubicBezTo>
                  <a:cubicBezTo>
                    <a:pt x="2" y="5"/>
                    <a:pt x="2" y="5"/>
                    <a:pt x="2" y="5"/>
                  </a:cubicBezTo>
                  <a:cubicBezTo>
                    <a:pt x="2" y="5"/>
                    <a:pt x="3" y="4"/>
                    <a:pt x="3" y="4"/>
                  </a:cubicBezTo>
                  <a:cubicBezTo>
                    <a:pt x="3" y="3"/>
                    <a:pt x="3" y="2"/>
                    <a:pt x="3" y="2"/>
                  </a:cubicBezTo>
                  <a:cubicBezTo>
                    <a:pt x="3" y="2"/>
                    <a:pt x="3" y="2"/>
                    <a:pt x="3" y="2"/>
                  </a:cubicBezTo>
                  <a:cubicBezTo>
                    <a:pt x="3" y="1"/>
                    <a:pt x="3"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4" name="Freeform 253">
              <a:extLst>
                <a:ext uri="{FF2B5EF4-FFF2-40B4-BE49-F238E27FC236}">
                  <a16:creationId xmlns:a16="http://schemas.microsoft.com/office/drawing/2014/main" id="{BA5CD5A0-1E49-45B3-8AC9-2BB6EE11E4C9}"/>
                </a:ext>
              </a:extLst>
            </p:cNvPr>
            <p:cNvSpPr>
              <a:spLocks/>
            </p:cNvSpPr>
            <p:nvPr userDrawn="1"/>
          </p:nvSpPr>
          <p:spPr bwMode="auto">
            <a:xfrm>
              <a:off x="7113588" y="1063625"/>
              <a:ext cx="20638" cy="15875"/>
            </a:xfrm>
            <a:custGeom>
              <a:avLst/>
              <a:gdLst>
                <a:gd name="T0" fmla="*/ 2 w 5"/>
                <a:gd name="T1" fmla="*/ 1 h 4"/>
                <a:gd name="T2" fmla="*/ 1 w 5"/>
                <a:gd name="T3" fmla="*/ 2 h 4"/>
                <a:gd name="T4" fmla="*/ 1 w 5"/>
                <a:gd name="T5" fmla="*/ 4 h 4"/>
                <a:gd name="T6" fmla="*/ 2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2"/>
                    <a:pt x="1" y="2"/>
                  </a:cubicBezTo>
                  <a:cubicBezTo>
                    <a:pt x="0" y="2"/>
                    <a:pt x="0" y="3"/>
                    <a:pt x="1" y="4"/>
                  </a:cubicBezTo>
                  <a:cubicBezTo>
                    <a:pt x="1" y="4"/>
                    <a:pt x="1" y="4"/>
                    <a:pt x="2" y="4"/>
                  </a:cubicBezTo>
                  <a:cubicBezTo>
                    <a:pt x="2" y="4"/>
                    <a:pt x="2" y="4"/>
                    <a:pt x="2" y="4"/>
                  </a:cubicBezTo>
                  <a:cubicBezTo>
                    <a:pt x="3" y="4"/>
                    <a:pt x="3" y="3"/>
                    <a:pt x="4" y="3"/>
                  </a:cubicBezTo>
                  <a:cubicBezTo>
                    <a:pt x="5" y="2"/>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5" name="Freeform 254">
              <a:extLst>
                <a:ext uri="{FF2B5EF4-FFF2-40B4-BE49-F238E27FC236}">
                  <a16:creationId xmlns:a16="http://schemas.microsoft.com/office/drawing/2014/main" id="{467B7B23-4A9A-4BE2-9DE5-8639B2E7AD6B}"/>
                </a:ext>
              </a:extLst>
            </p:cNvPr>
            <p:cNvSpPr>
              <a:spLocks/>
            </p:cNvSpPr>
            <p:nvPr userDrawn="1"/>
          </p:nvSpPr>
          <p:spPr bwMode="auto">
            <a:xfrm>
              <a:off x="7091363" y="1079500"/>
              <a:ext cx="19050" cy="14288"/>
            </a:xfrm>
            <a:custGeom>
              <a:avLst/>
              <a:gdLst>
                <a:gd name="T0" fmla="*/ 2 w 5"/>
                <a:gd name="T1" fmla="*/ 1 h 4"/>
                <a:gd name="T2" fmla="*/ 1 w 5"/>
                <a:gd name="T3" fmla="*/ 1 h 4"/>
                <a:gd name="T4" fmla="*/ 0 w 5"/>
                <a:gd name="T5" fmla="*/ 3 h 4"/>
                <a:gd name="T6" fmla="*/ 1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1"/>
                  </a:cubicBezTo>
                  <a:cubicBezTo>
                    <a:pt x="0" y="2"/>
                    <a:pt x="0" y="2"/>
                    <a:pt x="0" y="3"/>
                  </a:cubicBezTo>
                  <a:cubicBezTo>
                    <a:pt x="0" y="4"/>
                    <a:pt x="1" y="4"/>
                    <a:pt x="1" y="4"/>
                  </a:cubicBezTo>
                  <a:cubicBezTo>
                    <a:pt x="2" y="4"/>
                    <a:pt x="2" y="4"/>
                    <a:pt x="2" y="4"/>
                  </a:cubicBezTo>
                  <a:cubicBezTo>
                    <a:pt x="2" y="4"/>
                    <a:pt x="3" y="3"/>
                    <a:pt x="4" y="3"/>
                  </a:cubicBezTo>
                  <a:cubicBezTo>
                    <a:pt x="4" y="3"/>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6" name="Freeform 255">
              <a:extLst>
                <a:ext uri="{FF2B5EF4-FFF2-40B4-BE49-F238E27FC236}">
                  <a16:creationId xmlns:a16="http://schemas.microsoft.com/office/drawing/2014/main" id="{283958D4-3B66-40A7-9C41-AF37FE056DEF}"/>
                </a:ext>
              </a:extLst>
            </p:cNvPr>
            <p:cNvSpPr>
              <a:spLocks/>
            </p:cNvSpPr>
            <p:nvPr userDrawn="1"/>
          </p:nvSpPr>
          <p:spPr bwMode="auto">
            <a:xfrm>
              <a:off x="7037388" y="1087438"/>
              <a:ext cx="14288" cy="11113"/>
            </a:xfrm>
            <a:custGeom>
              <a:avLst/>
              <a:gdLst>
                <a:gd name="T0" fmla="*/ 3 w 4"/>
                <a:gd name="T1" fmla="*/ 1 h 3"/>
                <a:gd name="T2" fmla="*/ 1 w 4"/>
                <a:gd name="T3" fmla="*/ 0 h 3"/>
                <a:gd name="T4" fmla="*/ 0 w 4"/>
                <a:gd name="T5" fmla="*/ 1 h 3"/>
                <a:gd name="T6" fmla="*/ 1 w 4"/>
                <a:gd name="T7" fmla="*/ 3 h 3"/>
                <a:gd name="T8" fmla="*/ 3 w 4"/>
                <a:gd name="T9" fmla="*/ 3 h 3"/>
                <a:gd name="T10" fmla="*/ 3 w 4"/>
                <a:gd name="T11" fmla="*/ 3 h 3"/>
                <a:gd name="T12" fmla="*/ 4 w 4"/>
                <a:gd name="T13" fmla="*/ 2 h 3"/>
                <a:gd name="T14" fmla="*/ 3 w 4"/>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3" y="1"/>
                  </a:moveTo>
                  <a:cubicBezTo>
                    <a:pt x="3" y="0"/>
                    <a:pt x="2" y="0"/>
                    <a:pt x="1" y="0"/>
                  </a:cubicBezTo>
                  <a:cubicBezTo>
                    <a:pt x="1" y="0"/>
                    <a:pt x="0" y="1"/>
                    <a:pt x="0" y="1"/>
                  </a:cubicBezTo>
                  <a:cubicBezTo>
                    <a:pt x="0" y="2"/>
                    <a:pt x="0" y="3"/>
                    <a:pt x="1" y="3"/>
                  </a:cubicBezTo>
                  <a:cubicBezTo>
                    <a:pt x="1" y="3"/>
                    <a:pt x="2" y="3"/>
                    <a:pt x="3" y="3"/>
                  </a:cubicBezTo>
                  <a:cubicBezTo>
                    <a:pt x="3" y="3"/>
                    <a:pt x="3" y="3"/>
                    <a:pt x="3" y="3"/>
                  </a:cubicBezTo>
                  <a:cubicBezTo>
                    <a:pt x="4" y="3"/>
                    <a:pt x="4" y="3"/>
                    <a:pt x="4" y="2"/>
                  </a:cubicBezTo>
                  <a:cubicBezTo>
                    <a:pt x="4" y="1"/>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7" name="Freeform 256">
              <a:extLst>
                <a:ext uri="{FF2B5EF4-FFF2-40B4-BE49-F238E27FC236}">
                  <a16:creationId xmlns:a16="http://schemas.microsoft.com/office/drawing/2014/main" id="{602C69CA-D7DD-4780-87C3-B577CE265F4D}"/>
                </a:ext>
              </a:extLst>
            </p:cNvPr>
            <p:cNvSpPr>
              <a:spLocks/>
            </p:cNvSpPr>
            <p:nvPr userDrawn="1"/>
          </p:nvSpPr>
          <p:spPr bwMode="auto">
            <a:xfrm>
              <a:off x="7064375" y="1087438"/>
              <a:ext cx="19050" cy="11113"/>
            </a:xfrm>
            <a:custGeom>
              <a:avLst/>
              <a:gdLst>
                <a:gd name="T0" fmla="*/ 3 w 5"/>
                <a:gd name="T1" fmla="*/ 1 h 3"/>
                <a:gd name="T2" fmla="*/ 1 w 5"/>
                <a:gd name="T3" fmla="*/ 1 h 3"/>
                <a:gd name="T4" fmla="*/ 0 w 5"/>
                <a:gd name="T5" fmla="*/ 2 h 3"/>
                <a:gd name="T6" fmla="*/ 1 w 5"/>
                <a:gd name="T7" fmla="*/ 3 h 3"/>
                <a:gd name="T8" fmla="*/ 1 w 5"/>
                <a:gd name="T9" fmla="*/ 3 h 3"/>
                <a:gd name="T10" fmla="*/ 3 w 5"/>
                <a:gd name="T11" fmla="*/ 3 h 3"/>
                <a:gd name="T12" fmla="*/ 4 w 5"/>
                <a:gd name="T13" fmla="*/ 2 h 3"/>
                <a:gd name="T14" fmla="*/ 3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3" y="1"/>
                  </a:moveTo>
                  <a:cubicBezTo>
                    <a:pt x="2" y="1"/>
                    <a:pt x="2" y="1"/>
                    <a:pt x="1" y="1"/>
                  </a:cubicBezTo>
                  <a:cubicBezTo>
                    <a:pt x="0" y="1"/>
                    <a:pt x="0" y="1"/>
                    <a:pt x="0" y="2"/>
                  </a:cubicBezTo>
                  <a:cubicBezTo>
                    <a:pt x="0" y="3"/>
                    <a:pt x="1" y="3"/>
                    <a:pt x="1" y="3"/>
                  </a:cubicBezTo>
                  <a:cubicBezTo>
                    <a:pt x="1" y="3"/>
                    <a:pt x="1" y="3"/>
                    <a:pt x="1" y="3"/>
                  </a:cubicBezTo>
                  <a:cubicBezTo>
                    <a:pt x="2" y="3"/>
                    <a:pt x="3" y="3"/>
                    <a:pt x="3" y="3"/>
                  </a:cubicBezTo>
                  <a:cubicBezTo>
                    <a:pt x="4" y="3"/>
                    <a:pt x="5" y="2"/>
                    <a:pt x="4" y="2"/>
                  </a:cubicBezTo>
                  <a:cubicBezTo>
                    <a:pt x="4" y="1"/>
                    <a:pt x="4" y="0"/>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8" name="Freeform 257">
              <a:extLst>
                <a:ext uri="{FF2B5EF4-FFF2-40B4-BE49-F238E27FC236}">
                  <a16:creationId xmlns:a16="http://schemas.microsoft.com/office/drawing/2014/main" id="{15028B29-A8E1-4992-94E8-4FB71DA2D37D}"/>
                </a:ext>
              </a:extLst>
            </p:cNvPr>
            <p:cNvSpPr>
              <a:spLocks/>
            </p:cNvSpPr>
            <p:nvPr userDrawn="1"/>
          </p:nvSpPr>
          <p:spPr bwMode="auto">
            <a:xfrm>
              <a:off x="7013575" y="901700"/>
              <a:ext cx="19050" cy="11113"/>
            </a:xfrm>
            <a:custGeom>
              <a:avLst/>
              <a:gdLst>
                <a:gd name="T0" fmla="*/ 5 w 5"/>
                <a:gd name="T1" fmla="*/ 1 h 3"/>
                <a:gd name="T2" fmla="*/ 3 w 5"/>
                <a:gd name="T3" fmla="*/ 0 h 3"/>
                <a:gd name="T4" fmla="*/ 1 w 5"/>
                <a:gd name="T5" fmla="*/ 1 h 3"/>
                <a:gd name="T6" fmla="*/ 1 w 5"/>
                <a:gd name="T7" fmla="*/ 2 h 3"/>
                <a:gd name="T8" fmla="*/ 2 w 5"/>
                <a:gd name="T9" fmla="*/ 3 h 3"/>
                <a:gd name="T10" fmla="*/ 2 w 5"/>
                <a:gd name="T11" fmla="*/ 3 h 3"/>
                <a:gd name="T12" fmla="*/ 4 w 5"/>
                <a:gd name="T13" fmla="*/ 2 h 3"/>
                <a:gd name="T14" fmla="*/ 5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5" y="1"/>
                  </a:moveTo>
                  <a:cubicBezTo>
                    <a:pt x="5" y="0"/>
                    <a:pt x="4" y="0"/>
                    <a:pt x="3" y="0"/>
                  </a:cubicBezTo>
                  <a:cubicBezTo>
                    <a:pt x="2" y="0"/>
                    <a:pt x="2" y="0"/>
                    <a:pt x="1" y="1"/>
                  </a:cubicBezTo>
                  <a:cubicBezTo>
                    <a:pt x="1" y="1"/>
                    <a:pt x="0" y="2"/>
                    <a:pt x="1" y="2"/>
                  </a:cubicBezTo>
                  <a:cubicBezTo>
                    <a:pt x="1" y="3"/>
                    <a:pt x="1" y="3"/>
                    <a:pt x="2" y="3"/>
                  </a:cubicBezTo>
                  <a:cubicBezTo>
                    <a:pt x="2" y="3"/>
                    <a:pt x="2" y="3"/>
                    <a:pt x="2" y="3"/>
                  </a:cubicBezTo>
                  <a:cubicBezTo>
                    <a:pt x="3" y="3"/>
                    <a:pt x="4" y="3"/>
                    <a:pt x="4" y="2"/>
                  </a:cubicBezTo>
                  <a:cubicBezTo>
                    <a:pt x="5" y="2"/>
                    <a:pt x="5" y="1"/>
                    <a:pt x="5"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9" name="Freeform 258">
              <a:extLst>
                <a:ext uri="{FF2B5EF4-FFF2-40B4-BE49-F238E27FC236}">
                  <a16:creationId xmlns:a16="http://schemas.microsoft.com/office/drawing/2014/main" id="{47D9F2B0-11DF-43F9-AB9C-89A1D257BD92}"/>
                </a:ext>
              </a:extLst>
            </p:cNvPr>
            <p:cNvSpPr>
              <a:spLocks/>
            </p:cNvSpPr>
            <p:nvPr userDrawn="1"/>
          </p:nvSpPr>
          <p:spPr bwMode="auto">
            <a:xfrm>
              <a:off x="7094538" y="901700"/>
              <a:ext cx="19050" cy="15875"/>
            </a:xfrm>
            <a:custGeom>
              <a:avLst/>
              <a:gdLst>
                <a:gd name="T0" fmla="*/ 4 w 5"/>
                <a:gd name="T1" fmla="*/ 1 h 4"/>
                <a:gd name="T2" fmla="*/ 2 w 5"/>
                <a:gd name="T3" fmla="*/ 1 h 4"/>
                <a:gd name="T4" fmla="*/ 1 w 5"/>
                <a:gd name="T5" fmla="*/ 1 h 4"/>
                <a:gd name="T6" fmla="*/ 1 w 5"/>
                <a:gd name="T7" fmla="*/ 3 h 4"/>
                <a:gd name="T8" fmla="*/ 3 w 5"/>
                <a:gd name="T9" fmla="*/ 4 h 4"/>
                <a:gd name="T10" fmla="*/ 4 w 5"/>
                <a:gd name="T11" fmla="*/ 4 h 4"/>
                <a:gd name="T12" fmla="*/ 5 w 5"/>
                <a:gd name="T13" fmla="*/ 3 h 4"/>
                <a:gd name="T14" fmla="*/ 4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1"/>
                  </a:moveTo>
                  <a:cubicBezTo>
                    <a:pt x="4" y="1"/>
                    <a:pt x="3" y="1"/>
                    <a:pt x="2" y="1"/>
                  </a:cubicBezTo>
                  <a:cubicBezTo>
                    <a:pt x="2" y="0"/>
                    <a:pt x="1" y="1"/>
                    <a:pt x="1" y="1"/>
                  </a:cubicBezTo>
                  <a:cubicBezTo>
                    <a:pt x="0" y="2"/>
                    <a:pt x="1" y="3"/>
                    <a:pt x="1" y="3"/>
                  </a:cubicBezTo>
                  <a:cubicBezTo>
                    <a:pt x="2" y="3"/>
                    <a:pt x="2" y="4"/>
                    <a:pt x="3" y="4"/>
                  </a:cubicBezTo>
                  <a:cubicBezTo>
                    <a:pt x="3" y="4"/>
                    <a:pt x="3" y="4"/>
                    <a:pt x="4" y="4"/>
                  </a:cubicBezTo>
                  <a:cubicBezTo>
                    <a:pt x="4" y="4"/>
                    <a:pt x="4" y="4"/>
                    <a:pt x="5" y="3"/>
                  </a:cubicBezTo>
                  <a:cubicBezTo>
                    <a:pt x="5" y="3"/>
                    <a:pt x="5" y="2"/>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Tree>
    <p:extLst>
      <p:ext uri="{BB962C8B-B14F-4D97-AF65-F5344CB8AC3E}">
        <p14:creationId xmlns:p14="http://schemas.microsoft.com/office/powerpoint/2010/main" val="2496780939"/>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4B517-E49B-41B6-9DBC-23634E0F1CDC}" type="slidenum">
              <a:rPr lang="en-CA" smtClean="0"/>
              <a:t>‹#›</a:t>
            </a:fld>
            <a:endParaRPr lang="en-CA"/>
          </a:p>
        </p:txBody>
      </p:sp>
      <p:sp>
        <p:nvSpPr>
          <p:cNvPr id="2" name="hr"/>
          <p:cNvSpPr txBox="1"/>
          <p:nvPr userDrawn="1"/>
        </p:nvSpPr>
        <p:spPr>
          <a:xfrm>
            <a:off x="0" y="0"/>
            <a:ext cx="12192000" cy="223138"/>
          </a:xfrm>
          <a:prstGeom prst="rect">
            <a:avLst/>
          </a:prstGeom>
          <a:noFill/>
        </p:spPr>
        <p:txBody>
          <a:bodyPr vert="horz" rtlCol="0">
            <a:spAutoFit/>
          </a:bodyPr>
          <a:lstStyle/>
          <a:p>
            <a:pPr algn="r"/>
            <a:endParaRPr lang="en-CA" sz="850" b="0" i="0" u="none" baseline="0">
              <a:solidFill>
                <a:srgbClr val="000000"/>
              </a:solidFill>
              <a:latin typeface="arial"/>
            </a:endParaRPr>
          </a:p>
        </p:txBody>
      </p:sp>
      <p:sp>
        <p:nvSpPr>
          <p:cNvPr id="3" name="Title Placeholder 2"/>
          <p:cNvSpPr>
            <a:spLocks noGrp="1"/>
          </p:cNvSpPr>
          <p:nvPr>
            <p:ph type="title"/>
          </p:nvPr>
        </p:nvSpPr>
        <p:spPr>
          <a:xfrm>
            <a:off x="838200" y="365128"/>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5" name="TextBox 4">
            <a:extLst>
              <a:ext uri="{FF2B5EF4-FFF2-40B4-BE49-F238E27FC236}">
                <a16:creationId xmlns:a16="http://schemas.microsoft.com/office/drawing/2014/main" id="{A1011863-F3EA-BE54-8589-B2FF976741EA}"/>
              </a:ext>
            </a:extLst>
          </p:cNvPr>
          <p:cNvSpPr txBox="1"/>
          <p:nvPr userDrawn="1">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CA" sz="1200">
                <a:solidFill>
                  <a:srgbClr val="000000"/>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3236022259"/>
      </p:ext>
    </p:extLst>
  </p:cSld>
  <p:clrMap bg1="lt1" tx1="dk1" bg2="lt2" tx2="dk2" accent1="accent1" accent2="accent2" accent3="accent3" accent4="accent4" accent5="accent5" accent6="accent6" hlink="hlink" folHlink="folHlink"/>
  <p:sldLayoutIdLst>
    <p:sldLayoutId id="2147483667" r:id="rId1"/>
    <p:sldLayoutId id="2147483649" r:id="rId2"/>
    <p:sldLayoutId id="2147483651" r:id="rId3"/>
    <p:sldLayoutId id="2147483663" r:id="rId4"/>
    <p:sldLayoutId id="2147483664" r:id="rId5"/>
    <p:sldLayoutId id="2147483666" r:id="rId6"/>
    <p:sldLayoutId id="2147483662" r:id="rId7"/>
    <p:sldLayoutId id="2147483661" r:id="rId8"/>
  </p:sldLayoutIdLst>
  <p:hf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8" Type="http://schemas.openxmlformats.org/officeDocument/2006/relationships/hyperlink" Target="https://www.chrc-ccdp.gc.ca/" TargetMode="External"/><Relationship Id="rId3" Type="http://schemas.openxmlformats.org/officeDocument/2006/relationships/hyperlink" Target="https://www.tbs-sct.canada.ca/pol/doc-eng.aspx?id=32625" TargetMode="External"/><Relationship Id="rId7" Type="http://schemas.openxmlformats.org/officeDocument/2006/relationships/hyperlink" Target="https://pslreb-crtefp.gc.ca/en/index.html" TargetMode="External"/><Relationship Id="rId2" Type="http://schemas.openxmlformats.org/officeDocument/2006/relationships/hyperlink" Target="https://catalogue.csps-efpc.gc.ca/product?catalog=COR123&amp;cm_locale=en" TargetMode="External"/><Relationship Id="rId1" Type="http://schemas.openxmlformats.org/officeDocument/2006/relationships/slideLayout" Target="../slideLayouts/slideLayout3.xml"/><Relationship Id="rId6" Type="http://schemas.openxmlformats.org/officeDocument/2006/relationships/hyperlink" Target="mailto:https://apex.gc.ca/" TargetMode="External"/><Relationship Id="rId5" Type="http://schemas.openxmlformats.org/officeDocument/2006/relationships/hyperlink" Target="https://www.canada.ca/en/government/publicservice/wellness-inclusion-diversity-public-service/health-wellness-public-servants/mental-health-workplace/back-pocket-guide-to-ex-supports.html" TargetMode="External"/><Relationship Id="rId4" Type="http://schemas.openxmlformats.org/officeDocument/2006/relationships/hyperlink" Target="https://www.canada.ca/en/government/publicservice/workforce/career-transition-executives.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9561" y="2310655"/>
            <a:ext cx="10270067" cy="937930"/>
          </a:xfrm>
        </p:spPr>
        <p:txBody>
          <a:bodyPr>
            <a:normAutofit fontScale="90000"/>
          </a:bodyPr>
          <a:lstStyle/>
          <a:p>
            <a:r>
              <a:rPr lang="en-CA" altLang="en-US" sz="3600" b="1">
                <a:solidFill>
                  <a:schemeClr val="tx2"/>
                </a:solidFill>
                <a:latin typeface="Aptos" panose="020B0004020202020204" pitchFamily="34" charset="0"/>
              </a:rPr>
              <a:t>Navigating Career Transition</a:t>
            </a:r>
            <a:r>
              <a:rPr lang="en-CA" altLang="en-US" b="1">
                <a:latin typeface="Aptos" panose="020B0004020202020204" pitchFamily="34" charset="0"/>
              </a:rPr>
              <a:t> for </a:t>
            </a:r>
            <a:r>
              <a:rPr lang="en-CA" altLang="en-US" sz="3600" b="1">
                <a:solidFill>
                  <a:schemeClr val="tx2"/>
                </a:solidFill>
                <a:latin typeface="Aptos" panose="020B0004020202020204" pitchFamily="34" charset="0"/>
              </a:rPr>
              <a:t>Executiv</a:t>
            </a:r>
            <a:r>
              <a:rPr lang="en-CA" altLang="en-US" b="1">
                <a:latin typeface="Aptos" panose="020B0004020202020204" pitchFamily="34" charset="0"/>
              </a:rPr>
              <a:t>es</a:t>
            </a:r>
            <a:br>
              <a:rPr lang="en-CA" altLang="en-US" sz="3600" b="1">
                <a:solidFill>
                  <a:schemeClr val="tx2"/>
                </a:solidFill>
              </a:rPr>
            </a:br>
            <a:endParaRPr lang="en-CA"/>
          </a:p>
        </p:txBody>
      </p:sp>
      <p:sp>
        <p:nvSpPr>
          <p:cNvPr id="4" name="Slide Number Placeholder 3"/>
          <p:cNvSpPr>
            <a:spLocks noGrp="1"/>
          </p:cNvSpPr>
          <p:nvPr>
            <p:ph type="sldNum" sz="quarter" idx="12"/>
          </p:nvPr>
        </p:nvSpPr>
        <p:spPr/>
        <p:txBody>
          <a:bodyPr/>
          <a:lstStyle/>
          <a:p>
            <a:fld id="{32D4B517-E49B-41B6-9DBC-23634E0F1CDC}" type="slidenum">
              <a:rPr lang="en-CA" smtClean="0"/>
              <a:t>1</a:t>
            </a:fld>
            <a:endParaRPr lang="en-CA"/>
          </a:p>
        </p:txBody>
      </p:sp>
      <p:sp>
        <p:nvSpPr>
          <p:cNvPr id="11" name="Text Placeholder 2">
            <a:extLst>
              <a:ext uri="{FF2B5EF4-FFF2-40B4-BE49-F238E27FC236}">
                <a16:creationId xmlns:a16="http://schemas.microsoft.com/office/drawing/2014/main" id="{975656EA-3FFC-418D-49D0-638EBBC8A905}"/>
              </a:ext>
            </a:extLst>
          </p:cNvPr>
          <p:cNvSpPr>
            <a:spLocks noGrp="1"/>
          </p:cNvSpPr>
          <p:nvPr>
            <p:ph type="body" sz="quarter" idx="13"/>
          </p:nvPr>
        </p:nvSpPr>
        <p:spPr>
          <a:xfrm>
            <a:off x="689561" y="4547345"/>
            <a:ext cx="10273141" cy="1728192"/>
          </a:xfrm>
        </p:spPr>
        <p:txBody>
          <a:bodyPr lIns="91440" tIns="45720" rIns="91440" bIns="45720" anchor="t"/>
          <a:lstStyle/>
          <a:p>
            <a:pPr>
              <a:spcBef>
                <a:spcPct val="50000"/>
              </a:spcBef>
            </a:pPr>
            <a:endParaRPr lang="en-029" altLang="en-US" sz="1800" b="1">
              <a:solidFill>
                <a:schemeClr val="tx2"/>
              </a:solidFill>
              <a:latin typeface="Aptos"/>
            </a:endParaRPr>
          </a:p>
          <a:p>
            <a:pPr>
              <a:lnSpc>
                <a:spcPct val="75000"/>
              </a:lnSpc>
              <a:spcBef>
                <a:spcPct val="50000"/>
              </a:spcBef>
            </a:pPr>
            <a:r>
              <a:rPr lang="en-029" altLang="en-US" sz="1800" b="1">
                <a:solidFill>
                  <a:schemeClr val="tx2"/>
                </a:solidFill>
                <a:latin typeface="Aptos" panose="020B0004020202020204" pitchFamily="34" charset="0"/>
              </a:rPr>
              <a:t>Presentation to the </a:t>
            </a:r>
            <a:r>
              <a:rPr lang="en-US" altLang="en-US" sz="1800" b="1">
                <a:solidFill>
                  <a:schemeClr val="tx2"/>
                </a:solidFill>
                <a:latin typeface="Aptos" panose="020B0004020202020204" pitchFamily="34" charset="0"/>
              </a:rPr>
              <a:t>Association of Professional Executives of the Public Service of Canada</a:t>
            </a:r>
            <a:r>
              <a:rPr lang="en-029" altLang="en-US" sz="1800" b="1">
                <a:solidFill>
                  <a:schemeClr val="tx2"/>
                </a:solidFill>
                <a:latin typeface="Aptos" panose="020B0004020202020204" pitchFamily="34" charset="0"/>
              </a:rPr>
              <a:t> </a:t>
            </a:r>
          </a:p>
          <a:p>
            <a:pPr>
              <a:lnSpc>
                <a:spcPct val="75000"/>
              </a:lnSpc>
              <a:spcBef>
                <a:spcPct val="50000"/>
              </a:spcBef>
            </a:pPr>
            <a:r>
              <a:rPr lang="en-CA" altLang="en-US" sz="1800" b="1">
                <a:solidFill>
                  <a:schemeClr val="tx2"/>
                </a:solidFill>
                <a:latin typeface="Aptos" panose="020B0004020202020204" pitchFamily="34" charset="0"/>
              </a:rPr>
              <a:t>Office of the Chief Human Resources Officer</a:t>
            </a:r>
          </a:p>
          <a:p>
            <a:pPr>
              <a:lnSpc>
                <a:spcPct val="75000"/>
              </a:lnSpc>
              <a:spcBef>
                <a:spcPct val="50000"/>
              </a:spcBef>
            </a:pPr>
            <a:endParaRPr lang="en-CA" altLang="en-US" sz="1800" b="1">
              <a:solidFill>
                <a:schemeClr val="tx2"/>
              </a:solidFill>
              <a:latin typeface="Aptos" panose="020B0004020202020204" pitchFamily="34" charset="0"/>
            </a:endParaRPr>
          </a:p>
          <a:p>
            <a:pPr>
              <a:lnSpc>
                <a:spcPct val="75000"/>
              </a:lnSpc>
              <a:spcBef>
                <a:spcPct val="50000"/>
              </a:spcBef>
            </a:pPr>
            <a:r>
              <a:rPr lang="en-029" altLang="en-US" sz="1800">
                <a:solidFill>
                  <a:schemeClr val="tx2"/>
                </a:solidFill>
                <a:latin typeface="Aptos"/>
              </a:rPr>
              <a:t>December 2025</a:t>
            </a:r>
            <a:endParaRPr lang="en-029" altLang="en-US" sz="1800" strike="sngStrike">
              <a:solidFill>
                <a:schemeClr val="tx2"/>
              </a:solidFill>
              <a:latin typeface="Aptos"/>
            </a:endParaRPr>
          </a:p>
          <a:p>
            <a:pPr>
              <a:lnSpc>
                <a:spcPct val="75000"/>
              </a:lnSpc>
              <a:spcBef>
                <a:spcPct val="50000"/>
              </a:spcBef>
            </a:pPr>
            <a:endParaRPr lang="en-CA" sz="1800" b="1">
              <a:solidFill>
                <a:schemeClr val="tx2"/>
              </a:solidFill>
              <a:latin typeface="Aptos" panose="020B0004020202020204" pitchFamily="34" charset="0"/>
            </a:endParaRPr>
          </a:p>
        </p:txBody>
      </p:sp>
    </p:spTree>
    <p:extLst>
      <p:ext uri="{BB962C8B-B14F-4D97-AF65-F5344CB8AC3E}">
        <p14:creationId xmlns:p14="http://schemas.microsoft.com/office/powerpoint/2010/main" val="1130587199"/>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93DA5DD-0D89-A128-C766-532B01030CCF}"/>
              </a:ext>
            </a:extLst>
          </p:cNvPr>
          <p:cNvSpPr>
            <a:spLocks noGrp="1"/>
          </p:cNvSpPr>
          <p:nvPr>
            <p:ph type="sldNum" sz="quarter" idx="12"/>
          </p:nvPr>
        </p:nvSpPr>
        <p:spPr/>
        <p:txBody>
          <a:bodyPr/>
          <a:lstStyle/>
          <a:p>
            <a:fld id="{32D4B517-E49B-41B6-9DBC-23634E0F1CDC}" type="slidenum">
              <a:rPr lang="en-CA" smtClean="0"/>
              <a:t>2</a:t>
            </a:fld>
            <a:endParaRPr lang="en-CA"/>
          </a:p>
        </p:txBody>
      </p:sp>
      <p:sp>
        <p:nvSpPr>
          <p:cNvPr id="3" name="TextBox 2">
            <a:extLst>
              <a:ext uri="{FF2B5EF4-FFF2-40B4-BE49-F238E27FC236}">
                <a16:creationId xmlns:a16="http://schemas.microsoft.com/office/drawing/2014/main" id="{22A313BE-09AA-6290-6938-7A823396C326}"/>
              </a:ext>
            </a:extLst>
          </p:cNvPr>
          <p:cNvSpPr txBox="1"/>
          <p:nvPr/>
        </p:nvSpPr>
        <p:spPr>
          <a:xfrm>
            <a:off x="1590908" y="1709924"/>
            <a:ext cx="8676096" cy="1655838"/>
          </a:xfrm>
          <a:prstGeom prst="rect">
            <a:avLst/>
          </a:prstGeom>
          <a:noFill/>
        </p:spPr>
        <p:txBody>
          <a:bodyPr wrap="square">
            <a:spAutoFit/>
          </a:bodyPr>
          <a:lstStyle/>
          <a:p>
            <a:pPr marL="285750" indent="-285750" fontAlgn="t">
              <a:spcBef>
                <a:spcPct val="20000"/>
              </a:spcBef>
              <a:spcAft>
                <a:spcPts val="1200"/>
              </a:spcAft>
              <a:buFont typeface="Arial" panose="020B0604020202020204" pitchFamily="34" charset="0"/>
              <a:buChar char="•"/>
            </a:pPr>
            <a:r>
              <a:rPr lang="en-US" sz="2400">
                <a:solidFill>
                  <a:schemeClr val="tx2"/>
                </a:solidFill>
                <a:latin typeface="Aptos" panose="020B0004020202020204" pitchFamily="34" charset="0"/>
              </a:rPr>
              <a:t>Outline the workforce planning context. </a:t>
            </a:r>
          </a:p>
          <a:p>
            <a:pPr marL="285750" indent="-285750" fontAlgn="t">
              <a:spcBef>
                <a:spcPct val="20000"/>
              </a:spcBef>
              <a:spcAft>
                <a:spcPts val="1200"/>
              </a:spcAft>
              <a:buFont typeface="Arial" panose="020B0604020202020204" pitchFamily="34" charset="0"/>
              <a:buChar char="•"/>
            </a:pPr>
            <a:r>
              <a:rPr lang="en-US" sz="2400">
                <a:solidFill>
                  <a:schemeClr val="tx2"/>
                </a:solidFill>
                <a:latin typeface="Aptos" panose="020B0004020202020204" pitchFamily="34" charset="0"/>
              </a:rPr>
              <a:t>Provide an overview of career transition for executives.</a:t>
            </a:r>
          </a:p>
          <a:p>
            <a:pPr marL="285750" indent="-285750" fontAlgn="t">
              <a:spcBef>
                <a:spcPct val="20000"/>
              </a:spcBef>
              <a:spcAft>
                <a:spcPts val="1200"/>
              </a:spcAft>
              <a:buFont typeface="Arial" panose="020B0604020202020204" pitchFamily="34" charset="0"/>
              <a:buChar char="•"/>
            </a:pPr>
            <a:r>
              <a:rPr lang="en-US" sz="2400">
                <a:solidFill>
                  <a:schemeClr val="tx2"/>
                </a:solidFill>
                <a:latin typeface="Aptos" panose="020B0004020202020204" pitchFamily="34" charset="0"/>
              </a:rPr>
              <a:t>Share key contacts and resources for executives. </a:t>
            </a:r>
            <a:endParaRPr lang="en-US" sz="2400">
              <a:solidFill>
                <a:schemeClr val="tx1">
                  <a:lumMod val="75000"/>
                  <a:lumOff val="25000"/>
                </a:schemeClr>
              </a:solidFill>
              <a:latin typeface="Aptos" panose="020B0004020202020204" pitchFamily="34" charset="0"/>
            </a:endParaRPr>
          </a:p>
        </p:txBody>
      </p:sp>
      <p:sp>
        <p:nvSpPr>
          <p:cNvPr id="6" name="Title 3">
            <a:extLst>
              <a:ext uri="{FF2B5EF4-FFF2-40B4-BE49-F238E27FC236}">
                <a16:creationId xmlns:a16="http://schemas.microsoft.com/office/drawing/2014/main" id="{0A2F2586-3C1E-5112-4CE5-EF39B431E630}"/>
              </a:ext>
            </a:extLst>
          </p:cNvPr>
          <p:cNvSpPr txBox="1">
            <a:spLocks/>
          </p:cNvSpPr>
          <p:nvPr/>
        </p:nvSpPr>
        <p:spPr>
          <a:xfrm>
            <a:off x="240029" y="0"/>
            <a:ext cx="930401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en-US" b="1">
                <a:latin typeface="Aptos" panose="020B0004020202020204" pitchFamily="34" charset="0"/>
              </a:rPr>
              <a:t>Objectives</a:t>
            </a:r>
            <a:endParaRPr lang="en-CA" altLang="en-US" b="1">
              <a:latin typeface="Aptos" panose="020B0004020202020204" pitchFamily="34" charset="0"/>
            </a:endParaRPr>
          </a:p>
        </p:txBody>
      </p:sp>
    </p:spTree>
    <p:extLst>
      <p:ext uri="{BB962C8B-B14F-4D97-AF65-F5344CB8AC3E}">
        <p14:creationId xmlns:p14="http://schemas.microsoft.com/office/powerpoint/2010/main" val="2361560046"/>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4EF4D-CEE9-729F-6BDE-88349EE409A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B5B6A2F-7BE8-73E6-36F2-00DA74FB755C}"/>
              </a:ext>
            </a:extLst>
          </p:cNvPr>
          <p:cNvSpPr>
            <a:spLocks noGrp="1"/>
          </p:cNvSpPr>
          <p:nvPr>
            <p:ph type="sldNum" sz="quarter" idx="12"/>
          </p:nvPr>
        </p:nvSpPr>
        <p:spPr>
          <a:xfrm>
            <a:off x="9075796" y="6354812"/>
            <a:ext cx="2844800" cy="365125"/>
          </a:xfrm>
        </p:spPr>
        <p:txBody>
          <a:bodyPr/>
          <a:lstStyle/>
          <a:p>
            <a:fld id="{32D4B517-E49B-41B6-9DBC-23634E0F1CDC}" type="slidenum">
              <a:rPr lang="en-CA" smtClean="0"/>
              <a:t>3</a:t>
            </a:fld>
            <a:endParaRPr lang="en-CA"/>
          </a:p>
        </p:txBody>
      </p:sp>
      <p:sp>
        <p:nvSpPr>
          <p:cNvPr id="5" name="Title 3">
            <a:extLst>
              <a:ext uri="{FF2B5EF4-FFF2-40B4-BE49-F238E27FC236}">
                <a16:creationId xmlns:a16="http://schemas.microsoft.com/office/drawing/2014/main" id="{D6A3D38F-A626-A342-F0DA-64331C76CC55}"/>
              </a:ext>
            </a:extLst>
          </p:cNvPr>
          <p:cNvSpPr txBox="1">
            <a:spLocks/>
          </p:cNvSpPr>
          <p:nvPr/>
        </p:nvSpPr>
        <p:spPr>
          <a:xfrm>
            <a:off x="240029" y="0"/>
            <a:ext cx="930401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en-CA" altLang="en-US" b="1">
                <a:latin typeface="Aptos" panose="020B0004020202020204" pitchFamily="34" charset="0"/>
              </a:rPr>
              <a:t>Workforce Planning  </a:t>
            </a:r>
          </a:p>
        </p:txBody>
      </p:sp>
      <p:sp>
        <p:nvSpPr>
          <p:cNvPr id="11" name="TextBox 10">
            <a:extLst>
              <a:ext uri="{FF2B5EF4-FFF2-40B4-BE49-F238E27FC236}">
                <a16:creationId xmlns:a16="http://schemas.microsoft.com/office/drawing/2014/main" id="{89F367D0-0AAE-F7D5-F2F9-3D0EB2FABF15}"/>
              </a:ext>
            </a:extLst>
          </p:cNvPr>
          <p:cNvSpPr txBox="1"/>
          <p:nvPr/>
        </p:nvSpPr>
        <p:spPr>
          <a:xfrm>
            <a:off x="143108" y="975726"/>
            <a:ext cx="8676096" cy="5650778"/>
          </a:xfrm>
          <a:prstGeom prst="rect">
            <a:avLst/>
          </a:prstGeom>
          <a:noFill/>
        </p:spPr>
        <p:txBody>
          <a:bodyPr wrap="square" lIns="91440" tIns="45720" rIns="91440" bIns="45720" anchor="t">
            <a:spAutoFit/>
          </a:bodyPr>
          <a:lstStyle/>
          <a:p>
            <a:pPr fontAlgn="t">
              <a:spcBef>
                <a:spcPct val="20000"/>
              </a:spcBef>
              <a:spcAft>
                <a:spcPts val="1200"/>
              </a:spcAft>
            </a:pPr>
            <a:r>
              <a:rPr lang="en-US">
                <a:solidFill>
                  <a:schemeClr val="tx2"/>
                </a:solidFill>
                <a:latin typeface="Aptos"/>
              </a:rPr>
              <a:t>Organizational reviews supported by workforce planning are underway across the public service. The goal is to minimize involuntary departures, where possible.</a:t>
            </a:r>
          </a:p>
          <a:p>
            <a:pPr fontAlgn="t">
              <a:spcBef>
                <a:spcPct val="20000"/>
              </a:spcBef>
            </a:pPr>
            <a:r>
              <a:rPr lang="en-US">
                <a:solidFill>
                  <a:schemeClr val="tx2"/>
                </a:solidFill>
                <a:latin typeface="Aptos"/>
              </a:rPr>
              <a:t>To support planning efforts, Deputy Heads (DHs) may:</a:t>
            </a:r>
          </a:p>
          <a:p>
            <a:pPr marL="285750" indent="-285750" fontAlgn="t">
              <a:spcBef>
                <a:spcPct val="20000"/>
              </a:spcBef>
              <a:buFont typeface="Wingdings" panose="05000000000000000000" pitchFamily="2" charset="2"/>
              <a:buChar char="q"/>
            </a:pPr>
            <a:r>
              <a:rPr lang="en-US">
                <a:solidFill>
                  <a:schemeClr val="tx2"/>
                </a:solidFill>
                <a:latin typeface="Aptos"/>
              </a:rPr>
              <a:t>Provide executives advanced notice their position may be ‘at risk’. This does not mean that a position is formally declared surplus, executives should consider all possibilities and discuss with their manager. </a:t>
            </a:r>
          </a:p>
          <a:p>
            <a:pPr marL="285750" indent="-285750" fontAlgn="t">
              <a:spcBef>
                <a:spcPct val="20000"/>
              </a:spcBef>
              <a:buFont typeface="Wingdings" panose="05000000000000000000" pitchFamily="2" charset="2"/>
              <a:buChar char="q"/>
            </a:pPr>
            <a:r>
              <a:rPr lang="en-US">
                <a:solidFill>
                  <a:schemeClr val="tx2"/>
                </a:solidFill>
                <a:latin typeface="Aptos"/>
              </a:rPr>
              <a:t>Engage early with executives to better know their community, including identifying critical positions and related talent pool, and those that are interested in leaving.</a:t>
            </a:r>
          </a:p>
          <a:p>
            <a:pPr marL="285750" indent="-285750" fontAlgn="t">
              <a:spcBef>
                <a:spcPct val="20000"/>
              </a:spcBef>
              <a:buFont typeface="Wingdings" panose="05000000000000000000" pitchFamily="2" charset="2"/>
              <a:buChar char="q"/>
            </a:pPr>
            <a:r>
              <a:rPr lang="en-US">
                <a:solidFill>
                  <a:schemeClr val="tx2"/>
                </a:solidFill>
                <a:latin typeface="Aptos"/>
              </a:rPr>
              <a:t>Seek volunteers for layoff, including from executives who have been identified for a potential </a:t>
            </a:r>
            <a:r>
              <a:rPr lang="en-CA">
                <a:solidFill>
                  <a:schemeClr val="tx2"/>
                </a:solidFill>
                <a:latin typeface="Aptos"/>
              </a:rPr>
              <a:t>s</a:t>
            </a:r>
            <a:r>
              <a:rPr lang="en-US">
                <a:solidFill>
                  <a:schemeClr val="tx2"/>
                </a:solidFill>
                <a:latin typeface="Aptos"/>
              </a:rPr>
              <a:t>election of employees for retention or layoff (SERLO) processes.</a:t>
            </a:r>
          </a:p>
          <a:p>
            <a:pPr marL="285750" indent="-285750" fontAlgn="t">
              <a:spcBef>
                <a:spcPct val="20000"/>
              </a:spcBef>
              <a:buFont typeface="Wingdings" panose="05000000000000000000" pitchFamily="2" charset="2"/>
              <a:buChar char="q"/>
            </a:pPr>
            <a:r>
              <a:rPr lang="en-CA">
                <a:solidFill>
                  <a:schemeClr val="tx2"/>
                </a:solidFill>
                <a:latin typeface="Aptos"/>
              </a:rPr>
              <a:t>Conduct </a:t>
            </a:r>
            <a:r>
              <a:rPr lang="en-US">
                <a:solidFill>
                  <a:schemeClr val="tx2"/>
                </a:solidFill>
                <a:latin typeface="Aptos"/>
              </a:rPr>
              <a:t>SERLO processes to determine executives who will be retained or laid off, where </a:t>
            </a:r>
            <a:r>
              <a:rPr lang="en-US" u="sng">
                <a:solidFill>
                  <a:schemeClr val="tx2"/>
                </a:solidFill>
                <a:latin typeface="Aptos"/>
              </a:rPr>
              <a:t>some but not all </a:t>
            </a:r>
            <a:r>
              <a:rPr lang="en-US">
                <a:solidFill>
                  <a:schemeClr val="tx2"/>
                </a:solidFill>
                <a:latin typeface="Aptos"/>
              </a:rPr>
              <a:t>executive positions at the same occupational group and level performing similar duties are no longer required.</a:t>
            </a:r>
          </a:p>
          <a:p>
            <a:pPr marL="285750" indent="-285750" fontAlgn="t">
              <a:spcBef>
                <a:spcPct val="20000"/>
              </a:spcBef>
              <a:spcAft>
                <a:spcPts val="2400"/>
              </a:spcAft>
              <a:buFont typeface="Wingdings" panose="05000000000000000000" pitchFamily="2" charset="2"/>
              <a:buChar char="q"/>
            </a:pPr>
            <a:r>
              <a:rPr lang="en-US">
                <a:solidFill>
                  <a:schemeClr val="tx2"/>
                </a:solidFill>
                <a:latin typeface="Aptos"/>
              </a:rPr>
              <a:t>Mobilize executives, as needed. </a:t>
            </a:r>
          </a:p>
          <a:p>
            <a:pPr fontAlgn="t">
              <a:spcBef>
                <a:spcPct val="20000"/>
              </a:spcBef>
              <a:spcAft>
                <a:spcPts val="2400"/>
              </a:spcAft>
            </a:pPr>
            <a:r>
              <a:rPr lang="en-CA">
                <a:solidFill>
                  <a:schemeClr val="tx2"/>
                </a:solidFill>
                <a:latin typeface="Aptos"/>
              </a:rPr>
              <a:t>Where reductions cannot be addressed through voluntary departures and mobility, DHs may consider using career transition provisions when the job of an executive is              no longer required. </a:t>
            </a:r>
            <a:endParaRPr lang="en-US" sz="1800">
              <a:solidFill>
                <a:schemeClr val="tx2"/>
              </a:solidFill>
              <a:latin typeface="Aptos"/>
            </a:endParaRPr>
          </a:p>
        </p:txBody>
      </p:sp>
      <p:sp>
        <p:nvSpPr>
          <p:cNvPr id="16" name="Rectangle: Rounded Corners 15">
            <a:extLst>
              <a:ext uri="{FF2B5EF4-FFF2-40B4-BE49-F238E27FC236}">
                <a16:creationId xmlns:a16="http://schemas.microsoft.com/office/drawing/2014/main" id="{DDB0809F-C645-F0A2-7FBD-BD8DB2BA0DBF}"/>
              </a:ext>
            </a:extLst>
          </p:cNvPr>
          <p:cNvSpPr/>
          <p:nvPr/>
        </p:nvSpPr>
        <p:spPr>
          <a:xfrm>
            <a:off x="8819204" y="1163467"/>
            <a:ext cx="3229688" cy="5056358"/>
          </a:xfrm>
          <a:prstGeom prst="roundRect">
            <a:avLst/>
          </a:prstGeom>
          <a:solidFill>
            <a:schemeClr val="tx2"/>
          </a:solidFill>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en-CA" sz="2000" b="1">
                <a:solidFill>
                  <a:schemeClr val="bg1"/>
                </a:solidFill>
                <a:latin typeface="Aptos" panose="020B0004020202020204" pitchFamily="34" charset="0"/>
              </a:rPr>
              <a:t>What can executives do to prepare?</a:t>
            </a:r>
          </a:p>
          <a:p>
            <a:pPr algn="ctr"/>
            <a:endParaRPr lang="en-CA" sz="1600" b="1">
              <a:solidFill>
                <a:schemeClr val="bg1"/>
              </a:solidFill>
              <a:latin typeface="Aptos" panose="020B0004020202020204" pitchFamily="34" charset="0"/>
            </a:endParaRPr>
          </a:p>
          <a:p>
            <a:pPr marL="285750" indent="-285750">
              <a:spcAft>
                <a:spcPts val="600"/>
              </a:spcAft>
              <a:buFont typeface="Wingdings" panose="05000000000000000000" pitchFamily="2" charset="2"/>
              <a:buChar char="ü"/>
            </a:pPr>
            <a:r>
              <a:rPr lang="en-CA" sz="1400">
                <a:solidFill>
                  <a:schemeClr val="bg1"/>
                </a:solidFill>
                <a:latin typeface="Aptos" panose="020B0004020202020204" pitchFamily="34" charset="0"/>
              </a:rPr>
              <a:t>Familiarize yourself with Career Transition and Early Retirement Incentive (ERI) provisions </a:t>
            </a:r>
          </a:p>
          <a:p>
            <a:pPr marL="285750" indent="-285750">
              <a:spcAft>
                <a:spcPts val="600"/>
              </a:spcAft>
              <a:buFont typeface="Wingdings" panose="05000000000000000000" pitchFamily="2" charset="2"/>
              <a:buChar char="ü"/>
            </a:pPr>
            <a:r>
              <a:rPr lang="en-CA" sz="1400">
                <a:solidFill>
                  <a:schemeClr val="bg1"/>
                </a:solidFill>
                <a:latin typeface="Aptos" panose="020B0004020202020204" pitchFamily="34" charset="0"/>
              </a:rPr>
              <a:t>Discuss career plans and intentions with your manager</a:t>
            </a:r>
          </a:p>
          <a:p>
            <a:pPr marL="285750" indent="-285750">
              <a:spcAft>
                <a:spcPts val="600"/>
              </a:spcAft>
              <a:buFont typeface="Wingdings" panose="05000000000000000000" pitchFamily="2" charset="2"/>
              <a:buChar char="ü"/>
            </a:pPr>
            <a:r>
              <a:rPr lang="en-US" sz="1400">
                <a:solidFill>
                  <a:schemeClr val="bg1"/>
                </a:solidFill>
                <a:latin typeface="Aptos" panose="020B0004020202020204" pitchFamily="34" charset="0"/>
              </a:rPr>
              <a:t>Signal to management if  interested in leaving the public service (for example, ERI)</a:t>
            </a:r>
          </a:p>
          <a:p>
            <a:pPr marL="285750" indent="-285750">
              <a:spcAft>
                <a:spcPts val="600"/>
              </a:spcAft>
              <a:buFont typeface="Wingdings" panose="05000000000000000000" pitchFamily="2" charset="2"/>
              <a:buChar char="ü"/>
            </a:pPr>
            <a:r>
              <a:rPr lang="en-US" sz="1400">
                <a:solidFill>
                  <a:schemeClr val="bg1"/>
                </a:solidFill>
                <a:latin typeface="Aptos" panose="020B0004020202020204" pitchFamily="34" charset="0"/>
              </a:rPr>
              <a:t>Maintain valid Second Language Evaluation (SLE) results to aid movement, where applicable </a:t>
            </a:r>
          </a:p>
          <a:p>
            <a:pPr marL="285750" indent="-285750">
              <a:buFont typeface="Wingdings" panose="05000000000000000000" pitchFamily="2" charset="2"/>
              <a:buChar char="ü"/>
            </a:pPr>
            <a:endParaRPr lang="en-CA" sz="1400">
              <a:solidFill>
                <a:schemeClr val="bg1"/>
              </a:solidFill>
              <a:latin typeface="Aptos" panose="020B0004020202020204" pitchFamily="34" charset="0"/>
            </a:endParaRPr>
          </a:p>
          <a:p>
            <a:r>
              <a:rPr lang="en-CA" sz="1400" b="1">
                <a:solidFill>
                  <a:schemeClr val="bg1"/>
                </a:solidFill>
                <a:latin typeface="Aptos" panose="020B0004020202020204" pitchFamily="34" charset="0"/>
              </a:rPr>
              <a:t>As a manager of executives: </a:t>
            </a:r>
          </a:p>
          <a:p>
            <a:pPr marL="285750" indent="-285750">
              <a:buFont typeface="Wingdings" panose="05000000000000000000" pitchFamily="2" charset="2"/>
              <a:buChar char="ü"/>
            </a:pPr>
            <a:r>
              <a:rPr lang="en-CA" sz="1400">
                <a:solidFill>
                  <a:schemeClr val="bg1"/>
                </a:solidFill>
                <a:latin typeface="Aptos" panose="020B0004020202020204" pitchFamily="34" charset="0"/>
              </a:rPr>
              <a:t>Discuss career plans and intentions with your executives</a:t>
            </a:r>
          </a:p>
        </p:txBody>
      </p:sp>
    </p:spTree>
    <p:extLst>
      <p:ext uri="{BB962C8B-B14F-4D97-AF65-F5344CB8AC3E}">
        <p14:creationId xmlns:p14="http://schemas.microsoft.com/office/powerpoint/2010/main" val="1058529106"/>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27EF8-A7C4-C382-4897-68A7420027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92F31A-DFE7-1281-F5A1-B913C2B58DFE}"/>
              </a:ext>
            </a:extLst>
          </p:cNvPr>
          <p:cNvSpPr>
            <a:spLocks noGrp="1"/>
          </p:cNvSpPr>
          <p:nvPr>
            <p:ph idx="10"/>
          </p:nvPr>
        </p:nvSpPr>
        <p:spPr>
          <a:xfrm>
            <a:off x="191780" y="1022240"/>
            <a:ext cx="8627423" cy="5161329"/>
          </a:xfrm>
        </p:spPr>
        <p:txBody>
          <a:bodyPr/>
          <a:lstStyle/>
          <a:p>
            <a:pPr marL="285750" indent="-285750">
              <a:spcAft>
                <a:spcPts val="600"/>
              </a:spcAft>
              <a:buFont typeface="Arial" panose="020B0604020202020204" pitchFamily="34" charset="0"/>
              <a:buChar char="•"/>
            </a:pPr>
            <a:r>
              <a:rPr lang="en-US" sz="1800">
                <a:solidFill>
                  <a:schemeClr val="tx2"/>
                </a:solidFill>
                <a:latin typeface="Aptos" panose="020B0004020202020204" pitchFamily="34" charset="0"/>
              </a:rPr>
              <a:t>Career transition (CT) occurs when a DH determines that a position in the Core Public Administration (CPA) is no longer required due to lack of work, discontinuance of a function or transfer of work or a function outside the public service. </a:t>
            </a:r>
          </a:p>
          <a:p>
            <a:pPr marL="285750" indent="-285750">
              <a:spcAft>
                <a:spcPts val="600"/>
              </a:spcAft>
              <a:buFont typeface="Arial" panose="020B0604020202020204" pitchFamily="34" charset="0"/>
              <a:buChar char="•"/>
            </a:pPr>
            <a:r>
              <a:rPr lang="en-US" altLang="en-US" sz="1800">
                <a:solidFill>
                  <a:schemeClr val="tx2"/>
                </a:solidFill>
                <a:latin typeface="Aptos" panose="020B0004020202020204" pitchFamily="34" charset="0"/>
              </a:rPr>
              <a:t>It applies to </a:t>
            </a:r>
            <a:r>
              <a:rPr lang="en-US" altLang="en-US" sz="1800" u="sng">
                <a:solidFill>
                  <a:schemeClr val="tx2"/>
                </a:solidFill>
                <a:latin typeface="Aptos" panose="020B0004020202020204" pitchFamily="34" charset="0"/>
              </a:rPr>
              <a:t>indeterminate executives</a:t>
            </a:r>
            <a:r>
              <a:rPr lang="en-US" altLang="en-US" sz="1800">
                <a:solidFill>
                  <a:schemeClr val="tx2"/>
                </a:solidFill>
                <a:latin typeface="Aptos" panose="020B0004020202020204" pitchFamily="34" charset="0"/>
              </a:rPr>
              <a:t>, including </a:t>
            </a:r>
            <a:r>
              <a:rPr lang="en-US" sz="1800">
                <a:solidFill>
                  <a:schemeClr val="tx2"/>
                </a:solidFill>
                <a:latin typeface="Aptos" panose="020B0004020202020204" pitchFamily="34" charset="0"/>
              </a:rPr>
              <a:t>those on leave (with or without pay). </a:t>
            </a:r>
            <a:r>
              <a:rPr lang="en-US" altLang="en-US" sz="1800">
                <a:solidFill>
                  <a:schemeClr val="tx2"/>
                </a:solidFill>
                <a:latin typeface="Aptos" panose="020B0004020202020204" pitchFamily="34" charset="0"/>
              </a:rPr>
              <a:t> </a:t>
            </a:r>
          </a:p>
          <a:p>
            <a:pPr marL="285750" indent="-285750">
              <a:spcAft>
                <a:spcPts val="600"/>
              </a:spcAft>
              <a:buFont typeface="Arial" panose="020B0604020202020204" pitchFamily="34" charset="0"/>
              <a:buChar char="•"/>
            </a:pPr>
            <a:r>
              <a:rPr lang="en-US" sz="1800">
                <a:solidFill>
                  <a:schemeClr val="tx2"/>
                </a:solidFill>
                <a:latin typeface="Aptos" panose="020B0004020202020204" pitchFamily="34" charset="0"/>
              </a:rPr>
              <a:t>Executives in a CT situation will receive a written notice from their DH, which includes the start and end dates of the surplus period, available options, applicable cash and non-cash elements and deadline to respond with a choice of option. </a:t>
            </a:r>
          </a:p>
          <a:p>
            <a:pPr marL="285750" indent="-285750">
              <a:spcAft>
                <a:spcPts val="600"/>
              </a:spcAft>
              <a:buFont typeface="Arial" panose="020B0604020202020204" pitchFamily="34" charset="0"/>
              <a:buChar char="•"/>
            </a:pPr>
            <a:r>
              <a:rPr lang="en-US" sz="1800">
                <a:solidFill>
                  <a:schemeClr val="tx2"/>
                </a:solidFill>
                <a:latin typeface="Aptos" panose="020B0004020202020204" pitchFamily="34" charset="0"/>
              </a:rPr>
              <a:t>Executives must choose between two (2) available options:</a:t>
            </a:r>
          </a:p>
          <a:p>
            <a:pPr marL="1028700" lvl="1">
              <a:spcAft>
                <a:spcPts val="600"/>
              </a:spcAft>
              <a:buFont typeface="Arial" panose="020B0604020202020204" pitchFamily="34" charset="0"/>
              <a:buChar char="•"/>
            </a:pPr>
            <a:r>
              <a:rPr lang="en-US" sz="1800" b="1">
                <a:solidFill>
                  <a:schemeClr val="tx2"/>
                </a:solidFill>
                <a:latin typeface="Aptos" panose="020B0004020202020204" pitchFamily="34" charset="0"/>
              </a:rPr>
              <a:t>Option 1: </a:t>
            </a:r>
            <a:r>
              <a:rPr lang="en-US" sz="1800">
                <a:solidFill>
                  <a:schemeClr val="tx2"/>
                </a:solidFill>
                <a:latin typeface="Aptos" panose="020B0004020202020204" pitchFamily="34" charset="0"/>
              </a:rPr>
              <a:t>leave the CPA and seek employment elsewhere; OR</a:t>
            </a:r>
          </a:p>
          <a:p>
            <a:pPr marL="1028700" lvl="1">
              <a:spcAft>
                <a:spcPts val="600"/>
              </a:spcAft>
              <a:buFont typeface="Arial" panose="020B0604020202020204" pitchFamily="34" charset="0"/>
              <a:buChar char="•"/>
            </a:pPr>
            <a:r>
              <a:rPr lang="en-US" sz="1800" b="1">
                <a:solidFill>
                  <a:schemeClr val="tx2"/>
                </a:solidFill>
                <a:latin typeface="Aptos" panose="020B0004020202020204" pitchFamily="34" charset="0"/>
              </a:rPr>
              <a:t>Option 2: </a:t>
            </a:r>
            <a:r>
              <a:rPr lang="en-US" sz="1800">
                <a:solidFill>
                  <a:schemeClr val="tx2"/>
                </a:solidFill>
                <a:latin typeface="Aptos" panose="020B0004020202020204" pitchFamily="34" charset="0"/>
              </a:rPr>
              <a:t>seek continued employment in the CPA.</a:t>
            </a:r>
            <a:endParaRPr lang="en-US" sz="2000">
              <a:solidFill>
                <a:schemeClr val="tx2"/>
              </a:solidFill>
              <a:latin typeface="Aptos" panose="020B0004020202020204" pitchFamily="34" charset="0"/>
            </a:endParaRPr>
          </a:p>
          <a:p>
            <a:pPr marL="285750" indent="-285750">
              <a:spcAft>
                <a:spcPts val="600"/>
              </a:spcAft>
              <a:buFont typeface="Arial" panose="020B0604020202020204" pitchFamily="34" charset="0"/>
              <a:buChar char="•"/>
            </a:pPr>
            <a:r>
              <a:rPr lang="en-US" sz="1800">
                <a:solidFill>
                  <a:schemeClr val="tx2"/>
                </a:solidFill>
                <a:latin typeface="Aptos" panose="020B0004020202020204" pitchFamily="34" charset="0"/>
              </a:rPr>
              <a:t>DHs may allow executives to participate in an alternation process to optimize voluntary departures.</a:t>
            </a:r>
            <a:endParaRPr lang="en-US" altLang="en-US" sz="1800">
              <a:solidFill>
                <a:schemeClr val="tx2"/>
              </a:solidFill>
              <a:latin typeface="Aptos" panose="020B0004020202020204" pitchFamily="34" charset="0"/>
            </a:endParaRPr>
          </a:p>
          <a:p>
            <a:pPr marL="514350" lvl="2" indent="0">
              <a:buNone/>
            </a:pPr>
            <a:endParaRPr lang="en-US" altLang="en-US">
              <a:solidFill>
                <a:schemeClr val="tx2"/>
              </a:solidFill>
              <a:latin typeface="Aptos" panose="020B0004020202020204" pitchFamily="34" charset="0"/>
            </a:endParaRPr>
          </a:p>
          <a:p>
            <a:endParaRPr lang="en-CA" sz="2000">
              <a:latin typeface="Aptos" panose="020B0004020202020204" pitchFamily="34" charset="0"/>
            </a:endParaRPr>
          </a:p>
        </p:txBody>
      </p:sp>
      <p:sp>
        <p:nvSpPr>
          <p:cNvPr id="2" name="Slide Number Placeholder 1">
            <a:extLst>
              <a:ext uri="{FF2B5EF4-FFF2-40B4-BE49-F238E27FC236}">
                <a16:creationId xmlns:a16="http://schemas.microsoft.com/office/drawing/2014/main" id="{6D71CF61-3B7A-3DF0-F1D5-4B3D4A4F683A}"/>
              </a:ext>
            </a:extLst>
          </p:cNvPr>
          <p:cNvSpPr>
            <a:spLocks noGrp="1"/>
          </p:cNvSpPr>
          <p:nvPr>
            <p:ph type="sldNum" sz="quarter" idx="12"/>
          </p:nvPr>
        </p:nvSpPr>
        <p:spPr/>
        <p:txBody>
          <a:bodyPr/>
          <a:lstStyle/>
          <a:p>
            <a:fld id="{32D4B517-E49B-41B6-9DBC-23634E0F1CDC}" type="slidenum">
              <a:rPr lang="en-CA" smtClean="0"/>
              <a:t>4</a:t>
            </a:fld>
            <a:endParaRPr lang="en-CA"/>
          </a:p>
        </p:txBody>
      </p:sp>
      <p:sp>
        <p:nvSpPr>
          <p:cNvPr id="12" name="Title 3">
            <a:extLst>
              <a:ext uri="{FF2B5EF4-FFF2-40B4-BE49-F238E27FC236}">
                <a16:creationId xmlns:a16="http://schemas.microsoft.com/office/drawing/2014/main" id="{9458D1CE-3661-42D9-8C7B-CBD7FD8CCB62}"/>
              </a:ext>
            </a:extLst>
          </p:cNvPr>
          <p:cNvSpPr txBox="1">
            <a:spLocks/>
          </p:cNvSpPr>
          <p:nvPr/>
        </p:nvSpPr>
        <p:spPr>
          <a:xfrm>
            <a:off x="240029" y="0"/>
            <a:ext cx="930401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en-029" altLang="en-US" b="1">
                <a:latin typeface="Aptos" panose="020B0004020202020204" pitchFamily="34" charset="0"/>
              </a:rPr>
              <a:t>Career Transition</a:t>
            </a:r>
            <a:endParaRPr lang="en-US" b="1" strike="sngStrike">
              <a:latin typeface="Aptos" panose="020B0004020202020204" pitchFamily="34" charset="0"/>
            </a:endParaRPr>
          </a:p>
        </p:txBody>
      </p:sp>
      <p:sp>
        <p:nvSpPr>
          <p:cNvPr id="13" name="TextBox 12">
            <a:extLst>
              <a:ext uri="{FF2B5EF4-FFF2-40B4-BE49-F238E27FC236}">
                <a16:creationId xmlns:a16="http://schemas.microsoft.com/office/drawing/2014/main" id="{3693BF0F-EC72-6008-D973-C143295CAC98}"/>
              </a:ext>
            </a:extLst>
          </p:cNvPr>
          <p:cNvSpPr txBox="1"/>
          <p:nvPr/>
        </p:nvSpPr>
        <p:spPr>
          <a:xfrm>
            <a:off x="4312" y="6444202"/>
            <a:ext cx="10653487" cy="430887"/>
          </a:xfrm>
          <a:prstGeom prst="rect">
            <a:avLst/>
          </a:prstGeom>
          <a:noFill/>
        </p:spPr>
        <p:txBody>
          <a:bodyPr wrap="square" rtlCol="0">
            <a:spAutoFit/>
          </a:bodyPr>
          <a:lstStyle/>
          <a:p>
            <a:r>
              <a:rPr lang="en-CA" sz="1100" i="1">
                <a:solidFill>
                  <a:schemeClr val="accent1"/>
                </a:solidFill>
              </a:rPr>
              <a:t>Note: </a:t>
            </a:r>
            <a:r>
              <a:rPr lang="en-US" sz="1100" i="1">
                <a:solidFill>
                  <a:schemeClr val="accent1"/>
                </a:solidFill>
                <a:latin typeface="Aptos" panose="020B0004020202020204" pitchFamily="34" charset="0"/>
              </a:rPr>
              <a:t>Separate agencies may have their own policies and processes to facilitate career transition distinct from the Directive on Terms and Conditions of Employment for Executives appliable to the Core Public Administration (CPA). Consult the applicable policy framework.  </a:t>
            </a:r>
            <a:endParaRPr lang="en-CA" sz="1100" i="1">
              <a:solidFill>
                <a:schemeClr val="accent1"/>
              </a:solidFill>
              <a:latin typeface="Aptos" panose="020B0004020202020204" pitchFamily="34" charset="0"/>
            </a:endParaRPr>
          </a:p>
        </p:txBody>
      </p:sp>
      <p:sp>
        <p:nvSpPr>
          <p:cNvPr id="15" name="Rectangle: Rounded Corners 14">
            <a:extLst>
              <a:ext uri="{FF2B5EF4-FFF2-40B4-BE49-F238E27FC236}">
                <a16:creationId xmlns:a16="http://schemas.microsoft.com/office/drawing/2014/main" id="{B54DEF6E-0F31-8967-D47F-BF8719937CB0}"/>
              </a:ext>
            </a:extLst>
          </p:cNvPr>
          <p:cNvSpPr/>
          <p:nvPr/>
        </p:nvSpPr>
        <p:spPr>
          <a:xfrm>
            <a:off x="8819204" y="1163467"/>
            <a:ext cx="3229688" cy="4391759"/>
          </a:xfrm>
          <a:prstGeom prst="roundRect">
            <a:avLst/>
          </a:prstGeom>
          <a:solidFill>
            <a:schemeClr val="tx2"/>
          </a:solidFill>
          <a:ln>
            <a:noFill/>
          </a:ln>
        </p:spPr>
        <p:style>
          <a:lnRef idx="2">
            <a:schemeClr val="accent2"/>
          </a:lnRef>
          <a:fillRef idx="1">
            <a:schemeClr val="lt1"/>
          </a:fillRef>
          <a:effectRef idx="0">
            <a:schemeClr val="accent2"/>
          </a:effectRef>
          <a:fontRef idx="minor">
            <a:schemeClr val="dk1"/>
          </a:fontRef>
        </p:style>
        <p:txBody>
          <a:bodyPr rtlCol="0" anchor="ctr"/>
          <a:lstStyle/>
          <a:p>
            <a:pPr marL="0" lvl="2" indent="0" algn="ctr">
              <a:buNone/>
            </a:pPr>
            <a:r>
              <a:rPr lang="en-US" sz="2000" b="1">
                <a:solidFill>
                  <a:schemeClr val="bg1"/>
                </a:solidFill>
                <a:latin typeface="Aptos" panose="020B0004020202020204" pitchFamily="34" charset="0"/>
              </a:rPr>
              <a:t>What dates would be included in a written notice?</a:t>
            </a:r>
          </a:p>
          <a:p>
            <a:pPr algn="ctr"/>
            <a:endParaRPr lang="en-CA" sz="1600" b="1">
              <a:solidFill>
                <a:schemeClr val="bg1"/>
              </a:solidFill>
              <a:latin typeface="Aptos" panose="020B0004020202020204" pitchFamily="34" charset="0"/>
            </a:endParaRPr>
          </a:p>
          <a:p>
            <a:pPr marL="285750" indent="-285750">
              <a:spcAft>
                <a:spcPts val="600"/>
              </a:spcAft>
              <a:buFont typeface="Wingdings" panose="05000000000000000000" pitchFamily="2" charset="2"/>
              <a:buChar char="ü"/>
            </a:pPr>
            <a:r>
              <a:rPr lang="en-CA" sz="1400">
                <a:solidFill>
                  <a:schemeClr val="bg1"/>
                </a:solidFill>
                <a:latin typeface="Aptos" panose="020B0004020202020204" pitchFamily="34" charset="0"/>
              </a:rPr>
              <a:t>Date of surplus position notification: This is the date where the executive receives written notice.</a:t>
            </a:r>
          </a:p>
          <a:p>
            <a:pPr marL="285750" indent="-285750">
              <a:spcAft>
                <a:spcPts val="600"/>
              </a:spcAft>
              <a:buFont typeface="Wingdings" panose="05000000000000000000" pitchFamily="2" charset="2"/>
              <a:buChar char="ü"/>
            </a:pPr>
            <a:r>
              <a:rPr lang="en-CA" sz="1400">
                <a:solidFill>
                  <a:schemeClr val="bg1"/>
                </a:solidFill>
                <a:latin typeface="Aptos" panose="020B0004020202020204" pitchFamily="34" charset="0"/>
              </a:rPr>
              <a:t>Date where the surplus period ends: This is date beyond which the position is no longer required and employment of the executive ends.</a:t>
            </a:r>
          </a:p>
          <a:p>
            <a:pPr marL="285750" indent="-285750">
              <a:spcAft>
                <a:spcPts val="600"/>
              </a:spcAft>
              <a:buFont typeface="Wingdings" panose="05000000000000000000" pitchFamily="2" charset="2"/>
              <a:buChar char="ü"/>
            </a:pPr>
            <a:r>
              <a:rPr lang="en-CA" sz="1400">
                <a:solidFill>
                  <a:schemeClr val="bg1"/>
                </a:solidFill>
                <a:latin typeface="Aptos" panose="020B0004020202020204" pitchFamily="34" charset="0"/>
              </a:rPr>
              <a:t> Date where the opting period ends: This is the date where an executive must respond with their choice of option (1 or 2)</a:t>
            </a:r>
          </a:p>
        </p:txBody>
      </p:sp>
    </p:spTree>
    <p:extLst>
      <p:ext uri="{BB962C8B-B14F-4D97-AF65-F5344CB8AC3E}">
        <p14:creationId xmlns:p14="http://schemas.microsoft.com/office/powerpoint/2010/main" val="271970000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CAB5F-82D6-ABE4-D161-944F19D604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6C41B5-A424-479D-1997-866E83165986}"/>
              </a:ext>
            </a:extLst>
          </p:cNvPr>
          <p:cNvSpPr>
            <a:spLocks noGrp="1"/>
          </p:cNvSpPr>
          <p:nvPr>
            <p:ph idx="10"/>
          </p:nvPr>
        </p:nvSpPr>
        <p:spPr>
          <a:xfrm>
            <a:off x="143109" y="1036075"/>
            <a:ext cx="8391292" cy="5161329"/>
          </a:xfrm>
        </p:spPr>
        <p:txBody>
          <a:bodyPr lIns="0" tIns="0" rIns="0" bIns="0" anchor="t"/>
          <a:lstStyle/>
          <a:p>
            <a:pPr marL="342900" indent="-342900">
              <a:spcAft>
                <a:spcPts val="600"/>
              </a:spcAft>
              <a:buFont typeface="Arial" panose="020B0604020202020204" pitchFamily="34" charset="0"/>
              <a:buChar char="•"/>
            </a:pPr>
            <a:r>
              <a:rPr lang="en-CA" sz="1800">
                <a:latin typeface="Aptos"/>
              </a:rPr>
              <a:t>Alternation allows an executive who is affected by a CT situation and wishes to remain in the CPA to exchange positions with another indeterminate executive (the alternate) who is not in a CT situation and willing to leave the CPA.</a:t>
            </a:r>
          </a:p>
          <a:p>
            <a:pPr marL="342900" indent="-342900">
              <a:spcAft>
                <a:spcPts val="600"/>
              </a:spcAft>
              <a:buFont typeface="Arial" panose="020B0604020202020204" pitchFamily="34" charset="0"/>
              <a:buChar char="•"/>
            </a:pPr>
            <a:r>
              <a:rPr lang="en-CA" sz="1800">
                <a:latin typeface="Aptos"/>
              </a:rPr>
              <a:t>Alternations must:</a:t>
            </a:r>
          </a:p>
          <a:p>
            <a:pPr marL="914400" lvl="1" indent="-342900">
              <a:spcAft>
                <a:spcPts val="600"/>
              </a:spcAft>
              <a:buFont typeface="Wingdings" panose="05000000000000000000" pitchFamily="2" charset="2"/>
              <a:buChar char="ü"/>
            </a:pPr>
            <a:r>
              <a:rPr lang="en-CA" sz="1800">
                <a:latin typeface="Aptos"/>
              </a:rPr>
              <a:t>Take place during the opting period and the period when an executive chooses to seek continued employment in the CPA</a:t>
            </a:r>
          </a:p>
          <a:p>
            <a:pPr marL="914400" lvl="1" indent="-342900">
              <a:spcAft>
                <a:spcPts val="600"/>
              </a:spcAft>
              <a:buFont typeface="Wingdings" panose="05000000000000000000" pitchFamily="2" charset="2"/>
              <a:buChar char="ü"/>
            </a:pPr>
            <a:r>
              <a:rPr lang="en-CA" sz="1800">
                <a:latin typeface="Aptos"/>
              </a:rPr>
              <a:t>Occur between executives at the same group and level within the CPA</a:t>
            </a:r>
          </a:p>
          <a:p>
            <a:pPr marL="914400" lvl="1" indent="-342900">
              <a:spcAft>
                <a:spcPts val="600"/>
              </a:spcAft>
              <a:buFont typeface="Wingdings" panose="05000000000000000000" pitchFamily="2" charset="2"/>
              <a:buChar char="ü"/>
            </a:pPr>
            <a:r>
              <a:rPr lang="en-CA" sz="1800">
                <a:latin typeface="Aptos"/>
              </a:rPr>
              <a:t>Meet the talent needs of the remaining position and be approved by the DHs</a:t>
            </a:r>
          </a:p>
          <a:p>
            <a:pPr marL="914400" lvl="1" indent="-342900">
              <a:spcAft>
                <a:spcPts val="600"/>
              </a:spcAft>
              <a:buFont typeface="Wingdings" panose="05000000000000000000" pitchFamily="2" charset="2"/>
              <a:buChar char="ü"/>
            </a:pPr>
            <a:r>
              <a:rPr lang="en-CA" sz="1800">
                <a:latin typeface="Aptos"/>
              </a:rPr>
              <a:t>Result in an exchange of positions on the same day as the alternate resigns from the CPA</a:t>
            </a:r>
          </a:p>
          <a:p>
            <a:pPr marL="342900" indent="-342900">
              <a:spcAft>
                <a:spcPts val="600"/>
              </a:spcAft>
              <a:buFont typeface="Arial" panose="020B0604020202020204" pitchFamily="34" charset="0"/>
              <a:buChar char="•"/>
            </a:pPr>
            <a:r>
              <a:rPr lang="en-CA" sz="1800">
                <a:latin typeface="Aptos"/>
              </a:rPr>
              <a:t>If an alternation is approved, the DH who has declared an executive position surplus would then authorize a CT agreement with the alternate (executive who is not in a CT situation). </a:t>
            </a:r>
          </a:p>
          <a:p>
            <a:pPr marL="342900" indent="-342900">
              <a:spcAft>
                <a:spcPts val="600"/>
              </a:spcAft>
              <a:buFont typeface="Arial" panose="020B0604020202020204" pitchFamily="34" charset="0"/>
              <a:buChar char="•"/>
            </a:pPr>
            <a:r>
              <a:rPr lang="en-US" sz="1800">
                <a:solidFill>
                  <a:schemeClr val="tx2"/>
                </a:solidFill>
                <a:latin typeface="Aptos"/>
              </a:rPr>
              <a:t>Active alternation opportunities are posted in the Alternation Community Page on </a:t>
            </a:r>
            <a:r>
              <a:rPr lang="en-US" sz="1800" err="1">
                <a:solidFill>
                  <a:schemeClr val="tx2"/>
                </a:solidFill>
                <a:latin typeface="Aptos"/>
              </a:rPr>
              <a:t>GCXchange</a:t>
            </a:r>
            <a:r>
              <a:rPr lang="en-US" sz="1800">
                <a:solidFill>
                  <a:schemeClr val="tx2"/>
                </a:solidFill>
                <a:latin typeface="Aptos"/>
              </a:rPr>
              <a:t>. A new enterprise alternation platform is anticipated to be launched in December and will replace the existing Alternation Community Page. </a:t>
            </a:r>
            <a:endParaRPr lang="en-CA" sz="1800">
              <a:solidFill>
                <a:schemeClr val="tx2"/>
              </a:solidFill>
              <a:latin typeface="Aptos"/>
            </a:endParaRPr>
          </a:p>
          <a:p>
            <a:pPr>
              <a:spcAft>
                <a:spcPts val="600"/>
              </a:spcAft>
            </a:pPr>
            <a:endParaRPr lang="en-US" sz="2400">
              <a:latin typeface="Aptos" panose="020B0004020202020204" pitchFamily="34" charset="0"/>
            </a:endParaRPr>
          </a:p>
          <a:p>
            <a:endParaRPr lang="en-CA" sz="2000">
              <a:latin typeface="Aptos" panose="020B0004020202020204" pitchFamily="34" charset="0"/>
            </a:endParaRPr>
          </a:p>
        </p:txBody>
      </p:sp>
      <p:sp>
        <p:nvSpPr>
          <p:cNvPr id="2" name="Slide Number Placeholder 1">
            <a:extLst>
              <a:ext uri="{FF2B5EF4-FFF2-40B4-BE49-F238E27FC236}">
                <a16:creationId xmlns:a16="http://schemas.microsoft.com/office/drawing/2014/main" id="{23965755-A476-F840-AE4E-1E20258E194F}"/>
              </a:ext>
            </a:extLst>
          </p:cNvPr>
          <p:cNvSpPr>
            <a:spLocks noGrp="1"/>
          </p:cNvSpPr>
          <p:nvPr>
            <p:ph type="sldNum" sz="quarter" idx="12"/>
          </p:nvPr>
        </p:nvSpPr>
        <p:spPr/>
        <p:txBody>
          <a:bodyPr/>
          <a:lstStyle/>
          <a:p>
            <a:fld id="{32D4B517-E49B-41B6-9DBC-23634E0F1CDC}" type="slidenum">
              <a:rPr lang="en-CA" smtClean="0"/>
              <a:t>5</a:t>
            </a:fld>
            <a:endParaRPr lang="en-CA"/>
          </a:p>
        </p:txBody>
      </p:sp>
      <p:sp>
        <p:nvSpPr>
          <p:cNvPr id="12" name="Title 3">
            <a:extLst>
              <a:ext uri="{FF2B5EF4-FFF2-40B4-BE49-F238E27FC236}">
                <a16:creationId xmlns:a16="http://schemas.microsoft.com/office/drawing/2014/main" id="{324E4407-1593-6D50-EAE7-D70CB2A6F9B7}"/>
              </a:ext>
            </a:extLst>
          </p:cNvPr>
          <p:cNvSpPr txBox="1">
            <a:spLocks/>
          </p:cNvSpPr>
          <p:nvPr/>
        </p:nvSpPr>
        <p:spPr>
          <a:xfrm>
            <a:off x="240029" y="0"/>
            <a:ext cx="930401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en-029" altLang="en-US" b="1">
                <a:latin typeface="Aptos" panose="020B0004020202020204" pitchFamily="34" charset="0"/>
              </a:rPr>
              <a:t>Alternation </a:t>
            </a:r>
            <a:endParaRPr lang="en-US" b="1" strike="sngStrike">
              <a:latin typeface="Aptos" panose="020B0004020202020204" pitchFamily="34" charset="0"/>
            </a:endParaRPr>
          </a:p>
        </p:txBody>
      </p:sp>
      <p:sp>
        <p:nvSpPr>
          <p:cNvPr id="5" name="Rectangle: Rounded Corners 4">
            <a:extLst>
              <a:ext uri="{FF2B5EF4-FFF2-40B4-BE49-F238E27FC236}">
                <a16:creationId xmlns:a16="http://schemas.microsoft.com/office/drawing/2014/main" id="{D0941170-C3F2-A408-8A56-D9B5ED7862AE}"/>
              </a:ext>
            </a:extLst>
          </p:cNvPr>
          <p:cNvSpPr/>
          <p:nvPr/>
        </p:nvSpPr>
        <p:spPr>
          <a:xfrm>
            <a:off x="8819203" y="1036075"/>
            <a:ext cx="3229688" cy="5007886"/>
          </a:xfrm>
          <a:prstGeom prst="roundRect">
            <a:avLst/>
          </a:prstGeom>
          <a:solidFill>
            <a:schemeClr val="tx2"/>
          </a:solidFill>
          <a:ln>
            <a:noFill/>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algn="ctr"/>
            <a:r>
              <a:rPr lang="en-CA" sz="2000" b="1">
                <a:solidFill>
                  <a:schemeClr val="bg1"/>
                </a:solidFill>
                <a:latin typeface="Aptos"/>
              </a:rPr>
              <a:t>How can executives maximize alternations?</a:t>
            </a:r>
          </a:p>
          <a:p>
            <a:pPr algn="ctr"/>
            <a:endParaRPr lang="en-CA" sz="1600" b="1">
              <a:solidFill>
                <a:schemeClr val="bg1"/>
              </a:solidFill>
              <a:latin typeface="Aptos" panose="020B0004020202020204" pitchFamily="34" charset="0"/>
            </a:endParaRPr>
          </a:p>
          <a:p>
            <a:pPr marL="171450" indent="-171450">
              <a:spcAft>
                <a:spcPts val="600"/>
              </a:spcAft>
              <a:buFont typeface="Wingdings" panose="05000000000000000000" pitchFamily="2" charset="2"/>
              <a:buChar char="ü"/>
            </a:pPr>
            <a:r>
              <a:rPr lang="en-CA" sz="1400">
                <a:solidFill>
                  <a:schemeClr val="bg1"/>
                </a:solidFill>
                <a:latin typeface="Aptos"/>
              </a:rPr>
              <a:t>Create a profile in the available  alternation platforms </a:t>
            </a:r>
          </a:p>
          <a:p>
            <a:pPr marL="171450" indent="-171450">
              <a:spcAft>
                <a:spcPts val="600"/>
              </a:spcAft>
              <a:buFont typeface="Wingdings" panose="05000000000000000000" pitchFamily="2" charset="2"/>
              <a:buChar char="ü"/>
            </a:pPr>
            <a:r>
              <a:rPr lang="en-US" sz="1400">
                <a:solidFill>
                  <a:schemeClr val="bg1"/>
                </a:solidFill>
                <a:latin typeface="Aptos"/>
              </a:rPr>
              <a:t>Consult your manager/HR on the alternation approval process</a:t>
            </a:r>
          </a:p>
          <a:p>
            <a:pPr marL="171450" indent="-171450">
              <a:spcAft>
                <a:spcPts val="600"/>
              </a:spcAft>
              <a:buFont typeface="Wingdings" panose="05000000000000000000" pitchFamily="2" charset="2"/>
              <a:buChar char="ü"/>
            </a:pPr>
            <a:r>
              <a:rPr lang="en-CA" sz="1400">
                <a:solidFill>
                  <a:schemeClr val="bg1"/>
                </a:solidFill>
                <a:latin typeface="Aptos"/>
              </a:rPr>
              <a:t>Leverage your networks to communicate your availability</a:t>
            </a:r>
          </a:p>
          <a:p>
            <a:pPr marL="171450" indent="-171450">
              <a:spcAft>
                <a:spcPts val="600"/>
              </a:spcAft>
              <a:buFont typeface="Wingdings" panose="05000000000000000000" pitchFamily="2" charset="2"/>
              <a:buChar char="ü"/>
            </a:pPr>
            <a:r>
              <a:rPr lang="en-US" sz="1400">
                <a:solidFill>
                  <a:schemeClr val="bg1"/>
                </a:solidFill>
                <a:latin typeface="Aptos"/>
              </a:rPr>
              <a:t>Engage with matches to determine potential fit </a:t>
            </a:r>
          </a:p>
          <a:p>
            <a:pPr marL="171450" indent="-171450">
              <a:spcAft>
                <a:spcPts val="600"/>
              </a:spcAft>
              <a:buFont typeface="Wingdings" panose="05000000000000000000" pitchFamily="2" charset="2"/>
              <a:buChar char="ü"/>
            </a:pPr>
            <a:r>
              <a:rPr lang="en-US" sz="1400">
                <a:solidFill>
                  <a:schemeClr val="bg1"/>
                </a:solidFill>
                <a:latin typeface="Aptos"/>
              </a:rPr>
              <a:t>Present matches to your manager as soon as possible </a:t>
            </a:r>
          </a:p>
          <a:p>
            <a:pPr>
              <a:spcAft>
                <a:spcPts val="600"/>
              </a:spcAft>
            </a:pPr>
            <a:r>
              <a:rPr lang="en-US" sz="1400">
                <a:solidFill>
                  <a:schemeClr val="bg1"/>
                </a:solidFill>
                <a:latin typeface="Aptos"/>
              </a:rPr>
              <a:t>Surplus Executives: </a:t>
            </a:r>
          </a:p>
          <a:p>
            <a:pPr marL="171450" indent="-171450">
              <a:spcAft>
                <a:spcPts val="600"/>
              </a:spcAft>
              <a:buFont typeface="Wingdings" panose="05000000000000000000" pitchFamily="2" charset="2"/>
              <a:buChar char="ü"/>
            </a:pPr>
            <a:r>
              <a:rPr lang="en-CA" sz="1400">
                <a:solidFill>
                  <a:schemeClr val="bg1"/>
                </a:solidFill>
                <a:latin typeface="Aptos"/>
              </a:rPr>
              <a:t>Update your resumé and identify potential references </a:t>
            </a:r>
          </a:p>
          <a:p>
            <a:pPr marL="171450" indent="-171450">
              <a:spcAft>
                <a:spcPts val="600"/>
              </a:spcAft>
              <a:buFont typeface="Wingdings" panose="05000000000000000000" pitchFamily="2" charset="2"/>
              <a:buChar char="ü"/>
            </a:pPr>
            <a:r>
              <a:rPr lang="en-US" sz="1400">
                <a:solidFill>
                  <a:schemeClr val="bg1"/>
                </a:solidFill>
                <a:latin typeface="Aptos"/>
              </a:rPr>
              <a:t>Maintain valid SLE results to aid movement within the CPA, where applicable</a:t>
            </a:r>
          </a:p>
        </p:txBody>
      </p:sp>
    </p:spTree>
    <p:extLst>
      <p:ext uri="{BB962C8B-B14F-4D97-AF65-F5344CB8AC3E}">
        <p14:creationId xmlns:p14="http://schemas.microsoft.com/office/powerpoint/2010/main" val="62782723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999E1-B47C-2A2B-AFF3-A01FDDD98D4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168488C-B41D-1B3C-350B-8852F1CBCC41}"/>
              </a:ext>
            </a:extLst>
          </p:cNvPr>
          <p:cNvSpPr>
            <a:spLocks noGrp="1"/>
          </p:cNvSpPr>
          <p:nvPr>
            <p:ph type="sldNum" sz="quarter" idx="12"/>
          </p:nvPr>
        </p:nvSpPr>
        <p:spPr/>
        <p:txBody>
          <a:bodyPr/>
          <a:lstStyle/>
          <a:p>
            <a:fld id="{32D4B517-E49B-41B6-9DBC-23634E0F1CDC}" type="slidenum">
              <a:rPr lang="en-CA" smtClean="0"/>
              <a:t>6</a:t>
            </a:fld>
            <a:endParaRPr lang="en-CA"/>
          </a:p>
        </p:txBody>
      </p:sp>
      <p:sp>
        <p:nvSpPr>
          <p:cNvPr id="4" name="Titre 3">
            <a:extLst>
              <a:ext uri="{FF2B5EF4-FFF2-40B4-BE49-F238E27FC236}">
                <a16:creationId xmlns:a16="http://schemas.microsoft.com/office/drawing/2014/main" id="{B8531B11-E296-F1C2-7509-1CBE7FE605A1}"/>
              </a:ext>
            </a:extLst>
          </p:cNvPr>
          <p:cNvSpPr txBox="1">
            <a:spLocks/>
          </p:cNvSpPr>
          <p:nvPr/>
        </p:nvSpPr>
        <p:spPr>
          <a:xfrm>
            <a:off x="262510" y="0"/>
            <a:ext cx="830998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en-029" altLang="en-US" b="1">
                <a:latin typeface="Aptos" panose="020B0004020202020204" pitchFamily="34" charset="0"/>
              </a:rPr>
              <a:t>Career Transition Options</a:t>
            </a:r>
            <a:endParaRPr lang="en-US" b="1">
              <a:latin typeface="Aptos" panose="020B0004020202020204" pitchFamily="34" charset="0"/>
            </a:endParaRPr>
          </a:p>
        </p:txBody>
      </p:sp>
      <p:sp>
        <p:nvSpPr>
          <p:cNvPr id="8" name="Flowchart: Connector 7">
            <a:extLst>
              <a:ext uri="{FF2B5EF4-FFF2-40B4-BE49-F238E27FC236}">
                <a16:creationId xmlns:a16="http://schemas.microsoft.com/office/drawing/2014/main" id="{631C9B3D-06FC-A965-DCD9-1811172FF919}"/>
              </a:ext>
            </a:extLst>
          </p:cNvPr>
          <p:cNvSpPr/>
          <p:nvPr/>
        </p:nvSpPr>
        <p:spPr>
          <a:xfrm>
            <a:off x="9585184" y="2565646"/>
            <a:ext cx="99589" cy="159485"/>
          </a:xfrm>
          <a:prstGeom prst="flowChartConnector">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1D608497-28DF-D191-6ED1-0E84AE32157F}"/>
              </a:ext>
            </a:extLst>
          </p:cNvPr>
          <p:cNvSpPr txBox="1"/>
          <p:nvPr/>
        </p:nvSpPr>
        <p:spPr>
          <a:xfrm>
            <a:off x="748286" y="999630"/>
            <a:ext cx="10695430" cy="1169551"/>
          </a:xfrm>
          <a:prstGeom prst="rect">
            <a:avLst/>
          </a:prstGeom>
          <a:noFill/>
        </p:spPr>
        <p:txBody>
          <a:bodyPr wrap="square" rtlCol="0">
            <a:spAutoFit/>
          </a:bodyPr>
          <a:lstStyle/>
          <a:p>
            <a:pPr algn="ctr"/>
            <a:r>
              <a:rPr lang="en-US" altLang="en-US">
                <a:solidFill>
                  <a:srgbClr val="004D71"/>
                </a:solidFill>
                <a:latin typeface="Aptos" panose="020B0004020202020204" pitchFamily="34" charset="0"/>
              </a:rPr>
              <a:t>Executives in a CT situation have 2 options to choose from; if an option is not selected in </a:t>
            </a:r>
            <a:r>
              <a:rPr lang="en-US">
                <a:solidFill>
                  <a:srgbClr val="004D71"/>
                </a:solidFill>
                <a:latin typeface="Aptos" panose="020B0004020202020204" pitchFamily="34" charset="0"/>
              </a:rPr>
              <a:t>the timelines specified by the DH, Option 2 is deemed selected.</a:t>
            </a:r>
            <a:endParaRPr lang="en-CA">
              <a:solidFill>
                <a:srgbClr val="004D71"/>
              </a:solidFill>
              <a:latin typeface="Aptos" panose="020B0004020202020204" pitchFamily="34" charset="0"/>
            </a:endParaRPr>
          </a:p>
          <a:p>
            <a:pPr>
              <a:spcBef>
                <a:spcPts val="0"/>
              </a:spcBef>
              <a:buFontTx/>
              <a:buNone/>
            </a:pPr>
            <a:endParaRPr lang="en-US" altLang="en-US">
              <a:solidFill>
                <a:srgbClr val="004D71"/>
              </a:solidFill>
              <a:latin typeface="Aptos" panose="020B0004020202020204" pitchFamily="34" charset="0"/>
            </a:endParaRPr>
          </a:p>
          <a:p>
            <a:pPr algn="ctr"/>
            <a:endParaRPr lang="en-CA" sz="1600">
              <a:solidFill>
                <a:schemeClr val="tx1">
                  <a:lumMod val="75000"/>
                  <a:lumOff val="25000"/>
                </a:schemeClr>
              </a:solidFill>
              <a:latin typeface="Aptos" panose="020B0004020202020204" pitchFamily="34" charset="0"/>
            </a:endParaRPr>
          </a:p>
        </p:txBody>
      </p:sp>
      <p:graphicFrame>
        <p:nvGraphicFramePr>
          <p:cNvPr id="13" name="Table 12">
            <a:extLst>
              <a:ext uri="{FF2B5EF4-FFF2-40B4-BE49-F238E27FC236}">
                <a16:creationId xmlns:a16="http://schemas.microsoft.com/office/drawing/2014/main" id="{DD7A6D77-79A2-A235-833A-B30DDA639F23}"/>
              </a:ext>
            </a:extLst>
          </p:cNvPr>
          <p:cNvGraphicFramePr>
            <a:graphicFrameLocks noGrp="1"/>
          </p:cNvGraphicFramePr>
          <p:nvPr>
            <p:extLst>
              <p:ext uri="{D42A27DB-BD31-4B8C-83A1-F6EECF244321}">
                <p14:modId xmlns:p14="http://schemas.microsoft.com/office/powerpoint/2010/main" val="1510038411"/>
              </p:ext>
            </p:extLst>
          </p:nvPr>
        </p:nvGraphicFramePr>
        <p:xfrm>
          <a:off x="6323074" y="1924468"/>
          <a:ext cx="5120640" cy="2538804"/>
        </p:xfrm>
        <a:graphic>
          <a:graphicData uri="http://schemas.openxmlformats.org/drawingml/2006/table">
            <a:tbl>
              <a:tblPr firstRow="1" bandRow="1">
                <a:tableStyleId>{21E4AEA4-8DFA-4A89-87EB-49C32662AFE0}</a:tableStyleId>
              </a:tblPr>
              <a:tblGrid>
                <a:gridCol w="2560320">
                  <a:extLst>
                    <a:ext uri="{9D8B030D-6E8A-4147-A177-3AD203B41FA5}">
                      <a16:colId xmlns:a16="http://schemas.microsoft.com/office/drawing/2014/main" val="2883173239"/>
                    </a:ext>
                  </a:extLst>
                </a:gridCol>
                <a:gridCol w="2560320">
                  <a:extLst>
                    <a:ext uri="{9D8B030D-6E8A-4147-A177-3AD203B41FA5}">
                      <a16:colId xmlns:a16="http://schemas.microsoft.com/office/drawing/2014/main" val="146044012"/>
                    </a:ext>
                  </a:extLst>
                </a:gridCol>
              </a:tblGrid>
              <a:tr h="1057682">
                <a:tc gridSpan="2">
                  <a:txBody>
                    <a:bodyPr/>
                    <a:lstStyle/>
                    <a:p>
                      <a:pPr marL="0" algn="ctr" defTabSz="914400" rtl="0" eaLnBrk="1" latinLnBrk="0" hangingPunct="1"/>
                      <a:r>
                        <a:rPr lang="en-029" altLang="en-US" sz="1400" b="1" kern="1200">
                          <a:solidFill>
                            <a:schemeClr val="lt1"/>
                          </a:solidFill>
                          <a:latin typeface="Aptos" panose="020B0004020202020204" pitchFamily="34" charset="0"/>
                        </a:rPr>
                        <a:t>Option 2 - Seek continued employment in the CPA</a:t>
                      </a:r>
                      <a:endParaRPr lang="en-CA" sz="1400" b="1" kern="1200">
                        <a:solidFill>
                          <a:schemeClr val="lt1"/>
                        </a:solidFill>
                        <a:latin typeface="Aptos" panose="020B0004020202020204" pitchFamily="34" charset="0"/>
                      </a:endParaRPr>
                    </a:p>
                    <a:p>
                      <a:pPr marL="0" algn="ctr" defTabSz="914400" rtl="0" eaLnBrk="1" latinLnBrk="0" hangingPunct="1"/>
                      <a:endParaRPr lang="en-CA" sz="1200" b="0" kern="1200">
                        <a:solidFill>
                          <a:schemeClr val="lt1"/>
                        </a:solidFill>
                        <a:latin typeface="Aptos" panose="020B00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en-US" sz="1200" b="0">
                          <a:latin typeface="Aptos" panose="020B0004020202020204" pitchFamily="34" charset="0"/>
                        </a:rPr>
                        <a:t>The executive is provided a surplus priority entitlement and pursues job opportunities in the public service until:</a:t>
                      </a:r>
                      <a:endParaRPr lang="en-CA" sz="1200" b="0" kern="1200">
                        <a:solidFill>
                          <a:schemeClr val="lt1"/>
                        </a:solidFill>
                        <a:latin typeface="Aptos" panose="020B0004020202020204" pitchFamily="34" charset="0"/>
                      </a:endParaRPr>
                    </a:p>
                    <a:p>
                      <a:pPr algn="l"/>
                      <a:endParaRPr lang="en-CA" sz="1200" b="0" kern="1200">
                        <a:solidFill>
                          <a:schemeClr val="lt1"/>
                        </a:solidFill>
                        <a:latin typeface="Aptos" panose="020B0004020202020204" pitchFamily="34" charset="0"/>
                        <a:ea typeface="+mn-ea"/>
                        <a:cs typeface="+mn-cs"/>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tcPr>
                </a:tc>
                <a:tc hMerge="1">
                  <a:txBody>
                    <a:bodyPr/>
                    <a:lstStyle/>
                    <a:p>
                      <a:endParaRPr lang="en-CA"/>
                    </a:p>
                  </a:txBody>
                  <a:tcPr/>
                </a:tc>
                <a:extLst>
                  <a:ext uri="{0D108BD9-81ED-4DB2-BD59-A6C34878D82A}">
                    <a16:rowId xmlns:a16="http://schemas.microsoft.com/office/drawing/2014/main" val="2785503577"/>
                  </a:ext>
                </a:extLst>
              </a:tr>
              <a:tr h="528841">
                <a:tc>
                  <a:txBody>
                    <a:bodyPr/>
                    <a:lstStyle/>
                    <a:p>
                      <a:pPr marL="0" indent="0" algn="ctr">
                        <a:buFont typeface="Wingdings" panose="05000000000000000000" pitchFamily="2" charset="2"/>
                        <a:buNone/>
                      </a:pPr>
                      <a:r>
                        <a:rPr lang="en-CA" sz="1400" b="1">
                          <a:solidFill>
                            <a:schemeClr val="accent1"/>
                          </a:solidFill>
                          <a:latin typeface="Aptos" panose="020B0004020202020204" pitchFamily="34" charset="0"/>
                        </a:rPr>
                        <a:t>Alternative </a:t>
                      </a:r>
                    </a:p>
                    <a:p>
                      <a:pPr marL="0" indent="0" algn="ctr">
                        <a:buFont typeface="Wingdings" panose="05000000000000000000" pitchFamily="2" charset="2"/>
                        <a:buNone/>
                      </a:pPr>
                      <a:r>
                        <a:rPr lang="en-CA" sz="1400" b="1">
                          <a:solidFill>
                            <a:schemeClr val="accent1"/>
                          </a:solidFill>
                          <a:latin typeface="Aptos" panose="020B0004020202020204" pitchFamily="34" charset="0"/>
                        </a:rPr>
                        <a:t>Employment Found</a:t>
                      </a:r>
                    </a:p>
                  </a:txBody>
                  <a:tcPr anchor="ctr">
                    <a:lnL w="12700" cap="flat" cmpd="sng" algn="ctr">
                      <a:solidFill>
                        <a:schemeClr val="accent2"/>
                      </a:solidFill>
                      <a:prstDash val="solid"/>
                      <a:round/>
                      <a:headEnd type="none" w="med" len="med"/>
                      <a:tailEnd type="none" w="med" len="med"/>
                    </a:lnL>
                  </a:tcPr>
                </a:tc>
                <a:tc>
                  <a:txBody>
                    <a:bodyPr/>
                    <a:lstStyle/>
                    <a:p>
                      <a:pPr marL="0" indent="0" algn="ctr">
                        <a:buFont typeface="Wingdings" panose="05000000000000000000" pitchFamily="2" charset="2"/>
                        <a:buNone/>
                      </a:pPr>
                      <a:r>
                        <a:rPr lang="en-CA" sz="1400" b="1">
                          <a:solidFill>
                            <a:schemeClr val="accent1"/>
                          </a:solidFill>
                          <a:latin typeface="Aptos" panose="020B0004020202020204" pitchFamily="34" charset="0"/>
                        </a:rPr>
                        <a:t>Layoff</a:t>
                      </a:r>
                    </a:p>
                  </a:txBody>
                  <a:tcPr anchor="ctr">
                    <a:lnR w="12700" cap="flat" cmpd="sng" algn="ctr">
                      <a:solidFill>
                        <a:schemeClr val="accent2"/>
                      </a:solidFill>
                      <a:prstDash val="solid"/>
                      <a:round/>
                      <a:headEnd type="none" w="med" len="med"/>
                      <a:tailEnd type="none" w="med" len="med"/>
                    </a:lnR>
                  </a:tcPr>
                </a:tc>
                <a:extLst>
                  <a:ext uri="{0D108BD9-81ED-4DB2-BD59-A6C34878D82A}">
                    <a16:rowId xmlns:a16="http://schemas.microsoft.com/office/drawing/2014/main" val="965137579"/>
                  </a:ext>
                </a:extLst>
              </a:tr>
              <a:tr h="952281">
                <a:tc gridSpan="2">
                  <a:txBody>
                    <a:bodyPr/>
                    <a:lstStyle/>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altLang="en-US" sz="1200" b="0" kern="1200">
                          <a:solidFill>
                            <a:schemeClr val="tx2"/>
                          </a:solidFill>
                          <a:latin typeface="Aptos" panose="020B0004020202020204" pitchFamily="34" charset="0"/>
                          <a:ea typeface="+mn-ea"/>
                          <a:cs typeface="+mn-cs"/>
                        </a:rPr>
                        <a:t>The</a:t>
                      </a:r>
                      <a:r>
                        <a:rPr lang="en-US" altLang="en-US" sz="1200" b="0" kern="1200">
                          <a:solidFill>
                            <a:schemeClr val="tx2"/>
                          </a:solidFill>
                          <a:latin typeface="Aptos" panose="020B0004020202020204" pitchFamily="34" charset="0"/>
                        </a:rPr>
                        <a:t> priority period starts when the executive selects Option 2 and ends on the </a:t>
                      </a:r>
                      <a:r>
                        <a:rPr lang="en-US" altLang="en-US" sz="1200" b="0" kern="1200">
                          <a:solidFill>
                            <a:schemeClr val="tx2"/>
                          </a:solidFill>
                          <a:latin typeface="Aptos" panose="020B0004020202020204" pitchFamily="34" charset="0"/>
                          <a:ea typeface="+mn-ea"/>
                          <a:cs typeface="+mn-cs"/>
                        </a:rPr>
                        <a:t>date where the surplus period ends as noted in the </a:t>
                      </a:r>
                      <a:r>
                        <a:rPr lang="en-US" altLang="en-US" sz="1200" b="0" kern="1200">
                          <a:solidFill>
                            <a:schemeClr val="tx2"/>
                          </a:solidFill>
                          <a:latin typeface="Aptos" panose="020B0004020202020204" pitchFamily="34" charset="0"/>
                        </a:rPr>
                        <a:t>written notice. </a:t>
                      </a:r>
                      <a:endParaRPr lang="en-029" altLang="en-US" sz="1200" b="0" kern="1200">
                        <a:solidFill>
                          <a:schemeClr val="tx2"/>
                        </a:solidFill>
                        <a:latin typeface="Aptos" panose="020B0004020202020204" pitchFamily="34" charset="0"/>
                      </a:endParaRP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029" altLang="en-US" sz="1200" b="0" kern="1200">
                          <a:solidFill>
                            <a:schemeClr val="tx2"/>
                          </a:solidFill>
                          <a:latin typeface="Aptos" panose="020B0004020202020204" pitchFamily="34" charset="0"/>
                        </a:rPr>
                        <a:t>If no position is found by the end of the surplus period, the executive is laid off and provided a one year lay-off priority entitlement.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B w="12700" cap="flat" cmpd="sng" algn="ctr">
                      <a:solidFill>
                        <a:schemeClr val="accent2"/>
                      </a:solidFill>
                      <a:prstDash val="solid"/>
                      <a:round/>
                      <a:headEnd type="none" w="med" len="med"/>
                      <a:tailEnd type="none" w="med" len="med"/>
                    </a:lnB>
                    <a:solidFill>
                      <a:schemeClr val="bg1"/>
                    </a:solidFill>
                  </a:tcPr>
                </a:tc>
                <a:tc hMerge="1">
                  <a:txBody>
                    <a:bodyPr/>
                    <a:lstStyle/>
                    <a:p>
                      <a:pPr marL="0" indent="0" algn="ctr">
                        <a:buFont typeface="Wingdings" panose="05000000000000000000" pitchFamily="2" charset="2"/>
                        <a:buNone/>
                      </a:pPr>
                      <a:endParaRPr lang="en-CA" sz="1400" b="1">
                        <a:solidFill>
                          <a:schemeClr val="accent1"/>
                        </a:solidFill>
                        <a:latin typeface="Aptos" panose="020B0004020202020204" pitchFamily="34" charset="0"/>
                      </a:endParaRPr>
                    </a:p>
                  </a:txBody>
                  <a:tcPr anchor="ctr"/>
                </a:tc>
                <a:extLst>
                  <a:ext uri="{0D108BD9-81ED-4DB2-BD59-A6C34878D82A}">
                    <a16:rowId xmlns:a16="http://schemas.microsoft.com/office/drawing/2014/main" val="3672944218"/>
                  </a:ext>
                </a:extLst>
              </a:tr>
            </a:tbl>
          </a:graphicData>
        </a:graphic>
      </p:graphicFrame>
      <p:graphicFrame>
        <p:nvGraphicFramePr>
          <p:cNvPr id="17" name="Table 16">
            <a:extLst>
              <a:ext uri="{FF2B5EF4-FFF2-40B4-BE49-F238E27FC236}">
                <a16:creationId xmlns:a16="http://schemas.microsoft.com/office/drawing/2014/main" id="{A48FDEE5-B9A4-D316-7D63-202B11548E3D}"/>
              </a:ext>
            </a:extLst>
          </p:cNvPr>
          <p:cNvGraphicFramePr>
            <a:graphicFrameLocks noGrp="1"/>
          </p:cNvGraphicFramePr>
          <p:nvPr>
            <p:extLst>
              <p:ext uri="{D42A27DB-BD31-4B8C-83A1-F6EECF244321}">
                <p14:modId xmlns:p14="http://schemas.microsoft.com/office/powerpoint/2010/main" val="1939938748"/>
              </p:ext>
            </p:extLst>
          </p:nvPr>
        </p:nvGraphicFramePr>
        <p:xfrm>
          <a:off x="712893" y="1929549"/>
          <a:ext cx="5120640" cy="2538805"/>
        </p:xfrm>
        <a:graphic>
          <a:graphicData uri="http://schemas.openxmlformats.org/drawingml/2006/table">
            <a:tbl>
              <a:tblPr firstRow="1" bandRow="1">
                <a:tableStyleId>{5C22544A-7EE6-4342-B048-85BDC9FD1C3A}</a:tableStyleId>
              </a:tblPr>
              <a:tblGrid>
                <a:gridCol w="2560320">
                  <a:extLst>
                    <a:ext uri="{9D8B030D-6E8A-4147-A177-3AD203B41FA5}">
                      <a16:colId xmlns:a16="http://schemas.microsoft.com/office/drawing/2014/main" val="2883173239"/>
                    </a:ext>
                  </a:extLst>
                </a:gridCol>
                <a:gridCol w="2560320">
                  <a:extLst>
                    <a:ext uri="{9D8B030D-6E8A-4147-A177-3AD203B41FA5}">
                      <a16:colId xmlns:a16="http://schemas.microsoft.com/office/drawing/2014/main" val="146044012"/>
                    </a:ext>
                  </a:extLst>
                </a:gridCol>
              </a:tblGrid>
              <a:tr h="1121485">
                <a:tc gridSpan="2">
                  <a:txBody>
                    <a:bodyPr/>
                    <a:lstStyle/>
                    <a:p>
                      <a:pPr algn="ctr"/>
                      <a:r>
                        <a:rPr lang="en-US" altLang="en-US" sz="1400" b="1">
                          <a:latin typeface="Aptos"/>
                        </a:rPr>
                        <a:t>Option 1 - L</a:t>
                      </a:r>
                      <a:r>
                        <a:rPr lang="en-CA" altLang="en-US" sz="1400" b="1">
                          <a:latin typeface="Aptos"/>
                        </a:rPr>
                        <a:t>eave the CPA</a:t>
                      </a:r>
                    </a:p>
                    <a:p>
                      <a:pPr marL="0" algn="ctr" defTabSz="914400" rtl="0" eaLnBrk="1" latinLnBrk="0" hangingPunct="1"/>
                      <a:endParaRPr lang="en-CA" sz="1200" b="0" kern="1200">
                        <a:solidFill>
                          <a:schemeClr val="lt1"/>
                        </a:solidFill>
                        <a:latin typeface="Aptos" panose="020B00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en-US" sz="1200" b="0">
                          <a:latin typeface="Aptos"/>
                        </a:rPr>
                        <a:t>The executive </a:t>
                      </a:r>
                      <a:r>
                        <a:rPr lang="en-US" sz="1200" b="0" u="sng" kern="1200">
                          <a:solidFill>
                            <a:schemeClr val="lt1"/>
                          </a:solidFill>
                          <a:latin typeface="Aptos"/>
                          <a:ea typeface="+mn-ea"/>
                          <a:cs typeface="+mn-cs"/>
                        </a:rPr>
                        <a:t>resigns</a:t>
                      </a:r>
                      <a:r>
                        <a:rPr lang="en-US" sz="1200" b="0" kern="1200">
                          <a:solidFill>
                            <a:schemeClr val="lt1"/>
                          </a:solidFill>
                          <a:latin typeface="Aptos"/>
                          <a:ea typeface="+mn-ea"/>
                          <a:cs typeface="+mn-cs"/>
                        </a:rPr>
                        <a:t> with a career transition agreement </a:t>
                      </a:r>
                      <a:r>
                        <a:rPr lang="en-US" sz="1200" b="1" u="sng" kern="1200">
                          <a:solidFill>
                            <a:schemeClr val="lt1"/>
                          </a:solidFill>
                          <a:latin typeface="Aptos"/>
                          <a:ea typeface="+mn-ea"/>
                          <a:cs typeface="+mn-cs"/>
                        </a:rPr>
                        <a:t>or</a:t>
                      </a:r>
                      <a:r>
                        <a:rPr lang="en-US" sz="1200" b="0" kern="1200">
                          <a:solidFill>
                            <a:schemeClr val="lt1"/>
                          </a:solidFill>
                          <a:latin typeface="Aptos"/>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a:solidFill>
                            <a:schemeClr val="lt1"/>
                          </a:solidFill>
                          <a:latin typeface="Aptos"/>
                          <a:ea typeface="+mn-ea"/>
                          <a:cs typeface="+mn-cs"/>
                        </a:rPr>
                        <a:t>bridging agreement to</a:t>
                      </a:r>
                      <a:r>
                        <a:rPr lang="en-US" altLang="en-US" sz="1200" b="0">
                          <a:latin typeface="Apto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200" b="0" kern="1200">
                        <a:solidFill>
                          <a:schemeClr val="lt1"/>
                        </a:solidFill>
                        <a:latin typeface="Aptos" panose="020B0004020202020204" pitchFamily="34" charset="0"/>
                        <a:ea typeface="+mn-ea"/>
                        <a:cs typeface="+mn-cs"/>
                      </a:endParaRP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solidFill>
                      <a:schemeClr val="accent1"/>
                    </a:solidFill>
                  </a:tcPr>
                </a:tc>
                <a:tc hMerge="1">
                  <a:txBody>
                    <a:bodyPr/>
                    <a:lstStyle/>
                    <a:p>
                      <a:endParaRPr lang="en-CA"/>
                    </a:p>
                  </a:txBody>
                  <a:tcPr/>
                </a:tc>
                <a:extLst>
                  <a:ext uri="{0D108BD9-81ED-4DB2-BD59-A6C34878D82A}">
                    <a16:rowId xmlns:a16="http://schemas.microsoft.com/office/drawing/2014/main" val="2785503577"/>
                  </a:ext>
                </a:extLst>
              </a:tr>
              <a:tr h="476631">
                <a:tc>
                  <a:txBody>
                    <a:bodyPr/>
                    <a:lstStyle/>
                    <a:p>
                      <a:pPr marL="0" indent="0" algn="ctr">
                        <a:buFont typeface="Wingdings" panose="05000000000000000000" pitchFamily="2" charset="2"/>
                        <a:buNone/>
                      </a:pPr>
                      <a:r>
                        <a:rPr lang="en-CA" sz="1400" b="1">
                          <a:solidFill>
                            <a:schemeClr val="accent1"/>
                          </a:solidFill>
                          <a:latin typeface="Aptos"/>
                        </a:rPr>
                        <a:t>Retire</a:t>
                      </a:r>
                    </a:p>
                  </a:txBody>
                  <a:tcPr anchor="ctr">
                    <a:lnL w="12700" cap="flat" cmpd="sng" algn="ctr">
                      <a:solidFill>
                        <a:schemeClr val="tx2"/>
                      </a:solidFill>
                      <a:prstDash val="solid"/>
                      <a:round/>
                      <a:headEnd type="none" w="med" len="med"/>
                      <a:tailEnd type="none" w="med" len="med"/>
                    </a:lnL>
                  </a:tcPr>
                </a:tc>
                <a:tc>
                  <a:txBody>
                    <a:bodyPr/>
                    <a:lstStyle/>
                    <a:p>
                      <a:pPr marL="0" indent="0" algn="ctr">
                        <a:buFont typeface="Wingdings" panose="05000000000000000000" pitchFamily="2" charset="2"/>
                        <a:buNone/>
                      </a:pPr>
                      <a:r>
                        <a:rPr lang="en-CA" sz="1400" b="1">
                          <a:solidFill>
                            <a:schemeClr val="accent1"/>
                          </a:solidFill>
                          <a:latin typeface="Aptos"/>
                        </a:rPr>
                        <a:t>Find Employment </a:t>
                      </a:r>
                    </a:p>
                    <a:p>
                      <a:pPr marL="0" indent="0" algn="ctr">
                        <a:buFont typeface="Wingdings" panose="05000000000000000000" pitchFamily="2" charset="2"/>
                        <a:buNone/>
                      </a:pPr>
                      <a:r>
                        <a:rPr lang="en-CA" sz="1400" b="1">
                          <a:solidFill>
                            <a:schemeClr val="accent1"/>
                          </a:solidFill>
                          <a:latin typeface="Aptos"/>
                        </a:rPr>
                        <a:t>Outside CPA</a:t>
                      </a:r>
                    </a:p>
                  </a:txBody>
                  <a:tcPr anchor="ctr">
                    <a:lnR w="12700" cap="flat" cmpd="sng" algn="ctr">
                      <a:solidFill>
                        <a:schemeClr val="tx2"/>
                      </a:solidFill>
                      <a:prstDash val="solid"/>
                      <a:round/>
                      <a:headEnd type="none" w="med" len="med"/>
                      <a:tailEnd type="none" w="med" len="med"/>
                    </a:lnR>
                  </a:tcPr>
                </a:tc>
                <a:extLst>
                  <a:ext uri="{0D108BD9-81ED-4DB2-BD59-A6C34878D82A}">
                    <a16:rowId xmlns:a16="http://schemas.microsoft.com/office/drawing/2014/main" val="965137579"/>
                  </a:ext>
                </a:extLst>
              </a:tr>
              <a:tr h="789500">
                <a:tc gridSpan="2">
                  <a:txBody>
                    <a:bodyPr/>
                    <a:lstStyle/>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altLang="en-US" sz="1200" b="0" kern="1200">
                          <a:solidFill>
                            <a:schemeClr val="tx2"/>
                          </a:solidFill>
                          <a:latin typeface="Aptos"/>
                          <a:ea typeface="+mn-ea"/>
                          <a:cs typeface="+mn-cs"/>
                        </a:rPr>
                        <a:t>CT agreements may include cash and non-cash elements </a:t>
                      </a:r>
                      <a:r>
                        <a:rPr lang="en-US" altLang="en-US" sz="1200" b="0" i="1" kern="1200">
                          <a:solidFill>
                            <a:schemeClr val="tx2"/>
                          </a:solidFill>
                          <a:latin typeface="Aptos"/>
                          <a:ea typeface="+mn-ea"/>
                          <a:cs typeface="+mn-cs"/>
                        </a:rPr>
                        <a:t>(Appendix G of the Directive on Terms and Conditions of Employment for Executives)</a:t>
                      </a:r>
                      <a:r>
                        <a:rPr lang="en-US" altLang="en-US" sz="1200" b="0" kern="1200">
                          <a:solidFill>
                            <a:schemeClr val="tx2"/>
                          </a:solidFill>
                          <a:latin typeface="Aptos"/>
                          <a:ea typeface="+mn-ea"/>
                          <a:cs typeface="+mn-cs"/>
                        </a:rPr>
                        <a:t>. </a:t>
                      </a:r>
                    </a:p>
                    <a:p>
                      <a:pPr marL="171450" marR="0" lvl="0" indent="-171450" algn="l">
                        <a:lnSpc>
                          <a:spcPct val="100000"/>
                        </a:lnSpc>
                        <a:spcBef>
                          <a:spcPts val="0"/>
                        </a:spcBef>
                        <a:spcAft>
                          <a:spcPts val="600"/>
                        </a:spcAft>
                        <a:buClrTx/>
                        <a:buSzTx/>
                        <a:buFont typeface="Arial" panose="020B0604020202020204" pitchFamily="34" charset="0"/>
                        <a:buChar char="•"/>
                      </a:pPr>
                      <a:r>
                        <a:rPr lang="en-US" sz="1200" b="0" i="0" u="none" strike="noStrike" kern="1200" noProof="0">
                          <a:solidFill>
                            <a:schemeClr val="tx2"/>
                          </a:solidFill>
                          <a:highlight>
                            <a:srgbClr val="FFFFFF"/>
                          </a:highlight>
                          <a:latin typeface="Aptos"/>
                        </a:rPr>
                        <a:t>The executive leaves the CPA on the day specified in the CTA or letter of resignation for bridging agreement.</a:t>
                      </a:r>
                      <a:endParaRPr lang="en-US" sz="1200" i="0" u="none" strike="noStrike" noProof="0">
                        <a:solidFill>
                          <a:schemeClr val="tx2"/>
                        </a:solidFill>
                        <a:highlight>
                          <a:srgbClr val="FFFFFF"/>
                        </a:highlight>
                        <a:latin typeface="Aptos"/>
                      </a:endParaRP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B w="12700" cap="flat" cmpd="sng" algn="ctr">
                      <a:solidFill>
                        <a:schemeClr val="tx2"/>
                      </a:solidFill>
                      <a:prstDash val="solid"/>
                      <a:round/>
                      <a:headEnd type="none" w="med" len="med"/>
                      <a:tailEnd type="none" w="med" len="med"/>
                    </a:lnB>
                    <a:solidFill>
                      <a:schemeClr val="bg1"/>
                    </a:solidFill>
                  </a:tcPr>
                </a:tc>
                <a:tc hMerge="1">
                  <a:txBody>
                    <a:bodyPr/>
                    <a:lstStyle/>
                    <a:p>
                      <a:pPr marL="0" indent="0" algn="ctr">
                        <a:buFont typeface="Wingdings" panose="05000000000000000000" pitchFamily="2" charset="2"/>
                        <a:buNone/>
                      </a:pPr>
                      <a:endParaRPr lang="en-CA" sz="1400" b="1">
                        <a:solidFill>
                          <a:schemeClr val="accent1"/>
                        </a:solidFill>
                        <a:latin typeface="Aptos" panose="020B0004020202020204" pitchFamily="34" charset="0"/>
                      </a:endParaRPr>
                    </a:p>
                  </a:txBody>
                  <a:tcPr anchor="ctr"/>
                </a:tc>
                <a:extLst>
                  <a:ext uri="{0D108BD9-81ED-4DB2-BD59-A6C34878D82A}">
                    <a16:rowId xmlns:a16="http://schemas.microsoft.com/office/drawing/2014/main" val="3672944218"/>
                  </a:ext>
                </a:extLst>
              </a:tr>
            </a:tbl>
          </a:graphicData>
        </a:graphic>
      </p:graphicFrame>
      <p:sp>
        <p:nvSpPr>
          <p:cNvPr id="19" name="TextBox 18">
            <a:extLst>
              <a:ext uri="{FF2B5EF4-FFF2-40B4-BE49-F238E27FC236}">
                <a16:creationId xmlns:a16="http://schemas.microsoft.com/office/drawing/2014/main" id="{B543F667-B9A9-86DC-D463-C774046EB0DB}"/>
              </a:ext>
            </a:extLst>
          </p:cNvPr>
          <p:cNvSpPr txBox="1"/>
          <p:nvPr/>
        </p:nvSpPr>
        <p:spPr>
          <a:xfrm>
            <a:off x="0" y="6596390"/>
            <a:ext cx="10010775" cy="261610"/>
          </a:xfrm>
          <a:prstGeom prst="rect">
            <a:avLst/>
          </a:prstGeom>
          <a:noFill/>
        </p:spPr>
        <p:txBody>
          <a:bodyPr wrap="square">
            <a:spAutoFit/>
          </a:bodyPr>
          <a:lstStyle/>
          <a:p>
            <a:pPr>
              <a:spcBef>
                <a:spcPts val="1200"/>
              </a:spcBef>
            </a:pPr>
            <a:r>
              <a:rPr lang="en-US" altLang="en-US" sz="1100" i="1">
                <a:solidFill>
                  <a:schemeClr val="accent1"/>
                </a:solidFill>
              </a:rPr>
              <a:t>Note: A Guarantee of a Reasonable Job Offer (GRJO) is a provision under the Workforce Adjustment (WFA)  authorities. It </a:t>
            </a:r>
            <a:r>
              <a:rPr lang="en-US" altLang="en-US" sz="1100" b="1" i="1">
                <a:solidFill>
                  <a:schemeClr val="accent1"/>
                </a:solidFill>
              </a:rPr>
              <a:t>DOES NOT </a:t>
            </a:r>
            <a:r>
              <a:rPr lang="en-US" altLang="en-US" sz="1100" i="1">
                <a:solidFill>
                  <a:schemeClr val="accent1"/>
                </a:solidFill>
              </a:rPr>
              <a:t>apply to executives. </a:t>
            </a:r>
            <a:endParaRPr lang="en-029" altLang="en-US" sz="1100" i="1">
              <a:solidFill>
                <a:schemeClr val="accent1"/>
              </a:solidFill>
            </a:endParaRPr>
          </a:p>
        </p:txBody>
      </p:sp>
      <p:graphicFrame>
        <p:nvGraphicFramePr>
          <p:cNvPr id="23" name="Table 22">
            <a:extLst>
              <a:ext uri="{FF2B5EF4-FFF2-40B4-BE49-F238E27FC236}">
                <a16:creationId xmlns:a16="http://schemas.microsoft.com/office/drawing/2014/main" id="{73C019CB-5613-5568-F153-9B966B21E0D7}"/>
              </a:ext>
            </a:extLst>
          </p:cNvPr>
          <p:cNvGraphicFramePr>
            <a:graphicFrameLocks noGrp="1"/>
          </p:cNvGraphicFramePr>
          <p:nvPr>
            <p:extLst>
              <p:ext uri="{D42A27DB-BD31-4B8C-83A1-F6EECF244321}">
                <p14:modId xmlns:p14="http://schemas.microsoft.com/office/powerpoint/2010/main" val="118570965"/>
              </p:ext>
            </p:extLst>
          </p:nvPr>
        </p:nvGraphicFramePr>
        <p:xfrm>
          <a:off x="686208" y="4725572"/>
          <a:ext cx="5174010" cy="1188720"/>
        </p:xfrm>
        <a:graphic>
          <a:graphicData uri="http://schemas.openxmlformats.org/drawingml/2006/table">
            <a:tbl>
              <a:tblPr firstRow="1" bandRow="1">
                <a:tableStyleId>{5C22544A-7EE6-4342-B048-85BDC9FD1C3A}</a:tableStyleId>
              </a:tblPr>
              <a:tblGrid>
                <a:gridCol w="2587005">
                  <a:extLst>
                    <a:ext uri="{9D8B030D-6E8A-4147-A177-3AD203B41FA5}">
                      <a16:colId xmlns:a16="http://schemas.microsoft.com/office/drawing/2014/main" val="2883173239"/>
                    </a:ext>
                  </a:extLst>
                </a:gridCol>
                <a:gridCol w="2587005">
                  <a:extLst>
                    <a:ext uri="{9D8B030D-6E8A-4147-A177-3AD203B41FA5}">
                      <a16:colId xmlns:a16="http://schemas.microsoft.com/office/drawing/2014/main" val="146044012"/>
                    </a:ext>
                  </a:extLst>
                </a:gridCol>
              </a:tblGrid>
              <a:tr h="564308">
                <a:tc gridSpan="2">
                  <a:txBody>
                    <a:bodyPr/>
                    <a:lstStyle/>
                    <a:p>
                      <a:pPr algn="ctr"/>
                      <a:r>
                        <a:rPr lang="en-CA" sz="1400">
                          <a:latin typeface="Aptos" panose="020B0004020202020204" pitchFamily="34" charset="0"/>
                        </a:rPr>
                        <a:t>Bridging Agreement</a:t>
                      </a:r>
                    </a:p>
                    <a:p>
                      <a:pPr algn="ctr"/>
                      <a:r>
                        <a:rPr lang="en-CA" sz="1200" b="0" kern="1200">
                          <a:solidFill>
                            <a:schemeClr val="lt1"/>
                          </a:solidFill>
                          <a:latin typeface="Aptos" panose="020B0004020202020204" pitchFamily="34" charset="0"/>
                          <a:ea typeface="+mn-ea"/>
                          <a:cs typeface="+mn-cs"/>
                        </a:rPr>
                        <a:t>Supports executives to seek employment outside the CPA </a:t>
                      </a:r>
                      <a:r>
                        <a:rPr lang="en-CA" sz="1200" b="1" u="sng" kern="1200">
                          <a:solidFill>
                            <a:schemeClr val="lt1"/>
                          </a:solidFill>
                          <a:latin typeface="Aptos" panose="020B0004020202020204" pitchFamily="34" charset="0"/>
                          <a:ea typeface="+mn-ea"/>
                          <a:cs typeface="+mn-cs"/>
                        </a:rPr>
                        <a:t>or</a:t>
                      </a:r>
                      <a:r>
                        <a:rPr lang="en-CA" sz="1200" b="0" kern="1200">
                          <a:solidFill>
                            <a:schemeClr val="lt1"/>
                          </a:solidFill>
                          <a:latin typeface="Aptos" panose="020B0004020202020204" pitchFamily="34" charset="0"/>
                          <a:ea typeface="+mn-ea"/>
                          <a:cs typeface="+mn-cs"/>
                        </a:rPr>
                        <a:t> to bridge to retirement, by continuing to accumulate years of service through an:</a:t>
                      </a:r>
                    </a:p>
                  </a:txBody>
                  <a:tcPr>
                    <a:solidFill>
                      <a:schemeClr val="accent1"/>
                    </a:solidFill>
                  </a:tcPr>
                </a:tc>
                <a:tc hMerge="1">
                  <a:txBody>
                    <a:bodyPr/>
                    <a:lstStyle/>
                    <a:p>
                      <a:endParaRPr lang="en-CA"/>
                    </a:p>
                  </a:txBody>
                  <a:tcPr/>
                </a:tc>
                <a:extLst>
                  <a:ext uri="{0D108BD9-81ED-4DB2-BD59-A6C34878D82A}">
                    <a16:rowId xmlns:a16="http://schemas.microsoft.com/office/drawing/2014/main" val="2785503577"/>
                  </a:ext>
                </a:extLst>
              </a:tr>
              <a:tr h="185630">
                <a:tc>
                  <a:txBody>
                    <a:bodyPr/>
                    <a:lstStyle/>
                    <a:p>
                      <a:pPr marL="0" indent="0" algn="ctr" defTabSz="914400" rtl="0" eaLnBrk="1" latinLnBrk="0" hangingPunct="1">
                        <a:buFont typeface="Wingdings" panose="05000000000000000000" pitchFamily="2" charset="2"/>
                        <a:buNone/>
                      </a:pPr>
                      <a:r>
                        <a:rPr lang="en-CA" sz="1400" b="1" kern="1200">
                          <a:solidFill>
                            <a:schemeClr val="accent1"/>
                          </a:solidFill>
                          <a:latin typeface="Aptos" panose="020B0004020202020204" pitchFamily="34" charset="0"/>
                          <a:ea typeface="+mn-ea"/>
                          <a:cs typeface="+mn-cs"/>
                        </a:rPr>
                        <a:t>Interchange Canada Assignment</a:t>
                      </a:r>
                    </a:p>
                  </a:txBody>
                  <a:tcPr anchor="ctr"/>
                </a:tc>
                <a:tc>
                  <a:txBody>
                    <a:bodyPr/>
                    <a:lstStyle/>
                    <a:p>
                      <a:pPr marL="0" indent="0" algn="ctr" defTabSz="914400" rtl="0" eaLnBrk="1" latinLnBrk="0" hangingPunct="1">
                        <a:buFont typeface="Wingdings" panose="05000000000000000000" pitchFamily="2" charset="2"/>
                        <a:buNone/>
                      </a:pPr>
                      <a:r>
                        <a:rPr lang="en-CA" sz="1400" b="1" kern="1200">
                          <a:solidFill>
                            <a:schemeClr val="accent1"/>
                          </a:solidFill>
                          <a:latin typeface="Aptos" panose="020B0004020202020204" pitchFamily="34" charset="0"/>
                          <a:ea typeface="+mn-ea"/>
                          <a:cs typeface="+mn-cs"/>
                        </a:rPr>
                        <a:t>Period of Leave </a:t>
                      </a:r>
                    </a:p>
                    <a:p>
                      <a:pPr marL="0" indent="0" algn="ctr" defTabSz="914400" rtl="0" eaLnBrk="1" latinLnBrk="0" hangingPunct="1">
                        <a:buFont typeface="Wingdings" panose="05000000000000000000" pitchFamily="2" charset="2"/>
                        <a:buNone/>
                      </a:pPr>
                      <a:r>
                        <a:rPr lang="en-CA" sz="1400" b="1" kern="1200">
                          <a:solidFill>
                            <a:schemeClr val="accent1"/>
                          </a:solidFill>
                          <a:latin typeface="Aptos" panose="020B0004020202020204" pitchFamily="34" charset="0"/>
                          <a:ea typeface="+mn-ea"/>
                          <a:cs typeface="+mn-cs"/>
                        </a:rPr>
                        <a:t>Without Pay</a:t>
                      </a:r>
                    </a:p>
                  </a:txBody>
                  <a:tcPr anchor="ctr"/>
                </a:tc>
                <a:extLst>
                  <a:ext uri="{0D108BD9-81ED-4DB2-BD59-A6C34878D82A}">
                    <a16:rowId xmlns:a16="http://schemas.microsoft.com/office/drawing/2014/main" val="965137579"/>
                  </a:ext>
                </a:extLst>
              </a:tr>
            </a:tbl>
          </a:graphicData>
        </a:graphic>
      </p:graphicFrame>
      <p:cxnSp>
        <p:nvCxnSpPr>
          <p:cNvPr id="25" name="Straight Arrow Connector 24">
            <a:extLst>
              <a:ext uri="{FF2B5EF4-FFF2-40B4-BE49-F238E27FC236}">
                <a16:creationId xmlns:a16="http://schemas.microsoft.com/office/drawing/2014/main" id="{8304246F-C41D-7F84-4D0B-5B370A681A3E}"/>
              </a:ext>
            </a:extLst>
          </p:cNvPr>
          <p:cNvCxnSpPr>
            <a:cxnSpLocks/>
            <a:stCxn id="17" idx="2"/>
            <a:endCxn id="23" idx="0"/>
          </p:cNvCxnSpPr>
          <p:nvPr/>
        </p:nvCxnSpPr>
        <p:spPr>
          <a:xfrm>
            <a:off x="3273213" y="4468354"/>
            <a:ext cx="0" cy="257218"/>
          </a:xfrm>
          <a:prstGeom prst="straightConnector1">
            <a:avLst/>
          </a:prstGeom>
          <a:ln>
            <a:solidFill>
              <a:schemeClr val="tx1">
                <a:lumMod val="50000"/>
                <a:lumOff val="50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aphicFrame>
        <p:nvGraphicFramePr>
          <p:cNvPr id="26" name="Table 25">
            <a:extLst>
              <a:ext uri="{FF2B5EF4-FFF2-40B4-BE49-F238E27FC236}">
                <a16:creationId xmlns:a16="http://schemas.microsoft.com/office/drawing/2014/main" id="{40A59231-B473-6B3A-AABD-37F83D4AB084}"/>
              </a:ext>
            </a:extLst>
          </p:cNvPr>
          <p:cNvGraphicFramePr>
            <a:graphicFrameLocks noGrp="1"/>
          </p:cNvGraphicFramePr>
          <p:nvPr>
            <p:extLst>
              <p:ext uri="{D42A27DB-BD31-4B8C-83A1-F6EECF244321}">
                <p14:modId xmlns:p14="http://schemas.microsoft.com/office/powerpoint/2010/main" val="1746725036"/>
              </p:ext>
            </p:extLst>
          </p:nvPr>
        </p:nvGraphicFramePr>
        <p:xfrm>
          <a:off x="6323074" y="4725572"/>
          <a:ext cx="5120640" cy="1188720"/>
        </p:xfrm>
        <a:graphic>
          <a:graphicData uri="http://schemas.openxmlformats.org/drawingml/2006/table">
            <a:tbl>
              <a:tblPr firstRow="1" bandRow="1">
                <a:tableStyleId>{00A15C55-8517-42AA-B614-E9B94910E393}</a:tableStyleId>
              </a:tblPr>
              <a:tblGrid>
                <a:gridCol w="5120640">
                  <a:extLst>
                    <a:ext uri="{9D8B030D-6E8A-4147-A177-3AD203B41FA5}">
                      <a16:colId xmlns:a16="http://schemas.microsoft.com/office/drawing/2014/main" val="2883173239"/>
                    </a:ext>
                  </a:extLst>
                </a:gridCol>
              </a:tblGrid>
              <a:tr h="1188720">
                <a:tc>
                  <a:txBody>
                    <a:bodyPr/>
                    <a:lstStyle/>
                    <a:p>
                      <a:pPr marL="0" algn="ctr" defTabSz="914400" rtl="0" eaLnBrk="1" latinLnBrk="0" hangingPunct="1"/>
                      <a:r>
                        <a:rPr lang="en-CA" sz="1800" b="1" kern="1200">
                          <a:solidFill>
                            <a:schemeClr val="tx2"/>
                          </a:solidFill>
                          <a:latin typeface="Aptos" panose="020B0004020202020204" pitchFamily="34" charset="0"/>
                        </a:rPr>
                        <a:t>Can an executive change their mind?</a:t>
                      </a:r>
                    </a:p>
                    <a:p>
                      <a:pPr marL="0" algn="ctr" defTabSz="914400" rtl="0" eaLnBrk="1" latinLnBrk="0" hangingPunct="1"/>
                      <a:endParaRPr lang="en-CA" sz="1200" b="0" kern="1200">
                        <a:solidFill>
                          <a:schemeClr val="tx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029" altLang="en-US" sz="1200" b="0" kern="1200">
                          <a:solidFill>
                            <a:schemeClr val="tx2"/>
                          </a:solidFill>
                          <a:latin typeface="Aptos" panose="020B0004020202020204" pitchFamily="34" charset="0"/>
                        </a:rPr>
                        <a:t>If t</a:t>
                      </a:r>
                      <a:r>
                        <a:rPr lang="en-US" altLang="en-US" sz="1200" b="0" kern="1200">
                          <a:solidFill>
                            <a:schemeClr val="tx2"/>
                          </a:solidFill>
                          <a:latin typeface="Aptos" panose="020B0004020202020204" pitchFamily="34" charset="0"/>
                        </a:rPr>
                        <a:t>he executive changes their </a:t>
                      </a:r>
                      <a:r>
                        <a:rPr lang="en-US" altLang="en-US" sz="1200" b="0" kern="1200">
                          <a:solidFill>
                            <a:schemeClr val="tx2"/>
                          </a:solidFill>
                          <a:latin typeface="Aptos" panose="020B0004020202020204" pitchFamily="34" charset="0"/>
                          <a:ea typeface="+mn-ea"/>
                          <a:cs typeface="+mn-cs"/>
                        </a:rPr>
                        <a:t>mind about continued employment in the CPA (Option 2) and wishes to leave (Option 1), a CT agreement </a:t>
                      </a:r>
                      <a:r>
                        <a:rPr lang="en-US" altLang="en-US" sz="1200" b="0" kern="1200">
                          <a:solidFill>
                            <a:schemeClr val="tx2"/>
                          </a:solidFill>
                          <a:latin typeface="Aptos" panose="020B0004020202020204" pitchFamily="34" charset="0"/>
                        </a:rPr>
                        <a:t>may be authorized, taking into consideration the elapsed surplus time.</a:t>
                      </a:r>
                      <a:endParaRPr lang="en-029" altLang="en-US" sz="1200" b="0" kern="1200">
                        <a:solidFill>
                          <a:schemeClr val="tx2"/>
                        </a:solidFill>
                        <a:latin typeface="Aptos" panose="020B0004020202020204" pitchFamily="34" charset="0"/>
                        <a:ea typeface="+mn-ea"/>
                        <a:cs typeface="+mn-cs"/>
                      </a:endParaRPr>
                    </a:p>
                  </a:txBody>
                  <a:tcPr>
                    <a:solidFill>
                      <a:schemeClr val="accent2">
                        <a:lumMod val="20000"/>
                        <a:lumOff val="80000"/>
                      </a:schemeClr>
                    </a:solidFill>
                  </a:tcPr>
                </a:tc>
                <a:extLst>
                  <a:ext uri="{0D108BD9-81ED-4DB2-BD59-A6C34878D82A}">
                    <a16:rowId xmlns:a16="http://schemas.microsoft.com/office/drawing/2014/main" val="2785503577"/>
                  </a:ext>
                </a:extLst>
              </a:tr>
            </a:tbl>
          </a:graphicData>
        </a:graphic>
      </p:graphicFrame>
      <p:cxnSp>
        <p:nvCxnSpPr>
          <p:cNvPr id="27" name="Straight Arrow Connector 26">
            <a:extLst>
              <a:ext uri="{FF2B5EF4-FFF2-40B4-BE49-F238E27FC236}">
                <a16:creationId xmlns:a16="http://schemas.microsoft.com/office/drawing/2014/main" id="{2389C225-899E-1F6C-1C22-61C816E8F4A0}"/>
              </a:ext>
            </a:extLst>
          </p:cNvPr>
          <p:cNvCxnSpPr>
            <a:cxnSpLocks/>
            <a:stCxn id="13" idx="2"/>
          </p:cNvCxnSpPr>
          <p:nvPr/>
        </p:nvCxnSpPr>
        <p:spPr>
          <a:xfrm>
            <a:off x="8883394" y="4463272"/>
            <a:ext cx="6139" cy="268589"/>
          </a:xfrm>
          <a:prstGeom prst="straightConnector1">
            <a:avLst/>
          </a:prstGeom>
          <a:ln>
            <a:solidFill>
              <a:schemeClr val="tx1">
                <a:lumMod val="50000"/>
                <a:lumOff val="50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7433280"/>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5D4C5-8484-3F19-3469-32AB07F1503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41C483A-1F9D-73DE-7C9C-93F49D0AA269}"/>
              </a:ext>
            </a:extLst>
          </p:cNvPr>
          <p:cNvSpPr>
            <a:spLocks noGrp="1"/>
          </p:cNvSpPr>
          <p:nvPr>
            <p:ph type="sldNum" sz="quarter" idx="12"/>
          </p:nvPr>
        </p:nvSpPr>
        <p:spPr/>
        <p:txBody>
          <a:bodyPr/>
          <a:lstStyle/>
          <a:p>
            <a:fld id="{32D4B517-E49B-41B6-9DBC-23634E0F1CDC}" type="slidenum">
              <a:rPr lang="en-CA" smtClean="0"/>
              <a:t>7</a:t>
            </a:fld>
            <a:endParaRPr lang="en-CA"/>
          </a:p>
        </p:txBody>
      </p:sp>
      <p:sp>
        <p:nvSpPr>
          <p:cNvPr id="4" name="Titre 3">
            <a:extLst>
              <a:ext uri="{FF2B5EF4-FFF2-40B4-BE49-F238E27FC236}">
                <a16:creationId xmlns:a16="http://schemas.microsoft.com/office/drawing/2014/main" id="{CA4C7E58-1FEC-F542-7667-E9C845EC9597}"/>
              </a:ext>
            </a:extLst>
          </p:cNvPr>
          <p:cNvSpPr txBox="1">
            <a:spLocks/>
          </p:cNvSpPr>
          <p:nvPr/>
        </p:nvSpPr>
        <p:spPr>
          <a:xfrm>
            <a:off x="262510" y="0"/>
            <a:ext cx="830998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en-029" altLang="en-US" b="1">
                <a:latin typeface="Aptos" panose="020B0004020202020204" pitchFamily="34" charset="0"/>
              </a:rPr>
              <a:t>Stakeholders</a:t>
            </a:r>
            <a:endParaRPr lang="en-US" b="1">
              <a:latin typeface="Aptos" panose="020B0004020202020204" pitchFamily="34" charset="0"/>
            </a:endParaRPr>
          </a:p>
        </p:txBody>
      </p:sp>
      <p:sp>
        <p:nvSpPr>
          <p:cNvPr id="8" name="Flowchart: Connector 7">
            <a:extLst>
              <a:ext uri="{FF2B5EF4-FFF2-40B4-BE49-F238E27FC236}">
                <a16:creationId xmlns:a16="http://schemas.microsoft.com/office/drawing/2014/main" id="{D8D1905B-AE61-0A34-F61E-C59EC9A38359}"/>
              </a:ext>
            </a:extLst>
          </p:cNvPr>
          <p:cNvSpPr/>
          <p:nvPr/>
        </p:nvSpPr>
        <p:spPr>
          <a:xfrm>
            <a:off x="9585185" y="2295441"/>
            <a:ext cx="99589" cy="159485"/>
          </a:xfrm>
          <a:prstGeom prst="flowChartConnector">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3" name="Diagram 2">
            <a:extLst>
              <a:ext uri="{FF2B5EF4-FFF2-40B4-BE49-F238E27FC236}">
                <a16:creationId xmlns:a16="http://schemas.microsoft.com/office/drawing/2014/main" id="{CACAE0A8-BEA3-D02B-2BA5-564910467B63}"/>
              </a:ext>
            </a:extLst>
          </p:cNvPr>
          <p:cNvGraphicFramePr/>
          <p:nvPr>
            <p:extLst>
              <p:ext uri="{D42A27DB-BD31-4B8C-83A1-F6EECF244321}">
                <p14:modId xmlns:p14="http://schemas.microsoft.com/office/powerpoint/2010/main" val="3468254127"/>
              </p:ext>
            </p:extLst>
          </p:nvPr>
        </p:nvGraphicFramePr>
        <p:xfrm>
          <a:off x="262510" y="1777598"/>
          <a:ext cx="11548490" cy="33028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82535300"/>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C3834A-6D80-E17A-1070-92323E85063D}"/>
              </a:ext>
            </a:extLst>
          </p:cNvPr>
          <p:cNvSpPr>
            <a:spLocks noGrp="1"/>
          </p:cNvSpPr>
          <p:nvPr>
            <p:ph idx="10"/>
          </p:nvPr>
        </p:nvSpPr>
        <p:spPr>
          <a:xfrm>
            <a:off x="561975" y="1247775"/>
            <a:ext cx="10935109" cy="5265364"/>
          </a:xfrm>
        </p:spPr>
        <p:txBody>
          <a:bodyPr/>
          <a:lstStyle/>
          <a:p>
            <a:pPr marL="342900" indent="-342900">
              <a:spcAft>
                <a:spcPts val="600"/>
              </a:spcAft>
              <a:buFont typeface="Arial" panose="020B0604020202020204" pitchFamily="34" charset="0"/>
              <a:buChar char="•"/>
            </a:pPr>
            <a:r>
              <a:rPr lang="en-CA" sz="2000">
                <a:latin typeface="Aptos"/>
              </a:rPr>
              <a:t>Questions can be directed to your manager or departmental executive human resources contact.</a:t>
            </a:r>
          </a:p>
          <a:p>
            <a:pPr marL="342900" indent="-342900">
              <a:spcAft>
                <a:spcPts val="600"/>
              </a:spcAft>
              <a:buFont typeface="Arial" panose="020B0604020202020204" pitchFamily="34" charset="0"/>
              <a:buChar char="•"/>
            </a:pPr>
            <a:r>
              <a:rPr lang="en-CA" altLang="en-US" sz="2000">
                <a:latin typeface="Aptos" panose="020B0004020202020204" pitchFamily="34" charset="0"/>
              </a:rPr>
              <a:t>Training on workforce adjustment and career transition is available through the Canada School of Public Service </a:t>
            </a:r>
            <a:r>
              <a:rPr lang="en-CA" sz="2000">
                <a:latin typeface="Aptos" panose="020B0004020202020204" pitchFamily="34" charset="0"/>
              </a:rPr>
              <a:t>(COR123 </a:t>
            </a:r>
            <a:r>
              <a:rPr lang="en-CA" sz="2000" u="sng">
                <a:latin typeface="Aptos" panose="020B0004020202020204" pitchFamily="34" charset="0"/>
                <a:hlinkClick r:id="rId2"/>
              </a:rPr>
              <a:t>Understanding Workforce Adjustment</a:t>
            </a:r>
            <a:r>
              <a:rPr lang="en-CA" sz="2000" u="sng">
                <a:latin typeface="Aptos" panose="020B0004020202020204" pitchFamily="34" charset="0"/>
              </a:rPr>
              <a:t>)</a:t>
            </a:r>
            <a:r>
              <a:rPr lang="en-CA" sz="2000">
                <a:latin typeface="Aptos" panose="020B0004020202020204" pitchFamily="34" charset="0"/>
              </a:rPr>
              <a:t>. </a:t>
            </a:r>
          </a:p>
          <a:p>
            <a:pPr marL="342900" indent="-342900">
              <a:spcAft>
                <a:spcPts val="600"/>
              </a:spcAft>
              <a:buFont typeface="Arial" panose="020B0604020202020204" pitchFamily="34" charset="0"/>
              <a:buChar char="•"/>
            </a:pPr>
            <a:r>
              <a:rPr lang="en-CA" sz="2000">
                <a:latin typeface="Aptos" panose="020B0004020202020204" pitchFamily="34" charset="0"/>
              </a:rPr>
              <a:t>Career transition provisions are outlined in </a:t>
            </a:r>
            <a:r>
              <a:rPr lang="en-US" sz="2000" u="sng">
                <a:latin typeface="Aptos" panose="020B0004020202020204" pitchFamily="34" charset="0"/>
                <a:hlinkClick r:id="rId3"/>
              </a:rPr>
              <a:t>Appendices E, F and G of the Directive on Terms and Conditions of Employment for Executives</a:t>
            </a:r>
            <a:r>
              <a:rPr lang="en-US" sz="2000" u="sng">
                <a:latin typeface="Aptos" panose="020B0004020202020204" pitchFamily="34" charset="0"/>
              </a:rPr>
              <a:t> </a:t>
            </a:r>
            <a:r>
              <a:rPr lang="en-US" sz="2000">
                <a:latin typeface="Aptos" panose="020B0004020202020204" pitchFamily="34" charset="0"/>
              </a:rPr>
              <a:t>and information is also available on the </a:t>
            </a:r>
            <a:r>
              <a:rPr lang="en-US" sz="2000">
                <a:latin typeface="Aptos" panose="020B0004020202020204" pitchFamily="34" charset="0"/>
                <a:hlinkClick r:id="rId4"/>
              </a:rPr>
              <a:t>Career transition for executives Canada.ca</a:t>
            </a:r>
            <a:r>
              <a:rPr lang="en-US" sz="2000">
                <a:latin typeface="Aptos" panose="020B0004020202020204" pitchFamily="34" charset="0"/>
              </a:rPr>
              <a:t> website.</a:t>
            </a:r>
          </a:p>
          <a:p>
            <a:pPr marL="342900" indent="-342900">
              <a:spcBef>
                <a:spcPts val="0"/>
              </a:spcBef>
              <a:spcAft>
                <a:spcPts val="1200"/>
              </a:spcAft>
              <a:buFont typeface="Arial" panose="020B0604020202020204" pitchFamily="34" charset="0"/>
              <a:buChar char="•"/>
            </a:pPr>
            <a:r>
              <a:rPr lang="en-CA" sz="2000">
                <a:latin typeface="Aptos" panose="020B0004020202020204" pitchFamily="34" charset="0"/>
              </a:rPr>
              <a:t>Executive supports include the Employee Assistance Program, </a:t>
            </a:r>
            <a:r>
              <a:rPr lang="en-US" sz="2000">
                <a:latin typeface="Aptos" panose="020B0004020202020204" pitchFamily="34" charset="0"/>
                <a:hlinkClick r:id="rId5"/>
              </a:rPr>
              <a:t>Back Pocket Guide to Executive Supports</a:t>
            </a:r>
            <a:r>
              <a:rPr lang="en-US" sz="2000">
                <a:latin typeface="Aptos" panose="020B0004020202020204" pitchFamily="34" charset="0"/>
              </a:rPr>
              <a:t>, and the </a:t>
            </a:r>
            <a:r>
              <a:rPr lang="en-US" sz="2000">
                <a:latin typeface="Aptos" panose="020B0004020202020204" pitchFamily="34" charset="0"/>
                <a:hlinkClick r:id="rId6"/>
              </a:rPr>
              <a:t>Association of Professional Executives of the Public Service of Canada</a:t>
            </a:r>
            <a:r>
              <a:rPr lang="en-US" sz="2000">
                <a:latin typeface="Aptos" panose="020B0004020202020204" pitchFamily="34" charset="0"/>
              </a:rPr>
              <a:t> (APEX). </a:t>
            </a:r>
          </a:p>
          <a:p>
            <a:pPr marL="342900" indent="-342900">
              <a:buFont typeface="Arial" panose="020B0604020202020204" pitchFamily="34" charset="0"/>
              <a:buChar char="•"/>
            </a:pPr>
            <a:r>
              <a:rPr lang="en-US" sz="2000">
                <a:latin typeface="Aptos" panose="020B0004020202020204" pitchFamily="34" charset="0"/>
              </a:rPr>
              <a:t>Executives who feel aggrieved by the application of the career transition-related provisions have the right to file a grievance to the </a:t>
            </a:r>
            <a:r>
              <a:rPr lang="en-US" altLang="en-US" sz="2000">
                <a:solidFill>
                  <a:schemeClr val="tx1">
                    <a:lumMod val="75000"/>
                    <a:lumOff val="25000"/>
                  </a:schemeClr>
                </a:solidFill>
                <a:latin typeface="Aptos" panose="020B0004020202020204" pitchFamily="34" charset="0"/>
                <a:hlinkClick r:id="rId7"/>
              </a:rPr>
              <a:t>Federal Public Sector </a:t>
            </a:r>
            <a:r>
              <a:rPr lang="en-US" altLang="en-US" sz="2000" err="1">
                <a:solidFill>
                  <a:schemeClr val="tx1">
                    <a:lumMod val="75000"/>
                    <a:lumOff val="25000"/>
                  </a:schemeClr>
                </a:solidFill>
                <a:latin typeface="Aptos" panose="020B0004020202020204" pitchFamily="34" charset="0"/>
                <a:hlinkClick r:id="rId7"/>
              </a:rPr>
              <a:t>Labour</a:t>
            </a:r>
            <a:r>
              <a:rPr lang="en-US" altLang="en-US" sz="2000">
                <a:solidFill>
                  <a:schemeClr val="tx1">
                    <a:lumMod val="75000"/>
                    <a:lumOff val="25000"/>
                  </a:schemeClr>
                </a:solidFill>
                <a:latin typeface="Aptos" panose="020B0004020202020204" pitchFamily="34" charset="0"/>
                <a:hlinkClick r:id="rId7"/>
              </a:rPr>
              <a:t> Relations and Employment Board</a:t>
            </a:r>
            <a:r>
              <a:rPr lang="en-US" altLang="en-US" sz="2000">
                <a:solidFill>
                  <a:schemeClr val="tx1">
                    <a:lumMod val="75000"/>
                    <a:lumOff val="25000"/>
                  </a:schemeClr>
                </a:solidFill>
                <a:latin typeface="Aptos" panose="020B0004020202020204" pitchFamily="34" charset="0"/>
              </a:rPr>
              <a:t> </a:t>
            </a:r>
            <a:r>
              <a:rPr lang="en-US" altLang="en-US" sz="2000">
                <a:latin typeface="Aptos" panose="020B0004020202020204" pitchFamily="34" charset="0"/>
              </a:rPr>
              <a:t>or a complaint to the </a:t>
            </a:r>
            <a:r>
              <a:rPr lang="en-US" sz="2000">
                <a:solidFill>
                  <a:srgbClr val="0000FF"/>
                </a:solidFill>
                <a:latin typeface="Aptos" panose="020B0004020202020204" pitchFamily="34" charset="0"/>
                <a:hlinkClick r:id="rId8">
                  <a:extLst>
                    <a:ext uri="{A12FA001-AC4F-418D-AE19-62706E023703}">
                      <ahyp:hlinkClr xmlns:ahyp="http://schemas.microsoft.com/office/drawing/2018/hyperlinkcolor" val="tx"/>
                    </a:ext>
                  </a:extLst>
                </a:hlinkClick>
              </a:rPr>
              <a:t>Canadian Human Rights Commission</a:t>
            </a:r>
            <a:r>
              <a:rPr lang="en-US" sz="2000">
                <a:solidFill>
                  <a:srgbClr val="0000FF"/>
                </a:solidFill>
                <a:latin typeface="Aptos" panose="020B0004020202020204" pitchFamily="34" charset="0"/>
              </a:rPr>
              <a:t>.</a:t>
            </a:r>
          </a:p>
          <a:p>
            <a:endParaRPr lang="en-CA" sz="1600">
              <a:latin typeface="Aptos" panose="020B0004020202020204" pitchFamily="34" charset="0"/>
            </a:endParaRPr>
          </a:p>
        </p:txBody>
      </p:sp>
      <p:sp>
        <p:nvSpPr>
          <p:cNvPr id="5" name="Title 3">
            <a:extLst>
              <a:ext uri="{FF2B5EF4-FFF2-40B4-BE49-F238E27FC236}">
                <a16:creationId xmlns:a16="http://schemas.microsoft.com/office/drawing/2014/main" id="{BBE4DD62-29B6-C569-5B23-F6556AF66139}"/>
              </a:ext>
            </a:extLst>
          </p:cNvPr>
          <p:cNvSpPr txBox="1">
            <a:spLocks/>
          </p:cNvSpPr>
          <p:nvPr/>
        </p:nvSpPr>
        <p:spPr>
          <a:xfrm>
            <a:off x="310848" y="0"/>
            <a:ext cx="7694266"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en-CA" altLang="en-US" b="1">
                <a:latin typeface="Aptos" panose="020B0004020202020204" pitchFamily="34" charset="0"/>
              </a:rPr>
              <a:t>Resources</a:t>
            </a:r>
            <a:endParaRPr lang="en-029">
              <a:latin typeface="Aptos" panose="020B0004020202020204" pitchFamily="34" charset="0"/>
            </a:endParaRPr>
          </a:p>
        </p:txBody>
      </p:sp>
      <p:sp>
        <p:nvSpPr>
          <p:cNvPr id="6" name="Slide Number Placeholder 1">
            <a:extLst>
              <a:ext uri="{FF2B5EF4-FFF2-40B4-BE49-F238E27FC236}">
                <a16:creationId xmlns:a16="http://schemas.microsoft.com/office/drawing/2014/main" id="{11E1AFD1-BCD1-F20A-A9B5-48CC025E1F80}"/>
              </a:ext>
            </a:extLst>
          </p:cNvPr>
          <p:cNvSpPr>
            <a:spLocks noGrp="1"/>
          </p:cNvSpPr>
          <p:nvPr>
            <p:ph type="sldNum" sz="quarter" idx="12"/>
          </p:nvPr>
        </p:nvSpPr>
        <p:spPr>
          <a:xfrm>
            <a:off x="8614184" y="6104631"/>
            <a:ext cx="2844800" cy="365125"/>
          </a:xfrm>
        </p:spPr>
        <p:txBody>
          <a:bodyPr/>
          <a:lstStyle/>
          <a:p>
            <a:fld id="{32D4B517-E49B-41B6-9DBC-23634E0F1CDC}" type="slidenum">
              <a:rPr lang="en-CA" smtClean="0"/>
              <a:t>8</a:t>
            </a:fld>
            <a:endParaRPr lang="en-CA"/>
          </a:p>
        </p:txBody>
      </p:sp>
    </p:spTree>
    <p:extLst>
      <p:ext uri="{BB962C8B-B14F-4D97-AF65-F5344CB8AC3E}">
        <p14:creationId xmlns:p14="http://schemas.microsoft.com/office/powerpoint/2010/main" val="3109718832"/>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39361-E3C7-124E-CF9D-36815EC2CD9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881D1BC-B0C0-4A25-3F64-A9D9D5FD2D99}"/>
              </a:ext>
            </a:extLst>
          </p:cNvPr>
          <p:cNvSpPr>
            <a:spLocks noGrp="1"/>
          </p:cNvSpPr>
          <p:nvPr>
            <p:ph type="sldNum" sz="quarter" idx="12"/>
          </p:nvPr>
        </p:nvSpPr>
        <p:spPr>
          <a:xfrm>
            <a:off x="8614184" y="6104631"/>
            <a:ext cx="2844800" cy="365125"/>
          </a:xfrm>
        </p:spPr>
        <p:txBody>
          <a:bodyPr/>
          <a:lstStyle/>
          <a:p>
            <a:fld id="{32D4B517-E49B-41B6-9DBC-23634E0F1CDC}" type="slidenum">
              <a:rPr lang="en-CA" smtClean="0"/>
              <a:t>9</a:t>
            </a:fld>
            <a:endParaRPr lang="en-CA"/>
          </a:p>
        </p:txBody>
      </p:sp>
      <p:sp>
        <p:nvSpPr>
          <p:cNvPr id="8" name="Slide Number Placeholder 1">
            <a:extLst>
              <a:ext uri="{FF2B5EF4-FFF2-40B4-BE49-F238E27FC236}">
                <a16:creationId xmlns:a16="http://schemas.microsoft.com/office/drawing/2014/main" id="{93DE0CDD-9625-78F0-8557-9B1D0E8B2FAD}"/>
              </a:ext>
            </a:extLst>
          </p:cNvPr>
          <p:cNvSpPr txBox="1">
            <a:spLocks/>
          </p:cNvSpPr>
          <p:nvPr/>
        </p:nvSpPr>
        <p:spPr>
          <a:xfrm>
            <a:off x="10664016" y="6104631"/>
            <a:ext cx="7949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2D4B517-E49B-41B6-9DBC-23634E0F1CDC}" type="slidenum">
              <a:rPr lang="en-CA" smtClean="0"/>
              <a:pPr/>
              <a:t>9</a:t>
            </a:fld>
            <a:endParaRPr lang="en-CA"/>
          </a:p>
        </p:txBody>
      </p:sp>
      <p:grpSp>
        <p:nvGrpSpPr>
          <p:cNvPr id="9" name="Group 8">
            <a:extLst>
              <a:ext uri="{FF2B5EF4-FFF2-40B4-BE49-F238E27FC236}">
                <a16:creationId xmlns:a16="http://schemas.microsoft.com/office/drawing/2014/main" id="{5F3FB411-81F5-1185-C9CB-3A8CD9E84E0F}"/>
              </a:ext>
            </a:extLst>
          </p:cNvPr>
          <p:cNvGrpSpPr/>
          <p:nvPr/>
        </p:nvGrpSpPr>
        <p:grpSpPr>
          <a:xfrm>
            <a:off x="1517357" y="1077488"/>
            <a:ext cx="7959441" cy="5309950"/>
            <a:chOff x="509296" y="1076444"/>
            <a:chExt cx="7025759" cy="4244198"/>
          </a:xfrm>
        </p:grpSpPr>
        <p:sp>
          <p:nvSpPr>
            <p:cNvPr id="10" name="Rectangle 9">
              <a:extLst>
                <a:ext uri="{FF2B5EF4-FFF2-40B4-BE49-F238E27FC236}">
                  <a16:creationId xmlns:a16="http://schemas.microsoft.com/office/drawing/2014/main" id="{0834AB38-DACD-C833-1DE6-D041F7520840}"/>
                </a:ext>
              </a:extLst>
            </p:cNvPr>
            <p:cNvSpPr/>
            <p:nvPr/>
          </p:nvSpPr>
          <p:spPr>
            <a:xfrm>
              <a:off x="544111" y="1076444"/>
              <a:ext cx="6990944" cy="417230"/>
            </a:xfrm>
            <a:prstGeom prst="rect">
              <a:avLst/>
            </a:prstGeom>
            <a:solidFill>
              <a:schemeClr val="accent2">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029" altLang="en-US" sz="1200">
                  <a:latin typeface="Aptos" panose="020B0004020202020204" pitchFamily="34" charset="0"/>
                  <a:cs typeface="Arial" panose="020B0604020202020204" pitchFamily="34" charset="0"/>
                </a:rPr>
                <a:t>DH decides that the services of an indeterminate executive will no longer be required beyond a specified date. </a:t>
              </a:r>
              <a:endParaRPr lang="en-CA" altLang="en-US" sz="1200">
                <a:latin typeface="Aptos" panose="020B00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46DD0864-0673-ABA2-BBA1-E7A5F7231F7C}"/>
                </a:ext>
              </a:extLst>
            </p:cNvPr>
            <p:cNvSpPr/>
            <p:nvPr/>
          </p:nvSpPr>
          <p:spPr>
            <a:xfrm>
              <a:off x="544111" y="1609320"/>
              <a:ext cx="6990944" cy="417230"/>
            </a:xfrm>
            <a:prstGeom prst="rect">
              <a:avLst/>
            </a:prstGeom>
            <a:solidFill>
              <a:schemeClr val="accent2">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029" altLang="en-US" sz="1200">
                  <a:latin typeface="Aptos" panose="020B0004020202020204" pitchFamily="34" charset="0"/>
                  <a:cs typeface="Arial" panose="020B0604020202020204" pitchFamily="34" charset="0"/>
                </a:rPr>
                <a:t> </a:t>
              </a:r>
              <a:r>
                <a:rPr lang="en-029" altLang="en-US" sz="1200">
                  <a:solidFill>
                    <a:schemeClr val="tx1"/>
                  </a:solidFill>
                  <a:latin typeface="Aptos" panose="020B0004020202020204" pitchFamily="34" charset="0"/>
                  <a:cs typeface="Arial" panose="020B0604020202020204" pitchFamily="34" charset="0"/>
                </a:rPr>
                <a:t>DH notifies the executive, </a:t>
              </a:r>
              <a:r>
                <a:rPr lang="en-US" sz="1200">
                  <a:solidFill>
                    <a:schemeClr val="tx1"/>
                  </a:solidFill>
                  <a:latin typeface="Aptos" panose="020B0004020202020204" pitchFamily="34" charset="0"/>
                  <a:ea typeface="Calibri"/>
                  <a:cs typeface="Arial"/>
                </a:rPr>
                <a:t>including those on leave without pay (LWOP),</a:t>
              </a:r>
              <a:r>
                <a:rPr lang="en-029" altLang="en-US" sz="1200">
                  <a:solidFill>
                    <a:schemeClr val="tx1"/>
                  </a:solidFill>
                  <a:latin typeface="Aptos" panose="020B0004020202020204" pitchFamily="34" charset="0"/>
                  <a:cs typeface="Arial" panose="020B0604020202020204" pitchFamily="34" charset="0"/>
                </a:rPr>
                <a:t> in writing that their position has been declared surplus. </a:t>
              </a:r>
              <a:endParaRPr lang="en-CA" altLang="en-US" sz="1200">
                <a:solidFill>
                  <a:schemeClr val="tx1"/>
                </a:solidFill>
                <a:latin typeface="Aptos" panose="020B00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EAE64D25-EEB6-ABA7-AE97-6FF57CF071C0}"/>
                </a:ext>
              </a:extLst>
            </p:cNvPr>
            <p:cNvSpPr/>
            <p:nvPr/>
          </p:nvSpPr>
          <p:spPr>
            <a:xfrm>
              <a:off x="544111" y="2124401"/>
              <a:ext cx="6990944" cy="417230"/>
            </a:xfrm>
            <a:prstGeom prst="rect">
              <a:avLst/>
            </a:prstGeom>
            <a:solidFill>
              <a:schemeClr val="accent2">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029" altLang="en-US" sz="1200">
                  <a:latin typeface="Aptos" panose="020B0004020202020204" pitchFamily="34" charset="0"/>
                  <a:cs typeface="Arial" panose="020B0604020202020204" pitchFamily="34" charset="0"/>
                </a:rPr>
                <a:t>Executive responds in writing to the DH with their choice of option. </a:t>
              </a:r>
            </a:p>
            <a:p>
              <a:pPr algn="ctr"/>
              <a:r>
                <a:rPr lang="en-029" altLang="en-US" sz="1200">
                  <a:latin typeface="Aptos" panose="020B0004020202020204" pitchFamily="34" charset="0"/>
                  <a:cs typeface="Arial" panose="020B0604020202020204" pitchFamily="34" charset="0"/>
                </a:rPr>
                <a:t>If executive does not respond, deemed to have selected Option 2. </a:t>
              </a:r>
              <a:endParaRPr lang="en-CA" altLang="en-US" sz="1200">
                <a:latin typeface="Aptos" panose="020B00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42C85049-6C6E-83AF-EFBB-7187735E1AF9}"/>
                </a:ext>
              </a:extLst>
            </p:cNvPr>
            <p:cNvSpPr/>
            <p:nvPr/>
          </p:nvSpPr>
          <p:spPr>
            <a:xfrm>
              <a:off x="515255" y="3037646"/>
              <a:ext cx="3336587" cy="431617"/>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lIns="91440" tIns="45720" rIns="91440" bIns="45720" rtlCol="0" anchor="ctr"/>
            <a:lstStyle/>
            <a:p>
              <a:pPr algn="ctr">
                <a:spcBef>
                  <a:spcPct val="50000"/>
                </a:spcBef>
              </a:pPr>
              <a:r>
                <a:rPr lang="en-029" altLang="en-US" sz="1200" b="1">
                  <a:latin typeface="Aptos"/>
                  <a:cs typeface="Arial"/>
                </a:rPr>
                <a:t>OPTION 1</a:t>
              </a:r>
              <a:r>
                <a:rPr lang="en-US" altLang="en-US" sz="1200" b="1">
                  <a:latin typeface="Aptos" panose="020B0004020202020204" pitchFamily="34" charset="0"/>
                  <a:cs typeface="Arial" panose="020B0604020202020204" pitchFamily="34" charset="0"/>
                </a:rPr>
                <a:t> - </a:t>
              </a:r>
              <a:r>
                <a:rPr lang="en-029" altLang="en-US" sz="1200">
                  <a:latin typeface="Aptos"/>
                  <a:cs typeface="Arial"/>
                </a:rPr>
                <a:t>Leave the CPA</a:t>
              </a:r>
              <a:r>
                <a:rPr lang="en-US" altLang="en-US" sz="1200">
                  <a:latin typeface="Aptos"/>
                  <a:cs typeface="Arial"/>
                </a:rPr>
                <a:t> and seek employment elsewhere</a:t>
              </a:r>
              <a:endParaRPr lang="en-029" altLang="en-US" sz="1200">
                <a:latin typeface="Aptos"/>
                <a:cs typeface="Arial"/>
              </a:endParaRPr>
            </a:p>
          </p:txBody>
        </p:sp>
        <p:sp>
          <p:nvSpPr>
            <p:cNvPr id="14" name="Rectangle 13">
              <a:extLst>
                <a:ext uri="{FF2B5EF4-FFF2-40B4-BE49-F238E27FC236}">
                  <a16:creationId xmlns:a16="http://schemas.microsoft.com/office/drawing/2014/main" id="{B9A31BF0-5942-C4B2-F18F-EC4EAD9A3F57}"/>
                </a:ext>
              </a:extLst>
            </p:cNvPr>
            <p:cNvSpPr/>
            <p:nvPr/>
          </p:nvSpPr>
          <p:spPr>
            <a:xfrm>
              <a:off x="4198264" y="3037646"/>
              <a:ext cx="3336587" cy="431617"/>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r>
                <a:rPr lang="en-US" altLang="en-US" sz="1200" b="1">
                  <a:latin typeface="Aptos" panose="020B0004020202020204" pitchFamily="34" charset="0"/>
                  <a:cs typeface="Arial" panose="020B0604020202020204" pitchFamily="34" charset="0"/>
                </a:rPr>
                <a:t>OPTION 2 - </a:t>
              </a:r>
              <a:r>
                <a:rPr lang="en-US" altLang="en-US" sz="1200">
                  <a:latin typeface="Aptos" panose="020B0004020202020204" pitchFamily="34" charset="0"/>
                  <a:cs typeface="Arial" panose="020B0604020202020204" pitchFamily="34" charset="0"/>
                </a:rPr>
                <a:t>S</a:t>
              </a:r>
              <a:r>
                <a:rPr lang="en-CA" altLang="en-US" sz="1200">
                  <a:latin typeface="Aptos" panose="020B0004020202020204" pitchFamily="34" charset="0"/>
                  <a:cs typeface="Arial" panose="020B0604020202020204" pitchFamily="34" charset="0"/>
                </a:rPr>
                <a:t>eek continued employment in the CPA</a:t>
              </a:r>
            </a:p>
          </p:txBody>
        </p:sp>
        <p:sp>
          <p:nvSpPr>
            <p:cNvPr id="15" name="Rectangle 14">
              <a:extLst>
                <a:ext uri="{FF2B5EF4-FFF2-40B4-BE49-F238E27FC236}">
                  <a16:creationId xmlns:a16="http://schemas.microsoft.com/office/drawing/2014/main" id="{3BB7A1B7-A831-120B-8640-923DF66F916F}"/>
                </a:ext>
              </a:extLst>
            </p:cNvPr>
            <p:cNvSpPr/>
            <p:nvPr/>
          </p:nvSpPr>
          <p:spPr>
            <a:xfrm>
              <a:off x="509296" y="3867834"/>
              <a:ext cx="2065506" cy="431617"/>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029" altLang="en-US" sz="1200">
                  <a:latin typeface="Aptos" panose="020B0004020202020204" pitchFamily="34" charset="0"/>
                  <a:cs typeface="Arial" panose="020B0604020202020204" pitchFamily="34" charset="0"/>
                </a:rPr>
                <a:t>Career transition agreement negotiation (or bridging agreement)</a:t>
              </a:r>
              <a:endParaRPr lang="en-029" altLang="en-US" sz="1200" strike="sngStrike">
                <a:latin typeface="Aptos" panose="020B00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042FED2E-AB09-72A7-763D-EF116A08A6AC}"/>
                </a:ext>
              </a:extLst>
            </p:cNvPr>
            <p:cNvSpPr/>
            <p:nvPr/>
          </p:nvSpPr>
          <p:spPr>
            <a:xfrm>
              <a:off x="544111" y="4889025"/>
              <a:ext cx="2065506" cy="431617"/>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029" altLang="en-US" sz="1200" b="1">
                  <a:solidFill>
                    <a:schemeClr val="tx1"/>
                  </a:solidFill>
                  <a:latin typeface="Aptos" panose="020B0004020202020204" pitchFamily="34" charset="0"/>
                  <a:cs typeface="Arial" panose="020B0604020202020204" pitchFamily="34" charset="0"/>
                </a:rPr>
                <a:t>EXECUTIVE RESIGNS</a:t>
              </a:r>
            </a:p>
            <a:p>
              <a:pPr algn="ctr"/>
              <a:r>
                <a:rPr lang="en-029" altLang="en-US" sz="1200">
                  <a:solidFill>
                    <a:schemeClr val="tx1"/>
                  </a:solidFill>
                  <a:latin typeface="Aptos" panose="020B0004020202020204" pitchFamily="34" charset="0"/>
                  <a:cs typeface="Arial" panose="020B0604020202020204" pitchFamily="34" charset="0"/>
                </a:rPr>
                <a:t>Career transition agreement accepted</a:t>
              </a:r>
            </a:p>
          </p:txBody>
        </p:sp>
        <p:sp>
          <p:nvSpPr>
            <p:cNvPr id="17" name="Rectangle 16">
              <a:extLst>
                <a:ext uri="{FF2B5EF4-FFF2-40B4-BE49-F238E27FC236}">
                  <a16:creationId xmlns:a16="http://schemas.microsoft.com/office/drawing/2014/main" id="{3A8CFB45-CCF4-BEDB-4D12-A4ABD5445D4C}"/>
                </a:ext>
              </a:extLst>
            </p:cNvPr>
            <p:cNvSpPr/>
            <p:nvPr/>
          </p:nvSpPr>
          <p:spPr>
            <a:xfrm>
              <a:off x="4183867" y="3608108"/>
              <a:ext cx="3336587" cy="431617"/>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CA" altLang="en-US" sz="1200">
                  <a:solidFill>
                    <a:schemeClr val="tx1"/>
                  </a:solidFill>
                  <a:latin typeface="Aptos" panose="020B0004020202020204" pitchFamily="34" charset="0"/>
                  <a:cs typeface="Arial" panose="020B0604020202020204" pitchFamily="34" charset="0"/>
                </a:rPr>
                <a:t>Priority status and entitlements take effect – executive</a:t>
              </a:r>
              <a:r>
                <a:rPr lang="en-029" altLang="en-US" sz="1200">
                  <a:solidFill>
                    <a:schemeClr val="tx1"/>
                  </a:solidFill>
                  <a:latin typeface="Aptos" panose="020B0004020202020204" pitchFamily="34" charset="0"/>
                  <a:cs typeface="Arial" panose="020B0604020202020204" pitchFamily="34" charset="0"/>
                </a:rPr>
                <a:t> may be referred to positions</a:t>
              </a:r>
              <a:endParaRPr lang="en-CA" altLang="en-US" sz="1200">
                <a:solidFill>
                  <a:schemeClr val="tx1"/>
                </a:solidFill>
                <a:latin typeface="Aptos" panose="020B00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FB0A36E2-1138-2AF4-5D6A-CBA3FA4EACEB}"/>
                </a:ext>
              </a:extLst>
            </p:cNvPr>
            <p:cNvSpPr/>
            <p:nvPr/>
          </p:nvSpPr>
          <p:spPr>
            <a:xfrm>
              <a:off x="4198264" y="4299450"/>
              <a:ext cx="1580897" cy="431617"/>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r>
                <a:rPr lang="en-029" altLang="en-US" sz="1200">
                  <a:latin typeface="Aptos" panose="020B0004020202020204" pitchFamily="34" charset="0"/>
                  <a:cs typeface="Arial" panose="020B0604020202020204" pitchFamily="34" charset="0"/>
                </a:rPr>
                <a:t>Alternative employment found</a:t>
              </a:r>
              <a:endParaRPr lang="en-CA" altLang="en-US" sz="900">
                <a:latin typeface="Aptos" panose="020B00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C44F4E66-7D7B-2224-AAB6-6C1765CE1045}"/>
                </a:ext>
              </a:extLst>
            </p:cNvPr>
            <p:cNvSpPr/>
            <p:nvPr/>
          </p:nvSpPr>
          <p:spPr>
            <a:xfrm>
              <a:off x="2751637" y="3990180"/>
              <a:ext cx="1111029" cy="618541"/>
            </a:xfrm>
            <a:prstGeom prst="rect">
              <a:avLst/>
            </a:prstGeom>
            <a:solidFill>
              <a:srgbClr val="FFC000"/>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029" altLang="en-US" sz="1200">
                  <a:latin typeface="Aptos" panose="020B0004020202020204" pitchFamily="34" charset="0"/>
                  <a:cs typeface="Arial" panose="020B0604020202020204" pitchFamily="34" charset="0"/>
                </a:rPr>
                <a:t>No agreement on the career transition agreement</a:t>
              </a:r>
            </a:p>
          </p:txBody>
        </p:sp>
        <p:sp>
          <p:nvSpPr>
            <p:cNvPr id="20" name="Rectangle 19">
              <a:extLst>
                <a:ext uri="{FF2B5EF4-FFF2-40B4-BE49-F238E27FC236}">
                  <a16:creationId xmlns:a16="http://schemas.microsoft.com/office/drawing/2014/main" id="{FC7D6A8B-B080-C37D-C620-74FBC9ECC982}"/>
                </a:ext>
              </a:extLst>
            </p:cNvPr>
            <p:cNvSpPr/>
            <p:nvPr/>
          </p:nvSpPr>
          <p:spPr>
            <a:xfrm>
              <a:off x="5913201" y="4299450"/>
              <a:ext cx="1616465" cy="431617"/>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endParaRPr lang="en-029" altLang="en-US" sz="1200">
                <a:latin typeface="Aptos" panose="020B0004020202020204" pitchFamily="34" charset="0"/>
                <a:cs typeface="Arial" panose="020B0604020202020204" pitchFamily="34" charset="0"/>
              </a:endParaRPr>
            </a:p>
            <a:p>
              <a:pPr algn="ctr"/>
              <a:r>
                <a:rPr lang="en-029" altLang="en-US" sz="1200">
                  <a:solidFill>
                    <a:schemeClr val="tx1"/>
                  </a:solidFill>
                  <a:latin typeface="Aptos" panose="020B0004020202020204" pitchFamily="34" charset="0"/>
                  <a:cs typeface="Arial" panose="020B0604020202020204" pitchFamily="34" charset="0"/>
                </a:rPr>
                <a:t>No alternative employment found </a:t>
              </a:r>
            </a:p>
            <a:p>
              <a:pPr algn="ctr">
                <a:spcBef>
                  <a:spcPct val="50000"/>
                </a:spcBef>
              </a:pPr>
              <a:endParaRPr lang="en-CA" altLang="en-US" sz="900">
                <a:latin typeface="Aptos" panose="020B0004020202020204" pitchFamily="34" charset="0"/>
                <a:cs typeface="Arial" panose="020B0604020202020204" pitchFamily="34" charset="0"/>
              </a:endParaRPr>
            </a:p>
          </p:txBody>
        </p:sp>
        <p:cxnSp>
          <p:nvCxnSpPr>
            <p:cNvPr id="21" name="Straight Arrow Connector 20">
              <a:extLst>
                <a:ext uri="{FF2B5EF4-FFF2-40B4-BE49-F238E27FC236}">
                  <a16:creationId xmlns:a16="http://schemas.microsoft.com/office/drawing/2014/main" id="{46A6C7C6-973B-86AF-068B-D11EF28E925D}"/>
                </a:ext>
              </a:extLst>
            </p:cNvPr>
            <p:cNvCxnSpPr>
              <a:cxnSpLocks/>
            </p:cNvCxnSpPr>
            <p:nvPr/>
          </p:nvCxnSpPr>
          <p:spPr>
            <a:xfrm>
              <a:off x="4077825" y="1493674"/>
              <a:ext cx="0" cy="115645"/>
            </a:xfrm>
            <a:prstGeom prst="straightConnector1">
              <a:avLst/>
            </a:prstGeom>
            <a:ln w="12700">
              <a:tailEnd type="triangle"/>
            </a:ln>
          </p:spPr>
          <p:style>
            <a:lnRef idx="2">
              <a:schemeClr val="dk1"/>
            </a:lnRef>
            <a:fillRef idx="0">
              <a:schemeClr val="dk1"/>
            </a:fillRef>
            <a:effectRef idx="1">
              <a:schemeClr val="dk1"/>
            </a:effectRef>
            <a:fontRef idx="minor">
              <a:schemeClr val="tx1"/>
            </a:fontRef>
          </p:style>
        </p:cxnSp>
        <p:cxnSp>
          <p:nvCxnSpPr>
            <p:cNvPr id="22" name="Connector: Elbow 21">
              <a:extLst>
                <a:ext uri="{FF2B5EF4-FFF2-40B4-BE49-F238E27FC236}">
                  <a16:creationId xmlns:a16="http://schemas.microsoft.com/office/drawing/2014/main" id="{16C2C480-4E0E-136C-F917-54268B87B722}"/>
                </a:ext>
              </a:extLst>
            </p:cNvPr>
            <p:cNvCxnSpPr>
              <a:cxnSpLocks/>
            </p:cNvCxnSpPr>
            <p:nvPr/>
          </p:nvCxnSpPr>
          <p:spPr>
            <a:xfrm rot="5400000">
              <a:off x="2822582" y="1760930"/>
              <a:ext cx="453744" cy="2056742"/>
            </a:xfrm>
            <a:prstGeom prst="bentConnector3">
              <a:avLst>
                <a:gd name="adj1" fmla="val 47763"/>
              </a:avLst>
            </a:prstGeom>
            <a:ln w="12700">
              <a:tailEnd type="triangle"/>
            </a:ln>
          </p:spPr>
          <p:style>
            <a:lnRef idx="2">
              <a:schemeClr val="dk1"/>
            </a:lnRef>
            <a:fillRef idx="0">
              <a:schemeClr val="dk1"/>
            </a:fillRef>
            <a:effectRef idx="1">
              <a:schemeClr val="dk1"/>
            </a:effectRef>
            <a:fontRef idx="minor">
              <a:schemeClr val="tx1"/>
            </a:fontRef>
          </p:style>
        </p:cxnSp>
        <p:cxnSp>
          <p:nvCxnSpPr>
            <p:cNvPr id="23" name="Connector: Elbow 22">
              <a:extLst>
                <a:ext uri="{FF2B5EF4-FFF2-40B4-BE49-F238E27FC236}">
                  <a16:creationId xmlns:a16="http://schemas.microsoft.com/office/drawing/2014/main" id="{D96678FF-892B-A7B6-0785-5C553AC8DB89}"/>
                </a:ext>
              </a:extLst>
            </p:cNvPr>
            <p:cNvCxnSpPr>
              <a:cxnSpLocks/>
              <a:endCxn id="14" idx="0"/>
            </p:cNvCxnSpPr>
            <p:nvPr/>
          </p:nvCxnSpPr>
          <p:spPr>
            <a:xfrm>
              <a:off x="4077825" y="2784561"/>
              <a:ext cx="1788733" cy="253085"/>
            </a:xfrm>
            <a:prstGeom prst="bentConnector2">
              <a:avLst/>
            </a:prstGeom>
            <a:ln w="12700">
              <a:tailEnd type="triangle"/>
            </a:ln>
          </p:spPr>
          <p:style>
            <a:lnRef idx="2">
              <a:schemeClr val="dk1"/>
            </a:lnRef>
            <a:fillRef idx="0">
              <a:schemeClr val="dk1"/>
            </a:fillRef>
            <a:effectRef idx="1">
              <a:schemeClr val="dk1"/>
            </a:effectRef>
            <a:fontRef idx="minor">
              <a:schemeClr val="tx1"/>
            </a:fontRef>
          </p:style>
        </p:cxnSp>
        <p:cxnSp>
          <p:nvCxnSpPr>
            <p:cNvPr id="24" name="Connector: Elbow 23">
              <a:extLst>
                <a:ext uri="{FF2B5EF4-FFF2-40B4-BE49-F238E27FC236}">
                  <a16:creationId xmlns:a16="http://schemas.microsoft.com/office/drawing/2014/main" id="{340AD9E5-6DDB-B507-AD0E-A29372A705E6}"/>
                </a:ext>
              </a:extLst>
            </p:cNvPr>
            <p:cNvCxnSpPr>
              <a:cxnSpLocks/>
              <a:stCxn id="19" idx="3"/>
              <a:endCxn id="14" idx="1"/>
            </p:cNvCxnSpPr>
            <p:nvPr/>
          </p:nvCxnSpPr>
          <p:spPr>
            <a:xfrm flipV="1">
              <a:off x="3862666" y="3253454"/>
              <a:ext cx="335598" cy="1045996"/>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25" name="Connector: Elbow 24">
              <a:extLst>
                <a:ext uri="{FF2B5EF4-FFF2-40B4-BE49-F238E27FC236}">
                  <a16:creationId xmlns:a16="http://schemas.microsoft.com/office/drawing/2014/main" id="{0163C1FE-397C-C496-6A8D-BA7C38A1A468}"/>
                </a:ext>
              </a:extLst>
            </p:cNvPr>
            <p:cNvCxnSpPr>
              <a:cxnSpLocks/>
            </p:cNvCxnSpPr>
            <p:nvPr/>
          </p:nvCxnSpPr>
          <p:spPr>
            <a:xfrm rot="16200000" flipH="1">
              <a:off x="6154714" y="3737171"/>
              <a:ext cx="237675" cy="842782"/>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grpSp>
      <p:sp>
        <p:nvSpPr>
          <p:cNvPr id="26" name="Arrow: Pentagon 25">
            <a:extLst>
              <a:ext uri="{FF2B5EF4-FFF2-40B4-BE49-F238E27FC236}">
                <a16:creationId xmlns:a16="http://schemas.microsoft.com/office/drawing/2014/main" id="{245786D1-F3F6-5C95-A68E-6B5484100155}"/>
              </a:ext>
            </a:extLst>
          </p:cNvPr>
          <p:cNvSpPr/>
          <p:nvPr/>
        </p:nvSpPr>
        <p:spPr>
          <a:xfrm rot="10800000">
            <a:off x="9792742" y="1752880"/>
            <a:ext cx="432000" cy="1240209"/>
          </a:xfrm>
          <a:prstGeom prst="homePlate">
            <a:avLst>
              <a:gd name="adj" fmla="val 27602"/>
            </a:avLst>
          </a:prstGeom>
          <a:solidFill>
            <a:schemeClr val="accent2">
              <a:lumMod val="60000"/>
              <a:lumOff val="40000"/>
            </a:schemeClr>
          </a:solidFill>
          <a:ln>
            <a:noFill/>
          </a:ln>
        </p:spPr>
        <p:style>
          <a:lnRef idx="2">
            <a:schemeClr val="accent4">
              <a:shade val="15000"/>
            </a:schemeClr>
          </a:lnRef>
          <a:fillRef idx="1">
            <a:schemeClr val="accent4"/>
          </a:fillRef>
          <a:effectRef idx="0">
            <a:schemeClr val="accent4"/>
          </a:effectRef>
          <a:fontRef idx="minor">
            <a:schemeClr val="lt1"/>
          </a:fontRef>
        </p:style>
        <p:txBody>
          <a:bodyPr vert="vert270" rtlCol="0" anchor="ctr"/>
          <a:lstStyle/>
          <a:p>
            <a:pPr algn="ctr"/>
            <a:r>
              <a:rPr lang="en-029" altLang="en-US" sz="1000" b="1">
                <a:solidFill>
                  <a:schemeClr val="tx1"/>
                </a:solidFill>
                <a:latin typeface="Aptos" panose="020B0004020202020204" pitchFamily="34" charset="0"/>
              </a:rPr>
              <a:t>“OPTING PERIOD”</a:t>
            </a:r>
          </a:p>
        </p:txBody>
      </p:sp>
      <p:sp>
        <p:nvSpPr>
          <p:cNvPr id="27" name="Rectangle 26">
            <a:extLst>
              <a:ext uri="{FF2B5EF4-FFF2-40B4-BE49-F238E27FC236}">
                <a16:creationId xmlns:a16="http://schemas.microsoft.com/office/drawing/2014/main" id="{F230B4A7-D9E1-E49F-AED8-7D9FA2561494}"/>
              </a:ext>
            </a:extLst>
          </p:cNvPr>
          <p:cNvSpPr/>
          <p:nvPr/>
        </p:nvSpPr>
        <p:spPr>
          <a:xfrm>
            <a:off x="7203352" y="5837044"/>
            <a:ext cx="2340000" cy="539999"/>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029" altLang="en-US" sz="1200" b="1">
                <a:solidFill>
                  <a:schemeClr val="tx1"/>
                </a:solidFill>
                <a:latin typeface="Aptos" panose="020B0004020202020204" pitchFamily="34" charset="0"/>
                <a:cs typeface="Arial" panose="020B0604020202020204" pitchFamily="34" charset="0"/>
              </a:rPr>
              <a:t>EXECUTIVE</a:t>
            </a:r>
            <a:r>
              <a:rPr lang="en-US" altLang="en-US" sz="1200" b="1">
                <a:solidFill>
                  <a:schemeClr val="tx1"/>
                </a:solidFill>
                <a:latin typeface="Aptos" panose="020B0004020202020204" pitchFamily="34" charset="0"/>
                <a:cs typeface="Arial" panose="020B0604020202020204" pitchFamily="34" charset="0"/>
              </a:rPr>
              <a:t> IS LAID OFF</a:t>
            </a:r>
            <a:endParaRPr lang="en-CA" altLang="en-US" sz="1200" b="1">
              <a:solidFill>
                <a:schemeClr val="tx1"/>
              </a:solidFill>
              <a:latin typeface="Aptos" panose="020B0004020202020204" pitchFamily="34" charset="0"/>
              <a:cs typeface="Arial" panose="020B0604020202020204" pitchFamily="34" charset="0"/>
            </a:endParaRPr>
          </a:p>
          <a:p>
            <a:pPr algn="ctr"/>
            <a:r>
              <a:rPr lang="en-CA" altLang="en-US" sz="1200">
                <a:latin typeface="Aptos" panose="020B0004020202020204" pitchFamily="34" charset="0"/>
                <a:cs typeface="Arial" panose="020B0604020202020204" pitchFamily="34" charset="0"/>
              </a:rPr>
              <a:t>1 year lay-off priority status </a:t>
            </a:r>
            <a:r>
              <a:rPr lang="en-CA" altLang="en-US" sz="1200">
                <a:solidFill>
                  <a:schemeClr val="tx1"/>
                </a:solidFill>
                <a:latin typeface="Aptos" panose="020B0004020202020204" pitchFamily="34" charset="0"/>
                <a:cs typeface="Arial" panose="020B0604020202020204" pitchFamily="34" charset="0"/>
              </a:rPr>
              <a:t>and entitlements</a:t>
            </a:r>
            <a:r>
              <a:rPr lang="en-CA" altLang="en-US" sz="1200">
                <a:latin typeface="Aptos" panose="020B0004020202020204" pitchFamily="34" charset="0"/>
                <a:cs typeface="Arial" panose="020B0604020202020204" pitchFamily="34" charset="0"/>
              </a:rPr>
              <a:t> take effect</a:t>
            </a:r>
            <a:endParaRPr lang="en-CA" altLang="en-US" sz="1200">
              <a:solidFill>
                <a:srgbClr val="FF0000"/>
              </a:solidFill>
              <a:latin typeface="Aptos" panose="020B0004020202020204" pitchFamily="34" charset="0"/>
              <a:cs typeface="Arial" panose="020B0604020202020204" pitchFamily="34" charset="0"/>
            </a:endParaRPr>
          </a:p>
        </p:txBody>
      </p:sp>
      <p:cxnSp>
        <p:nvCxnSpPr>
          <p:cNvPr id="28" name="Straight Arrow Connector 27">
            <a:extLst>
              <a:ext uri="{FF2B5EF4-FFF2-40B4-BE49-F238E27FC236}">
                <a16:creationId xmlns:a16="http://schemas.microsoft.com/office/drawing/2014/main" id="{64181443-4F95-C00F-5D1F-F60E0C98FBC4}"/>
              </a:ext>
            </a:extLst>
          </p:cNvPr>
          <p:cNvCxnSpPr>
            <a:cxnSpLocks/>
          </p:cNvCxnSpPr>
          <p:nvPr/>
        </p:nvCxnSpPr>
        <p:spPr>
          <a:xfrm>
            <a:off x="8555052" y="5649816"/>
            <a:ext cx="0" cy="16848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9" name="Straight Arrow Connector 28">
            <a:extLst>
              <a:ext uri="{FF2B5EF4-FFF2-40B4-BE49-F238E27FC236}">
                <a16:creationId xmlns:a16="http://schemas.microsoft.com/office/drawing/2014/main" id="{22900045-ACE7-3072-22CA-6D267AE49EAC}"/>
              </a:ext>
            </a:extLst>
          </p:cNvPr>
          <p:cNvCxnSpPr>
            <a:cxnSpLocks/>
          </p:cNvCxnSpPr>
          <p:nvPr/>
        </p:nvCxnSpPr>
        <p:spPr>
          <a:xfrm>
            <a:off x="3217830" y="4094054"/>
            <a:ext cx="12222" cy="47576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0" name="Straight Arrow Connector 29">
            <a:extLst>
              <a:ext uri="{FF2B5EF4-FFF2-40B4-BE49-F238E27FC236}">
                <a16:creationId xmlns:a16="http://schemas.microsoft.com/office/drawing/2014/main" id="{8F985027-851F-1D37-A667-C23C7B7461C5}"/>
              </a:ext>
            </a:extLst>
          </p:cNvPr>
          <p:cNvCxnSpPr>
            <a:cxnSpLocks/>
          </p:cNvCxnSpPr>
          <p:nvPr/>
        </p:nvCxnSpPr>
        <p:spPr>
          <a:xfrm>
            <a:off x="3209682" y="5129559"/>
            <a:ext cx="0" cy="68874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1" name="Connector: Elbow 30">
            <a:extLst>
              <a:ext uri="{FF2B5EF4-FFF2-40B4-BE49-F238E27FC236}">
                <a16:creationId xmlns:a16="http://schemas.microsoft.com/office/drawing/2014/main" id="{C07CB194-554C-0641-4F8A-0681182BB413}"/>
              </a:ext>
            </a:extLst>
          </p:cNvPr>
          <p:cNvCxnSpPr>
            <a:cxnSpLocks/>
            <a:endCxn id="18" idx="0"/>
          </p:cNvCxnSpPr>
          <p:nvPr/>
        </p:nvCxnSpPr>
        <p:spPr>
          <a:xfrm rot="10800000" flipV="1">
            <a:off x="6592063" y="4933547"/>
            <a:ext cx="964779" cy="176269"/>
          </a:xfrm>
          <a:prstGeom prst="bentConnector2">
            <a:avLst/>
          </a:prstGeom>
          <a:ln>
            <a:tailEnd type="triangle"/>
          </a:ln>
        </p:spPr>
        <p:style>
          <a:lnRef idx="2">
            <a:schemeClr val="dk1"/>
          </a:lnRef>
          <a:fillRef idx="0">
            <a:schemeClr val="dk1"/>
          </a:fillRef>
          <a:effectRef idx="1">
            <a:schemeClr val="dk1"/>
          </a:effectRef>
          <a:fontRef idx="minor">
            <a:schemeClr val="tx1"/>
          </a:fontRef>
        </p:style>
      </p:cxnSp>
      <p:cxnSp>
        <p:nvCxnSpPr>
          <p:cNvPr id="32" name="Connector: Elbow 31">
            <a:extLst>
              <a:ext uri="{FF2B5EF4-FFF2-40B4-BE49-F238E27FC236}">
                <a16:creationId xmlns:a16="http://schemas.microsoft.com/office/drawing/2014/main" id="{6D42C4DF-B293-95C0-33DC-9F7C37D2E24C}"/>
              </a:ext>
            </a:extLst>
          </p:cNvPr>
          <p:cNvCxnSpPr>
            <a:cxnSpLocks/>
          </p:cNvCxnSpPr>
          <p:nvPr/>
        </p:nvCxnSpPr>
        <p:spPr>
          <a:xfrm>
            <a:off x="3230052" y="5289749"/>
            <a:ext cx="822984" cy="12700"/>
          </a:xfrm>
          <a:prstGeom prst="bentConnector3">
            <a:avLst>
              <a:gd name="adj1" fmla="val 233"/>
            </a:avLst>
          </a:prstGeom>
          <a:ln>
            <a:tailEnd type="triangle"/>
          </a:ln>
        </p:spPr>
        <p:style>
          <a:lnRef idx="2">
            <a:schemeClr val="dk1"/>
          </a:lnRef>
          <a:fillRef idx="0">
            <a:schemeClr val="dk1"/>
          </a:fillRef>
          <a:effectRef idx="1">
            <a:schemeClr val="dk1"/>
          </a:effectRef>
          <a:fontRef idx="minor">
            <a:schemeClr val="tx1"/>
          </a:fontRef>
        </p:style>
      </p:cxnSp>
      <p:sp>
        <p:nvSpPr>
          <p:cNvPr id="33" name="Rectangle 32">
            <a:extLst>
              <a:ext uri="{FF2B5EF4-FFF2-40B4-BE49-F238E27FC236}">
                <a16:creationId xmlns:a16="http://schemas.microsoft.com/office/drawing/2014/main" id="{D1B7A888-040D-0B62-B89F-3DD7B0939297}"/>
              </a:ext>
            </a:extLst>
          </p:cNvPr>
          <p:cNvSpPr/>
          <p:nvPr/>
        </p:nvSpPr>
        <p:spPr>
          <a:xfrm>
            <a:off x="1556799" y="1061990"/>
            <a:ext cx="7920000" cy="522000"/>
          </a:xfrm>
          <a:prstGeom prst="rect">
            <a:avLst/>
          </a:prstGeom>
          <a:solidFill>
            <a:schemeClr val="accent2">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029" altLang="en-US" sz="1200">
                <a:latin typeface="Aptos" panose="020B0004020202020204" pitchFamily="34" charset="0"/>
                <a:cs typeface="Arial" panose="020B0604020202020204" pitchFamily="34" charset="0"/>
              </a:rPr>
              <a:t>DH decides that the services of an indeterminate executive will no longer be required beyond a specified date. </a:t>
            </a:r>
            <a:endParaRPr lang="en-CA" altLang="en-US" sz="1200">
              <a:latin typeface="Aptos" panose="020B00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C2F49CCB-824C-9980-1247-7EE789C6A0C2}"/>
              </a:ext>
            </a:extLst>
          </p:cNvPr>
          <p:cNvSpPr/>
          <p:nvPr/>
        </p:nvSpPr>
        <p:spPr>
          <a:xfrm>
            <a:off x="1556799" y="1728675"/>
            <a:ext cx="7920000" cy="522000"/>
          </a:xfrm>
          <a:prstGeom prst="rect">
            <a:avLst/>
          </a:prstGeom>
          <a:solidFill>
            <a:schemeClr val="accent2">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029" altLang="en-US" sz="1200">
                <a:latin typeface="Aptos" panose="020B0004020202020204" pitchFamily="34" charset="0"/>
                <a:cs typeface="Arial" panose="020B0604020202020204" pitchFamily="34" charset="0"/>
              </a:rPr>
              <a:t> </a:t>
            </a:r>
            <a:r>
              <a:rPr lang="en-029" altLang="en-US" sz="1200">
                <a:solidFill>
                  <a:schemeClr val="tx1"/>
                </a:solidFill>
                <a:latin typeface="Aptos" panose="020B0004020202020204" pitchFamily="34" charset="0"/>
                <a:cs typeface="Arial" panose="020B0604020202020204" pitchFamily="34" charset="0"/>
              </a:rPr>
              <a:t>DH notifies the executive, </a:t>
            </a:r>
            <a:r>
              <a:rPr lang="en-US" sz="1200">
                <a:solidFill>
                  <a:schemeClr val="tx1"/>
                </a:solidFill>
                <a:latin typeface="Aptos" panose="020B0004020202020204" pitchFamily="34" charset="0"/>
                <a:ea typeface="Calibri"/>
                <a:cs typeface="Arial"/>
              </a:rPr>
              <a:t>including those on leave without pay (LWOP),</a:t>
            </a:r>
            <a:r>
              <a:rPr lang="en-029" altLang="en-US" sz="1200">
                <a:solidFill>
                  <a:schemeClr val="tx1"/>
                </a:solidFill>
                <a:latin typeface="Aptos" panose="020B0004020202020204" pitchFamily="34" charset="0"/>
                <a:cs typeface="Arial" panose="020B0604020202020204" pitchFamily="34" charset="0"/>
              </a:rPr>
              <a:t> in writing that their position has been declared surplus. </a:t>
            </a:r>
            <a:endParaRPr lang="en-CA" altLang="en-US" sz="1200">
              <a:solidFill>
                <a:schemeClr val="tx1"/>
              </a:solidFill>
              <a:latin typeface="Aptos" panose="020B000402020202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7D52FA36-39B1-12AF-731A-A75654EF80E5}"/>
              </a:ext>
            </a:extLst>
          </p:cNvPr>
          <p:cNvSpPr/>
          <p:nvPr/>
        </p:nvSpPr>
        <p:spPr>
          <a:xfrm>
            <a:off x="1524108" y="3515665"/>
            <a:ext cx="3780000" cy="539999"/>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lIns="91440" tIns="45720" rIns="91440" bIns="45720" rtlCol="0" anchor="ctr"/>
          <a:lstStyle/>
          <a:p>
            <a:pPr algn="ctr">
              <a:spcBef>
                <a:spcPct val="50000"/>
              </a:spcBef>
            </a:pPr>
            <a:r>
              <a:rPr lang="en-029" altLang="en-US" sz="1200" b="1">
                <a:latin typeface="Aptos"/>
                <a:cs typeface="Arial"/>
              </a:rPr>
              <a:t>OPTION 1</a:t>
            </a:r>
            <a:r>
              <a:rPr lang="en-US" altLang="en-US" sz="1200" b="1">
                <a:latin typeface="Aptos" panose="020B0004020202020204" pitchFamily="34" charset="0"/>
                <a:cs typeface="Arial" panose="020B0604020202020204" pitchFamily="34" charset="0"/>
              </a:rPr>
              <a:t> - </a:t>
            </a:r>
            <a:r>
              <a:rPr lang="en-029" altLang="en-US" sz="1200">
                <a:latin typeface="Aptos"/>
                <a:cs typeface="Arial"/>
              </a:rPr>
              <a:t>Leave the CPA</a:t>
            </a:r>
            <a:r>
              <a:rPr lang="en-US" altLang="en-US" sz="1200">
                <a:latin typeface="Aptos"/>
                <a:cs typeface="Arial"/>
              </a:rPr>
              <a:t> and seek employment elsewhere</a:t>
            </a:r>
            <a:endParaRPr lang="en-029" altLang="en-US" sz="1200">
              <a:latin typeface="Aptos"/>
              <a:cs typeface="Arial"/>
            </a:endParaRPr>
          </a:p>
        </p:txBody>
      </p:sp>
      <p:sp>
        <p:nvSpPr>
          <p:cNvPr id="36" name="Rectangle 35">
            <a:extLst>
              <a:ext uri="{FF2B5EF4-FFF2-40B4-BE49-F238E27FC236}">
                <a16:creationId xmlns:a16="http://schemas.microsoft.com/office/drawing/2014/main" id="{C1132FF8-A7A1-1E7B-5789-EC1C4910C4E3}"/>
              </a:ext>
            </a:extLst>
          </p:cNvPr>
          <p:cNvSpPr/>
          <p:nvPr/>
        </p:nvSpPr>
        <p:spPr>
          <a:xfrm>
            <a:off x="5696567" y="3515665"/>
            <a:ext cx="3780000" cy="539999"/>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r>
              <a:rPr lang="en-US" altLang="en-US" sz="1200" b="1">
                <a:latin typeface="Aptos" panose="020B0004020202020204" pitchFamily="34" charset="0"/>
                <a:cs typeface="Arial" panose="020B0604020202020204" pitchFamily="34" charset="0"/>
              </a:rPr>
              <a:t>OPTION 2 - </a:t>
            </a:r>
            <a:r>
              <a:rPr lang="en-US" altLang="en-US" sz="1200">
                <a:latin typeface="Aptos" panose="020B0004020202020204" pitchFamily="34" charset="0"/>
                <a:cs typeface="Arial" panose="020B0604020202020204" pitchFamily="34" charset="0"/>
              </a:rPr>
              <a:t>S</a:t>
            </a:r>
            <a:r>
              <a:rPr lang="en-CA" altLang="en-US" sz="1200">
                <a:latin typeface="Aptos" panose="020B0004020202020204" pitchFamily="34" charset="0"/>
                <a:cs typeface="Arial" panose="020B0604020202020204" pitchFamily="34" charset="0"/>
              </a:rPr>
              <a:t>eek continued employment in the CPA</a:t>
            </a:r>
          </a:p>
        </p:txBody>
      </p:sp>
      <p:sp>
        <p:nvSpPr>
          <p:cNvPr id="37" name="Rectangle 36">
            <a:extLst>
              <a:ext uri="{FF2B5EF4-FFF2-40B4-BE49-F238E27FC236}">
                <a16:creationId xmlns:a16="http://schemas.microsoft.com/office/drawing/2014/main" id="{FFE2C989-DD5A-DD57-6CBA-14F044213BE7}"/>
              </a:ext>
            </a:extLst>
          </p:cNvPr>
          <p:cNvSpPr/>
          <p:nvPr/>
        </p:nvSpPr>
        <p:spPr>
          <a:xfrm>
            <a:off x="1517357" y="4554320"/>
            <a:ext cx="2340000" cy="539999"/>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029" altLang="en-US" sz="1200">
                <a:latin typeface="Aptos" panose="020B0004020202020204" pitchFamily="34" charset="0"/>
                <a:cs typeface="Arial" panose="020B0604020202020204" pitchFamily="34" charset="0"/>
              </a:rPr>
              <a:t>Career transition agreement (or bridging agreement)</a:t>
            </a:r>
            <a:endParaRPr lang="en-029" altLang="en-US" sz="1200" strike="sngStrike">
              <a:latin typeface="Aptos" panose="020B00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E6BD4E7F-FCD9-9343-7C1E-4EFC73826970}"/>
              </a:ext>
            </a:extLst>
          </p:cNvPr>
          <p:cNvSpPr/>
          <p:nvPr/>
        </p:nvSpPr>
        <p:spPr>
          <a:xfrm>
            <a:off x="5680257" y="4229375"/>
            <a:ext cx="3780000" cy="539999"/>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CA" altLang="en-US" sz="1200">
                <a:solidFill>
                  <a:schemeClr val="tx1"/>
                </a:solidFill>
                <a:latin typeface="Aptos" panose="020B0004020202020204" pitchFamily="34" charset="0"/>
                <a:cs typeface="Arial" panose="020B0604020202020204" pitchFamily="34" charset="0"/>
              </a:rPr>
              <a:t>Priority status and entitlements take effect – executive</a:t>
            </a:r>
            <a:r>
              <a:rPr lang="en-029" altLang="en-US" sz="1200">
                <a:solidFill>
                  <a:schemeClr val="tx1"/>
                </a:solidFill>
                <a:latin typeface="Aptos" panose="020B0004020202020204" pitchFamily="34" charset="0"/>
                <a:cs typeface="Arial" panose="020B0604020202020204" pitchFamily="34" charset="0"/>
              </a:rPr>
              <a:t> may be referred to positions</a:t>
            </a:r>
            <a:endParaRPr lang="en-CA" altLang="en-US" sz="1200">
              <a:solidFill>
                <a:schemeClr val="tx1"/>
              </a:solidFill>
              <a:latin typeface="Aptos" panose="020B0004020202020204" pitchFamily="34" charset="0"/>
              <a:cs typeface="Arial" panose="020B0604020202020204" pitchFamily="34" charset="0"/>
            </a:endParaRPr>
          </a:p>
        </p:txBody>
      </p:sp>
      <p:sp>
        <p:nvSpPr>
          <p:cNvPr id="39" name="Rectangle 38">
            <a:extLst>
              <a:ext uri="{FF2B5EF4-FFF2-40B4-BE49-F238E27FC236}">
                <a16:creationId xmlns:a16="http://schemas.microsoft.com/office/drawing/2014/main" id="{0D648F05-0765-EFF8-40CE-82B8A24A325C}"/>
              </a:ext>
            </a:extLst>
          </p:cNvPr>
          <p:cNvSpPr/>
          <p:nvPr/>
        </p:nvSpPr>
        <p:spPr>
          <a:xfrm>
            <a:off x="5696567" y="5094319"/>
            <a:ext cx="1790989" cy="539999"/>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r>
              <a:rPr lang="en-029" altLang="en-US" sz="1200">
                <a:latin typeface="Aptos" panose="020B0004020202020204" pitchFamily="34" charset="0"/>
                <a:cs typeface="Arial" panose="020B0604020202020204" pitchFamily="34" charset="0"/>
              </a:rPr>
              <a:t>Alternative employment found</a:t>
            </a:r>
            <a:endParaRPr lang="en-CA" altLang="en-US" sz="900">
              <a:latin typeface="Aptos" panose="020B0004020202020204" pitchFamily="34" charset="0"/>
              <a:cs typeface="Arial" panose="020B0604020202020204" pitchFamily="34" charset="0"/>
            </a:endParaRPr>
          </a:p>
        </p:txBody>
      </p:sp>
      <p:sp>
        <p:nvSpPr>
          <p:cNvPr id="40" name="Rectangle 39">
            <a:extLst>
              <a:ext uri="{FF2B5EF4-FFF2-40B4-BE49-F238E27FC236}">
                <a16:creationId xmlns:a16="http://schemas.microsoft.com/office/drawing/2014/main" id="{5E010AB9-33B8-DFB7-7D70-E5326CE624E3}"/>
              </a:ext>
            </a:extLst>
          </p:cNvPr>
          <p:cNvSpPr/>
          <p:nvPr/>
        </p:nvSpPr>
        <p:spPr>
          <a:xfrm>
            <a:off x="4057692" y="4707388"/>
            <a:ext cx="1258678" cy="773862"/>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029" altLang="en-US" sz="1200">
                <a:latin typeface="Aptos" panose="020B0004020202020204" pitchFamily="34" charset="0"/>
                <a:cs typeface="Arial" panose="020B0604020202020204" pitchFamily="34" charset="0"/>
              </a:rPr>
              <a:t>No agreement on the career transition agreement</a:t>
            </a:r>
          </a:p>
        </p:txBody>
      </p:sp>
      <p:sp>
        <p:nvSpPr>
          <p:cNvPr id="41" name="Rectangle 40">
            <a:extLst>
              <a:ext uri="{FF2B5EF4-FFF2-40B4-BE49-F238E27FC236}">
                <a16:creationId xmlns:a16="http://schemas.microsoft.com/office/drawing/2014/main" id="{41B93595-8198-A740-02C2-F41F63BCB001}"/>
              </a:ext>
            </a:extLst>
          </p:cNvPr>
          <p:cNvSpPr/>
          <p:nvPr/>
        </p:nvSpPr>
        <p:spPr>
          <a:xfrm>
            <a:off x="7639410" y="5094319"/>
            <a:ext cx="1831284" cy="539999"/>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endParaRPr lang="en-029" altLang="en-US" sz="1200">
              <a:latin typeface="Aptos" panose="020B0004020202020204" pitchFamily="34" charset="0"/>
              <a:cs typeface="Arial" panose="020B0604020202020204" pitchFamily="34" charset="0"/>
            </a:endParaRPr>
          </a:p>
          <a:p>
            <a:pPr algn="ctr"/>
            <a:r>
              <a:rPr lang="en-029" altLang="en-US" sz="1200">
                <a:solidFill>
                  <a:schemeClr val="tx1"/>
                </a:solidFill>
                <a:latin typeface="Aptos" panose="020B0004020202020204" pitchFamily="34" charset="0"/>
                <a:cs typeface="Arial" panose="020B0604020202020204" pitchFamily="34" charset="0"/>
              </a:rPr>
              <a:t>No alternative employment found </a:t>
            </a:r>
          </a:p>
          <a:p>
            <a:pPr algn="ctr">
              <a:spcBef>
                <a:spcPct val="50000"/>
              </a:spcBef>
            </a:pPr>
            <a:endParaRPr lang="en-CA" altLang="en-US" sz="900">
              <a:latin typeface="Aptos" panose="020B0004020202020204" pitchFamily="34" charset="0"/>
              <a:cs typeface="Arial" panose="020B0604020202020204" pitchFamily="34" charset="0"/>
            </a:endParaRPr>
          </a:p>
        </p:txBody>
      </p:sp>
      <p:cxnSp>
        <p:nvCxnSpPr>
          <p:cNvPr id="42" name="Straight Arrow Connector 41">
            <a:extLst>
              <a:ext uri="{FF2B5EF4-FFF2-40B4-BE49-F238E27FC236}">
                <a16:creationId xmlns:a16="http://schemas.microsoft.com/office/drawing/2014/main" id="{8F56A32F-A999-99F3-A3A1-5E07B091F65A}"/>
              </a:ext>
            </a:extLst>
          </p:cNvPr>
          <p:cNvCxnSpPr>
            <a:cxnSpLocks/>
          </p:cNvCxnSpPr>
          <p:nvPr/>
        </p:nvCxnSpPr>
        <p:spPr>
          <a:xfrm>
            <a:off x="5560123" y="1583990"/>
            <a:ext cx="0" cy="144684"/>
          </a:xfrm>
          <a:prstGeom prst="straightConnector1">
            <a:avLst/>
          </a:prstGeom>
          <a:ln w="12700">
            <a:tailEnd type="triangle"/>
          </a:ln>
        </p:spPr>
        <p:style>
          <a:lnRef idx="2">
            <a:schemeClr val="dk1"/>
          </a:lnRef>
          <a:fillRef idx="0">
            <a:schemeClr val="dk1"/>
          </a:fillRef>
          <a:effectRef idx="1">
            <a:schemeClr val="dk1"/>
          </a:effectRef>
          <a:fontRef idx="minor">
            <a:schemeClr val="tx1"/>
          </a:fontRef>
        </p:style>
      </p:cxnSp>
      <p:cxnSp>
        <p:nvCxnSpPr>
          <p:cNvPr id="43" name="Connector: Elbow 42">
            <a:extLst>
              <a:ext uri="{FF2B5EF4-FFF2-40B4-BE49-F238E27FC236}">
                <a16:creationId xmlns:a16="http://schemas.microsoft.com/office/drawing/2014/main" id="{AB29F741-ECDF-3CA5-2BF3-8C7A33CF0A99}"/>
              </a:ext>
            </a:extLst>
          </p:cNvPr>
          <p:cNvCxnSpPr>
            <a:cxnSpLocks/>
          </p:cNvCxnSpPr>
          <p:nvPr/>
        </p:nvCxnSpPr>
        <p:spPr>
          <a:xfrm rot="5400000">
            <a:off x="4111246" y="2039924"/>
            <a:ext cx="567683" cy="2330071"/>
          </a:xfrm>
          <a:prstGeom prst="bentConnector3">
            <a:avLst>
              <a:gd name="adj1" fmla="val 47763"/>
            </a:avLst>
          </a:prstGeom>
          <a:ln>
            <a:tailEnd type="triangle"/>
          </a:ln>
        </p:spPr>
        <p:style>
          <a:lnRef idx="2">
            <a:schemeClr val="dk1"/>
          </a:lnRef>
          <a:fillRef idx="0">
            <a:schemeClr val="dk1"/>
          </a:fillRef>
          <a:effectRef idx="1">
            <a:schemeClr val="dk1"/>
          </a:effectRef>
          <a:fontRef idx="minor">
            <a:schemeClr val="tx1"/>
          </a:fontRef>
        </p:style>
      </p:cxnSp>
      <p:cxnSp>
        <p:nvCxnSpPr>
          <p:cNvPr id="44" name="Connector: Elbow 43">
            <a:extLst>
              <a:ext uri="{FF2B5EF4-FFF2-40B4-BE49-F238E27FC236}">
                <a16:creationId xmlns:a16="http://schemas.microsoft.com/office/drawing/2014/main" id="{2480C1C1-1CAC-F115-D422-261195C7C545}"/>
              </a:ext>
            </a:extLst>
          </p:cNvPr>
          <p:cNvCxnSpPr>
            <a:cxnSpLocks/>
            <a:endCxn id="36" idx="0"/>
          </p:cNvCxnSpPr>
          <p:nvPr/>
        </p:nvCxnSpPr>
        <p:spPr>
          <a:xfrm>
            <a:off x="5560123" y="3199029"/>
            <a:ext cx="2026445" cy="316637"/>
          </a:xfrm>
          <a:prstGeom prst="bentConnector2">
            <a:avLst/>
          </a:prstGeom>
          <a:ln>
            <a:tailEnd type="triangle"/>
          </a:ln>
        </p:spPr>
        <p:style>
          <a:lnRef idx="2">
            <a:schemeClr val="dk1"/>
          </a:lnRef>
          <a:fillRef idx="0">
            <a:schemeClr val="dk1"/>
          </a:fillRef>
          <a:effectRef idx="1">
            <a:schemeClr val="dk1"/>
          </a:effectRef>
          <a:fontRef idx="minor">
            <a:schemeClr val="tx1"/>
          </a:fontRef>
        </p:style>
      </p:cxnSp>
      <p:cxnSp>
        <p:nvCxnSpPr>
          <p:cNvPr id="45" name="Connector: Elbow 44">
            <a:extLst>
              <a:ext uri="{FF2B5EF4-FFF2-40B4-BE49-F238E27FC236}">
                <a16:creationId xmlns:a16="http://schemas.microsoft.com/office/drawing/2014/main" id="{2B807DA0-9AC4-9603-C909-9C1BA1B4DF8C}"/>
              </a:ext>
            </a:extLst>
          </p:cNvPr>
          <p:cNvCxnSpPr>
            <a:cxnSpLocks/>
            <a:stCxn id="40" idx="3"/>
            <a:endCxn id="36" idx="1"/>
          </p:cNvCxnSpPr>
          <p:nvPr/>
        </p:nvCxnSpPr>
        <p:spPr>
          <a:xfrm flipV="1">
            <a:off x="5316370" y="3785665"/>
            <a:ext cx="380197" cy="1308654"/>
          </a:xfrm>
          <a:prstGeom prst="bentConnector3">
            <a:avLst>
              <a:gd name="adj1" fmla="val 50000"/>
            </a:avLst>
          </a:prstGeom>
          <a:ln>
            <a:tailEnd type="triangle"/>
          </a:ln>
        </p:spPr>
        <p:style>
          <a:lnRef idx="2">
            <a:schemeClr val="dk1"/>
          </a:lnRef>
          <a:fillRef idx="0">
            <a:schemeClr val="dk1"/>
          </a:fillRef>
          <a:effectRef idx="1">
            <a:schemeClr val="dk1"/>
          </a:effectRef>
          <a:fontRef idx="minor">
            <a:schemeClr val="tx1"/>
          </a:fontRef>
        </p:style>
      </p:cxnSp>
      <p:cxnSp>
        <p:nvCxnSpPr>
          <p:cNvPr id="46" name="Connector: Elbow 45">
            <a:extLst>
              <a:ext uri="{FF2B5EF4-FFF2-40B4-BE49-F238E27FC236}">
                <a16:creationId xmlns:a16="http://schemas.microsoft.com/office/drawing/2014/main" id="{27F7E5DE-07EB-58FB-4991-DFABBA00BAF5}"/>
              </a:ext>
            </a:extLst>
          </p:cNvPr>
          <p:cNvCxnSpPr>
            <a:cxnSpLocks/>
          </p:cNvCxnSpPr>
          <p:nvPr/>
        </p:nvCxnSpPr>
        <p:spPr>
          <a:xfrm rot="16200000" flipH="1">
            <a:off x="7898970" y="4440661"/>
            <a:ext cx="297357" cy="954783"/>
          </a:xfrm>
          <a:prstGeom prst="bentConnector3">
            <a:avLst>
              <a:gd name="adj1" fmla="val 50000"/>
            </a:avLst>
          </a:prstGeom>
          <a:ln>
            <a:tailEnd type="triangle"/>
          </a:ln>
        </p:spPr>
        <p:style>
          <a:lnRef idx="2">
            <a:schemeClr val="dk1"/>
          </a:lnRef>
          <a:fillRef idx="0">
            <a:schemeClr val="dk1"/>
          </a:fillRef>
          <a:effectRef idx="1">
            <a:schemeClr val="dk1"/>
          </a:effectRef>
          <a:fontRef idx="minor">
            <a:schemeClr val="tx1"/>
          </a:fontRef>
        </p:style>
      </p:cxnSp>
      <p:sp>
        <p:nvSpPr>
          <p:cNvPr id="47" name="Arrow: Pentagon 46">
            <a:extLst>
              <a:ext uri="{FF2B5EF4-FFF2-40B4-BE49-F238E27FC236}">
                <a16:creationId xmlns:a16="http://schemas.microsoft.com/office/drawing/2014/main" id="{A5530836-208D-4993-311A-30E9B3ED2DE1}"/>
              </a:ext>
            </a:extLst>
          </p:cNvPr>
          <p:cNvSpPr/>
          <p:nvPr/>
        </p:nvSpPr>
        <p:spPr>
          <a:xfrm rot="10800000">
            <a:off x="9792742" y="3051379"/>
            <a:ext cx="432000" cy="2570428"/>
          </a:xfrm>
          <a:prstGeom prst="homePlate">
            <a:avLst>
              <a:gd name="adj" fmla="val 27602"/>
            </a:avLst>
          </a:prstGeom>
          <a:solidFill>
            <a:srgbClr val="EEB500"/>
          </a:solidFill>
          <a:ln>
            <a:noFill/>
          </a:ln>
        </p:spPr>
        <p:style>
          <a:lnRef idx="2">
            <a:schemeClr val="accent4">
              <a:shade val="15000"/>
            </a:schemeClr>
          </a:lnRef>
          <a:fillRef idx="1">
            <a:schemeClr val="accent4"/>
          </a:fillRef>
          <a:effectRef idx="0">
            <a:schemeClr val="accent4"/>
          </a:effectRef>
          <a:fontRef idx="minor">
            <a:schemeClr val="lt1"/>
          </a:fontRef>
        </p:style>
        <p:txBody>
          <a:bodyPr vert="vert270" rtlCol="0" anchor="ctr"/>
          <a:lstStyle/>
          <a:p>
            <a:pPr algn="ctr"/>
            <a:r>
              <a:rPr lang="en-029" altLang="en-US" sz="1000" b="1">
                <a:solidFill>
                  <a:schemeClr val="tx1"/>
                </a:solidFill>
                <a:latin typeface="Aptos" panose="020B0004020202020204" pitchFamily="34" charset="0"/>
              </a:rPr>
              <a:t>SURPLUS PRIORITY ENTITLEMENT PERIOD</a:t>
            </a:r>
            <a:endParaRPr lang="en-CA" altLang="en-US" sz="1000" b="1">
              <a:solidFill>
                <a:schemeClr val="tx1"/>
              </a:solidFill>
              <a:latin typeface="Aptos" panose="020B0004020202020204" pitchFamily="34" charset="0"/>
            </a:endParaRPr>
          </a:p>
        </p:txBody>
      </p:sp>
      <p:sp>
        <p:nvSpPr>
          <p:cNvPr id="48" name="Rectangle 47">
            <a:extLst>
              <a:ext uri="{FF2B5EF4-FFF2-40B4-BE49-F238E27FC236}">
                <a16:creationId xmlns:a16="http://schemas.microsoft.com/office/drawing/2014/main" id="{5A98FDBE-FC17-CA13-3943-455905BA4BCA}"/>
              </a:ext>
            </a:extLst>
          </p:cNvPr>
          <p:cNvSpPr/>
          <p:nvPr/>
        </p:nvSpPr>
        <p:spPr>
          <a:xfrm>
            <a:off x="10450193" y="1744172"/>
            <a:ext cx="448900" cy="3884426"/>
          </a:xfrm>
          <a:prstGeom prst="rect">
            <a:avLst/>
          </a:prstGeom>
          <a:solidFill>
            <a:schemeClr val="bg2">
              <a:lumMod val="85000"/>
            </a:schemeClr>
          </a:solidFill>
          <a:ln>
            <a:noFill/>
          </a:ln>
        </p:spPr>
        <p:style>
          <a:lnRef idx="2">
            <a:schemeClr val="accent5"/>
          </a:lnRef>
          <a:fillRef idx="1">
            <a:schemeClr val="lt1"/>
          </a:fillRef>
          <a:effectRef idx="0">
            <a:schemeClr val="accent5"/>
          </a:effectRef>
          <a:fontRef idx="minor">
            <a:schemeClr val="dk1"/>
          </a:fontRef>
        </p:style>
        <p:txBody>
          <a:bodyPr vert="vert" rtlCol="0" anchor="ctr"/>
          <a:lstStyle/>
          <a:p>
            <a:pPr algn="ctr"/>
            <a:r>
              <a:rPr lang="en-US" sz="1200" b="1">
                <a:solidFill>
                  <a:schemeClr val="tx1"/>
                </a:solidFill>
                <a:latin typeface="Aptos" panose="020B0004020202020204" pitchFamily="34" charset="0"/>
              </a:rPr>
              <a:t>NOTICE PERIOD</a:t>
            </a:r>
          </a:p>
        </p:txBody>
      </p:sp>
      <p:sp>
        <p:nvSpPr>
          <p:cNvPr id="49" name="Arrow: Pentagon 48">
            <a:extLst>
              <a:ext uri="{FF2B5EF4-FFF2-40B4-BE49-F238E27FC236}">
                <a16:creationId xmlns:a16="http://schemas.microsoft.com/office/drawing/2014/main" id="{F110887D-6701-B368-F3BB-5AC2A94573C7}"/>
              </a:ext>
            </a:extLst>
          </p:cNvPr>
          <p:cNvSpPr/>
          <p:nvPr/>
        </p:nvSpPr>
        <p:spPr>
          <a:xfrm rot="10800000">
            <a:off x="9792742" y="1737382"/>
            <a:ext cx="432000" cy="1240209"/>
          </a:xfrm>
          <a:prstGeom prst="homePlate">
            <a:avLst>
              <a:gd name="adj" fmla="val 27602"/>
            </a:avLst>
          </a:prstGeom>
          <a:solidFill>
            <a:schemeClr val="accent2">
              <a:lumMod val="60000"/>
              <a:lumOff val="40000"/>
            </a:schemeClr>
          </a:solidFill>
          <a:ln>
            <a:noFill/>
          </a:ln>
        </p:spPr>
        <p:style>
          <a:lnRef idx="2">
            <a:schemeClr val="accent4">
              <a:shade val="15000"/>
            </a:schemeClr>
          </a:lnRef>
          <a:fillRef idx="1">
            <a:schemeClr val="accent4"/>
          </a:fillRef>
          <a:effectRef idx="0">
            <a:schemeClr val="accent4"/>
          </a:effectRef>
          <a:fontRef idx="minor">
            <a:schemeClr val="lt1"/>
          </a:fontRef>
        </p:style>
        <p:txBody>
          <a:bodyPr vert="vert270" rtlCol="0" anchor="ctr"/>
          <a:lstStyle/>
          <a:p>
            <a:pPr algn="ctr"/>
            <a:r>
              <a:rPr lang="en-029" altLang="en-US" sz="1000" b="1">
                <a:solidFill>
                  <a:schemeClr val="tx1"/>
                </a:solidFill>
                <a:latin typeface="Aptos" panose="020B0004020202020204" pitchFamily="34" charset="0"/>
              </a:rPr>
              <a:t>“OPTING PERIOD”</a:t>
            </a:r>
          </a:p>
        </p:txBody>
      </p:sp>
      <p:sp>
        <p:nvSpPr>
          <p:cNvPr id="50" name="Title 3">
            <a:extLst>
              <a:ext uri="{FF2B5EF4-FFF2-40B4-BE49-F238E27FC236}">
                <a16:creationId xmlns:a16="http://schemas.microsoft.com/office/drawing/2014/main" id="{F4A28F31-75E1-62A4-B8BE-90AB99E27348}"/>
              </a:ext>
            </a:extLst>
          </p:cNvPr>
          <p:cNvSpPr>
            <a:spLocks noGrp="1"/>
          </p:cNvSpPr>
          <p:nvPr>
            <p:ph type="title"/>
          </p:nvPr>
        </p:nvSpPr>
        <p:spPr>
          <a:xfrm>
            <a:off x="395433" y="31227"/>
            <a:ext cx="7243976" cy="878670"/>
          </a:xfrm>
        </p:spPr>
        <p:txBody>
          <a:bodyPr/>
          <a:lstStyle/>
          <a:p>
            <a:r>
              <a:rPr kumimoji="0" lang="en-029" altLang="en-US" sz="2800" b="1" i="0" u="none" strike="noStrike" kern="1200" cap="none" spc="0" normalizeH="0" baseline="0" noProof="0">
                <a:ln>
                  <a:noFill/>
                </a:ln>
                <a:solidFill>
                  <a:schemeClr val="accent1"/>
                </a:solidFill>
                <a:effectLst/>
                <a:uLnTx/>
                <a:uFillTx/>
                <a:latin typeface="Aptos" panose="020B0004020202020204" pitchFamily="34" charset="0"/>
              </a:rPr>
              <a:t>Annex A: Process for </a:t>
            </a:r>
            <a:r>
              <a:rPr kumimoji="0" lang="en-CA" altLang="en-US" sz="2800" b="1" i="0" u="none" strike="noStrike" kern="1200" cap="none" spc="0" normalizeH="0" baseline="0" noProof="0">
                <a:ln>
                  <a:noFill/>
                </a:ln>
                <a:solidFill>
                  <a:schemeClr val="tx2"/>
                </a:solidFill>
                <a:effectLst/>
                <a:uLnTx/>
                <a:uFillTx/>
                <a:latin typeface="Aptos" panose="020B0004020202020204" pitchFamily="34" charset="0"/>
              </a:rPr>
              <a:t>Career Transition</a:t>
            </a:r>
            <a:endParaRPr lang="en-CA">
              <a:latin typeface="Aptos" panose="020B0004020202020204" pitchFamily="34" charset="0"/>
            </a:endParaRPr>
          </a:p>
        </p:txBody>
      </p:sp>
    </p:spTree>
    <p:extLst>
      <p:ext uri="{BB962C8B-B14F-4D97-AF65-F5344CB8AC3E}">
        <p14:creationId xmlns:p14="http://schemas.microsoft.com/office/powerpoint/2010/main" val="1526753380"/>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6756366|-13593164|-13155766|-3334100|-3351552|Conseil du Trésor&quot;,&quot;Id&quot;:&quot;5f2c23833633316c48fe1dd1&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heme/theme1.xml><?xml version="1.0" encoding="utf-8"?>
<a:theme xmlns:a="http://schemas.openxmlformats.org/drawingml/2006/main" name="Office Theme">
  <a:themeElements>
    <a:clrScheme name="TBS-SCT NEW">
      <a:dk1>
        <a:sysClr val="windowText" lastClr="000000"/>
      </a:dk1>
      <a:lt1>
        <a:sysClr val="window" lastClr="FFFFFF"/>
      </a:lt1>
      <a:dk2>
        <a:srgbClr val="004D71"/>
      </a:dk2>
      <a:lt2>
        <a:srgbClr val="FFFFFF"/>
      </a:lt2>
      <a:accent1>
        <a:srgbClr val="004D71"/>
      </a:accent1>
      <a:accent2>
        <a:srgbClr val="3095B4"/>
      </a:accent2>
      <a:accent3>
        <a:srgbClr val="333E48"/>
      </a:accent3>
      <a:accent4>
        <a:srgbClr val="63CECA"/>
      </a:accent4>
      <a:accent5>
        <a:srgbClr val="CD202C"/>
      </a:accent5>
      <a:accent6>
        <a:srgbClr val="CFDE00"/>
      </a:accent6>
      <a:hlink>
        <a:srgbClr val="0415FF"/>
      </a:hlink>
      <a:folHlink>
        <a:srgbClr val="FF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D5F598F1A95F44CAD65378B25145D02" ma:contentTypeVersion="20" ma:contentTypeDescription="Create a new document." ma:contentTypeScope="" ma:versionID="565481a613f3f4ffc6e4bd1d3f23ee1b">
  <xsd:schema xmlns:xsd="http://www.w3.org/2001/XMLSchema" xmlns:xs="http://www.w3.org/2001/XMLSchema" xmlns:p="http://schemas.microsoft.com/office/2006/metadata/properties" xmlns:ns2="83430159-1845-4167-ba9d-902ab8b9998e" xmlns:ns3="b0ade7d1-edcb-4f22-8a7a-5aa2a869a89a" targetNamespace="http://schemas.microsoft.com/office/2006/metadata/properties" ma:root="true" ma:fieldsID="dec0e6dfc00c9dfacc44d3cbdb053372" ns2:_="" ns3:_="">
    <xsd:import namespace="83430159-1845-4167-ba9d-902ab8b9998e"/>
    <xsd:import namespace="b0ade7d1-edcb-4f22-8a7a-5aa2a869a89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DateTaken" minOccurs="0"/>
                <xsd:element ref="ns3:SharedWithUsers" minOccurs="0"/>
                <xsd:element ref="ns3:SharedWithDetails" minOccurs="0"/>
                <xsd:element ref="ns2:MediaServiceSearchProperties" minOccurs="0"/>
                <xsd:element ref="ns2:MediaServiceLocation" minOccurs="0"/>
                <xsd:element ref="ns2:NewsletterCategory" minOccurs="0"/>
                <xsd:element ref="ns2:Date_x0020_of_x0020_Request" minOccurs="0"/>
                <xsd:element ref="ns2:Dat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430159-1845-4167-ba9d-902ab8b999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b6c29cb-b2b6-401e-927c-c6264ba46327"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element name="NewsletterCategory" ma:index="23" nillable="true" ma:displayName="Newsletter Category" ma:description="Please choose which category of the newsletter you'd like this information to be displayed." ma:format="Dropdown" ma:internalName="NewsletterCategory">
      <xsd:simpleType>
        <xsd:restriction base="dms:Choice">
          <xsd:enumeration value="General"/>
          <xsd:enumeration value="CEO Message"/>
          <xsd:enumeration value="Advocacy and Research"/>
          <xsd:enumeration value="Outreach and Engagement"/>
          <xsd:enumeration value="Equity, Diversity and Inclusion"/>
          <xsd:enumeration value="Total Compensation"/>
          <xsd:enumeration value="Executive Learning Opps"/>
          <xsd:enumeration value="Membership"/>
          <xsd:enumeration value="Signature Events"/>
          <xsd:enumeration value="Careers at APEX"/>
          <xsd:enumeration value="Board of Directors"/>
          <xsd:enumeration value="Resources and Tools"/>
        </xsd:restriction>
      </xsd:simpleType>
    </xsd:element>
    <xsd:element name="Date_x0020_of_x0020_Request" ma:index="24" nillable="true" ma:displayName="Date of Payout" ma:format="DateOnly" ma:internalName="Date_x0020_of_x0020_Request">
      <xsd:simpleType>
        <xsd:restriction base="dms:DateTime"/>
      </xsd:simpleType>
    </xsd:element>
    <xsd:element name="Date" ma:index="25" nillable="true" ma:displayName="Date" ma:format="DateOnly" ma:internalName="Date">
      <xsd:simpleType>
        <xsd:restriction base="dms:DateTim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0ade7d1-edcb-4f22-8a7a-5aa2a869a89a"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a73d612c-f5f9-4e10-a687-d0a0f4d87c1c}" ma:internalName="TaxCatchAll" ma:showField="CatchAllData" ma:web="b0ade7d1-edcb-4f22-8a7a-5aa2a869a89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TaxCatchAll xmlns="b0ade7d1-edcb-4f22-8a7a-5aa2a869a89a" xsi:nil="true"/>
    <lcf76f155ced4ddcb4097134ff3c332f xmlns="83430159-1845-4167-ba9d-902ab8b9998e">
      <Terms xmlns="http://schemas.microsoft.com/office/infopath/2007/PartnerControls"/>
    </lcf76f155ced4ddcb4097134ff3c332f>
    <NewsletterCategory xmlns="83430159-1845-4167-ba9d-902ab8b9998e" xsi:nil="true"/>
    <Date_x0020_of_x0020_Request xmlns="83430159-1845-4167-ba9d-902ab8b9998e" xsi:nil="true"/>
    <Date xmlns="83430159-1845-4167-ba9d-902ab8b9998e" xsi:nil="true"/>
  </documentManagement>
</p:properties>
</file>

<file path=customXml/itemProps1.xml><?xml version="1.0" encoding="utf-8"?>
<ds:datastoreItem xmlns:ds="http://schemas.openxmlformats.org/officeDocument/2006/customXml" ds:itemID="{A5EF98DC-5AA2-4C55-A4A2-B028998614B7}">
  <ds:schemaRefs>
    <ds:schemaRef ds:uri="http://schemas.microsoft.com/sharepoint/events"/>
  </ds:schemaRefs>
</ds:datastoreItem>
</file>

<file path=customXml/itemProps2.xml><?xml version="1.0" encoding="utf-8"?>
<ds:datastoreItem xmlns:ds="http://schemas.openxmlformats.org/officeDocument/2006/customXml" ds:itemID="{6D80E8C1-B235-4632-A979-DC4FE8C7DD79}">
  <ds:schemaRefs>
    <ds:schemaRef ds:uri="http://schemas.microsoft.com/sharepoint/v3/contenttype/forms"/>
  </ds:schemaRefs>
</ds:datastoreItem>
</file>

<file path=customXml/itemProps3.xml><?xml version="1.0" encoding="utf-8"?>
<ds:datastoreItem xmlns:ds="http://schemas.openxmlformats.org/officeDocument/2006/customXml" ds:itemID="{A9471D5D-6FCC-41D6-9467-7FC129ADC471}"/>
</file>

<file path=customXml/itemProps4.xml><?xml version="1.0" encoding="utf-8"?>
<ds:datastoreItem xmlns:ds="http://schemas.openxmlformats.org/officeDocument/2006/customXml" ds:itemID="{C31C178F-E583-4C74-9FCB-BF0E53E4B2A6}">
  <ds:schemaRefs>
    <ds:schemaRef ds:uri="430b131b-4881-44bb-931c-43bad0c15b4b"/>
    <ds:schemaRef ds:uri="b77277c2-9dc1-48dd-9285-4a1b79aa80d3"/>
    <ds:schemaRef ds:uri="f4760878-658a-4717-bbd4-0fd9c09fbb1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9</Slides>
  <Notes>4</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Navigating Career Transition for Executives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Annex A: Process for Career Transition</vt:lpstr>
    </vt:vector>
  </TitlesOfParts>
  <Company>TBS-SCT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Perrier, Matthew C.</dc:creator>
  <cp:revision>1</cp:revision>
  <cp:lastPrinted>2015-12-14T14:59:28Z</cp:lastPrinted>
  <dcterms:created xsi:type="dcterms:W3CDTF">2015-11-06T15:38:40Z</dcterms:created>
  <dcterms:modified xsi:type="dcterms:W3CDTF">2025-12-12T21:24:15Z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0ae614d2-e518-4ef1-a5c0-a3bc3a01a186</vt:lpwstr>
  </property>
  <property fmtid="{D5CDD505-2E9C-101B-9397-08002B2CF9AE}" pid="3" name="TBSSCTCLASSIFICATION">
    <vt:lpwstr>No Classification Selected</vt:lpwstr>
  </property>
  <property fmtid="{D5CDD505-2E9C-101B-9397-08002B2CF9AE}" pid="4" name="SECCLASS">
    <vt:lpwstr>CLASSN</vt:lpwstr>
  </property>
  <property fmtid="{D5CDD505-2E9C-101B-9397-08002B2CF9AE}" pid="5" name="MSIP_Label_3d0ca00b-3f0e-465a-aac7-1a6a22fcea40_Enabled">
    <vt:lpwstr>true</vt:lpwstr>
  </property>
  <property fmtid="{D5CDD505-2E9C-101B-9397-08002B2CF9AE}" pid="6" name="MSIP_Label_3d0ca00b-3f0e-465a-aac7-1a6a22fcea40_SetDate">
    <vt:lpwstr>2024-05-30T15:56:43Z</vt:lpwstr>
  </property>
  <property fmtid="{D5CDD505-2E9C-101B-9397-08002B2CF9AE}" pid="7" name="MSIP_Label_3d0ca00b-3f0e-465a-aac7-1a6a22fcea40_Method">
    <vt:lpwstr>Privileged</vt:lpwstr>
  </property>
  <property fmtid="{D5CDD505-2E9C-101B-9397-08002B2CF9AE}" pid="8" name="MSIP_Label_3d0ca00b-3f0e-465a-aac7-1a6a22fcea40_Name">
    <vt:lpwstr>3d0ca00b-3f0e-465a-aac7-1a6a22fcea40</vt:lpwstr>
  </property>
  <property fmtid="{D5CDD505-2E9C-101B-9397-08002B2CF9AE}" pid="9" name="MSIP_Label_3d0ca00b-3f0e-465a-aac7-1a6a22fcea40_SiteId">
    <vt:lpwstr>6397df10-4595-4047-9c4f-03311282152b</vt:lpwstr>
  </property>
  <property fmtid="{D5CDD505-2E9C-101B-9397-08002B2CF9AE}" pid="10" name="MSIP_Label_3d0ca00b-3f0e-465a-aac7-1a6a22fcea40_ActionId">
    <vt:lpwstr>345b236b-33f5-4b84-9a3c-0a41ac5be14e</vt:lpwstr>
  </property>
  <property fmtid="{D5CDD505-2E9C-101B-9397-08002B2CF9AE}" pid="11" name="MSIP_Label_3d0ca00b-3f0e-465a-aac7-1a6a22fcea40_ContentBits">
    <vt:lpwstr>1</vt:lpwstr>
  </property>
  <property fmtid="{D5CDD505-2E9C-101B-9397-08002B2CF9AE}" pid="12" name="ClassificationContentMarkingHeaderLocations">
    <vt:lpwstr>Office Theme:5</vt:lpwstr>
  </property>
  <property fmtid="{D5CDD505-2E9C-101B-9397-08002B2CF9AE}" pid="13" name="ClassificationContentMarkingHeaderText">
    <vt:lpwstr>UNCLASSIFIED / NON CLASSIFIÉ</vt:lpwstr>
  </property>
  <property fmtid="{D5CDD505-2E9C-101B-9397-08002B2CF9AE}" pid="14" name="ContentTypeId">
    <vt:lpwstr>0x0101009D5F598F1A95F44CAD65378B25145D02</vt:lpwstr>
  </property>
  <property fmtid="{D5CDD505-2E9C-101B-9397-08002B2CF9AE}" pid="15" name="_dlc_DocIdItemGuid">
    <vt:lpwstr>9856c07c-3b2d-4475-af7a-a87b353c04c4</vt:lpwstr>
  </property>
  <property fmtid="{D5CDD505-2E9C-101B-9397-08002B2CF9AE}" pid="16" name="MediaServiceImageTags">
    <vt:lpwstr/>
  </property>
  <property fmtid="{D5CDD505-2E9C-101B-9397-08002B2CF9AE}" pid="17" name="SeparateAgency?">
    <vt:lpwstr>No</vt:lpwstr>
  </property>
  <property fmtid="{D5CDD505-2E9C-101B-9397-08002B2CF9AE}" pid="18" name="Status/Statut">
    <vt:lpwstr>Draft/Ébauche</vt:lpwstr>
  </property>
  <property fmtid="{D5CDD505-2E9C-101B-9397-08002B2CF9AE}" pid="19" name="xd_ProgID">
    <vt:lpwstr/>
  </property>
  <property fmtid="{D5CDD505-2E9C-101B-9397-08002B2CF9AE}" pid="20" name="ComplianceAssetId">
    <vt:lpwstr/>
  </property>
  <property fmtid="{D5CDD505-2E9C-101B-9397-08002B2CF9AE}" pid="21" name="TemplateUrl">
    <vt:lpwstr/>
  </property>
  <property fmtid="{D5CDD505-2E9C-101B-9397-08002B2CF9AE}" pid="22" name="_ExtendedDescription">
    <vt:lpwstr/>
  </property>
  <property fmtid="{D5CDD505-2E9C-101B-9397-08002B2CF9AE}" pid="23" name="xd_Signature">
    <vt:bool>false</vt:bool>
  </property>
  <property fmtid="{D5CDD505-2E9C-101B-9397-08002B2CF9AE}" pid="24" name="Associatedto/Associéà">
    <vt:lpwstr>, </vt:lpwstr>
  </property>
  <property fmtid="{D5CDD505-2E9C-101B-9397-08002B2CF9AE}" pid="25" name="TriggerFlowInfo">
    <vt:lpwstr/>
  </property>
  <property fmtid="{D5CDD505-2E9C-101B-9397-08002B2CF9AE}" pid="26" name="Lead/Responsable">
    <vt:lpwstr>71;#Georges, Lara</vt:lpwstr>
  </property>
</Properties>
</file>