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7.xml" ContentType="application/vnd.openxmlformats-officedocument.presentationml.notesSlide+xml"/>
  <Override PartName="/ppt/tags/tag112.xml" ContentType="application/vnd.openxmlformats-officedocument.presentationml.tags+xml"/>
  <Override PartName="/ppt/notesSlides/notesSlide1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2.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2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5.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6.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7.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9.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0.xml" ContentType="application/vnd.openxmlformats-officedocument.presentationml.notesSlide+xml"/>
  <Override PartName="/ppt/tags/tag173.xml" ContentType="application/vnd.openxmlformats-officedocument.presentationml.tags+xml"/>
  <Override PartName="/ppt/notesSlides/notesSlide31.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3.xml" ContentType="application/vnd.openxmlformats-officedocument.presentationml.notesSlide+xml"/>
  <Override PartName="/ppt/tags/tag186.xml" ContentType="application/vnd.openxmlformats-officedocument.presentationml.tags+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84" r:id="rId2"/>
  </p:sldMasterIdLst>
  <p:notesMasterIdLst>
    <p:notesMasterId r:id="rId37"/>
  </p:notesMasterIdLst>
  <p:handoutMasterIdLst>
    <p:handoutMasterId r:id="rId38"/>
  </p:handoutMasterIdLst>
  <p:sldIdLst>
    <p:sldId id="355" r:id="rId3"/>
    <p:sldId id="492" r:id="rId4"/>
    <p:sldId id="356" r:id="rId5"/>
    <p:sldId id="510" r:id="rId6"/>
    <p:sldId id="458" r:id="rId7"/>
    <p:sldId id="400" r:id="rId8"/>
    <p:sldId id="431" r:id="rId9"/>
    <p:sldId id="454" r:id="rId10"/>
    <p:sldId id="433" r:id="rId11"/>
    <p:sldId id="342" r:id="rId12"/>
    <p:sldId id="519" r:id="rId13"/>
    <p:sldId id="517" r:id="rId14"/>
    <p:sldId id="520" r:id="rId15"/>
    <p:sldId id="523" r:id="rId16"/>
    <p:sldId id="405" r:id="rId17"/>
    <p:sldId id="488" r:id="rId18"/>
    <p:sldId id="489" r:id="rId19"/>
    <p:sldId id="506" r:id="rId20"/>
    <p:sldId id="469" r:id="rId21"/>
    <p:sldId id="484" r:id="rId22"/>
    <p:sldId id="472" r:id="rId23"/>
    <p:sldId id="508" r:id="rId24"/>
    <p:sldId id="509" r:id="rId25"/>
    <p:sldId id="524" r:id="rId26"/>
    <p:sldId id="525" r:id="rId27"/>
    <p:sldId id="473" r:id="rId28"/>
    <p:sldId id="452" r:id="rId29"/>
    <p:sldId id="453" r:id="rId30"/>
    <p:sldId id="515" r:id="rId31"/>
    <p:sldId id="504" r:id="rId32"/>
    <p:sldId id="505" r:id="rId33"/>
    <p:sldId id="455" r:id="rId34"/>
    <p:sldId id="507" r:id="rId35"/>
    <p:sldId id="415"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2" spinCount="100000" saltData="5lkMOUzGrLIzWhTH4U/uKQ==" hashData="uuCoA6io+VbFRO0cX++Z775vzDuP6tOKiGzf1rsVR9Y="/>
  <p:extLst>
    <p:ext uri="{521415D9-36F7-43E2-AB2F-B90AF26B5E84}">
      <p14:sectionLst xmlns:p14="http://schemas.microsoft.com/office/powerpoint/2010/main">
        <p14:section name="Introduction Slide" id="{56136720-ED2E-4538-8909-446633E7D5F7}">
          <p14:sldIdLst>
            <p14:sldId id="355"/>
            <p14:sldId id="492"/>
            <p14:sldId id="356"/>
            <p14:sldId id="510"/>
            <p14:sldId id="458"/>
            <p14:sldId id="400"/>
            <p14:sldId id="431"/>
            <p14:sldId id="454"/>
            <p14:sldId id="433"/>
            <p14:sldId id="342"/>
            <p14:sldId id="519"/>
            <p14:sldId id="517"/>
            <p14:sldId id="520"/>
            <p14:sldId id="523"/>
            <p14:sldId id="405"/>
            <p14:sldId id="488"/>
            <p14:sldId id="489"/>
            <p14:sldId id="506"/>
            <p14:sldId id="469"/>
            <p14:sldId id="484"/>
            <p14:sldId id="472"/>
            <p14:sldId id="508"/>
            <p14:sldId id="509"/>
            <p14:sldId id="524"/>
            <p14:sldId id="525"/>
            <p14:sldId id="473"/>
            <p14:sldId id="452"/>
            <p14:sldId id="453"/>
            <p14:sldId id="515"/>
            <p14:sldId id="504"/>
            <p14:sldId id="505"/>
            <p14:sldId id="455"/>
            <p14:sldId id="507"/>
            <p14:sldId id="4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useTimings="0">
    <p:present/>
    <p:sldAll/>
    <p:penClr>
      <a:schemeClr val="tx2"/>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000000"/>
    <a:srgbClr val="020202"/>
    <a:srgbClr val="C3D941"/>
    <a:srgbClr val="00C2F3"/>
    <a:srgbClr val="4B4F59"/>
    <a:srgbClr val="CFE35B"/>
    <a:srgbClr val="717580"/>
    <a:srgbClr val="F7F5F5"/>
    <a:srgbClr val="D1397A"/>
    <a:srgbClr val="D6E7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5F138-54DF-C5C8-4D8C-CE8E5CFAB2DE}" v="1" dt="2024-12-16T18:31:45.132"/>
    <p1510:client id="{15A76BF5-CEFA-D43F-AB9E-F0E3755D4D1C}" v="4" dt="2024-12-16T18:38:10.624"/>
    <p1510:client id="{5113FBA3-3AC4-4798-8847-2696BA052196}" v="1130" dt="2024-12-17T16:03:49.888"/>
    <p1510:client id="{FE5AF187-BA83-4BAB-879C-F01AD8DF7D6F}" v="520" dt="2024-12-17T16:25:36.21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93" autoAdjust="0"/>
  </p:normalViewPr>
  <p:slideViewPr>
    <p:cSldViewPr snapToGrid="0">
      <p:cViewPr varScale="1">
        <p:scale>
          <a:sx n="95" d="100"/>
          <a:sy n="95" d="100"/>
        </p:scale>
        <p:origin x="1158" y="78"/>
      </p:cViewPr>
      <p:guideLst/>
    </p:cSldViewPr>
  </p:slideViewPr>
  <p:notesTextViewPr>
    <p:cViewPr>
      <p:scale>
        <a:sx n="1" d="1"/>
        <a:sy n="1" d="1"/>
      </p:scale>
      <p:origin x="0" y="0"/>
    </p:cViewPr>
  </p:notesTextViewPr>
  <p:notesViewPr>
    <p:cSldViewPr snapToGrid="0">
      <p:cViewPr varScale="1">
        <p:scale>
          <a:sx n="80" d="100"/>
          <a:sy n="80" d="100"/>
        </p:scale>
        <p:origin x="312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5AFFFB-8E0A-9A8E-F243-62D104280296}"/>
              </a:ext>
            </a:extLst>
          </p:cNvPr>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1B0744DD-7DEE-48A3-BD08-FB9B02670CF4}" type="slidenum">
              <a:rPr lang="en-CA" smtClean="0"/>
              <a:t>‹#›</a:t>
            </a:fld>
            <a:endParaRPr lang="en-CA" dirty="0"/>
          </a:p>
        </p:txBody>
      </p:sp>
    </p:spTree>
    <p:extLst>
      <p:ext uri="{BB962C8B-B14F-4D97-AF65-F5344CB8AC3E}">
        <p14:creationId xmlns:p14="http://schemas.microsoft.com/office/powerpoint/2010/main" val="3833298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00A0DD6-15FC-4BB8-AFC4-2BCF0A7144AD}" type="datetimeFigureOut">
              <a:rPr lang="en-CA" smtClean="0"/>
              <a:t>2025-11-21</a:t>
            </a:fld>
            <a:endParaRPr lang="en-CA"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r>
              <a:rPr lang="en-CA" dirty="0"/>
              <a:t>Page</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49E19E5C-1F03-48E9-819D-C624323B27B4}" type="slidenum">
              <a:rPr lang="en-CA" smtClean="0"/>
              <a:t>‹#›</a:t>
            </a:fld>
            <a:endParaRPr lang="en-CA" dirty="0"/>
          </a:p>
        </p:txBody>
      </p:sp>
    </p:spTree>
    <p:extLst>
      <p:ext uri="{BB962C8B-B14F-4D97-AF65-F5344CB8AC3E}">
        <p14:creationId xmlns:p14="http://schemas.microsoft.com/office/powerpoint/2010/main" val="25050658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1014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7319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7AF28-4DB6-CCE5-B33F-E81D6189E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C0C93-7387-ECCA-BA63-3F4F03140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D8E1F-867E-D656-E85A-62BC7DC574C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3856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A85B-7FC9-3C0A-040C-1DE93D269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F7A88-9913-6636-E06F-21A6AE5A1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AF01B-6090-518E-B52C-EA039C7FDE68}"/>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6860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20996-97AE-20F0-715A-9CA35B28C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DE74D-BBC7-136F-AFAD-94DD54FC9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09FAB-50D9-E91D-F04C-C4ECC047D884}"/>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731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1E8A-E680-FEC8-53E9-404397080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88BF0-E532-9E02-3A50-E0A00D20F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0482F-C0B7-F016-263F-A46AB7C33711}"/>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0476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5687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80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32271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00D9F5F-41E4-4AFD-A443-B8BEFD470330}" type="slidenum">
              <a:rPr lang="en-CA" smtClean="0"/>
              <a:t>18</a:t>
            </a:fld>
            <a:endParaRPr lang="en-CA"/>
          </a:p>
        </p:txBody>
      </p:sp>
    </p:spTree>
    <p:extLst>
      <p:ext uri="{BB962C8B-B14F-4D97-AF65-F5344CB8AC3E}">
        <p14:creationId xmlns:p14="http://schemas.microsoft.com/office/powerpoint/2010/main" val="1871754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788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2818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9584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6867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889190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1568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E1A3-ADB9-DD2C-801F-50495F609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236BD-BD2A-D6FF-3C1A-793F6E613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698D3-1D6C-F219-F4A9-79ACC58D5C36}"/>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2365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988DB-ABB6-22B6-6AF5-FCBAC018D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24FAF-A7B0-7289-8FA0-1EA048034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AF546-8EEA-8170-8FA8-5A19914E5AD8}"/>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43354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8342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74164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76396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AF92-9BC0-6428-6132-3B50B1ECF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8FF33-7DEF-27E9-4CFB-077924833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2EAAF-8A48-2071-FAD7-6D44065D765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1407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87512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6417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03729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93778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282135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1655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3E43C-F33A-A4CF-751F-77FDE5EDB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9916E-F9BD-3EBD-3183-955B4AFCF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80B28-1F47-84F1-C0D7-E75CC078B88D}"/>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148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22403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3470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28089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6217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50313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640080" y="640080"/>
            <a:ext cx="480060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640080" y="1874521"/>
            <a:ext cx="480060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smtClean="0"/>
              <a:t>‹#›</a:t>
            </a:fld>
            <a:endParaRPr lang="en-CA" dirty="0"/>
          </a:p>
        </p:txBody>
      </p:sp>
      <p:sp>
        <p:nvSpPr>
          <p:cNvPr id="9" name="Picture Placeholder 8">
            <a:extLst>
              <a:ext uri="{FF2B5EF4-FFF2-40B4-BE49-F238E27FC236}">
                <a16:creationId xmlns:a16="http://schemas.microsoft.com/office/drawing/2014/main" id="{5F9C3356-B2F4-2FA7-39CA-093B7EA9615D}"/>
              </a:ext>
            </a:extLst>
          </p:cNvPr>
          <p:cNvSpPr>
            <a:spLocks noGrp="1"/>
          </p:cNvSpPr>
          <p:nvPr>
            <p:ph type="pic" sz="quarter" idx="13" hasCustomPrompt="1"/>
          </p:nvPr>
        </p:nvSpPr>
        <p:spPr>
          <a:xfrm>
            <a:off x="6096000" y="0"/>
            <a:ext cx="6096000" cy="6858000"/>
          </a:xfrm>
          <a:solidFill>
            <a:schemeClr val="accent1">
              <a:lumMod val="60000"/>
              <a:lumOff val="40000"/>
            </a:schemeClr>
          </a:solidFill>
        </p:spPr>
        <p:txBody>
          <a:bodyPr lIns="182880" tIns="640080" rIns="182880"/>
          <a:lstStyle>
            <a:lvl1pPr marL="0" indent="0">
              <a:buNone/>
              <a:defRPr sz="2400">
                <a:latin typeface="+mn-lt"/>
              </a:defRPr>
            </a:lvl1pPr>
          </a:lstStyle>
          <a:p>
            <a:r>
              <a:rPr lang="en-US" b="0" i="0" dirty="0">
                <a:solidFill>
                  <a:srgbClr val="323338"/>
                </a:solidFill>
                <a:effectLst/>
                <a:latin typeface="Figtree"/>
              </a:rPr>
              <a:t>Click icon to add photo. Alt text should be added for accessibility.</a:t>
            </a:r>
            <a:endParaRPr lang="en-US" dirty="0"/>
          </a:p>
        </p:txBody>
      </p:sp>
    </p:spTree>
    <p:extLst>
      <p:ext uri="{BB962C8B-B14F-4D97-AF65-F5344CB8AC3E}">
        <p14:creationId xmlns:p14="http://schemas.microsoft.com/office/powerpoint/2010/main" val="223978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4128693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32005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319947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2226804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23098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319947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23098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parse Layout (fade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a:p>
        </p:txBody>
      </p:sp>
      <p:sp>
        <p:nvSpPr>
          <p:cNvPr id="6" name="Slide Number Placeholder 5"/>
          <p:cNvSpPr>
            <a:spLocks noGrp="1"/>
          </p:cNvSpPr>
          <p:nvPr>
            <p:ph type="sldNum" sz="quarter" idx="4"/>
          </p:nvPr>
        </p:nvSpPr>
        <p:spPr>
          <a:xfrm>
            <a:off x="9420739" y="6549378"/>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a:t>Click to edit Master title</a:t>
            </a:r>
          </a:p>
        </p:txBody>
      </p:sp>
    </p:spTree>
    <p:extLst>
      <p:ext uri="{BB962C8B-B14F-4D97-AF65-F5344CB8AC3E}">
        <p14:creationId xmlns:p14="http://schemas.microsoft.com/office/powerpoint/2010/main" val="3050400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181792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66295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218348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91317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20185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44345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8034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26927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404406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1671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421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161921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25325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3882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640080" y="640080"/>
            <a:ext cx="480060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640080" y="1874521"/>
            <a:ext cx="480060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smtClean="0"/>
              <a:t>‹#›</a:t>
            </a:fld>
            <a:endParaRPr lang="en-CA" dirty="0"/>
          </a:p>
        </p:txBody>
      </p:sp>
      <p:sp>
        <p:nvSpPr>
          <p:cNvPr id="9" name="Picture Placeholder 8">
            <a:extLst>
              <a:ext uri="{FF2B5EF4-FFF2-40B4-BE49-F238E27FC236}">
                <a16:creationId xmlns:a16="http://schemas.microsoft.com/office/drawing/2014/main" id="{5F9C3356-B2F4-2FA7-39CA-093B7EA9615D}"/>
              </a:ext>
            </a:extLst>
          </p:cNvPr>
          <p:cNvSpPr>
            <a:spLocks noGrp="1"/>
          </p:cNvSpPr>
          <p:nvPr>
            <p:ph type="pic" sz="quarter" idx="13" hasCustomPrompt="1"/>
          </p:nvPr>
        </p:nvSpPr>
        <p:spPr>
          <a:xfrm>
            <a:off x="6096000" y="0"/>
            <a:ext cx="6096000" cy="6858000"/>
          </a:xfrm>
          <a:solidFill>
            <a:schemeClr val="accent1">
              <a:lumMod val="60000"/>
              <a:lumOff val="40000"/>
            </a:schemeClr>
          </a:solidFill>
        </p:spPr>
        <p:txBody>
          <a:bodyPr lIns="182880" tIns="640080" rIns="182880"/>
          <a:lstStyle>
            <a:lvl1pPr marL="0" indent="0">
              <a:buNone/>
              <a:defRPr sz="2400">
                <a:latin typeface="+mn-lt"/>
              </a:defRPr>
            </a:lvl1pPr>
          </a:lstStyle>
          <a:p>
            <a:r>
              <a:rPr lang="en-US" b="0" i="0" dirty="0">
                <a:solidFill>
                  <a:srgbClr val="323338"/>
                </a:solidFill>
                <a:effectLst/>
                <a:latin typeface="Figtree"/>
              </a:rPr>
              <a:t>Click icon to add photo. Alt text should be added for accessibility.</a:t>
            </a:r>
            <a:endParaRPr lang="en-US" dirty="0"/>
          </a:p>
        </p:txBody>
      </p:sp>
    </p:spTree>
    <p:extLst>
      <p:ext uri="{BB962C8B-B14F-4D97-AF65-F5344CB8AC3E}">
        <p14:creationId xmlns:p14="http://schemas.microsoft.com/office/powerpoint/2010/main" val="211780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1014808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1314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87960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716629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9052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829988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81818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parse Layout (fade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a:p>
        </p:txBody>
      </p:sp>
      <p:sp>
        <p:nvSpPr>
          <p:cNvPr id="6" name="Slide Number Placeholder 5"/>
          <p:cNvSpPr>
            <a:spLocks noGrp="1"/>
          </p:cNvSpPr>
          <p:nvPr>
            <p:ph type="sldNum" sz="quarter" idx="4"/>
          </p:nvPr>
        </p:nvSpPr>
        <p:spPr>
          <a:xfrm>
            <a:off x="9420739" y="6549378"/>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a:t>Click to edit Master title</a:t>
            </a:r>
          </a:p>
        </p:txBody>
      </p:sp>
    </p:spTree>
    <p:extLst>
      <p:ext uri="{BB962C8B-B14F-4D97-AF65-F5344CB8AC3E}">
        <p14:creationId xmlns:p14="http://schemas.microsoft.com/office/powerpoint/2010/main" val="2814682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941" y="365125"/>
            <a:ext cx="10138954" cy="1325563"/>
          </a:xfrm>
        </p:spPr>
        <p:txBody>
          <a:bodyPr/>
          <a:lstStyle/>
          <a:p>
            <a:r>
              <a:rPr lang="en-US"/>
              <a:t>Click to edit Master title style</a:t>
            </a:r>
            <a:endParaRPr lang="en-CA"/>
          </a:p>
        </p:txBody>
      </p:sp>
    </p:spTree>
    <p:extLst>
      <p:ext uri="{BB962C8B-B14F-4D97-AF65-F5344CB8AC3E}">
        <p14:creationId xmlns:p14="http://schemas.microsoft.com/office/powerpoint/2010/main" val="68425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5079E-A9AE-2C1C-A31C-835ABC7C3756}"/>
              </a:ext>
            </a:extLst>
          </p:cNvPr>
          <p:cNvSpPr>
            <a:spLocks noGrp="1"/>
          </p:cNvSpPr>
          <p:nvPr>
            <p:ph type="title"/>
          </p:nvPr>
        </p:nvSpPr>
        <p:spPr>
          <a:xfrm>
            <a:off x="640080" y="640080"/>
            <a:ext cx="9601200" cy="1131569"/>
          </a:xfrm>
          <a:prstGeom prst="rect">
            <a:avLst/>
          </a:prstGeom>
        </p:spPr>
        <p:txBody>
          <a:bodyPr vert="horz" lIns="0" tIns="0" rIns="0" bIns="0" rtlCol="0" anchor="t" anchorCtr="0">
            <a:normAutofit/>
          </a:bodyPr>
          <a:lstStyle/>
          <a:p>
            <a:r>
              <a:rPr lang="en-CA" noProof="0"/>
              <a:t>Click to edit Master title style</a:t>
            </a:r>
          </a:p>
        </p:txBody>
      </p:sp>
      <p:sp>
        <p:nvSpPr>
          <p:cNvPr id="3" name="Text Placeholder 2">
            <a:extLst>
              <a:ext uri="{FF2B5EF4-FFF2-40B4-BE49-F238E27FC236}">
                <a16:creationId xmlns:a16="http://schemas.microsoft.com/office/drawing/2014/main" id="{EC1E839D-26D2-E497-F45B-EF2436F43EDC}"/>
              </a:ext>
            </a:extLst>
          </p:cNvPr>
          <p:cNvSpPr>
            <a:spLocks noGrp="1"/>
          </p:cNvSpPr>
          <p:nvPr>
            <p:ph type="body" idx="1"/>
          </p:nvPr>
        </p:nvSpPr>
        <p:spPr>
          <a:xfrm>
            <a:off x="640080" y="1874521"/>
            <a:ext cx="9601200" cy="4302442"/>
          </a:xfrm>
          <a:prstGeom prst="rect">
            <a:avLst/>
          </a:prstGeom>
        </p:spPr>
        <p:txBody>
          <a:bodyPr vert="horz" lIns="0" tIns="0" rIns="0" bIns="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90391071-72D0-3BB8-F4A3-462A36D97E3C}"/>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CA" noProof="0" dirty="0"/>
          </a:p>
        </p:txBody>
      </p:sp>
      <p:sp>
        <p:nvSpPr>
          <p:cNvPr id="5" name="Footer Placeholder 4">
            <a:extLst>
              <a:ext uri="{FF2B5EF4-FFF2-40B4-BE49-F238E27FC236}">
                <a16:creationId xmlns:a16="http://schemas.microsoft.com/office/drawing/2014/main" id="{9C21CE99-ADEC-AF25-0B1D-24932C2A1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noProof="0" dirty="0"/>
          </a:p>
        </p:txBody>
      </p:sp>
      <p:sp>
        <p:nvSpPr>
          <p:cNvPr id="6" name="Slide Number Placeholder 5">
            <a:extLst>
              <a:ext uri="{FF2B5EF4-FFF2-40B4-BE49-F238E27FC236}">
                <a16:creationId xmlns:a16="http://schemas.microsoft.com/office/drawing/2014/main" id="{ED0BAEF0-11A5-2E30-AD0C-40E81290F5CC}"/>
              </a:ext>
            </a:extLst>
          </p:cNvPr>
          <p:cNvSpPr>
            <a:spLocks noGrp="1"/>
          </p:cNvSpPr>
          <p:nvPr>
            <p:ph type="sldNum" sz="quarter" idx="4"/>
          </p:nvPr>
        </p:nvSpPr>
        <p:spPr>
          <a:xfrm>
            <a:off x="880872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8C0070-AC95-4E25-AAB3-0DDC6EE6265B}" type="slidenum">
              <a:rPr lang="en-CA" noProof="0" smtClean="0"/>
              <a:t>‹#›</a:t>
            </a:fld>
            <a:endParaRPr lang="en-CA" noProof="0" dirty="0"/>
          </a:p>
        </p:txBody>
      </p:sp>
    </p:spTree>
    <p:extLst>
      <p:ext uri="{BB962C8B-B14F-4D97-AF65-F5344CB8AC3E}">
        <p14:creationId xmlns:p14="http://schemas.microsoft.com/office/powerpoint/2010/main" val="323985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4" r:id="rId5"/>
    <p:sldLayoutId id="2147483665" r:id="rId6"/>
    <p:sldLayoutId id="2147483679" r:id="rId7"/>
    <p:sldLayoutId id="2147483669" r:id="rId8"/>
    <p:sldLayoutId id="2147483680" r:id="rId9"/>
    <p:sldLayoutId id="2147483681" r:id="rId10"/>
    <p:sldLayoutId id="2147483666" r:id="rId11"/>
    <p:sldLayoutId id="2147483667" r:id="rId12"/>
    <p:sldLayoutId id="2147483660" r:id="rId13"/>
    <p:sldLayoutId id="2147483674" r:id="rId14"/>
    <p:sldLayoutId id="2147483675" r:id="rId15"/>
    <p:sldLayoutId id="2147483670" r:id="rId16"/>
    <p:sldLayoutId id="2147483671" r:id="rId17"/>
    <p:sldLayoutId id="2147483682" r:id="rId18"/>
    <p:sldLayoutId id="2147483672" r:id="rId19"/>
    <p:sldLayoutId id="2147483673" r:id="rId20"/>
    <p:sldLayoutId id="2147483676" r:id="rId21"/>
    <p:sldLayoutId id="2147483677" r:id="rId22"/>
    <p:sldLayoutId id="214748368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0C1E2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5079E-A9AE-2C1C-A31C-835ABC7C3756}"/>
              </a:ext>
            </a:extLst>
          </p:cNvPr>
          <p:cNvSpPr>
            <a:spLocks noGrp="1"/>
          </p:cNvSpPr>
          <p:nvPr>
            <p:ph type="title"/>
          </p:nvPr>
        </p:nvSpPr>
        <p:spPr>
          <a:xfrm>
            <a:off x="640080" y="640080"/>
            <a:ext cx="9601200" cy="1131569"/>
          </a:xfrm>
          <a:prstGeom prst="rect">
            <a:avLst/>
          </a:prstGeom>
        </p:spPr>
        <p:txBody>
          <a:bodyPr vert="horz" lIns="0" tIns="0" rIns="0" bIns="0" rtlCol="0" anchor="t" anchorCtr="0">
            <a:normAutofit/>
          </a:bodyPr>
          <a:lstStyle/>
          <a:p>
            <a:r>
              <a:rPr lang="en-CA" noProof="0"/>
              <a:t>Click to edit Master title style</a:t>
            </a:r>
          </a:p>
        </p:txBody>
      </p:sp>
      <p:sp>
        <p:nvSpPr>
          <p:cNvPr id="3" name="Text Placeholder 2">
            <a:extLst>
              <a:ext uri="{FF2B5EF4-FFF2-40B4-BE49-F238E27FC236}">
                <a16:creationId xmlns:a16="http://schemas.microsoft.com/office/drawing/2014/main" id="{EC1E839D-26D2-E497-F45B-EF2436F43EDC}"/>
              </a:ext>
            </a:extLst>
          </p:cNvPr>
          <p:cNvSpPr>
            <a:spLocks noGrp="1"/>
          </p:cNvSpPr>
          <p:nvPr>
            <p:ph type="body" idx="1"/>
          </p:nvPr>
        </p:nvSpPr>
        <p:spPr>
          <a:xfrm>
            <a:off x="640080" y="1874521"/>
            <a:ext cx="9601200" cy="4302442"/>
          </a:xfrm>
          <a:prstGeom prst="rect">
            <a:avLst/>
          </a:prstGeom>
        </p:spPr>
        <p:txBody>
          <a:bodyPr vert="horz" lIns="0" tIns="0" rIns="0" bIns="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90391071-72D0-3BB8-F4A3-462A36D97E3C}"/>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CA" noProof="0" dirty="0"/>
          </a:p>
        </p:txBody>
      </p:sp>
      <p:sp>
        <p:nvSpPr>
          <p:cNvPr id="5" name="Footer Placeholder 4">
            <a:extLst>
              <a:ext uri="{FF2B5EF4-FFF2-40B4-BE49-F238E27FC236}">
                <a16:creationId xmlns:a16="http://schemas.microsoft.com/office/drawing/2014/main" id="{9C21CE99-ADEC-AF25-0B1D-24932C2A1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noProof="0" dirty="0"/>
          </a:p>
        </p:txBody>
      </p:sp>
      <p:sp>
        <p:nvSpPr>
          <p:cNvPr id="6" name="Slide Number Placeholder 5">
            <a:extLst>
              <a:ext uri="{FF2B5EF4-FFF2-40B4-BE49-F238E27FC236}">
                <a16:creationId xmlns:a16="http://schemas.microsoft.com/office/drawing/2014/main" id="{ED0BAEF0-11A5-2E30-AD0C-40E81290F5CC}"/>
              </a:ext>
            </a:extLst>
          </p:cNvPr>
          <p:cNvSpPr>
            <a:spLocks noGrp="1"/>
          </p:cNvSpPr>
          <p:nvPr>
            <p:ph type="sldNum" sz="quarter" idx="4"/>
          </p:nvPr>
        </p:nvSpPr>
        <p:spPr>
          <a:xfrm>
            <a:off x="880872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8C0070-AC95-4E25-AAB3-0DDC6EE6265B}" type="slidenum">
              <a:rPr lang="en-CA" noProof="0" smtClean="0"/>
              <a:t>‹#›</a:t>
            </a:fld>
            <a:endParaRPr lang="en-CA" noProof="0" dirty="0"/>
          </a:p>
        </p:txBody>
      </p:sp>
    </p:spTree>
    <p:extLst>
      <p:ext uri="{BB962C8B-B14F-4D97-AF65-F5344CB8AC3E}">
        <p14:creationId xmlns:p14="http://schemas.microsoft.com/office/powerpoint/2010/main" val="673410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0C1E2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notesSlide" Target="../notesSlides/notesSlide1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12.xml"/><Relationship Id="rId5" Type="http://schemas.openxmlformats.org/officeDocument/2006/relationships/tags" Target="../tags/tag60.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notesSlide" Target="../notesSlides/notesSlide1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slideLayout" Target="../slideLayouts/slideLayout12.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notesSlide" Target="../notesSlides/notesSlide13.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3.xml"/><Relationship Id="rId5" Type="http://schemas.openxmlformats.org/officeDocument/2006/relationships/tags" Target="../tags/tag79.xml"/><Relationship Id="rId4" Type="http://schemas.openxmlformats.org/officeDocument/2006/relationships/tags" Target="../tags/tag78.xml"/></Relationships>
</file>

<file path=ppt/slides/_rels/slide14.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notesSlide" Target="../notesSlides/notesSlide14.xml"/><Relationship Id="rId2" Type="http://schemas.openxmlformats.org/officeDocument/2006/relationships/tags" Target="../tags/tag81.xml"/><Relationship Id="rId16" Type="http://schemas.openxmlformats.org/officeDocument/2006/relationships/slideLayout" Target="../slideLayouts/slideLayout3.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tags" Target="../tags/tag94.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s>
</file>

<file path=ppt/slides/_rels/slide15.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notesSlide" Target="../notesSlides/notesSlide15.xml"/><Relationship Id="rId5" Type="http://schemas.openxmlformats.org/officeDocument/2006/relationships/tags" Target="../tags/tag99.xml"/><Relationship Id="rId10" Type="http://schemas.openxmlformats.org/officeDocument/2006/relationships/slideLayout" Target="../slideLayouts/slideLayout12.xml"/><Relationship Id="rId4" Type="http://schemas.openxmlformats.org/officeDocument/2006/relationships/tags" Target="../tags/tag98.xml"/><Relationship Id="rId9" Type="http://schemas.openxmlformats.org/officeDocument/2006/relationships/tags" Target="../tags/tag103.xml"/></Relationships>
</file>

<file path=ppt/slides/_rels/slide16.xml.rels><?xml version="1.0" encoding="UTF-8" standalone="yes"?>
<Relationships xmlns="http://schemas.openxmlformats.org/package/2006/relationships"><Relationship Id="rId8" Type="http://schemas.openxmlformats.org/officeDocument/2006/relationships/hyperlink" Target="https://www.tpsgc-pwgsc.gc.ca/remuneration-compensation/services-pension-services/pension/video/5-5-eng.html" TargetMode="External"/><Relationship Id="rId3" Type="http://schemas.openxmlformats.org/officeDocument/2006/relationships/tags" Target="../tags/tag106.xml"/><Relationship Id="rId7" Type="http://schemas.openxmlformats.org/officeDocument/2006/relationships/hyperlink" Target="https://www.canada.ca/en/treasury-board-secretariat/services/pension-plan/plan-information/return-contributions.html" TargetMode="Externa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6.xml"/><Relationship Id="rId11" Type="http://schemas.openxmlformats.org/officeDocument/2006/relationships/hyperlink" Target="https://www.tpsgc-pwgsc.gc.ca/remuneration-compensation/services-pension-services/pension/video/5-2-eng.html" TargetMode="External"/><Relationship Id="rId5" Type="http://schemas.openxmlformats.org/officeDocument/2006/relationships/slideLayout" Target="../slideLayouts/slideLayout2.xml"/><Relationship Id="rId10" Type="http://schemas.openxmlformats.org/officeDocument/2006/relationships/hyperlink" Target="https://www.tpsgc-pwgsc.gc.ca/remuneration-compensation/services-pension-services/pension/video/5-4-eng.html" TargetMode="External"/><Relationship Id="rId4" Type="http://schemas.openxmlformats.org/officeDocument/2006/relationships/tags" Target="../tags/tag107.xml"/><Relationship Id="rId9" Type="http://schemas.openxmlformats.org/officeDocument/2006/relationships/hyperlink" Target="https://www.tpsgc-pwgsc.gc.ca/remuneration-compensation/services-pension-services/pension/video/5-3-eng.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tpsgc-pwgsc.gc.ca/remuneration-compensation/services-pension-services/pension/video/5-5-eng.html" TargetMode="External"/><Relationship Id="rId3" Type="http://schemas.openxmlformats.org/officeDocument/2006/relationships/tags" Target="../tags/tag110.xml"/><Relationship Id="rId7" Type="http://schemas.openxmlformats.org/officeDocument/2006/relationships/hyperlink" Target="https://www.canada.ca/en/treasury-board-secretariat/services/pension-plan/plan-information/return-contributions.html" TargetMode="Externa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7.xml"/><Relationship Id="rId11" Type="http://schemas.openxmlformats.org/officeDocument/2006/relationships/hyperlink" Target="https://www.tpsgc-pwgsc.gc.ca/remuneration-compensation/services-pension-services/pension/video/5-2-eng.html" TargetMode="External"/><Relationship Id="rId5" Type="http://schemas.openxmlformats.org/officeDocument/2006/relationships/slideLayout" Target="../slideLayouts/slideLayout3.xml"/><Relationship Id="rId10" Type="http://schemas.openxmlformats.org/officeDocument/2006/relationships/hyperlink" Target="https://www.tpsgc-pwgsc.gc.ca/remuneration-compensation/services-pension-services/pension/video/5-4-eng.html" TargetMode="External"/><Relationship Id="rId4" Type="http://schemas.openxmlformats.org/officeDocument/2006/relationships/tags" Target="../tags/tag111.xml"/><Relationship Id="rId9" Type="http://schemas.openxmlformats.org/officeDocument/2006/relationships/hyperlink" Target="https://www.tpsgc-pwgsc.gc.ca/remuneration-compensation/services-pension-services/pension/video/5-3-eng.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9.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10" Type="http://schemas.openxmlformats.org/officeDocument/2006/relationships/notesSlide" Target="../notesSlides/notesSlide19.xml"/><Relationship Id="rId4" Type="http://schemas.openxmlformats.org/officeDocument/2006/relationships/tags" Target="../tags/tag116.xml"/><Relationship Id="rId9"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tags" Target="../tags/tag122.xml"/><Relationship Id="rId16" Type="http://schemas.openxmlformats.org/officeDocument/2006/relationships/image" Target="../media/image25.png"/><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notesSlide" Target="../notesSlides/notesSlide20.xml"/><Relationship Id="rId5" Type="http://schemas.openxmlformats.org/officeDocument/2006/relationships/tags" Target="../tags/tag125.xml"/><Relationship Id="rId15" Type="http://schemas.openxmlformats.org/officeDocument/2006/relationships/image" Target="../media/image24.svg"/><Relationship Id="rId10" Type="http://schemas.openxmlformats.org/officeDocument/2006/relationships/slideLayout" Target="../slideLayouts/slideLayout18.xml"/><Relationship Id="rId19" Type="http://schemas.openxmlformats.org/officeDocument/2006/relationships/image" Target="../media/image28.svg"/><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media/image29.png"/><Relationship Id="rId2" Type="http://schemas.openxmlformats.org/officeDocument/2006/relationships/tags" Target="../tags/tag131.xml"/><Relationship Id="rId16" Type="http://schemas.openxmlformats.org/officeDocument/2006/relationships/notesSlide" Target="../notesSlides/notesSlide2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slideLayout" Target="../slideLayouts/slideLayout12.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s/_rels/slide22.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hyperlink" Target="https://www.tpsgc-pwgsc.gc.ca/remuneration-compensation/services-paye-pay-services/form/html/2196-eng.html" TargetMode="Externa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hyperlink" Target="https://pension.tpsgc-pwgsc.gc.ca/mygcpension/app/login" TargetMode="Externa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hyperlink" Target="https://www.canada.ca/en/treasury-board-secretariat/services/benefit-plans/management-insurance-plan/public-service-management-insurance-plan-plan-document.html#Toc423520040" TargetMode="Externa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26.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27.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13.xml"/><Relationship Id="rId5" Type="http://schemas.openxmlformats.org/officeDocument/2006/relationships/tags" Target="../tags/tag162.xml"/><Relationship Id="rId4" Type="http://schemas.openxmlformats.org/officeDocument/2006/relationships/tags" Target="../tags/tag161.xml"/></Relationships>
</file>

<file path=ppt/slides/_rels/slide2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28.xml"/><Relationship Id="rId5" Type="http://schemas.openxmlformats.org/officeDocument/2006/relationships/slideLayout" Target="../slideLayouts/slideLayout13.xml"/><Relationship Id="rId4" Type="http://schemas.openxmlformats.org/officeDocument/2006/relationships/tags" Target="../tags/tag166.xml"/></Relationships>
</file>

<file path=ppt/slides/_rels/slide2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29.xml"/><Relationship Id="rId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hyperlink" Target="http://www.canada.ca/pension-benefits"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www.canada.ca/disabilityafterretirement" TargetMode="External"/><Relationship Id="rId3" Type="http://schemas.openxmlformats.org/officeDocument/2006/relationships/tags" Target="../tags/tag172.xml"/><Relationship Id="rId7" Type="http://schemas.openxmlformats.org/officeDocument/2006/relationships/hyperlink" Target="http://www.canada.ca/pension-benefit-division" TargetMode="Externa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hyperlink" Target="http://www.canada.ca/pensiontransferagreements" TargetMode="External"/><Relationship Id="rId5" Type="http://schemas.openxmlformats.org/officeDocument/2006/relationships/notesSlide" Target="../notesSlides/notesSlide30.xml"/><Relationship Id="rId10" Type="http://schemas.openxmlformats.org/officeDocument/2006/relationships/hyperlink" Target="http://www.canada.ca/optional-survivor-benefit" TargetMode="External"/><Relationship Id="rId4" Type="http://schemas.openxmlformats.org/officeDocument/2006/relationships/slideLayout" Target="../slideLayouts/slideLayout14.xml"/><Relationship Id="rId9" Type="http://schemas.openxmlformats.org/officeDocument/2006/relationships/hyperlink" Target="http://www.canada.ca/reemployment-after-retirement"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hyperlink" Target="http://www.canada.ca/pension-forms" TargetMode="External"/><Relationship Id="rId2" Type="http://schemas.openxmlformats.org/officeDocument/2006/relationships/slideLayout" Target="../slideLayouts/slideLayout14.xml"/><Relationship Id="rId1" Type="http://schemas.openxmlformats.org/officeDocument/2006/relationships/tags" Target="../tags/tag173.xml"/><Relationship Id="rId6" Type="http://schemas.openxmlformats.org/officeDocument/2006/relationships/hyperlink" Target="http://www.canada.ca/pension-information-packages" TargetMode="External"/><Relationship Id="rId5" Type="http://schemas.openxmlformats.org/officeDocument/2006/relationships/hyperlink" Target="http://www.canada.ca/pensionvideos" TargetMode="External"/><Relationship Id="rId4" Type="http://schemas.openxmlformats.org/officeDocument/2006/relationships/hyperlink" Target="http://www.canada.ca/pensiontools" TargetMode="External"/></Relationships>
</file>

<file path=ppt/slides/_rels/slide32.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hyperlink" Target="http://www.rrq.gouv.qc.ca/en/" TargetMode="Externa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hyperlink" Target="http://www.servicecanada.gc.ca/"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notesSlide" Target="../notesSlides/notesSlide32.xml"/><Relationship Id="rId5" Type="http://schemas.openxmlformats.org/officeDocument/2006/relationships/tags" Target="../tags/tag178.xml"/><Relationship Id="rId15" Type="http://schemas.openxmlformats.org/officeDocument/2006/relationships/hyperlink" Target="http://www.canada.ca/dental" TargetMode="External"/><Relationship Id="rId10" Type="http://schemas.openxmlformats.org/officeDocument/2006/relationships/slideLayout" Target="../slideLayouts/slideLayout1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hyperlink" Target="https://my.canadalife.com/sign-in"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85.xml"/><Relationship Id="rId7" Type="http://schemas.openxmlformats.org/officeDocument/2006/relationships/image" Target="../media/image30.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hyperlink" Target="https://www.federalretirees.ca/en" TargetMode="External"/><Relationship Id="rId5" Type="http://schemas.openxmlformats.org/officeDocument/2006/relationships/notesSlide" Target="../notesSlides/notesSlide33.xml"/><Relationship Id="rId4"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1.xml"/><Relationship Id="rId1" Type="http://schemas.openxmlformats.org/officeDocument/2006/relationships/tags" Target="../tags/tag186.xml"/><Relationship Id="rId4" Type="http://schemas.openxmlformats.org/officeDocument/2006/relationships/hyperlink" Target="https://www.canada.ca/en/treasury-board-secretariat/topics/pension-benefits.html"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20.png"/><Relationship Id="rId5" Type="http://schemas.openxmlformats.org/officeDocument/2006/relationships/tags" Target="../tags/tag11.xml"/><Relationship Id="rId10" Type="http://schemas.openxmlformats.org/officeDocument/2006/relationships/image" Target="../media/image19.png"/><Relationship Id="rId4" Type="http://schemas.openxmlformats.org/officeDocument/2006/relationships/tags" Target="../tags/tag10.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6.xml"/><Relationship Id="rId7"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notesSlide" Target="../notesSlides/notesSlide6.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7.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3.xml"/><Relationship Id="rId5" Type="http://schemas.openxmlformats.org/officeDocument/2006/relationships/tags" Target="../tags/tag43.xml"/><Relationship Id="rId4"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CB9-4DF6-D5C2-323A-824CD2166901}"/>
              </a:ext>
            </a:extLst>
          </p:cNvPr>
          <p:cNvSpPr>
            <a:spLocks noGrp="1"/>
          </p:cNvSpPr>
          <p:nvPr>
            <p:ph type="ctrTitle"/>
            <p:custDataLst>
              <p:tags r:id="rId1"/>
            </p:custDataLst>
          </p:nvPr>
        </p:nvSpPr>
        <p:spPr>
          <a:xfrm>
            <a:off x="548640" y="2115196"/>
            <a:ext cx="8559501" cy="1157093"/>
          </a:xfrm>
        </p:spPr>
        <p:txBody>
          <a:bodyPr>
            <a:normAutofit fontScale="90000"/>
          </a:bodyPr>
          <a:lstStyle/>
          <a:p>
            <a:r>
              <a:rPr lang="en-CA" sz="4800" dirty="0">
                <a:solidFill>
                  <a:srgbClr val="000000"/>
                </a:solidFill>
              </a:rPr>
              <a:t>Plan Member Education Session</a:t>
            </a:r>
            <a:br>
              <a:rPr lang="en-CA" sz="4000" dirty="0">
                <a:solidFill>
                  <a:srgbClr val="000000"/>
                </a:solidFill>
              </a:rPr>
            </a:br>
            <a:r>
              <a:rPr lang="en-CA" sz="3100" b="0" dirty="0">
                <a:solidFill>
                  <a:srgbClr val="000000"/>
                </a:solidFill>
              </a:rPr>
              <a:t>Public Service Superannuation Act (PSSA)</a:t>
            </a:r>
          </a:p>
        </p:txBody>
      </p:sp>
      <p:sp>
        <p:nvSpPr>
          <p:cNvPr id="3" name="Subtitle 2">
            <a:extLst>
              <a:ext uri="{FF2B5EF4-FFF2-40B4-BE49-F238E27FC236}">
                <a16:creationId xmlns:a16="http://schemas.microsoft.com/office/drawing/2014/main" id="{3C7544FF-5C1E-4A63-58FA-8623DD5B9FF0}"/>
              </a:ext>
            </a:extLst>
          </p:cNvPr>
          <p:cNvSpPr>
            <a:spLocks noGrp="1"/>
          </p:cNvSpPr>
          <p:nvPr>
            <p:ph type="subTitle" idx="1"/>
            <p:custDataLst>
              <p:tags r:id="rId2"/>
            </p:custDataLst>
          </p:nvPr>
        </p:nvSpPr>
        <p:spPr>
          <a:xfrm>
            <a:off x="548640" y="4279292"/>
            <a:ext cx="8074277" cy="1157093"/>
          </a:xfrm>
        </p:spPr>
        <p:txBody>
          <a:bodyPr vert="horz" lIns="0" tIns="0" rIns="0" bIns="0" rtlCol="0" anchor="t">
            <a:noAutofit/>
          </a:bodyPr>
          <a:lstStyle/>
          <a:p>
            <a:r>
              <a:rPr lang="en-CA" dirty="0">
                <a:solidFill>
                  <a:srgbClr val="000000"/>
                </a:solidFill>
              </a:rPr>
              <a:t>Presented by</a:t>
            </a:r>
            <a:br>
              <a:rPr lang="en-CA" dirty="0">
                <a:solidFill>
                  <a:srgbClr val="000000"/>
                </a:solidFill>
              </a:rPr>
            </a:br>
            <a:r>
              <a:rPr lang="en-CA" b="1" dirty="0">
                <a:solidFill>
                  <a:srgbClr val="000000"/>
                </a:solidFill>
              </a:rPr>
              <a:t>The Government of Canada Pension Centre </a:t>
            </a:r>
          </a:p>
          <a:p>
            <a:r>
              <a:rPr lang="en-CA" sz="1200" b="1" dirty="0">
                <a:solidFill>
                  <a:srgbClr val="000000"/>
                </a:solidFill>
                <a:cs typeface="Arial"/>
              </a:rPr>
              <a:t>APEX Version November 1, 2025</a:t>
            </a:r>
          </a:p>
        </p:txBody>
      </p:sp>
    </p:spTree>
    <p:extLst>
      <p:ext uri="{BB962C8B-B14F-4D97-AF65-F5344CB8AC3E}">
        <p14:creationId xmlns:p14="http://schemas.microsoft.com/office/powerpoint/2010/main" val="172532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F06E-66CE-80C7-1392-2416FE0A1DAB}"/>
              </a:ext>
            </a:extLst>
          </p:cNvPr>
          <p:cNvSpPr>
            <a:spLocks noGrp="1"/>
          </p:cNvSpPr>
          <p:nvPr>
            <p:ph type="title"/>
            <p:custDataLst>
              <p:tags r:id="rId1"/>
            </p:custDataLst>
          </p:nvPr>
        </p:nvSpPr>
        <p:spPr>
          <a:xfrm>
            <a:off x="540000" y="324000"/>
            <a:ext cx="10978600" cy="1005772"/>
          </a:xfrm>
        </p:spPr>
        <p:txBody>
          <a:bodyPr>
            <a:normAutofit/>
          </a:bodyPr>
          <a:lstStyle/>
          <a:p>
            <a:r>
              <a:rPr lang="en-CA" dirty="0">
                <a:solidFill>
                  <a:srgbClr val="000000"/>
                </a:solidFill>
              </a:rPr>
              <a:t>Monthly Option: </a:t>
            </a:r>
            <a:r>
              <a:rPr lang="en-CA" sz="2800" dirty="0">
                <a:solidFill>
                  <a:srgbClr val="000000"/>
                </a:solidFill>
              </a:rPr>
              <a:t>Reduced (Annual allowance)</a:t>
            </a:r>
          </a:p>
        </p:txBody>
      </p:sp>
      <p:sp>
        <p:nvSpPr>
          <p:cNvPr id="3" name="TextBox 2">
            <a:extLst>
              <a:ext uri="{FF2B5EF4-FFF2-40B4-BE49-F238E27FC236}">
                <a16:creationId xmlns:a16="http://schemas.microsoft.com/office/drawing/2014/main" id="{25AF654B-4378-CD8A-950D-552FE690C5A9}"/>
              </a:ext>
            </a:extLst>
          </p:cNvPr>
          <p:cNvSpPr txBox="1"/>
          <p:nvPr>
            <p:custDataLst>
              <p:tags r:id="rId2"/>
            </p:custDataLst>
          </p:nvPr>
        </p:nvSpPr>
        <p:spPr>
          <a:xfrm>
            <a:off x="739966" y="1197692"/>
            <a:ext cx="9206428" cy="2724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Arial"/>
              <a:buChar char="•"/>
            </a:pPr>
            <a:r>
              <a:rPr lang="en-US" sz="2400" kern="0" dirty="0">
                <a:solidFill>
                  <a:srgbClr val="000000"/>
                </a:solidFill>
                <a:cs typeface="Arial"/>
              </a:rPr>
              <a:t>A member who is not entitled to an Immediate Annuity upon termination, with 2+ years of pensionable service would have an option for an Annual Allowance</a:t>
            </a:r>
            <a:r>
              <a:rPr lang="en-US" sz="2400" kern="0" dirty="0">
                <a:solidFill>
                  <a:schemeClr val="bg1"/>
                </a:solidFill>
                <a:cs typeface="Arial"/>
              </a:rPr>
              <a:t>.</a:t>
            </a:r>
          </a:p>
          <a:p>
            <a:pPr marL="342900" indent="-342900">
              <a:buFont typeface="Arial"/>
              <a:buChar char="•"/>
            </a:pPr>
            <a:endParaRPr lang="en-US" sz="2400" kern="0" dirty="0">
              <a:solidFill>
                <a:srgbClr val="000000"/>
              </a:solidFill>
              <a:cs typeface="Arial"/>
            </a:endParaRPr>
          </a:p>
          <a:p>
            <a:pPr marL="342900" indent="-342900">
              <a:buFont typeface="Arial"/>
              <a:buChar char="•"/>
            </a:pPr>
            <a:r>
              <a:rPr lang="en-US" sz="2400" kern="0" dirty="0">
                <a:solidFill>
                  <a:srgbClr val="000000"/>
                </a:solidFill>
                <a:cs typeface="Arial"/>
              </a:rPr>
              <a:t>Regardless of age/service combination, Annual allowance is payable:</a:t>
            </a:r>
          </a:p>
          <a:p>
            <a:r>
              <a:rPr lang="en-US" sz="2400" kern="0" dirty="0">
                <a:solidFill>
                  <a:schemeClr val="bg1"/>
                </a:solidFill>
                <a:cs typeface="Arial"/>
              </a:rPr>
              <a:t>.</a:t>
            </a:r>
            <a:endParaRPr lang="en-US" sz="2400" dirty="0">
              <a:solidFill>
                <a:schemeClr val="bg1"/>
              </a:solidFill>
              <a:cs typeface="Arial"/>
            </a:endParaRPr>
          </a:p>
          <a:p>
            <a:endParaRPr lang="en-US" sz="2400" dirty="0"/>
          </a:p>
        </p:txBody>
      </p:sp>
      <p:sp>
        <p:nvSpPr>
          <p:cNvPr id="5" name="TextBox 4">
            <a:extLst>
              <a:ext uri="{FF2B5EF4-FFF2-40B4-BE49-F238E27FC236}">
                <a16:creationId xmlns:a16="http://schemas.microsoft.com/office/drawing/2014/main" id="{791550A6-217C-F17B-E493-F1BC4CA71578}"/>
              </a:ext>
            </a:extLst>
          </p:cNvPr>
          <p:cNvSpPr txBox="1"/>
          <p:nvPr>
            <p:custDataLst>
              <p:tags r:id="rId3"/>
            </p:custDataLst>
          </p:nvPr>
        </p:nvSpPr>
        <p:spPr>
          <a:xfrm>
            <a:off x="963048" y="3922108"/>
            <a:ext cx="8951921" cy="830997"/>
          </a:xfrm>
          <a:prstGeom prst="rect">
            <a:avLst/>
          </a:prstGeom>
          <a:solidFill>
            <a:srgbClr val="00C2F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1200" kern="0" dirty="0">
              <a:latin typeface="Arial"/>
              <a:cs typeface="Arial"/>
            </a:endParaRPr>
          </a:p>
          <a:p>
            <a:r>
              <a:rPr lang="en-CA" sz="2400" kern="0" dirty="0">
                <a:solidFill>
                  <a:srgbClr val="000000"/>
                </a:solidFill>
                <a:cs typeface="Arial"/>
              </a:rPr>
              <a:t>GR1: at the </a:t>
            </a:r>
            <a:r>
              <a:rPr lang="en-US" sz="2400" kern="0" dirty="0">
                <a:solidFill>
                  <a:srgbClr val="000000"/>
                </a:solidFill>
                <a:cs typeface="Arial"/>
              </a:rPr>
              <a:t>later of age 50, date of option or date of termination</a:t>
            </a:r>
            <a:r>
              <a:rPr lang="en-US" sz="2400" kern="0" dirty="0">
                <a:solidFill>
                  <a:srgbClr val="00C2F3"/>
                </a:solidFill>
                <a:cs typeface="Arial"/>
              </a:rPr>
              <a:t>.</a:t>
            </a:r>
            <a:endParaRPr lang="en-US" sz="2400" dirty="0">
              <a:solidFill>
                <a:srgbClr val="00C2F3"/>
              </a:solidFill>
            </a:endParaRPr>
          </a:p>
          <a:p>
            <a:endParaRPr lang="en-US" sz="1200" kern="0" dirty="0">
              <a:cs typeface="Arial"/>
            </a:endParaRPr>
          </a:p>
        </p:txBody>
      </p:sp>
      <p:sp>
        <p:nvSpPr>
          <p:cNvPr id="7" name="TextBox 6">
            <a:extLst>
              <a:ext uri="{FF2B5EF4-FFF2-40B4-BE49-F238E27FC236}">
                <a16:creationId xmlns:a16="http://schemas.microsoft.com/office/drawing/2014/main" id="{001D3D80-4AEA-B270-6C79-FE321C02A350}"/>
              </a:ext>
            </a:extLst>
          </p:cNvPr>
          <p:cNvSpPr txBox="1"/>
          <p:nvPr>
            <p:custDataLst>
              <p:tags r:id="rId4"/>
            </p:custDataLst>
          </p:nvPr>
        </p:nvSpPr>
        <p:spPr>
          <a:xfrm>
            <a:off x="964800" y="5051530"/>
            <a:ext cx="8953200" cy="830997"/>
          </a:xfrm>
          <a:prstGeom prst="rect">
            <a:avLst/>
          </a:prstGeom>
          <a:solidFill>
            <a:srgbClr val="C3D941">
              <a:alpha val="84706"/>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1200" dirty="0">
              <a:cs typeface="Arial"/>
            </a:endParaRPr>
          </a:p>
          <a:p>
            <a:r>
              <a:rPr lang="en-CA" sz="2400" dirty="0">
                <a:solidFill>
                  <a:srgbClr val="000000"/>
                </a:solidFill>
              </a:rPr>
              <a:t>GR2: at the later of</a:t>
            </a:r>
            <a:r>
              <a:rPr lang="en-US" sz="2400" dirty="0">
                <a:solidFill>
                  <a:srgbClr val="000000"/>
                </a:solidFill>
              </a:rPr>
              <a:t> age 55, date of option or date of termination</a:t>
            </a:r>
            <a:r>
              <a:rPr lang="en-US" sz="2400" dirty="0">
                <a:solidFill>
                  <a:srgbClr val="CFE35B"/>
                </a:solidFill>
                <a:cs typeface="Arial"/>
              </a:rPr>
              <a:t>.</a:t>
            </a:r>
            <a:endParaRPr lang="en-US" sz="2400" dirty="0">
              <a:solidFill>
                <a:srgbClr val="CFE35B"/>
              </a:solidFill>
            </a:endParaRPr>
          </a:p>
          <a:p>
            <a:endParaRPr lang="en-US" sz="1200" dirty="0">
              <a:solidFill>
                <a:srgbClr val="000000"/>
              </a:solidFill>
              <a:cs typeface="Arial"/>
            </a:endParaRPr>
          </a:p>
        </p:txBody>
      </p:sp>
      <p:sp>
        <p:nvSpPr>
          <p:cNvPr id="4" name="Slide Number Placeholder 3">
            <a:extLst>
              <a:ext uri="{FF2B5EF4-FFF2-40B4-BE49-F238E27FC236}">
                <a16:creationId xmlns:a16="http://schemas.microsoft.com/office/drawing/2014/main" id="{40CD1B85-25A7-3D93-41AF-3C59089791D9}"/>
              </a:ext>
            </a:extLst>
          </p:cNvPr>
          <p:cNvSpPr>
            <a:spLocks noGrp="1"/>
          </p:cNvSpPr>
          <p:nvPr>
            <p:ph type="sldNum" sz="quarter" idx="12"/>
          </p:nvPr>
        </p:nvSpPr>
        <p:spPr/>
        <p:txBody>
          <a:bodyPr/>
          <a:lstStyle/>
          <a:p>
            <a:fld id="{CB8C0070-AC95-4E25-AAB3-0DDC6EE6265B}" type="slidenum">
              <a:rPr lang="fr-CA" smtClean="0"/>
              <a:pPr/>
              <a:t>10</a:t>
            </a:fld>
            <a:endParaRPr lang="fr-CA" noProof="0" dirty="0"/>
          </a:p>
        </p:txBody>
      </p:sp>
    </p:spTree>
    <p:extLst>
      <p:ext uri="{BB962C8B-B14F-4D97-AF65-F5344CB8AC3E}">
        <p14:creationId xmlns:p14="http://schemas.microsoft.com/office/powerpoint/2010/main" val="383929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5FE9-4A87-6B64-5932-23D8F0E62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8E2B0-F5BC-179C-8B0B-7B8305B98F3C}"/>
              </a:ext>
            </a:extLst>
          </p:cNvPr>
          <p:cNvSpPr>
            <a:spLocks noGrp="1"/>
          </p:cNvSpPr>
          <p:nvPr>
            <p:ph type="title"/>
            <p:custDataLst>
              <p:tags r:id="rId1"/>
            </p:custDataLst>
          </p:nvPr>
        </p:nvSpPr>
        <p:spPr>
          <a:xfrm>
            <a:off x="540000" y="324000"/>
            <a:ext cx="10978600" cy="779462"/>
          </a:xfrm>
        </p:spPr>
        <p:txBody>
          <a:bodyPr/>
          <a:lstStyle/>
          <a:p>
            <a:r>
              <a:rPr lang="en-CA" dirty="0">
                <a:solidFill>
                  <a:srgbClr val="000000"/>
                </a:solidFill>
              </a:rPr>
              <a:t>Reduction: </a:t>
            </a:r>
            <a:r>
              <a:rPr lang="en-CA" sz="2800" dirty="0">
                <a:solidFill>
                  <a:srgbClr val="000000"/>
                </a:solidFill>
              </a:rPr>
              <a:t>Plan members – GR1</a:t>
            </a:r>
          </a:p>
        </p:txBody>
      </p:sp>
      <p:sp>
        <p:nvSpPr>
          <p:cNvPr id="6" name="TextBox 5">
            <a:extLst>
              <a:ext uri="{FF2B5EF4-FFF2-40B4-BE49-F238E27FC236}">
                <a16:creationId xmlns:a16="http://schemas.microsoft.com/office/drawing/2014/main" id="{B0E58311-2522-3092-7863-DE93DE9152BA}"/>
              </a:ext>
            </a:extLst>
          </p:cNvPr>
          <p:cNvSpPr txBox="1"/>
          <p:nvPr>
            <p:custDataLst>
              <p:tags r:id="rId2"/>
            </p:custDataLst>
          </p:nvPr>
        </p:nvSpPr>
        <p:spPr>
          <a:xfrm>
            <a:off x="566057" y="1141562"/>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rPr>
              <a:t>Less than 25 years of pensionable service </a:t>
            </a:r>
            <a:r>
              <a:rPr lang="en-US" sz="2000" b="1" dirty="0">
                <a:solidFill>
                  <a:srgbClr val="000000"/>
                </a:solidFill>
              </a:rPr>
              <a:t>OR</a:t>
            </a:r>
            <a:r>
              <a:rPr lang="en-US" sz="2000" dirty="0">
                <a:solidFill>
                  <a:srgbClr val="000000"/>
                </a:solidFill>
              </a:rPr>
              <a:t> under 50</a:t>
            </a:r>
            <a:endParaRPr lang="en-US" sz="2000" dirty="0">
              <a:solidFill>
                <a:schemeClr val="bg1"/>
              </a:solidFill>
            </a:endParaRPr>
          </a:p>
        </p:txBody>
      </p:sp>
      <p:graphicFrame>
        <p:nvGraphicFramePr>
          <p:cNvPr id="4" name="Table 3" descr="The reduction is calculated as 5% multiplied by (60 minus age).">
            <a:extLst>
              <a:ext uri="{FF2B5EF4-FFF2-40B4-BE49-F238E27FC236}">
                <a16:creationId xmlns:a16="http://schemas.microsoft.com/office/drawing/2014/main" id="{95699872-F3D9-1FA3-524A-CD19790AD195}"/>
              </a:ext>
            </a:extLst>
          </p:cNvPr>
          <p:cNvGraphicFramePr>
            <a:graphicFrameLocks noGrp="1"/>
          </p:cNvGraphicFramePr>
          <p:nvPr>
            <p:custDataLst>
              <p:tags r:id="rId3"/>
            </p:custDataLst>
            <p:extLst>
              <p:ext uri="{D42A27DB-BD31-4B8C-83A1-F6EECF244321}">
                <p14:modId xmlns:p14="http://schemas.microsoft.com/office/powerpoint/2010/main" val="4162431040"/>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chemeClr val="tx1"/>
                          </a:solidFill>
                          <a:effectLst/>
                          <a:latin typeface="+mj-lt"/>
                          <a:ea typeface="+mn-ea"/>
                          <a:cs typeface="Calibri"/>
                        </a:rPr>
                        <a:t>Reduction</a:t>
                      </a: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en-US" sz="1800" b="0" i="0" u="none" strike="noStrike" kern="1200" cap="none" normalizeH="0" baseline="0" dirty="0">
                          <a:ln>
                            <a:noFill/>
                          </a:ln>
                          <a:solidFill>
                            <a:srgbClr val="000000"/>
                          </a:solidFill>
                          <a:effectLst/>
                          <a:latin typeface="+mn-lt"/>
                          <a:ea typeface="+mn-ea"/>
                          <a:cs typeface="Calibri"/>
                        </a:rPr>
                        <a:t>           5% x (60 </a:t>
                      </a:r>
                      <a:r>
                        <a:rPr lang="en-US" sz="1800" b="0" i="0" u="none" strike="noStrike" kern="1200" cap="none" normalizeH="0" baseline="0" dirty="0">
                          <a:ln>
                            <a:noFill/>
                          </a:ln>
                          <a:solidFill>
                            <a:srgbClr val="000000"/>
                          </a:solidFill>
                          <a:effectLst/>
                          <a:latin typeface="+mn-lt"/>
                          <a:ea typeface="+mn-ea"/>
                          <a:cs typeface="Calibri"/>
                        </a:rPr>
                        <a:t>- age</a:t>
                      </a:r>
                      <a:r>
                        <a:rPr kumimoji="0" lang="en-US" sz="1800" b="0" i="0" u="none" strike="noStrike" kern="1200" cap="none" normalizeH="0" baseline="0" dirty="0">
                          <a:ln>
                            <a:noFill/>
                          </a:ln>
                          <a:solidFill>
                            <a:srgbClr val="000000"/>
                          </a:solidFill>
                          <a:effectLst/>
                          <a:latin typeface="+mn-lt"/>
                          <a:ea typeface="+mn-ea"/>
                          <a:cs typeface="Calibri"/>
                        </a:rPr>
                        <a:t>)</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F0B10815-693E-F51C-66B4-57A7981BC93B}"/>
              </a:ext>
            </a:extLst>
          </p:cNvPr>
          <p:cNvSpPr txBox="1"/>
          <p:nvPr>
            <p:custDataLst>
              <p:tags r:id="rId4"/>
            </p:custDataLst>
          </p:nvPr>
        </p:nvSpPr>
        <p:spPr>
          <a:xfrm>
            <a:off x="566057" y="3134414"/>
            <a:ext cx="67600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25 or more years of pensionable service</a:t>
            </a:r>
            <a:r>
              <a:rPr lang="en-US" sz="2400" dirty="0">
                <a:solidFill>
                  <a:schemeClr val="bg1"/>
                </a:solidFill>
                <a:cs typeface="Arial"/>
              </a:rPr>
              <a:t>.</a:t>
            </a:r>
            <a:endParaRPr lang="en-US" dirty="0"/>
          </a:p>
        </p:txBody>
      </p:sp>
      <p:graphicFrame>
        <p:nvGraphicFramePr>
          <p:cNvPr id="10" name="Table 9" descr="Termination age 50 to 54: The reduction is calculated as the greater of two values: 5% multiplied by (55 minus age), or 5% multiplied by (30 minus years of service).&#10;&#10;Termination age 55 to 59: The reduction is calculated as the lesser of two values: 5% multiplied by (60 minus age), or 5% multiplied by (30 minus years of service).">
            <a:extLst>
              <a:ext uri="{FF2B5EF4-FFF2-40B4-BE49-F238E27FC236}">
                <a16:creationId xmlns:a16="http://schemas.microsoft.com/office/drawing/2014/main" id="{1042576B-6E77-9109-D5AA-7405692864A6}"/>
              </a:ext>
            </a:extLst>
          </p:cNvPr>
          <p:cNvGraphicFramePr>
            <a:graphicFrameLocks noGrp="1"/>
          </p:cNvGraphicFramePr>
          <p:nvPr>
            <p:custDataLst>
              <p:tags r:id="rId5"/>
            </p:custDataLst>
            <p:extLst>
              <p:ext uri="{D42A27DB-BD31-4B8C-83A1-F6EECF244321}">
                <p14:modId xmlns:p14="http://schemas.microsoft.com/office/powerpoint/2010/main" val="1035011738"/>
              </p:ext>
            </p:extLst>
          </p:nvPr>
        </p:nvGraphicFramePr>
        <p:xfrm>
          <a:off x="13716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Age</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en-US"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en-US" sz="1800" b="0" i="0" u="none" strike="noStrike" noProof="0" dirty="0">
                          <a:solidFill>
                            <a:srgbClr val="000000"/>
                          </a:solidFill>
                          <a:latin typeface="+mn-lt"/>
                        </a:rPr>
                        <a:t>50-54</a:t>
                      </a:r>
                      <a:endParaRPr kumimoji="0" lang="en-CA"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a:rPr>
                        <a:t>Greater of:</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(55 - age), </a:t>
                      </a:r>
                      <a:r>
                        <a:rPr kumimoji="0" lang="en-US" sz="1800" b="1" i="0" u="none" strike="noStrike" kern="1200" cap="none" normalizeH="0" baseline="0" dirty="0">
                          <a:ln>
                            <a:noFill/>
                          </a:ln>
                          <a:solidFill>
                            <a:srgbClr val="000000"/>
                          </a:solidFill>
                          <a:effectLst/>
                          <a:latin typeface="+mn-lt"/>
                          <a:ea typeface="+mn-ea"/>
                          <a:cs typeface="Calibri"/>
                        </a:rPr>
                        <a:t>or</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en-CA" sz="1800" b="0" i="0" u="none" strike="noStrike" noProof="0" dirty="0">
                        <a:solidFill>
                          <a:srgbClr val="000000"/>
                        </a:solidFill>
                        <a:latin typeface="Arial"/>
                      </a:endParaRPr>
                    </a:p>
                    <a:p>
                      <a:pPr lvl="0" indent="0" algn="ctr">
                        <a:lnSpc>
                          <a:spcPct val="100000"/>
                        </a:lnSpc>
                        <a:spcBef>
                          <a:spcPts val="0"/>
                        </a:spcBef>
                        <a:spcAft>
                          <a:spcPts val="0"/>
                        </a:spcAft>
                        <a:buNone/>
                      </a:pPr>
                      <a:r>
                        <a:rPr lang="en-CA" sz="1800" b="0" i="0" u="none" strike="noStrike" noProof="0" dirty="0">
                          <a:solidFill>
                            <a:srgbClr val="000000"/>
                          </a:solidFill>
                          <a:latin typeface="+mn-lt"/>
                        </a:rPr>
                        <a:t>55-59</a:t>
                      </a:r>
                    </a:p>
                    <a:p>
                      <a:pPr lvl="0" indent="0" algn="ctr">
                        <a:buNone/>
                      </a:pPr>
                      <a:endParaRPr lang="en-CA"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Lesser of:</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(60 - age), </a:t>
                      </a:r>
                      <a:r>
                        <a:rPr kumimoji="0" lang="en-US" sz="1800" b="1" i="0" u="none" strike="noStrike" kern="1200" cap="none" normalizeH="0" baseline="0" dirty="0">
                          <a:ln>
                            <a:noFill/>
                          </a:ln>
                          <a:solidFill>
                            <a:srgbClr val="000000"/>
                          </a:solidFill>
                          <a:effectLst/>
                          <a:latin typeface="+mn-lt"/>
                          <a:ea typeface="+mn-ea"/>
                          <a:cs typeface="Calibri"/>
                        </a:rPr>
                        <a:t>or</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lang="en-CA"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5" name="Slide Number Placeholder 4">
            <a:extLst>
              <a:ext uri="{FF2B5EF4-FFF2-40B4-BE49-F238E27FC236}">
                <a16:creationId xmlns:a16="http://schemas.microsoft.com/office/drawing/2014/main" id="{06615AF8-27E6-3C87-7787-158AB15D8D4A}"/>
              </a:ext>
            </a:extLst>
          </p:cNvPr>
          <p:cNvSpPr>
            <a:spLocks noGrp="1"/>
          </p:cNvSpPr>
          <p:nvPr>
            <p:ph type="sldNum" sz="quarter" idx="12"/>
          </p:nvPr>
        </p:nvSpPr>
        <p:spPr/>
        <p:txBody>
          <a:bodyPr/>
          <a:lstStyle/>
          <a:p>
            <a:fld id="{CB8C0070-AC95-4E25-AAB3-0DDC6EE6265B}" type="slidenum">
              <a:rPr lang="fr-CA" smtClean="0"/>
              <a:pPr/>
              <a:t>11</a:t>
            </a:fld>
            <a:endParaRPr lang="fr-CA" noProof="0" dirty="0"/>
          </a:p>
        </p:txBody>
      </p:sp>
    </p:spTree>
    <p:extLst>
      <p:ext uri="{BB962C8B-B14F-4D97-AF65-F5344CB8AC3E}">
        <p14:creationId xmlns:p14="http://schemas.microsoft.com/office/powerpoint/2010/main" val="109552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6D56-6903-E08E-1F98-1FD7F73CE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E3059-0281-1C67-1BD4-706C0B00F157}"/>
              </a:ext>
            </a:extLst>
          </p:cNvPr>
          <p:cNvSpPr>
            <a:spLocks noGrp="1"/>
          </p:cNvSpPr>
          <p:nvPr>
            <p:ph type="title"/>
            <p:custDataLst>
              <p:tags r:id="rId1"/>
            </p:custDataLst>
          </p:nvPr>
        </p:nvSpPr>
        <p:spPr>
          <a:xfrm>
            <a:off x="540000" y="324000"/>
            <a:ext cx="10978600" cy="779462"/>
          </a:xfrm>
        </p:spPr>
        <p:txBody>
          <a:bodyPr/>
          <a:lstStyle/>
          <a:p>
            <a:r>
              <a:rPr lang="en-CA" dirty="0">
                <a:solidFill>
                  <a:srgbClr val="000000"/>
                </a:solidFill>
              </a:rPr>
              <a:t>Reduction: </a:t>
            </a:r>
            <a:r>
              <a:rPr lang="en-CA" sz="2800" dirty="0">
                <a:solidFill>
                  <a:srgbClr val="000000"/>
                </a:solidFill>
              </a:rPr>
              <a:t>Plan members – GR1</a:t>
            </a:r>
          </a:p>
        </p:txBody>
      </p:sp>
      <p:sp>
        <p:nvSpPr>
          <p:cNvPr id="6" name="TextBox 5">
            <a:extLst>
              <a:ext uri="{FF2B5EF4-FFF2-40B4-BE49-F238E27FC236}">
                <a16:creationId xmlns:a16="http://schemas.microsoft.com/office/drawing/2014/main" id="{51BCBA9E-6243-1EE5-F0DB-95C19AAC0037}"/>
              </a:ext>
            </a:extLst>
          </p:cNvPr>
          <p:cNvSpPr txBox="1"/>
          <p:nvPr>
            <p:custDataLst>
              <p:tags r:id="rId2"/>
            </p:custDataLst>
          </p:nvPr>
        </p:nvSpPr>
        <p:spPr>
          <a:xfrm>
            <a:off x="566057" y="1141562"/>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rPr>
              <a:t>Less than 25 years of pensionable service </a:t>
            </a:r>
            <a:r>
              <a:rPr lang="en-US" sz="2000" b="1" dirty="0">
                <a:solidFill>
                  <a:srgbClr val="000000"/>
                </a:solidFill>
              </a:rPr>
              <a:t>OR</a:t>
            </a:r>
            <a:r>
              <a:rPr lang="en-US" sz="2000" dirty="0">
                <a:solidFill>
                  <a:srgbClr val="000000"/>
                </a:solidFill>
              </a:rPr>
              <a:t> under 50</a:t>
            </a:r>
            <a:endParaRPr lang="en-US" sz="2000" dirty="0">
              <a:solidFill>
                <a:schemeClr val="bg1"/>
              </a:solidFill>
            </a:endParaRPr>
          </a:p>
        </p:txBody>
      </p:sp>
      <p:graphicFrame>
        <p:nvGraphicFramePr>
          <p:cNvPr id="4" name="Table 3" descr="The reduction is calculated as 5% multiplied by (60 minus age).">
            <a:extLst>
              <a:ext uri="{FF2B5EF4-FFF2-40B4-BE49-F238E27FC236}">
                <a16:creationId xmlns:a16="http://schemas.microsoft.com/office/drawing/2014/main" id="{1D6167DF-DBC4-BB9E-E271-681677BD9544}"/>
              </a:ext>
            </a:extLst>
          </p:cNvPr>
          <p:cNvGraphicFramePr>
            <a:graphicFrameLocks noGrp="1"/>
          </p:cNvGraphicFramePr>
          <p:nvPr>
            <p:custDataLst>
              <p:tags r:id="rId3"/>
            </p:custDataLst>
            <p:extLst>
              <p:ext uri="{D42A27DB-BD31-4B8C-83A1-F6EECF244321}">
                <p14:modId xmlns:p14="http://schemas.microsoft.com/office/powerpoint/2010/main" val="2544428716"/>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chemeClr val="tx1"/>
                          </a:solidFill>
                          <a:effectLst/>
                          <a:latin typeface="+mj-lt"/>
                          <a:ea typeface="+mn-ea"/>
                          <a:cs typeface="Calibri"/>
                        </a:rPr>
                        <a:t>Reduction</a:t>
                      </a: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en-US" sz="1800" b="0" i="0" u="none" strike="noStrike" kern="1200" cap="none" normalizeH="0" baseline="0" dirty="0">
                          <a:ln>
                            <a:noFill/>
                          </a:ln>
                          <a:solidFill>
                            <a:srgbClr val="000000"/>
                          </a:solidFill>
                          <a:effectLst/>
                          <a:latin typeface="+mn-lt"/>
                          <a:ea typeface="+mn-ea"/>
                          <a:cs typeface="Calibri"/>
                        </a:rPr>
                        <a:t>           5% x (60 </a:t>
                      </a:r>
                      <a:r>
                        <a:rPr lang="en-US" sz="1800" b="0" i="0" u="none" strike="noStrike" kern="1200" cap="none" normalizeH="0" baseline="0" dirty="0">
                          <a:ln>
                            <a:noFill/>
                          </a:ln>
                          <a:solidFill>
                            <a:srgbClr val="000000"/>
                          </a:solidFill>
                          <a:effectLst/>
                          <a:latin typeface="+mn-lt"/>
                          <a:ea typeface="+mn-ea"/>
                          <a:cs typeface="Calibri"/>
                        </a:rPr>
                        <a:t>- age</a:t>
                      </a:r>
                      <a:r>
                        <a:rPr kumimoji="0" lang="en-US" sz="1800" b="0" i="0" u="none" strike="noStrike" kern="1200" cap="none" normalizeH="0" baseline="0" dirty="0">
                          <a:ln>
                            <a:noFill/>
                          </a:ln>
                          <a:solidFill>
                            <a:srgbClr val="000000"/>
                          </a:solidFill>
                          <a:effectLst/>
                          <a:latin typeface="+mn-lt"/>
                          <a:ea typeface="+mn-ea"/>
                          <a:cs typeface="Calibri"/>
                        </a:rPr>
                        <a:t>)</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37BD3ACC-66F2-57A5-DEA9-B5F2A5779A1C}"/>
              </a:ext>
            </a:extLst>
          </p:cNvPr>
          <p:cNvSpPr txBox="1"/>
          <p:nvPr>
            <p:custDataLst>
              <p:tags r:id="rId4"/>
            </p:custDataLst>
          </p:nvPr>
        </p:nvSpPr>
        <p:spPr>
          <a:xfrm>
            <a:off x="7192702" y="1308983"/>
            <a:ext cx="372294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Scenario 1:  56/20</a:t>
            </a:r>
          </a:p>
        </p:txBody>
      </p:sp>
      <p:sp>
        <p:nvSpPr>
          <p:cNvPr id="9" name="TextBox 8">
            <a:extLst>
              <a:ext uri="{FF2B5EF4-FFF2-40B4-BE49-F238E27FC236}">
                <a16:creationId xmlns:a16="http://schemas.microsoft.com/office/drawing/2014/main" id="{0883A9DC-7938-E93E-BE95-B4362679D7F6}"/>
              </a:ext>
            </a:extLst>
          </p:cNvPr>
          <p:cNvSpPr txBox="1"/>
          <p:nvPr>
            <p:custDataLst>
              <p:tags r:id="rId5"/>
            </p:custDataLst>
          </p:nvPr>
        </p:nvSpPr>
        <p:spPr>
          <a:xfrm>
            <a:off x="7192701" y="1697698"/>
            <a:ext cx="3722949"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dirty="0">
                <a:solidFill>
                  <a:srgbClr val="000000"/>
                </a:solidFill>
                <a:cs typeface="Calibri" panose="020F0502020204030204" pitchFamily="34" charset="0"/>
              </a:rPr>
              <a:t>2% x 20 x 163K</a:t>
            </a:r>
            <a:r>
              <a:rPr lang="en-CA" kern="0" dirty="0">
                <a:cs typeface="Calibri"/>
              </a:rPr>
              <a:t> ÷ </a:t>
            </a:r>
            <a:r>
              <a:rPr lang="fr-CA" kern="0" dirty="0">
                <a:solidFill>
                  <a:srgbClr val="000000"/>
                </a:solidFill>
                <a:cs typeface="Calibri" panose="020F0502020204030204" pitchFamily="34" charset="0"/>
              </a:rPr>
              <a:t>12 = $5,433 </a:t>
            </a:r>
          </a:p>
        </p:txBody>
      </p:sp>
      <p:sp>
        <p:nvSpPr>
          <p:cNvPr id="17" name="TextBox 16">
            <a:extLst>
              <a:ext uri="{FF2B5EF4-FFF2-40B4-BE49-F238E27FC236}">
                <a16:creationId xmlns:a16="http://schemas.microsoft.com/office/drawing/2014/main" id="{7390220B-A4AB-6AD3-39B4-7545A001CA77}"/>
              </a:ext>
            </a:extLst>
          </p:cNvPr>
          <p:cNvSpPr txBox="1"/>
          <p:nvPr/>
        </p:nvSpPr>
        <p:spPr>
          <a:xfrm>
            <a:off x="3288146" y="2360392"/>
            <a:ext cx="2900218" cy="369332"/>
          </a:xfrm>
          <a:prstGeom prst="rect">
            <a:avLst/>
          </a:prstGeom>
          <a:solidFill>
            <a:schemeClr val="bg1"/>
          </a:solidFill>
        </p:spPr>
        <p:txBody>
          <a:bodyPr wrap="square" rtlCol="0">
            <a:spAutoFit/>
          </a:bodyPr>
          <a:lstStyle/>
          <a:p>
            <a:r>
              <a:rPr lang="en-CA" dirty="0">
                <a:solidFill>
                  <a:srgbClr val="000000"/>
                </a:solidFill>
              </a:rPr>
              <a:t>5% x (60 - 56) = 20%</a:t>
            </a:r>
            <a:endParaRPr lang="fr-CA" dirty="0">
              <a:solidFill>
                <a:srgbClr val="000000"/>
              </a:solidFill>
            </a:endParaRPr>
          </a:p>
        </p:txBody>
      </p:sp>
      <p:sp>
        <p:nvSpPr>
          <p:cNvPr id="11" name="TextBox 10">
            <a:extLst>
              <a:ext uri="{FF2B5EF4-FFF2-40B4-BE49-F238E27FC236}">
                <a16:creationId xmlns:a16="http://schemas.microsoft.com/office/drawing/2014/main" id="{DBF81352-2292-7CA8-5DF7-86E25C20473C}"/>
              </a:ext>
            </a:extLst>
          </p:cNvPr>
          <p:cNvSpPr txBox="1"/>
          <p:nvPr>
            <p:custDataLst>
              <p:tags r:id="rId6"/>
            </p:custDataLst>
          </p:nvPr>
        </p:nvSpPr>
        <p:spPr>
          <a:xfrm>
            <a:off x="8241564" y="2385244"/>
            <a:ext cx="2674084"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dirty="0">
                <a:solidFill>
                  <a:srgbClr val="000000"/>
                </a:solidFill>
                <a:cs typeface="Calibri"/>
              </a:rPr>
              <a:t>-20% ($1,086) </a:t>
            </a:r>
            <a:r>
              <a:rPr lang="fr-CA" kern="0" dirty="0">
                <a:solidFill>
                  <a:srgbClr val="000000"/>
                </a:solidFill>
                <a:cs typeface="Calibri"/>
              </a:rPr>
              <a:t>= $4,347 </a:t>
            </a:r>
            <a:endParaRPr lang="en-CA" kern="0" dirty="0">
              <a:solidFill>
                <a:srgbClr val="000000"/>
              </a:solidFill>
              <a:cs typeface="Calibri"/>
            </a:endParaRPr>
          </a:p>
        </p:txBody>
      </p:sp>
      <p:sp>
        <p:nvSpPr>
          <p:cNvPr id="10" name="Arrow: Left 9">
            <a:extLst>
              <a:ext uri="{FF2B5EF4-FFF2-40B4-BE49-F238E27FC236}">
                <a16:creationId xmlns:a16="http://schemas.microsoft.com/office/drawing/2014/main" id="{2F25DEA7-3E1D-8B57-89DD-E33B1C6BCEBA}"/>
              </a:ext>
              <a:ext uri="{C183D7F6-B498-43B3-948B-1728B52AA6E4}">
                <adec:decorative xmlns:adec="http://schemas.microsoft.com/office/drawing/2017/decorative" val="1"/>
              </a:ext>
            </a:extLst>
          </p:cNvPr>
          <p:cNvSpPr/>
          <p:nvPr>
            <p:custDataLst>
              <p:tags r:id="rId7"/>
            </p:custDataLst>
          </p:nvPr>
        </p:nvSpPr>
        <p:spPr>
          <a:xfrm>
            <a:off x="7474008" y="2434659"/>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084B6AA5-EC97-5E82-8C98-E97E8F4BE16B}"/>
              </a:ext>
            </a:extLst>
          </p:cNvPr>
          <p:cNvSpPr txBox="1"/>
          <p:nvPr>
            <p:custDataLst>
              <p:tags r:id="rId8"/>
            </p:custDataLst>
          </p:nvPr>
        </p:nvSpPr>
        <p:spPr>
          <a:xfrm>
            <a:off x="566057" y="3134414"/>
            <a:ext cx="67600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25 or more years of pensionable service</a:t>
            </a:r>
            <a:r>
              <a:rPr lang="en-US" sz="2400" dirty="0">
                <a:solidFill>
                  <a:schemeClr val="bg1"/>
                </a:solidFill>
                <a:cs typeface="Arial"/>
              </a:rPr>
              <a:t>.</a:t>
            </a:r>
            <a:endParaRPr lang="en-US" dirty="0"/>
          </a:p>
        </p:txBody>
      </p:sp>
      <p:graphicFrame>
        <p:nvGraphicFramePr>
          <p:cNvPr id="18" name="Table 17" descr="Termination age 50 to 54: The reduction is calculated as the greater of two values: 5% multiplied by (55 minus age), or 5% multiplied by (30 minus years of service).&#10;&#10;Termination age 55 to 59: The reduction is calculated as the lesser of two values: 5% multiplied by (60 minus age), or 5% multiplied by (30 minus years of service).">
            <a:extLst>
              <a:ext uri="{FF2B5EF4-FFF2-40B4-BE49-F238E27FC236}">
                <a16:creationId xmlns:a16="http://schemas.microsoft.com/office/drawing/2014/main" id="{D43E0A34-84A9-8542-68CF-AC0997261840}"/>
              </a:ext>
            </a:extLst>
          </p:cNvPr>
          <p:cNvGraphicFramePr>
            <a:graphicFrameLocks noGrp="1"/>
          </p:cNvGraphicFramePr>
          <p:nvPr>
            <p:custDataLst>
              <p:tags r:id="rId9"/>
            </p:custDataLst>
            <p:extLst>
              <p:ext uri="{D42A27DB-BD31-4B8C-83A1-F6EECF244321}">
                <p14:modId xmlns:p14="http://schemas.microsoft.com/office/powerpoint/2010/main" val="177007086"/>
              </p:ext>
            </p:extLst>
          </p:nvPr>
        </p:nvGraphicFramePr>
        <p:xfrm>
          <a:off x="1370645" y="3802742"/>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Age</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en-US"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en-US" sz="1800" b="0" i="0" u="none" strike="noStrike" noProof="0" dirty="0">
                          <a:solidFill>
                            <a:srgbClr val="000000"/>
                          </a:solidFill>
                          <a:latin typeface="+mn-lt"/>
                        </a:rPr>
                        <a:t>50-54</a:t>
                      </a:r>
                      <a:endParaRPr kumimoji="0" lang="en-CA"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a:rPr>
                        <a:t>Greater of:</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(55 </a:t>
                      </a:r>
                      <a:r>
                        <a:rPr lang="en-US" sz="1800" b="0"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age), </a:t>
                      </a:r>
                      <a:r>
                        <a:rPr kumimoji="0" lang="en-US" sz="1800" b="1" i="0" u="none" strike="noStrike" kern="1200" cap="none" normalizeH="0" baseline="0" dirty="0">
                          <a:ln>
                            <a:noFill/>
                          </a:ln>
                          <a:solidFill>
                            <a:srgbClr val="000000"/>
                          </a:solidFill>
                          <a:effectLst/>
                          <a:latin typeface="+mn-lt"/>
                          <a:ea typeface="+mn-ea"/>
                          <a:cs typeface="Calibri"/>
                        </a:rPr>
                        <a:t>or</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en-CA" sz="1800" b="0" i="0" u="none" strike="noStrike" noProof="0" dirty="0">
                        <a:solidFill>
                          <a:srgbClr val="000000"/>
                        </a:solidFill>
                        <a:latin typeface="Arial"/>
                      </a:endParaRPr>
                    </a:p>
                    <a:p>
                      <a:pPr lvl="0" indent="0" algn="ctr">
                        <a:lnSpc>
                          <a:spcPct val="100000"/>
                        </a:lnSpc>
                        <a:spcBef>
                          <a:spcPts val="0"/>
                        </a:spcBef>
                        <a:spcAft>
                          <a:spcPts val="0"/>
                        </a:spcAft>
                        <a:buNone/>
                      </a:pPr>
                      <a:r>
                        <a:rPr lang="en-CA" sz="1800" b="0" i="0" u="none" strike="noStrike" noProof="0" dirty="0">
                          <a:solidFill>
                            <a:srgbClr val="000000"/>
                          </a:solidFill>
                          <a:latin typeface="+mn-lt"/>
                        </a:rPr>
                        <a:t>55-59</a:t>
                      </a:r>
                    </a:p>
                    <a:p>
                      <a:pPr lvl="0" indent="0" algn="ctr">
                        <a:buNone/>
                      </a:pPr>
                      <a:endParaRPr lang="en-CA"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Lesser of:</a:t>
                      </a:r>
                    </a:p>
                    <a:p>
                      <a:pPr marL="827405"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5% x (60 - age), </a:t>
                      </a:r>
                      <a:r>
                        <a:rPr kumimoji="0" lang="en-US" sz="1800" b="1" i="0" u="none" strike="noStrike" kern="1200" cap="none" normalizeH="0" baseline="0" dirty="0">
                          <a:ln>
                            <a:noFill/>
                          </a:ln>
                          <a:solidFill>
                            <a:srgbClr val="000000"/>
                          </a:solidFill>
                          <a:effectLst/>
                          <a:latin typeface="+mn-lt"/>
                          <a:ea typeface="+mn-ea"/>
                          <a:cs typeface="Calibri"/>
                        </a:rPr>
                        <a:t>or</a:t>
                      </a:r>
                    </a:p>
                    <a:p>
                      <a:pPr marL="827405"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5% x (30 - service)</a:t>
                      </a:r>
                      <a:endParaRPr lang="en-CA"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12" name="TextBox 11">
            <a:extLst>
              <a:ext uri="{FF2B5EF4-FFF2-40B4-BE49-F238E27FC236}">
                <a16:creationId xmlns:a16="http://schemas.microsoft.com/office/drawing/2014/main" id="{76DC0F66-7BD7-D0A0-617B-995FD653E107}"/>
              </a:ext>
            </a:extLst>
          </p:cNvPr>
          <p:cNvSpPr txBox="1"/>
          <p:nvPr>
            <p:custDataLst>
              <p:tags r:id="rId10"/>
            </p:custDataLst>
          </p:nvPr>
        </p:nvSpPr>
        <p:spPr>
          <a:xfrm>
            <a:off x="7192702" y="3840503"/>
            <a:ext cx="372294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Scenario 2:  55/27</a:t>
            </a:r>
          </a:p>
        </p:txBody>
      </p:sp>
      <p:sp>
        <p:nvSpPr>
          <p:cNvPr id="13" name="TextBox 12">
            <a:extLst>
              <a:ext uri="{FF2B5EF4-FFF2-40B4-BE49-F238E27FC236}">
                <a16:creationId xmlns:a16="http://schemas.microsoft.com/office/drawing/2014/main" id="{374ABEBE-7509-709C-0942-21F6B679BAFA}"/>
              </a:ext>
            </a:extLst>
          </p:cNvPr>
          <p:cNvSpPr txBox="1"/>
          <p:nvPr>
            <p:custDataLst>
              <p:tags r:id="rId11"/>
            </p:custDataLst>
          </p:nvPr>
        </p:nvSpPr>
        <p:spPr>
          <a:xfrm>
            <a:off x="7192701" y="4229218"/>
            <a:ext cx="3722947"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2% x 27 x 163K</a:t>
            </a:r>
            <a:r>
              <a:rPr lang="en-CA" kern="0" dirty="0">
                <a:cs typeface="Calibri"/>
              </a:rPr>
              <a:t> ÷ </a:t>
            </a:r>
            <a:r>
              <a:rPr lang="fr-CA" kern="0" dirty="0">
                <a:solidFill>
                  <a:srgbClr val="000000"/>
                </a:solidFill>
                <a:cs typeface="Calibri"/>
              </a:rPr>
              <a:t>12 = $7,335</a:t>
            </a:r>
          </a:p>
        </p:txBody>
      </p:sp>
      <p:sp>
        <p:nvSpPr>
          <p:cNvPr id="19" name="TextBox 6">
            <a:extLst>
              <a:ext uri="{FF2B5EF4-FFF2-40B4-BE49-F238E27FC236}">
                <a16:creationId xmlns:a16="http://schemas.microsoft.com/office/drawing/2014/main" id="{6D84F153-3293-E011-1C23-B417FDB68D27}"/>
              </a:ext>
            </a:extLst>
          </p:cNvPr>
          <p:cNvSpPr txBox="1"/>
          <p:nvPr>
            <p:custDataLst>
              <p:tags r:id="rId12"/>
            </p:custDataLst>
          </p:nvPr>
        </p:nvSpPr>
        <p:spPr>
          <a:xfrm>
            <a:off x="3129942" y="5765557"/>
            <a:ext cx="3712129" cy="609398"/>
          </a:xfrm>
          <a:prstGeom prst="rect">
            <a:avLst/>
          </a:prstGeom>
          <a:solidFill>
            <a:schemeClr val="bg1"/>
          </a:solidFill>
        </p:spPr>
        <p:txBody>
          <a:bodyPr rot="0" spcFirstLastPara="0" vert="horz" wrap="square" lIns="36000" tIns="0" rIns="3600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7405" marR="0" lvl="0" indent="0"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5% x (60 - 55) = 25%, </a:t>
            </a:r>
            <a:r>
              <a:rPr kumimoji="0" lang="en-US" sz="1800" b="1" i="0" u="none" strike="noStrike" kern="1200" cap="none" normalizeH="0" baseline="0" dirty="0">
                <a:ln>
                  <a:noFill/>
                </a:ln>
                <a:solidFill>
                  <a:srgbClr val="000000"/>
                </a:solidFill>
                <a:effectLst/>
                <a:latin typeface="+mn-lt"/>
                <a:ea typeface="+mn-ea"/>
                <a:cs typeface="Calibri"/>
              </a:rPr>
              <a:t>or</a:t>
            </a:r>
            <a:endParaRPr kumimoji="0" lang="fr-CA" sz="1800" b="1" i="0" u="none" strike="noStrike" kern="1200" cap="none" normalizeH="0" baseline="0" dirty="0">
              <a:ln>
                <a:noFill/>
              </a:ln>
              <a:solidFill>
                <a:srgbClr val="000000"/>
              </a:solidFill>
              <a:effectLst/>
              <a:latin typeface="+mn-lt"/>
              <a:ea typeface="+mn-ea"/>
              <a:cs typeface="Calibri"/>
            </a:endParaRPr>
          </a:p>
          <a:p>
            <a:pPr marL="827405" marR="0" lvl="2" indent="0"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cs typeface="Calibri"/>
              </a:rPr>
              <a:t>5% x (30 - 27) = 15%</a:t>
            </a:r>
            <a:endParaRPr lang="en-US" dirty="0">
              <a:solidFill>
                <a:srgbClr val="000000"/>
              </a:solidFill>
            </a:endParaRPr>
          </a:p>
        </p:txBody>
      </p:sp>
      <p:sp>
        <p:nvSpPr>
          <p:cNvPr id="14" name="TextBox 13">
            <a:extLst>
              <a:ext uri="{FF2B5EF4-FFF2-40B4-BE49-F238E27FC236}">
                <a16:creationId xmlns:a16="http://schemas.microsoft.com/office/drawing/2014/main" id="{BD9EF665-BB4B-20EE-5C63-F9BB22245F47}"/>
              </a:ext>
            </a:extLst>
          </p:cNvPr>
          <p:cNvSpPr txBox="1"/>
          <p:nvPr>
            <p:custDataLst>
              <p:tags r:id="rId13"/>
            </p:custDataLst>
          </p:nvPr>
        </p:nvSpPr>
        <p:spPr>
          <a:xfrm>
            <a:off x="8251088" y="6024243"/>
            <a:ext cx="2664559"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dirty="0">
                <a:solidFill>
                  <a:srgbClr val="000000"/>
                </a:solidFill>
                <a:cs typeface="Calibri"/>
              </a:rPr>
              <a:t>-15% ($1,100) </a:t>
            </a:r>
            <a:r>
              <a:rPr lang="fr-CA" kern="0" dirty="0">
                <a:solidFill>
                  <a:srgbClr val="000000"/>
                </a:solidFill>
                <a:cs typeface="Calibri"/>
              </a:rPr>
              <a:t>= $6,235 </a:t>
            </a:r>
            <a:endParaRPr lang="en-CA" kern="0" dirty="0">
              <a:solidFill>
                <a:srgbClr val="000000"/>
              </a:solidFill>
              <a:cs typeface="Calibri"/>
            </a:endParaRPr>
          </a:p>
        </p:txBody>
      </p:sp>
      <p:sp>
        <p:nvSpPr>
          <p:cNvPr id="15" name="Arrow: Left 14">
            <a:extLst>
              <a:ext uri="{FF2B5EF4-FFF2-40B4-BE49-F238E27FC236}">
                <a16:creationId xmlns:a16="http://schemas.microsoft.com/office/drawing/2014/main" id="{C121F978-1CED-069D-CAA3-E85B798813B6}"/>
              </a:ext>
              <a:ext uri="{C183D7F6-B498-43B3-948B-1728B52AA6E4}">
                <adec:decorative xmlns:adec="http://schemas.microsoft.com/office/drawing/2017/decorative" val="1"/>
              </a:ext>
            </a:extLst>
          </p:cNvPr>
          <p:cNvSpPr/>
          <p:nvPr>
            <p:custDataLst>
              <p:tags r:id="rId14"/>
            </p:custDataLst>
          </p:nvPr>
        </p:nvSpPr>
        <p:spPr>
          <a:xfrm>
            <a:off x="7572528" y="6086904"/>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Slide Number Placeholder 4">
            <a:extLst>
              <a:ext uri="{FF2B5EF4-FFF2-40B4-BE49-F238E27FC236}">
                <a16:creationId xmlns:a16="http://schemas.microsoft.com/office/drawing/2014/main" id="{D0342347-6B27-8233-F65E-067B1F348152}"/>
              </a:ext>
            </a:extLst>
          </p:cNvPr>
          <p:cNvSpPr>
            <a:spLocks noGrp="1"/>
          </p:cNvSpPr>
          <p:nvPr>
            <p:ph type="sldNum" sz="quarter" idx="12"/>
          </p:nvPr>
        </p:nvSpPr>
        <p:spPr/>
        <p:txBody>
          <a:bodyPr/>
          <a:lstStyle/>
          <a:p>
            <a:fld id="{CB8C0070-AC95-4E25-AAB3-0DDC6EE6265B}" type="slidenum">
              <a:rPr lang="fr-CA" smtClean="0"/>
              <a:pPr/>
              <a:t>12</a:t>
            </a:fld>
            <a:endParaRPr lang="fr-CA" noProof="0" dirty="0"/>
          </a:p>
        </p:txBody>
      </p:sp>
    </p:spTree>
    <p:extLst>
      <p:ext uri="{BB962C8B-B14F-4D97-AF65-F5344CB8AC3E}">
        <p14:creationId xmlns:p14="http://schemas.microsoft.com/office/powerpoint/2010/main" val="6136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2230-E73C-F3C5-B5DC-F11E2A16E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AAE92-A8FD-6CB8-0947-32D19D49379D}"/>
              </a:ext>
            </a:extLst>
          </p:cNvPr>
          <p:cNvSpPr>
            <a:spLocks noGrp="1"/>
          </p:cNvSpPr>
          <p:nvPr>
            <p:ph type="title"/>
            <p:custDataLst>
              <p:tags r:id="rId1"/>
            </p:custDataLst>
          </p:nvPr>
        </p:nvSpPr>
        <p:spPr>
          <a:xfrm>
            <a:off x="540000" y="324001"/>
            <a:ext cx="9601200" cy="749020"/>
          </a:xfrm>
        </p:spPr>
        <p:txBody>
          <a:bodyPr/>
          <a:lstStyle/>
          <a:p>
            <a:r>
              <a:rPr lang="en-CA" dirty="0">
                <a:solidFill>
                  <a:srgbClr val="000000"/>
                </a:solidFill>
              </a:rPr>
              <a:t>Reduction: </a:t>
            </a:r>
            <a:r>
              <a:rPr lang="en-CA" sz="2800" dirty="0">
                <a:solidFill>
                  <a:srgbClr val="000000"/>
                </a:solidFill>
              </a:rPr>
              <a:t>Plan members – GR2</a:t>
            </a:r>
          </a:p>
        </p:txBody>
      </p:sp>
      <p:sp>
        <p:nvSpPr>
          <p:cNvPr id="6" name="TextBox 5">
            <a:extLst>
              <a:ext uri="{FF2B5EF4-FFF2-40B4-BE49-F238E27FC236}">
                <a16:creationId xmlns:a16="http://schemas.microsoft.com/office/drawing/2014/main" id="{61F8EA07-5F42-1E3A-305C-8D985EAE072D}"/>
              </a:ext>
            </a:extLst>
          </p:cNvPr>
          <p:cNvSpPr txBox="1"/>
          <p:nvPr>
            <p:custDataLst>
              <p:tags r:id="rId2"/>
            </p:custDataLst>
          </p:nvPr>
        </p:nvSpPr>
        <p:spPr>
          <a:xfrm>
            <a:off x="566057" y="1141562"/>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rPr>
              <a:t>Less than 25 years of pensionable service </a:t>
            </a:r>
            <a:r>
              <a:rPr lang="en-US" sz="2000" b="1" dirty="0">
                <a:solidFill>
                  <a:srgbClr val="000000"/>
                </a:solidFill>
              </a:rPr>
              <a:t>OR</a:t>
            </a:r>
            <a:r>
              <a:rPr lang="en-US" sz="2000" dirty="0">
                <a:solidFill>
                  <a:srgbClr val="000000"/>
                </a:solidFill>
              </a:rPr>
              <a:t> under 55</a:t>
            </a:r>
            <a:endParaRPr lang="en-US" sz="2000" dirty="0">
              <a:solidFill>
                <a:schemeClr val="bg1"/>
              </a:solidFill>
            </a:endParaRPr>
          </a:p>
        </p:txBody>
      </p:sp>
      <p:graphicFrame>
        <p:nvGraphicFramePr>
          <p:cNvPr id="12" name="Table 11" descr="The reduction is calculated as 5% multiplied by (65 minus age).">
            <a:extLst>
              <a:ext uri="{FF2B5EF4-FFF2-40B4-BE49-F238E27FC236}">
                <a16:creationId xmlns:a16="http://schemas.microsoft.com/office/drawing/2014/main" id="{A519C4E2-CAC0-CD5E-7B49-93753E5DD1A0}"/>
              </a:ext>
            </a:extLst>
          </p:cNvPr>
          <p:cNvGraphicFramePr>
            <a:graphicFrameLocks noGrp="1"/>
          </p:cNvGraphicFramePr>
          <p:nvPr>
            <p:custDataLst>
              <p:tags r:id="rId3"/>
            </p:custDataLst>
            <p:extLst>
              <p:ext uri="{D42A27DB-BD31-4B8C-83A1-F6EECF244321}">
                <p14:modId xmlns:p14="http://schemas.microsoft.com/office/powerpoint/2010/main" val="916895277"/>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5000"/>
                      </a:srgbClr>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en-US" sz="1800" b="0" i="0" u="none" strike="noStrike" kern="1200" cap="none" normalizeH="0" baseline="0" dirty="0">
                          <a:ln>
                            <a:noFill/>
                          </a:ln>
                          <a:solidFill>
                            <a:srgbClr val="000000"/>
                          </a:solidFill>
                          <a:effectLst/>
                          <a:latin typeface="+mn-lt"/>
                          <a:ea typeface="+mn-ea"/>
                          <a:cs typeface="Calibri"/>
                        </a:rPr>
                        <a:t>           5% x (65 </a:t>
                      </a:r>
                      <a:r>
                        <a:rPr lang="en-US" sz="1800" b="0" i="0" u="none" strike="noStrike" kern="1200" cap="none" normalizeH="0" baseline="0" dirty="0">
                          <a:ln>
                            <a:noFill/>
                          </a:ln>
                          <a:solidFill>
                            <a:srgbClr val="000000"/>
                          </a:solidFill>
                          <a:effectLst/>
                          <a:latin typeface="+mn-lt"/>
                          <a:ea typeface="+mn-ea"/>
                          <a:cs typeface="Calibri"/>
                        </a:rPr>
                        <a:t>- age</a:t>
                      </a:r>
                      <a:r>
                        <a:rPr kumimoji="0" lang="en-US" sz="1800" b="0" i="0" u="none" strike="noStrike" kern="1200" cap="none" normalizeH="0" baseline="0" dirty="0">
                          <a:ln>
                            <a:noFill/>
                          </a:ln>
                          <a:solidFill>
                            <a:srgbClr val="000000"/>
                          </a:solidFill>
                          <a:effectLst/>
                          <a:latin typeface="+mn-lt"/>
                          <a:ea typeface="+mn-ea"/>
                          <a:cs typeface="Calibri"/>
                        </a:rPr>
                        <a:t>)</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8FEFD44A-F01F-7DC7-E32F-5F6AFD98D8B2}"/>
              </a:ext>
            </a:extLst>
          </p:cNvPr>
          <p:cNvSpPr txBox="1"/>
          <p:nvPr>
            <p:custDataLst>
              <p:tags r:id="rId4"/>
            </p:custDataLst>
          </p:nvPr>
        </p:nvSpPr>
        <p:spPr>
          <a:xfrm>
            <a:off x="566057" y="3134414"/>
            <a:ext cx="67600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25 or more years of pensionable service</a:t>
            </a:r>
            <a:r>
              <a:rPr lang="en-US" sz="2400" dirty="0">
                <a:solidFill>
                  <a:schemeClr val="bg1"/>
                </a:solidFill>
                <a:cs typeface="Arial"/>
              </a:rPr>
              <a:t>.</a:t>
            </a:r>
            <a:endParaRPr lang="en-US" dirty="0"/>
          </a:p>
        </p:txBody>
      </p:sp>
      <p:graphicFrame>
        <p:nvGraphicFramePr>
          <p:cNvPr id="8" name="Table 7" descr="Termination age 55 to 59: The reduction is calculated as the greater of two values: 5% multiplied by (60 minus age), or 5% multiplied by (30 minus years of service).&#10;&#10;Termination age 60 to 64: The reduction is calculated as the lesser of two values: 5% multiplied by (65 minus age), or 5% multiplied by (30 minus years of service).">
            <a:extLst>
              <a:ext uri="{FF2B5EF4-FFF2-40B4-BE49-F238E27FC236}">
                <a16:creationId xmlns:a16="http://schemas.microsoft.com/office/drawing/2014/main" id="{5D787DB7-70B3-48EC-8AC5-1F770A751E54}"/>
              </a:ext>
            </a:extLst>
          </p:cNvPr>
          <p:cNvGraphicFramePr>
            <a:graphicFrameLocks noGrp="1"/>
          </p:cNvGraphicFramePr>
          <p:nvPr>
            <p:custDataLst>
              <p:tags r:id="rId5"/>
            </p:custDataLst>
            <p:extLst>
              <p:ext uri="{D42A27DB-BD31-4B8C-83A1-F6EECF244321}">
                <p14:modId xmlns:p14="http://schemas.microsoft.com/office/powerpoint/2010/main" val="571612362"/>
              </p:ext>
            </p:extLst>
          </p:nvPr>
        </p:nvGraphicFramePr>
        <p:xfrm>
          <a:off x="13752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Age</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en-US"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en-US" sz="1800" b="0" i="0" u="none" strike="noStrike" noProof="0" dirty="0">
                          <a:solidFill>
                            <a:srgbClr val="000000"/>
                          </a:solidFill>
                          <a:latin typeface="+mn-lt"/>
                        </a:rPr>
                        <a:t>55-59</a:t>
                      </a:r>
                      <a:endParaRPr kumimoji="0" lang="en-CA"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a:rPr>
                        <a:t>Greater of:</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(60 - age), </a:t>
                      </a:r>
                      <a:r>
                        <a:rPr kumimoji="0" lang="en-US" sz="1800" b="1" i="0" u="none" strike="noStrike" kern="1200" cap="none" normalizeH="0" baseline="0" dirty="0">
                          <a:ln>
                            <a:noFill/>
                          </a:ln>
                          <a:solidFill>
                            <a:srgbClr val="000000"/>
                          </a:solidFill>
                          <a:effectLst/>
                          <a:latin typeface="+mn-lt"/>
                          <a:ea typeface="+mn-ea"/>
                          <a:cs typeface="Calibri"/>
                        </a:rPr>
                        <a:t>or</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en-CA" sz="1800" b="0" i="0" u="none" strike="noStrike" noProof="0" dirty="0">
                        <a:solidFill>
                          <a:srgbClr val="000000"/>
                        </a:solidFill>
                        <a:latin typeface="Arial"/>
                      </a:endParaRPr>
                    </a:p>
                    <a:p>
                      <a:pPr lvl="0" indent="0" algn="ctr">
                        <a:lnSpc>
                          <a:spcPct val="100000"/>
                        </a:lnSpc>
                        <a:spcBef>
                          <a:spcPts val="0"/>
                        </a:spcBef>
                        <a:spcAft>
                          <a:spcPts val="0"/>
                        </a:spcAft>
                        <a:buNone/>
                      </a:pPr>
                      <a:r>
                        <a:rPr lang="en-CA" sz="1800" b="0" i="0" u="none" strike="noStrike" noProof="0" dirty="0">
                          <a:solidFill>
                            <a:srgbClr val="000000"/>
                          </a:solidFill>
                          <a:latin typeface="+mn-lt"/>
                        </a:rPr>
                        <a:t>60-64</a:t>
                      </a:r>
                    </a:p>
                    <a:p>
                      <a:pPr lvl="0" indent="0" algn="ctr">
                        <a:buNone/>
                      </a:pPr>
                      <a:endParaRPr lang="en-CA"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Lesser of:</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(65 - age), </a:t>
                      </a:r>
                      <a:r>
                        <a:rPr kumimoji="0" lang="en-US" sz="1800" b="1" i="0" u="none" strike="noStrike" kern="1200" cap="none" normalizeH="0" baseline="0" dirty="0">
                          <a:ln>
                            <a:noFill/>
                          </a:ln>
                          <a:solidFill>
                            <a:srgbClr val="000000"/>
                          </a:solidFill>
                          <a:effectLst/>
                          <a:latin typeface="+mn-lt"/>
                          <a:ea typeface="+mn-ea"/>
                          <a:cs typeface="Calibri"/>
                        </a:rPr>
                        <a:t>or</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lang="en-CA"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5" name="Slide Number Placeholder 4">
            <a:extLst>
              <a:ext uri="{FF2B5EF4-FFF2-40B4-BE49-F238E27FC236}">
                <a16:creationId xmlns:a16="http://schemas.microsoft.com/office/drawing/2014/main" id="{05C4798B-CACE-4E80-02B9-525579E0EBAD}"/>
              </a:ext>
            </a:extLst>
          </p:cNvPr>
          <p:cNvSpPr>
            <a:spLocks noGrp="1"/>
          </p:cNvSpPr>
          <p:nvPr>
            <p:ph type="sldNum" sz="quarter" idx="12"/>
          </p:nvPr>
        </p:nvSpPr>
        <p:spPr/>
        <p:txBody>
          <a:bodyPr/>
          <a:lstStyle/>
          <a:p>
            <a:fld id="{CB8C0070-AC95-4E25-AAB3-0DDC6EE6265B}" type="slidenum">
              <a:rPr lang="fr-CA" smtClean="0"/>
              <a:pPr/>
              <a:t>13</a:t>
            </a:fld>
            <a:endParaRPr lang="fr-CA" noProof="0" dirty="0"/>
          </a:p>
        </p:txBody>
      </p:sp>
    </p:spTree>
    <p:extLst>
      <p:ext uri="{BB962C8B-B14F-4D97-AF65-F5344CB8AC3E}">
        <p14:creationId xmlns:p14="http://schemas.microsoft.com/office/powerpoint/2010/main" val="266611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B092F-A754-6ACF-97E8-98AC6899D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34935-B899-A193-EE05-BDB7DF135B52}"/>
              </a:ext>
            </a:extLst>
          </p:cNvPr>
          <p:cNvSpPr>
            <a:spLocks noGrp="1"/>
          </p:cNvSpPr>
          <p:nvPr>
            <p:ph type="title"/>
            <p:custDataLst>
              <p:tags r:id="rId1"/>
            </p:custDataLst>
          </p:nvPr>
        </p:nvSpPr>
        <p:spPr>
          <a:xfrm>
            <a:off x="540000" y="324000"/>
            <a:ext cx="9601200" cy="774185"/>
          </a:xfrm>
        </p:spPr>
        <p:txBody>
          <a:bodyPr/>
          <a:lstStyle/>
          <a:p>
            <a:r>
              <a:rPr lang="en-CA" dirty="0">
                <a:solidFill>
                  <a:srgbClr val="000000"/>
                </a:solidFill>
              </a:rPr>
              <a:t>Reduction: </a:t>
            </a:r>
            <a:r>
              <a:rPr lang="en-CA" sz="2800" dirty="0">
                <a:solidFill>
                  <a:srgbClr val="000000"/>
                </a:solidFill>
              </a:rPr>
              <a:t>Plan members – GR2</a:t>
            </a:r>
          </a:p>
        </p:txBody>
      </p:sp>
      <p:sp>
        <p:nvSpPr>
          <p:cNvPr id="6" name="TextBox 5">
            <a:extLst>
              <a:ext uri="{FF2B5EF4-FFF2-40B4-BE49-F238E27FC236}">
                <a16:creationId xmlns:a16="http://schemas.microsoft.com/office/drawing/2014/main" id="{BD69AA0E-5CF3-2ECA-FD42-24DFC277C81F}"/>
              </a:ext>
            </a:extLst>
          </p:cNvPr>
          <p:cNvSpPr txBox="1"/>
          <p:nvPr>
            <p:custDataLst>
              <p:tags r:id="rId2"/>
            </p:custDataLst>
          </p:nvPr>
        </p:nvSpPr>
        <p:spPr>
          <a:xfrm>
            <a:off x="566057" y="1141562"/>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rPr>
              <a:t>Less than 25 years of pensionable service </a:t>
            </a:r>
            <a:r>
              <a:rPr lang="en-US" sz="2000" b="1" dirty="0">
                <a:solidFill>
                  <a:srgbClr val="000000"/>
                </a:solidFill>
              </a:rPr>
              <a:t>OR</a:t>
            </a:r>
            <a:r>
              <a:rPr lang="en-US" sz="2000" dirty="0">
                <a:solidFill>
                  <a:srgbClr val="000000"/>
                </a:solidFill>
              </a:rPr>
              <a:t> under 55</a:t>
            </a:r>
            <a:endParaRPr lang="en-US" sz="2000" dirty="0">
              <a:solidFill>
                <a:schemeClr val="bg1"/>
              </a:solidFill>
            </a:endParaRPr>
          </a:p>
        </p:txBody>
      </p:sp>
      <p:graphicFrame>
        <p:nvGraphicFramePr>
          <p:cNvPr id="4" name="Table 3" descr="The reduction is calculated as 5% multiplied by (65 minus age).">
            <a:extLst>
              <a:ext uri="{FF2B5EF4-FFF2-40B4-BE49-F238E27FC236}">
                <a16:creationId xmlns:a16="http://schemas.microsoft.com/office/drawing/2014/main" id="{6035486C-A52C-B89C-6C51-C03E9B8A9F27}"/>
              </a:ext>
            </a:extLst>
          </p:cNvPr>
          <p:cNvGraphicFramePr>
            <a:graphicFrameLocks noGrp="1"/>
          </p:cNvGraphicFramePr>
          <p:nvPr>
            <p:custDataLst>
              <p:tags r:id="rId3"/>
            </p:custDataLst>
            <p:extLst>
              <p:ext uri="{D42A27DB-BD31-4B8C-83A1-F6EECF244321}">
                <p14:modId xmlns:p14="http://schemas.microsoft.com/office/powerpoint/2010/main" val="591048474"/>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5000"/>
                      </a:srgbClr>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en-US" sz="1800" b="0" i="0" u="none" strike="noStrike" kern="1200" cap="none" normalizeH="0" baseline="0" dirty="0">
                          <a:ln>
                            <a:noFill/>
                          </a:ln>
                          <a:solidFill>
                            <a:srgbClr val="000000"/>
                          </a:solidFill>
                          <a:effectLst/>
                          <a:latin typeface="+mn-lt"/>
                          <a:ea typeface="+mn-ea"/>
                          <a:cs typeface="Calibri"/>
                        </a:rPr>
                        <a:t>           5% x (65 </a:t>
                      </a:r>
                      <a:r>
                        <a:rPr lang="en-US" sz="1800" b="0" i="0" u="none" strike="noStrike" kern="1200" cap="none" normalizeH="0" baseline="0" dirty="0">
                          <a:ln>
                            <a:noFill/>
                          </a:ln>
                          <a:solidFill>
                            <a:srgbClr val="000000"/>
                          </a:solidFill>
                          <a:effectLst/>
                          <a:latin typeface="+mn-lt"/>
                          <a:ea typeface="+mn-ea"/>
                          <a:cs typeface="Calibri"/>
                        </a:rPr>
                        <a:t>- age</a:t>
                      </a:r>
                      <a:r>
                        <a:rPr kumimoji="0" lang="en-US" sz="1800" b="0" i="0" u="none" strike="noStrike" kern="1200" cap="none" normalizeH="0" baseline="0" dirty="0">
                          <a:ln>
                            <a:noFill/>
                          </a:ln>
                          <a:solidFill>
                            <a:srgbClr val="000000"/>
                          </a:solidFill>
                          <a:effectLst/>
                          <a:latin typeface="+mn-lt"/>
                          <a:ea typeface="+mn-ea"/>
                          <a:cs typeface="Calibri"/>
                        </a:rPr>
                        <a:t>)</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6B4CAB73-1B01-7A11-3B70-D05EABB2125D}"/>
              </a:ext>
            </a:extLst>
          </p:cNvPr>
          <p:cNvSpPr txBox="1"/>
          <p:nvPr>
            <p:custDataLst>
              <p:tags r:id="rId4"/>
            </p:custDataLst>
          </p:nvPr>
        </p:nvSpPr>
        <p:spPr>
          <a:xfrm>
            <a:off x="7277353" y="1310400"/>
            <a:ext cx="3609722"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Scenario 1:  59/24</a:t>
            </a:r>
            <a:endParaRPr lang="fr-CA" kern="0" dirty="0">
              <a:solidFill>
                <a:srgbClr val="000000"/>
              </a:solidFill>
              <a:cs typeface="Calibri" panose="020F0502020204030204" pitchFamily="34" charset="0"/>
            </a:endParaRPr>
          </a:p>
        </p:txBody>
      </p:sp>
      <p:sp>
        <p:nvSpPr>
          <p:cNvPr id="17" name="TextBox 16">
            <a:extLst>
              <a:ext uri="{FF2B5EF4-FFF2-40B4-BE49-F238E27FC236}">
                <a16:creationId xmlns:a16="http://schemas.microsoft.com/office/drawing/2014/main" id="{7F5FDE95-DC40-BCA5-CF05-0FBAC82C8D25}"/>
              </a:ext>
            </a:extLst>
          </p:cNvPr>
          <p:cNvSpPr txBox="1"/>
          <p:nvPr>
            <p:custDataLst>
              <p:tags r:id="rId5"/>
            </p:custDataLst>
          </p:nvPr>
        </p:nvSpPr>
        <p:spPr>
          <a:xfrm>
            <a:off x="7197419" y="1695409"/>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2% x 24 x 163K</a:t>
            </a:r>
            <a:r>
              <a:rPr lang="en-CA" kern="0" dirty="0">
                <a:cs typeface="Calibri"/>
              </a:rPr>
              <a:t> ÷ </a:t>
            </a:r>
            <a:r>
              <a:rPr lang="fr-CA" kern="0" dirty="0">
                <a:solidFill>
                  <a:srgbClr val="000000"/>
                </a:solidFill>
                <a:cs typeface="Calibri"/>
              </a:rPr>
              <a:t>12 = $6,520 </a:t>
            </a:r>
          </a:p>
        </p:txBody>
      </p:sp>
      <p:sp>
        <p:nvSpPr>
          <p:cNvPr id="13" name="TextBox 4">
            <a:extLst>
              <a:ext uri="{FF2B5EF4-FFF2-40B4-BE49-F238E27FC236}">
                <a16:creationId xmlns:a16="http://schemas.microsoft.com/office/drawing/2014/main" id="{06F874AD-CE50-4551-2CA2-373C5686AE82}"/>
              </a:ext>
            </a:extLst>
          </p:cNvPr>
          <p:cNvSpPr txBox="1"/>
          <p:nvPr>
            <p:custDataLst>
              <p:tags r:id="rId6"/>
            </p:custDataLst>
          </p:nvPr>
        </p:nvSpPr>
        <p:spPr>
          <a:xfrm>
            <a:off x="3379026" y="2409243"/>
            <a:ext cx="2532882" cy="276999"/>
          </a:xfrm>
          <a:prstGeom prst="rect">
            <a:avLst/>
          </a:prstGeom>
          <a:solidFill>
            <a:schemeClr val="bg1"/>
          </a:solid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kumimoji="0" lang="en-US" sz="1800" b="0" i="0" u="none" strike="noStrike" kern="1200" cap="none" normalizeH="0" baseline="0" dirty="0">
                <a:ln>
                  <a:noFill/>
                </a:ln>
                <a:solidFill>
                  <a:srgbClr val="000000"/>
                </a:solidFill>
                <a:effectLst/>
                <a:latin typeface="+mn-lt"/>
                <a:ea typeface="+mn-ea"/>
                <a:cs typeface="Calibri"/>
              </a:rPr>
              <a:t>5% x (65 </a:t>
            </a:r>
            <a:r>
              <a:rPr lang="en-US" sz="1800" b="0" i="0" u="none" strike="noStrike" kern="1200" cap="none" normalizeH="0" baseline="0" dirty="0">
                <a:ln>
                  <a:noFill/>
                </a:ln>
                <a:solidFill>
                  <a:srgbClr val="000000"/>
                </a:solidFill>
                <a:effectLst/>
                <a:latin typeface="+mn-lt"/>
                <a:ea typeface="+mn-ea"/>
                <a:cs typeface="Calibri"/>
              </a:rPr>
              <a:t>- 59</a:t>
            </a:r>
            <a:r>
              <a:rPr kumimoji="0" lang="en-US" sz="1800" b="0" i="0" u="none" strike="noStrike" kern="1200" cap="none" normalizeH="0" baseline="0" dirty="0">
                <a:ln>
                  <a:noFill/>
                </a:ln>
                <a:solidFill>
                  <a:srgbClr val="000000"/>
                </a:solidFill>
                <a:effectLst/>
                <a:cs typeface="Calibri"/>
              </a:rPr>
              <a:t>) = 30%</a:t>
            </a:r>
            <a:endParaRPr lang="en-US" dirty="0">
              <a:solidFill>
                <a:srgbClr val="000000"/>
              </a:solidFill>
            </a:endParaRPr>
          </a:p>
        </p:txBody>
      </p:sp>
      <p:sp>
        <p:nvSpPr>
          <p:cNvPr id="18" name="TextBox 17">
            <a:extLst>
              <a:ext uri="{FF2B5EF4-FFF2-40B4-BE49-F238E27FC236}">
                <a16:creationId xmlns:a16="http://schemas.microsoft.com/office/drawing/2014/main" id="{6E6DDD6B-DBCB-CC06-898F-175AD74E3FA5}"/>
              </a:ext>
            </a:extLst>
          </p:cNvPr>
          <p:cNvSpPr txBox="1"/>
          <p:nvPr>
            <p:custDataLst>
              <p:tags r:id="rId7"/>
            </p:custDataLst>
          </p:nvPr>
        </p:nvSpPr>
        <p:spPr>
          <a:xfrm>
            <a:off x="8152568" y="2349875"/>
            <a:ext cx="2734505"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dirty="0">
                <a:solidFill>
                  <a:srgbClr val="000000"/>
                </a:solidFill>
                <a:cs typeface="Calibri"/>
              </a:rPr>
              <a:t>-30% ($1,956) </a:t>
            </a:r>
            <a:r>
              <a:rPr lang="fr-CA" kern="0" dirty="0">
                <a:solidFill>
                  <a:srgbClr val="000000"/>
                </a:solidFill>
                <a:cs typeface="Calibri"/>
              </a:rPr>
              <a:t>= $4,564 </a:t>
            </a:r>
            <a:endParaRPr lang="en-CA" kern="0" dirty="0">
              <a:solidFill>
                <a:srgbClr val="000000"/>
              </a:solidFill>
              <a:cs typeface="Calibri"/>
            </a:endParaRPr>
          </a:p>
        </p:txBody>
      </p:sp>
      <p:sp>
        <p:nvSpPr>
          <p:cNvPr id="19" name="Arrow: Left 18">
            <a:extLst>
              <a:ext uri="{FF2B5EF4-FFF2-40B4-BE49-F238E27FC236}">
                <a16:creationId xmlns:a16="http://schemas.microsoft.com/office/drawing/2014/main" id="{C079099E-B87D-AF59-D260-099EFFBA53A1}"/>
              </a:ext>
              <a:ext uri="{C183D7F6-B498-43B3-948B-1728B52AA6E4}">
                <adec:decorative xmlns:adec="http://schemas.microsoft.com/office/drawing/2017/decorative" val="1"/>
              </a:ext>
            </a:extLst>
          </p:cNvPr>
          <p:cNvSpPr/>
          <p:nvPr>
            <p:custDataLst>
              <p:tags r:id="rId8"/>
            </p:custDataLst>
          </p:nvPr>
        </p:nvSpPr>
        <p:spPr>
          <a:xfrm>
            <a:off x="7474008" y="2403011"/>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96F47FFB-56E7-8CF1-F9C1-3DA3E4360391}"/>
              </a:ext>
            </a:extLst>
          </p:cNvPr>
          <p:cNvSpPr txBox="1"/>
          <p:nvPr>
            <p:custDataLst>
              <p:tags r:id="rId9"/>
            </p:custDataLst>
          </p:nvPr>
        </p:nvSpPr>
        <p:spPr>
          <a:xfrm>
            <a:off x="566057" y="3134414"/>
            <a:ext cx="67600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25 or more years of pensionable service</a:t>
            </a:r>
            <a:r>
              <a:rPr lang="en-US" sz="2400" dirty="0">
                <a:solidFill>
                  <a:schemeClr val="bg1"/>
                </a:solidFill>
                <a:cs typeface="Arial"/>
              </a:rPr>
              <a:t>.</a:t>
            </a:r>
            <a:endParaRPr lang="en-US" dirty="0"/>
          </a:p>
        </p:txBody>
      </p:sp>
      <p:graphicFrame>
        <p:nvGraphicFramePr>
          <p:cNvPr id="14" name="Table 13" descr="Termination age 55 to 59: The reduction is calculated as the greater of two values: 5% multiplied by (60 minus age), or 5% multiplied by (30 minus years of service).&#10;&#10;Termination age 60 to 64: The reduction is calculated as the lesser of two values: 5% multiplied by (65 minus age), or 5% multiplied by (30 minus years of service).">
            <a:extLst>
              <a:ext uri="{FF2B5EF4-FFF2-40B4-BE49-F238E27FC236}">
                <a16:creationId xmlns:a16="http://schemas.microsoft.com/office/drawing/2014/main" id="{43F789B2-7CEB-5751-2320-D2159ED4F240}"/>
              </a:ext>
            </a:extLst>
          </p:cNvPr>
          <p:cNvGraphicFramePr>
            <a:graphicFrameLocks noGrp="1"/>
          </p:cNvGraphicFramePr>
          <p:nvPr>
            <p:custDataLst>
              <p:tags r:id="rId10"/>
            </p:custDataLst>
            <p:extLst>
              <p:ext uri="{D42A27DB-BD31-4B8C-83A1-F6EECF244321}">
                <p14:modId xmlns:p14="http://schemas.microsoft.com/office/powerpoint/2010/main" val="1274863060"/>
              </p:ext>
            </p:extLst>
          </p:nvPr>
        </p:nvGraphicFramePr>
        <p:xfrm>
          <a:off x="1375364" y="380282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Age</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4706"/>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Reduction</a:t>
                      </a:r>
                      <a:endParaRPr kumimoji="0" lang="en-US" sz="2200" b="1" i="0" u="none" strike="noStrike" cap="none" normalizeH="0" baseline="0" dirty="0">
                        <a:ln>
                          <a:noFill/>
                        </a:ln>
                        <a:solidFill>
                          <a:srgbClr val="000000"/>
                        </a:solidFill>
                        <a:effectLst/>
                        <a:latin typeface="+mj-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4706"/>
                      </a:srgbClr>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en-US"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en-US" sz="1800" b="0" i="0" u="none" strike="noStrike" noProof="0" dirty="0">
                          <a:solidFill>
                            <a:srgbClr val="000000"/>
                          </a:solidFill>
                          <a:latin typeface="+mn-lt"/>
                        </a:rPr>
                        <a:t>55-59</a:t>
                      </a:r>
                      <a:endParaRPr kumimoji="0" lang="en-CA"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00"/>
                          </a:solidFill>
                          <a:effectLst/>
                          <a:latin typeface="+mn-lt"/>
                          <a:cs typeface="Calibri"/>
                        </a:rPr>
                        <a:t>Greater of:</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a:t>
                      </a:r>
                      <a:r>
                        <a:rPr lang="en-US" sz="1800" b="0" i="0" u="none" strike="noStrike" kern="1200" cap="none" normalizeH="0" baseline="0" dirty="0">
                          <a:ln>
                            <a:noFill/>
                          </a:ln>
                          <a:solidFill>
                            <a:srgbClr val="000000"/>
                          </a:solidFill>
                          <a:effectLst/>
                          <a:latin typeface="+mn-lt"/>
                          <a:ea typeface="+mn-ea"/>
                          <a:cs typeface="Calibri"/>
                        </a:rPr>
                        <a:t>60</a:t>
                      </a:r>
                      <a:r>
                        <a:rPr kumimoji="0" lang="en-US" sz="1800" b="0" i="0" u="none" strike="noStrike" kern="1200" cap="none" normalizeH="0" baseline="0" dirty="0">
                          <a:ln>
                            <a:noFill/>
                          </a:ln>
                          <a:solidFill>
                            <a:srgbClr val="000000"/>
                          </a:solidFill>
                          <a:effectLst/>
                          <a:latin typeface="+mn-lt"/>
                          <a:ea typeface="+mn-ea"/>
                          <a:cs typeface="Calibri"/>
                        </a:rPr>
                        <a:t> - age), </a:t>
                      </a:r>
                      <a:r>
                        <a:rPr kumimoji="0" lang="en-US" sz="1800" b="1" i="0" u="none" strike="noStrike" kern="1200" cap="none" normalizeH="0" baseline="0" dirty="0">
                          <a:ln>
                            <a:noFill/>
                          </a:ln>
                          <a:solidFill>
                            <a:srgbClr val="000000"/>
                          </a:solidFill>
                          <a:effectLst/>
                          <a:latin typeface="+mn-lt"/>
                          <a:ea typeface="+mn-ea"/>
                          <a:cs typeface="Calibri"/>
                        </a:rPr>
                        <a:t>or   </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kumimoji="0" lang="en-US" sz="1800" b="0" i="0" u="none" strike="noStrike" cap="none" normalizeH="0" baseline="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en-CA" sz="1800" b="0" i="0" u="none" strike="noStrike" noProof="0" dirty="0">
                        <a:solidFill>
                          <a:srgbClr val="000000"/>
                        </a:solidFill>
                        <a:latin typeface="Arial"/>
                      </a:endParaRPr>
                    </a:p>
                    <a:p>
                      <a:pPr lvl="0" indent="0" algn="ctr">
                        <a:lnSpc>
                          <a:spcPct val="100000"/>
                        </a:lnSpc>
                        <a:spcBef>
                          <a:spcPts val="0"/>
                        </a:spcBef>
                        <a:spcAft>
                          <a:spcPts val="0"/>
                        </a:spcAft>
                        <a:buNone/>
                      </a:pPr>
                      <a:r>
                        <a:rPr lang="en-CA" sz="1800" b="0" i="0" u="none" strike="noStrike" noProof="0" dirty="0">
                          <a:solidFill>
                            <a:srgbClr val="000000"/>
                          </a:solidFill>
                          <a:latin typeface="+mn-lt"/>
                        </a:rPr>
                        <a:t>60-64</a:t>
                      </a:r>
                    </a:p>
                    <a:p>
                      <a:pPr lvl="0" indent="0" algn="ctr">
                        <a:buNone/>
                      </a:pPr>
                      <a:endParaRPr lang="en-CA"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Lesser of:</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      5% x (</a:t>
                      </a:r>
                      <a:r>
                        <a:rPr lang="en-US" sz="1800" b="0" i="0" u="none" strike="noStrike" kern="1200" cap="none" normalizeH="0" baseline="0" dirty="0">
                          <a:ln>
                            <a:noFill/>
                          </a:ln>
                          <a:solidFill>
                            <a:srgbClr val="000000"/>
                          </a:solidFill>
                          <a:effectLst/>
                          <a:latin typeface="+mn-lt"/>
                          <a:ea typeface="+mn-ea"/>
                          <a:cs typeface="Calibri"/>
                        </a:rPr>
                        <a:t>65</a:t>
                      </a:r>
                      <a:r>
                        <a:rPr kumimoji="0" lang="en-US" sz="1800" b="0" i="0" u="none" strike="noStrike" kern="1200" cap="none" normalizeH="0" baseline="0" dirty="0">
                          <a:ln>
                            <a:noFill/>
                          </a:ln>
                          <a:solidFill>
                            <a:srgbClr val="000000"/>
                          </a:solidFill>
                          <a:effectLst/>
                          <a:latin typeface="+mn-lt"/>
                          <a:ea typeface="+mn-ea"/>
                          <a:cs typeface="Calibri"/>
                        </a:rPr>
                        <a:t> - age), </a:t>
                      </a:r>
                      <a:r>
                        <a:rPr kumimoji="0" lang="en-US" sz="1800" b="1" i="0" u="none" strike="noStrike" kern="1200" cap="none" normalizeH="0" baseline="0" dirty="0">
                          <a:ln>
                            <a:noFill/>
                          </a:ln>
                          <a:solidFill>
                            <a:srgbClr val="000000"/>
                          </a:solidFill>
                          <a:effectLst/>
                          <a:latin typeface="+mn-lt"/>
                          <a:ea typeface="+mn-ea"/>
                          <a:cs typeface="Calibri"/>
                        </a:rPr>
                        <a:t>or</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a:ln>
                            <a:noFill/>
                          </a:ln>
                          <a:solidFill>
                            <a:srgbClr val="000000"/>
                          </a:solidFill>
                          <a:effectLst/>
                          <a:latin typeface="+mn-lt"/>
                          <a:ea typeface="+mn-ea"/>
                          <a:cs typeface="Calibri"/>
                        </a:rPr>
                        <a:t>      </a:t>
                      </a:r>
                      <a:r>
                        <a:rPr kumimoji="0" lang="en-US" sz="1800" b="0" i="0" u="none" strike="noStrike" kern="1200" cap="none" normalizeH="0" baseline="0" dirty="0">
                          <a:ln>
                            <a:noFill/>
                          </a:ln>
                          <a:solidFill>
                            <a:srgbClr val="000000"/>
                          </a:solidFill>
                          <a:effectLst/>
                          <a:latin typeface="+mn-lt"/>
                          <a:ea typeface="+mn-ea"/>
                          <a:cs typeface="Calibri"/>
                        </a:rPr>
                        <a:t>5% x (30 - service)</a:t>
                      </a:r>
                      <a:endParaRPr lang="en-CA"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20" name="TextBox 19">
            <a:extLst>
              <a:ext uri="{FF2B5EF4-FFF2-40B4-BE49-F238E27FC236}">
                <a16:creationId xmlns:a16="http://schemas.microsoft.com/office/drawing/2014/main" id="{E9CF7F1E-D1BB-7E29-7B75-AB80971659AF}"/>
              </a:ext>
            </a:extLst>
          </p:cNvPr>
          <p:cNvSpPr txBox="1"/>
          <p:nvPr>
            <p:custDataLst>
              <p:tags r:id="rId11"/>
            </p:custDataLst>
          </p:nvPr>
        </p:nvSpPr>
        <p:spPr>
          <a:xfrm>
            <a:off x="7197420" y="3619935"/>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Scenario 2:  58/30</a:t>
            </a:r>
            <a:endParaRPr lang="fr-CA" kern="0" dirty="0">
              <a:solidFill>
                <a:srgbClr val="000000"/>
              </a:solidFill>
              <a:cs typeface="Calibri" panose="020F0502020204030204" pitchFamily="34" charset="0"/>
            </a:endParaRPr>
          </a:p>
        </p:txBody>
      </p:sp>
      <p:sp>
        <p:nvSpPr>
          <p:cNvPr id="21" name="TextBox 20">
            <a:extLst>
              <a:ext uri="{FF2B5EF4-FFF2-40B4-BE49-F238E27FC236}">
                <a16:creationId xmlns:a16="http://schemas.microsoft.com/office/drawing/2014/main" id="{1AB84E31-9D0F-A645-BE42-38ED315A4F6D}"/>
              </a:ext>
            </a:extLst>
          </p:cNvPr>
          <p:cNvSpPr txBox="1"/>
          <p:nvPr>
            <p:custDataLst>
              <p:tags r:id="rId12"/>
            </p:custDataLst>
          </p:nvPr>
        </p:nvSpPr>
        <p:spPr>
          <a:xfrm>
            <a:off x="7197420" y="3993326"/>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2% x 30 x 163K</a:t>
            </a:r>
            <a:r>
              <a:rPr lang="en-CA" kern="0" dirty="0">
                <a:cs typeface="Calibri"/>
              </a:rPr>
              <a:t> ÷ </a:t>
            </a:r>
            <a:r>
              <a:rPr lang="fr-CA" kern="0" dirty="0">
                <a:solidFill>
                  <a:srgbClr val="000000"/>
                </a:solidFill>
                <a:cs typeface="Calibri"/>
              </a:rPr>
              <a:t>12 = $8,150 </a:t>
            </a:r>
          </a:p>
        </p:txBody>
      </p:sp>
      <p:sp>
        <p:nvSpPr>
          <p:cNvPr id="15" name="TextBox 6">
            <a:extLst>
              <a:ext uri="{FF2B5EF4-FFF2-40B4-BE49-F238E27FC236}">
                <a16:creationId xmlns:a16="http://schemas.microsoft.com/office/drawing/2014/main" id="{6B60B1BB-7EFC-0D9C-A35F-BC054137AD64}"/>
              </a:ext>
            </a:extLst>
          </p:cNvPr>
          <p:cNvSpPr txBox="1"/>
          <p:nvPr>
            <p:custDataLst>
              <p:tags r:id="rId13"/>
            </p:custDataLst>
          </p:nvPr>
        </p:nvSpPr>
        <p:spPr>
          <a:xfrm>
            <a:off x="3155100" y="4744247"/>
            <a:ext cx="3712129" cy="609398"/>
          </a:xfrm>
          <a:prstGeom prst="rect">
            <a:avLst/>
          </a:prstGeom>
          <a:solidFill>
            <a:schemeClr val="bg1"/>
          </a:solid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7405" marR="0" lvl="0" indent="0"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mn-ea"/>
                <a:cs typeface="Calibri"/>
              </a:rPr>
              <a:t>5% x (60 - 58) = 10%, </a:t>
            </a:r>
            <a:r>
              <a:rPr kumimoji="0" lang="en-US" sz="1800" b="1" i="0" u="none" strike="noStrike" kern="1200" cap="none" normalizeH="0" baseline="0" dirty="0">
                <a:ln>
                  <a:noFill/>
                </a:ln>
                <a:solidFill>
                  <a:srgbClr val="000000"/>
                </a:solidFill>
                <a:effectLst/>
                <a:latin typeface="+mn-lt"/>
                <a:ea typeface="+mn-ea"/>
                <a:cs typeface="Calibri"/>
              </a:rPr>
              <a:t>or</a:t>
            </a:r>
            <a:endParaRPr kumimoji="0" lang="fr-CA" sz="1800" b="1" i="0" u="none" strike="noStrike" kern="1200" cap="none" normalizeH="0" baseline="0" dirty="0">
              <a:ln>
                <a:noFill/>
              </a:ln>
              <a:solidFill>
                <a:srgbClr val="000000"/>
              </a:solidFill>
              <a:effectLst/>
              <a:latin typeface="+mn-lt"/>
              <a:ea typeface="+mn-ea"/>
              <a:cs typeface="Calibri"/>
            </a:endParaRPr>
          </a:p>
          <a:p>
            <a:pPr marL="827405" marR="0" lvl="2" indent="0" defTabSz="914400" rtl="0" eaLnBrk="0" fontAlgn="base" latinLnBrk="0" hangingPunct="0">
              <a:lnSpc>
                <a:spcPct val="100000"/>
              </a:lnSpc>
              <a:spcBef>
                <a:spcPct val="20000"/>
              </a:spcBef>
              <a:spcAft>
                <a:spcPct val="0"/>
              </a:spcAft>
              <a:buClrTx/>
              <a:buSzTx/>
              <a:buFontTx/>
              <a:buNone/>
              <a:tabLst/>
            </a:pPr>
            <a:r>
              <a:rPr kumimoji="0" lang="en-US" sz="1800" b="0" i="0" u="none" strike="noStrike" kern="1200" cap="none" normalizeH="0" baseline="0" dirty="0">
                <a:ln>
                  <a:noFill/>
                </a:ln>
                <a:solidFill>
                  <a:srgbClr val="000000"/>
                </a:solidFill>
                <a:effectLst/>
                <a:cs typeface="Calibri"/>
              </a:rPr>
              <a:t>5% x (30 - 30) =   0%</a:t>
            </a:r>
            <a:endParaRPr lang="en-US" dirty="0">
              <a:solidFill>
                <a:srgbClr val="000000"/>
              </a:solidFill>
            </a:endParaRPr>
          </a:p>
        </p:txBody>
      </p:sp>
      <p:sp>
        <p:nvSpPr>
          <p:cNvPr id="23" name="TextBox 22">
            <a:extLst>
              <a:ext uri="{FF2B5EF4-FFF2-40B4-BE49-F238E27FC236}">
                <a16:creationId xmlns:a16="http://schemas.microsoft.com/office/drawing/2014/main" id="{F287CDF5-766C-987E-58D8-A39AC223EC76}"/>
              </a:ext>
            </a:extLst>
          </p:cNvPr>
          <p:cNvSpPr txBox="1"/>
          <p:nvPr>
            <p:custDataLst>
              <p:tags r:id="rId14"/>
            </p:custDataLst>
          </p:nvPr>
        </p:nvSpPr>
        <p:spPr>
          <a:xfrm>
            <a:off x="8224234" y="4679439"/>
            <a:ext cx="2501371"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dirty="0">
                <a:solidFill>
                  <a:srgbClr val="000000"/>
                </a:solidFill>
                <a:cs typeface="Calibri"/>
              </a:rPr>
              <a:t>-10% ($815) </a:t>
            </a:r>
            <a:r>
              <a:rPr lang="fr-CA" kern="0" dirty="0">
                <a:solidFill>
                  <a:srgbClr val="000000"/>
                </a:solidFill>
                <a:cs typeface="Calibri"/>
              </a:rPr>
              <a:t>= $7,335 </a:t>
            </a:r>
            <a:endParaRPr lang="en-CA" kern="0" dirty="0">
              <a:solidFill>
                <a:srgbClr val="000000"/>
              </a:solidFill>
              <a:cs typeface="Calibri"/>
            </a:endParaRPr>
          </a:p>
        </p:txBody>
      </p:sp>
      <p:sp>
        <p:nvSpPr>
          <p:cNvPr id="22" name="Arrow: Left 21">
            <a:extLst>
              <a:ext uri="{FF2B5EF4-FFF2-40B4-BE49-F238E27FC236}">
                <a16:creationId xmlns:a16="http://schemas.microsoft.com/office/drawing/2014/main" id="{5EF9B372-8A93-094C-8E15-B130A0C7C489}"/>
              </a:ext>
              <a:ext uri="{C183D7F6-B498-43B3-948B-1728B52AA6E4}">
                <adec:decorative xmlns:adec="http://schemas.microsoft.com/office/drawing/2017/decorative" val="1"/>
              </a:ext>
            </a:extLst>
          </p:cNvPr>
          <p:cNvSpPr/>
          <p:nvPr>
            <p:custDataLst>
              <p:tags r:id="rId15"/>
            </p:custDataLst>
          </p:nvPr>
        </p:nvSpPr>
        <p:spPr>
          <a:xfrm>
            <a:off x="7540683" y="4731523"/>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Slide Number Placeholder 4">
            <a:extLst>
              <a:ext uri="{FF2B5EF4-FFF2-40B4-BE49-F238E27FC236}">
                <a16:creationId xmlns:a16="http://schemas.microsoft.com/office/drawing/2014/main" id="{BF16068D-2856-F16B-C2C6-AA665C743135}"/>
              </a:ext>
            </a:extLst>
          </p:cNvPr>
          <p:cNvSpPr>
            <a:spLocks noGrp="1"/>
          </p:cNvSpPr>
          <p:nvPr>
            <p:ph type="sldNum" sz="quarter" idx="12"/>
          </p:nvPr>
        </p:nvSpPr>
        <p:spPr/>
        <p:txBody>
          <a:bodyPr/>
          <a:lstStyle/>
          <a:p>
            <a:fld id="{CB8C0070-AC95-4E25-AAB3-0DDC6EE6265B}" type="slidenum">
              <a:rPr lang="fr-CA" smtClean="0"/>
              <a:pPr/>
              <a:t>14</a:t>
            </a:fld>
            <a:endParaRPr lang="fr-CA" noProof="0" dirty="0"/>
          </a:p>
        </p:txBody>
      </p:sp>
    </p:spTree>
    <p:extLst>
      <p:ext uri="{BB962C8B-B14F-4D97-AF65-F5344CB8AC3E}">
        <p14:creationId xmlns:p14="http://schemas.microsoft.com/office/powerpoint/2010/main" val="64567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AE0B-653B-F9A1-9484-39413A8C5759}"/>
              </a:ext>
            </a:extLst>
          </p:cNvPr>
          <p:cNvSpPr>
            <a:spLocks noGrp="1"/>
          </p:cNvSpPr>
          <p:nvPr>
            <p:ph type="title"/>
            <p:custDataLst>
              <p:tags r:id="rId1"/>
            </p:custDataLst>
          </p:nvPr>
        </p:nvSpPr>
        <p:spPr>
          <a:xfrm>
            <a:off x="540000" y="324000"/>
            <a:ext cx="10978600" cy="779462"/>
          </a:xfrm>
        </p:spPr>
        <p:txBody>
          <a:bodyPr>
            <a:normAutofit/>
          </a:bodyPr>
          <a:lstStyle/>
          <a:p>
            <a:r>
              <a:rPr lang="en-CA" dirty="0">
                <a:solidFill>
                  <a:srgbClr val="000000"/>
                </a:solidFill>
              </a:rPr>
              <a:t>Monthly Option: </a:t>
            </a:r>
            <a:r>
              <a:rPr lang="en-CA" sz="2800" dirty="0">
                <a:solidFill>
                  <a:srgbClr val="000000"/>
                </a:solidFill>
              </a:rPr>
              <a:t>Unreduced (Deferred annuity)</a:t>
            </a:r>
          </a:p>
        </p:txBody>
      </p:sp>
      <p:sp>
        <p:nvSpPr>
          <p:cNvPr id="17" name="TextBox 16">
            <a:extLst>
              <a:ext uri="{FF2B5EF4-FFF2-40B4-BE49-F238E27FC236}">
                <a16:creationId xmlns:a16="http://schemas.microsoft.com/office/drawing/2014/main" id="{C62B41B6-5D28-D0A9-5FE1-663B3354CBE1}"/>
              </a:ext>
            </a:extLst>
          </p:cNvPr>
          <p:cNvSpPr txBox="1"/>
          <p:nvPr>
            <p:custDataLst>
              <p:tags r:id="rId2"/>
            </p:custDataLst>
          </p:nvPr>
        </p:nvSpPr>
        <p:spPr>
          <a:xfrm>
            <a:off x="548640" y="1108651"/>
            <a:ext cx="2280087" cy="707886"/>
          </a:xfrm>
          <a:prstGeom prst="rect">
            <a:avLst/>
          </a:prstGeom>
          <a:noFill/>
        </p:spPr>
        <p:txBody>
          <a:bodyPr wrap="square" lIns="91440" tIns="45720" rIns="91440" bIns="45720" rtlCol="0" anchor="t">
            <a:spAutoFit/>
          </a:bodyPr>
          <a:lstStyle/>
          <a:p>
            <a:pPr marL="342900" indent="-342900">
              <a:buSzPct val="75000"/>
              <a:buFont typeface="Arial"/>
              <a:buChar char="•"/>
            </a:pPr>
            <a:r>
              <a:rPr lang="en-CA" sz="2200" dirty="0">
                <a:solidFill>
                  <a:srgbClr val="000000"/>
                </a:solidFill>
              </a:rPr>
              <a:t>Payable at:</a:t>
            </a:r>
            <a:endParaRPr lang="en-US" sz="2200" dirty="0">
              <a:solidFill>
                <a:srgbClr val="000000"/>
              </a:solidFill>
              <a:cs typeface="Arial"/>
            </a:endParaRPr>
          </a:p>
          <a:p>
            <a:endParaRPr lang="en-CA" dirty="0"/>
          </a:p>
        </p:txBody>
      </p:sp>
      <p:graphicFrame>
        <p:nvGraphicFramePr>
          <p:cNvPr id="5" name="Table 4" descr="Deferred pension payable unreduced at age 60 for individuals in GR 1 with two or more years of pensionable service.">
            <a:extLst>
              <a:ext uri="{FF2B5EF4-FFF2-40B4-BE49-F238E27FC236}">
                <a16:creationId xmlns:a16="http://schemas.microsoft.com/office/drawing/2014/main" id="{668BAD93-E6CC-B8EB-FE21-DBD9679F2D05}"/>
              </a:ext>
            </a:extLst>
          </p:cNvPr>
          <p:cNvGraphicFramePr>
            <a:graphicFrameLocks noGrp="1"/>
          </p:cNvGraphicFramePr>
          <p:nvPr>
            <p:custDataLst>
              <p:tags r:id="rId3"/>
            </p:custDataLst>
            <p:extLst>
              <p:ext uri="{D42A27DB-BD31-4B8C-83A1-F6EECF244321}">
                <p14:modId xmlns:p14="http://schemas.microsoft.com/office/powerpoint/2010/main" val="3278424236"/>
              </p:ext>
            </p:extLst>
          </p:nvPr>
        </p:nvGraphicFramePr>
        <p:xfrm>
          <a:off x="2683708" y="1541085"/>
          <a:ext cx="6336000" cy="1127852"/>
        </p:xfrm>
        <a:graphic>
          <a:graphicData uri="http://schemas.openxmlformats.org/drawingml/2006/table">
            <a:tbl>
              <a:tblPr firstRow="1"/>
              <a:tblGrid>
                <a:gridCol w="3168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tblGrid>
              <a:tr h="5769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00"/>
                          </a:solidFill>
                          <a:effectLst/>
                          <a:latin typeface="+mj-lt"/>
                          <a:cs typeface="Calibri"/>
                        </a:rPr>
                        <a:t>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Pensionable service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550910">
                <a:tc>
                  <a:txBody>
                    <a:bodyPr/>
                    <a:lstStyle/>
                    <a:p>
                      <a:pPr marL="0" marR="0" lvl="0" indent="0" algn="ctr" rtl="0" eaLnBrk="0" fontAlgn="base" latinLnBrk="0" hangingPunct="0">
                        <a:lnSpc>
                          <a:spcPct val="100000"/>
                        </a:lnSpc>
                        <a:spcBef>
                          <a:spcPct val="20000"/>
                        </a:spcBef>
                        <a:spcAft>
                          <a:spcPct val="0"/>
                        </a:spcAft>
                        <a:buClrTx/>
                        <a:buSzTx/>
                        <a:buFontTx/>
                        <a:buNone/>
                      </a:pPr>
                      <a:r>
                        <a:rPr lang="en-US" sz="2000" b="0" i="0" u="none" strike="noStrike" cap="none" normalizeH="0" baseline="0" dirty="0">
                          <a:ln>
                            <a:noFill/>
                          </a:ln>
                          <a:solidFill>
                            <a:srgbClr val="000000"/>
                          </a:solidFill>
                          <a:effectLst/>
                          <a:latin typeface="+mn-lt"/>
                          <a:cs typeface="Calibri"/>
                        </a:rPr>
                        <a:t>GR 1 - 60</a:t>
                      </a:r>
                      <a:endParaRPr kumimoji="0" lang="en-US" dirty="0">
                        <a:solidFill>
                          <a:srgbClr val="000000"/>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kern="1200" cap="none" normalizeH="0" baseline="0" dirty="0">
                          <a:ln>
                            <a:noFill/>
                          </a:ln>
                          <a:solidFill>
                            <a:srgbClr val="000000"/>
                          </a:solidFill>
                          <a:effectLst/>
                          <a:latin typeface="+mn-lt"/>
                          <a:ea typeface="+mn-ea"/>
                          <a:cs typeface="Calibri"/>
                        </a:rPr>
                        <a:t>2 or more yrs.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643A3167-B053-BB96-A104-DC4ED376BE42}"/>
              </a:ext>
            </a:extLst>
          </p:cNvPr>
          <p:cNvSpPr txBox="1"/>
          <p:nvPr>
            <p:custDataLst>
              <p:tags r:id="rId4"/>
            </p:custDataLst>
          </p:nvPr>
        </p:nvSpPr>
        <p:spPr>
          <a:xfrm>
            <a:off x="2686155" y="2817997"/>
            <a:ext cx="2635200"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dirty="0">
                <a:solidFill>
                  <a:srgbClr val="000000"/>
                </a:solidFill>
                <a:cs typeface="Calibri" panose="020F0502020204030204" pitchFamily="34" charset="0"/>
              </a:rPr>
              <a:t>Scenario:      56/20</a:t>
            </a:r>
          </a:p>
        </p:txBody>
      </p:sp>
      <p:sp>
        <p:nvSpPr>
          <p:cNvPr id="23" name="TextBox 22">
            <a:extLst>
              <a:ext uri="{FF2B5EF4-FFF2-40B4-BE49-F238E27FC236}">
                <a16:creationId xmlns:a16="http://schemas.microsoft.com/office/drawing/2014/main" id="{C90E7E0F-55AC-AB81-20D2-0E39C31C0FA7}"/>
              </a:ext>
            </a:extLst>
          </p:cNvPr>
          <p:cNvSpPr txBox="1"/>
          <p:nvPr>
            <p:custDataLst>
              <p:tags r:id="rId5"/>
            </p:custDataLst>
          </p:nvPr>
        </p:nvSpPr>
        <p:spPr>
          <a:xfrm>
            <a:off x="5781600" y="2816756"/>
            <a:ext cx="3417818"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dirty="0">
                <a:solidFill>
                  <a:srgbClr val="000000"/>
                </a:solidFill>
                <a:cs typeface="Calibri" panose="020F0502020204030204" pitchFamily="34" charset="0"/>
              </a:rPr>
              <a:t>2% x 20 x 163K</a:t>
            </a:r>
            <a:r>
              <a:rPr lang="en-CA" kern="0" dirty="0">
                <a:cs typeface="Calibri"/>
              </a:rPr>
              <a:t> ÷ </a:t>
            </a:r>
            <a:r>
              <a:rPr lang="fr-CA" kern="0" dirty="0">
                <a:solidFill>
                  <a:srgbClr val="000000"/>
                </a:solidFill>
                <a:cs typeface="Calibri" panose="020F0502020204030204" pitchFamily="34" charset="0"/>
              </a:rPr>
              <a:t>12 = $5,433* </a:t>
            </a:r>
          </a:p>
        </p:txBody>
      </p:sp>
      <p:sp>
        <p:nvSpPr>
          <p:cNvPr id="10" name="TextBox 9">
            <a:extLst>
              <a:ext uri="{FF2B5EF4-FFF2-40B4-BE49-F238E27FC236}">
                <a16:creationId xmlns:a16="http://schemas.microsoft.com/office/drawing/2014/main" id="{AEDB0B9C-9C33-F83B-5D56-C7CC102202BA}"/>
              </a:ext>
            </a:extLst>
          </p:cNvPr>
          <p:cNvSpPr txBox="1"/>
          <p:nvPr/>
        </p:nvSpPr>
        <p:spPr>
          <a:xfrm>
            <a:off x="2678593" y="3157866"/>
            <a:ext cx="6335999" cy="341633"/>
          </a:xfrm>
          <a:prstGeom prst="rect">
            <a:avLst/>
          </a:prstGeom>
          <a:noFill/>
        </p:spPr>
        <p:txBody>
          <a:bodyPr wrap="square" rtlCol="0">
            <a:noAutofit/>
          </a:bodyPr>
          <a:lstStyle/>
          <a:p>
            <a:pPr algn="ctr"/>
            <a:r>
              <a:rPr lang="en-CA" kern="0" dirty="0">
                <a:solidFill>
                  <a:srgbClr val="000000"/>
                </a:solidFill>
                <a:cs typeface="Calibri"/>
              </a:rPr>
              <a:t>Option for an Annual Allowance at 58</a:t>
            </a:r>
            <a:endParaRPr lang="en-CA" kern="0" dirty="0">
              <a:solidFill>
                <a:srgbClr val="000000"/>
              </a:solidFill>
              <a:cs typeface="Calibri" panose="020F0502020204030204" pitchFamily="34" charset="0"/>
            </a:endParaRPr>
          </a:p>
          <a:p>
            <a:endParaRPr lang="en-CA" dirty="0"/>
          </a:p>
        </p:txBody>
      </p:sp>
      <p:sp>
        <p:nvSpPr>
          <p:cNvPr id="13" name="TextBox 12">
            <a:extLst>
              <a:ext uri="{FF2B5EF4-FFF2-40B4-BE49-F238E27FC236}">
                <a16:creationId xmlns:a16="http://schemas.microsoft.com/office/drawing/2014/main" id="{9634C195-8F3D-E171-CC6E-155883FBA11D}"/>
              </a:ext>
            </a:extLst>
          </p:cNvPr>
          <p:cNvSpPr txBox="1"/>
          <p:nvPr>
            <p:custDataLst>
              <p:tags r:id="rId6"/>
            </p:custDataLst>
          </p:nvPr>
        </p:nvSpPr>
        <p:spPr>
          <a:xfrm>
            <a:off x="4553682" y="3570616"/>
            <a:ext cx="2685983" cy="369332"/>
          </a:xfrm>
          <a:prstGeom prst="rect">
            <a:avLst/>
          </a:prstGeom>
          <a:solidFill>
            <a:srgbClr val="00C2F3"/>
          </a:solidFill>
          <a:ln>
            <a:solidFill>
              <a:srgbClr val="636467"/>
            </a:solidFill>
          </a:ln>
        </p:spPr>
        <p:txBody>
          <a:bodyPr wrap="square" rtlCol="0">
            <a:spAutoFit/>
          </a:bodyPr>
          <a:lstStyle/>
          <a:p>
            <a:pPr algn="ctr"/>
            <a:r>
              <a:rPr lang="en-CA" kern="0" dirty="0">
                <a:solidFill>
                  <a:srgbClr val="000000"/>
                </a:solidFill>
                <a:cs typeface="Calibri" panose="020F0502020204030204" pitchFamily="34" charset="0"/>
              </a:rPr>
              <a:t>5% x (60 - 58) = </a:t>
            </a:r>
            <a:r>
              <a:rPr lang="en-CA" b="1" kern="0" dirty="0">
                <a:solidFill>
                  <a:srgbClr val="000000"/>
                </a:solidFill>
                <a:cs typeface="Calibri" panose="020F0502020204030204" pitchFamily="34" charset="0"/>
              </a:rPr>
              <a:t>-10%</a:t>
            </a:r>
          </a:p>
        </p:txBody>
      </p:sp>
      <p:graphicFrame>
        <p:nvGraphicFramePr>
          <p:cNvPr id="3" name="Table 2" descr="Deferred pension payable unreduced at age 65 for individuals in GR 2 with two or more years of pensionable service.">
            <a:extLst>
              <a:ext uri="{FF2B5EF4-FFF2-40B4-BE49-F238E27FC236}">
                <a16:creationId xmlns:a16="http://schemas.microsoft.com/office/drawing/2014/main" id="{9C083759-CF0B-5B6F-9370-0C4B1EAB2A5C}"/>
              </a:ext>
            </a:extLst>
          </p:cNvPr>
          <p:cNvGraphicFramePr>
            <a:graphicFrameLocks noGrp="1"/>
          </p:cNvGraphicFramePr>
          <p:nvPr>
            <p:custDataLst>
              <p:tags r:id="rId7"/>
            </p:custDataLst>
            <p:extLst>
              <p:ext uri="{D42A27DB-BD31-4B8C-83A1-F6EECF244321}">
                <p14:modId xmlns:p14="http://schemas.microsoft.com/office/powerpoint/2010/main" val="4100268861"/>
              </p:ext>
            </p:extLst>
          </p:nvPr>
        </p:nvGraphicFramePr>
        <p:xfrm>
          <a:off x="2685600" y="4090047"/>
          <a:ext cx="6336000" cy="1127852"/>
        </p:xfrm>
        <a:graphic>
          <a:graphicData uri="http://schemas.openxmlformats.org/drawingml/2006/table">
            <a:tbl>
              <a:tblPr firstRow="1"/>
              <a:tblGrid>
                <a:gridCol w="3168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tblGrid>
              <a:tr h="54307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00"/>
                          </a:solidFill>
                          <a:effectLst/>
                          <a:latin typeface="+mj-lt"/>
                          <a:cs typeface="Calibri"/>
                        </a:rPr>
                        <a:t>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941">
                        <a:alpha val="84706"/>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kern="1200" cap="none" normalizeH="0" baseline="0" dirty="0">
                          <a:ln>
                            <a:noFill/>
                          </a:ln>
                          <a:solidFill>
                            <a:srgbClr val="000000"/>
                          </a:solidFill>
                          <a:effectLst/>
                          <a:latin typeface="+mj-lt"/>
                          <a:ea typeface="+mn-ea"/>
                          <a:cs typeface="Calibri"/>
                        </a:rPr>
                        <a:t>Pensionable service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941">
                        <a:alpha val="84706"/>
                      </a:srgbClr>
                    </a:solidFill>
                  </a:tcPr>
                </a:tc>
                <a:extLst>
                  <a:ext uri="{0D108BD9-81ED-4DB2-BD59-A6C34878D82A}">
                    <a16:rowId xmlns:a16="http://schemas.microsoft.com/office/drawing/2014/main" val="10000"/>
                  </a:ext>
                </a:extLst>
              </a:tr>
              <a:tr h="584774">
                <a:tc>
                  <a:txBody>
                    <a:bodyPr/>
                    <a:lstStyle/>
                    <a:p>
                      <a:pPr marL="0" marR="0" lvl="0" indent="0" algn="ctr" rtl="0" eaLnBrk="0" fontAlgn="base" latinLnBrk="0" hangingPunct="0">
                        <a:lnSpc>
                          <a:spcPct val="100000"/>
                        </a:lnSpc>
                        <a:spcBef>
                          <a:spcPct val="20000"/>
                        </a:spcBef>
                        <a:spcAft>
                          <a:spcPct val="0"/>
                        </a:spcAft>
                        <a:buClrTx/>
                        <a:buSzTx/>
                        <a:buFontTx/>
                        <a:buNone/>
                      </a:pPr>
                      <a:r>
                        <a:rPr lang="en-US" sz="2000" b="0" i="0" u="none" strike="noStrike" cap="none" normalizeH="0" baseline="0" dirty="0">
                          <a:ln>
                            <a:noFill/>
                          </a:ln>
                          <a:solidFill>
                            <a:srgbClr val="000000"/>
                          </a:solidFill>
                          <a:effectLst/>
                          <a:latin typeface="+mn-lt"/>
                          <a:cs typeface="Calibri"/>
                        </a:rPr>
                        <a:t>GR 2 - 65</a:t>
                      </a:r>
                      <a:endParaRPr kumimoji="0" lang="en-US" sz="2000" b="0" i="0" u="none" strike="noStrike" cap="none" normalizeH="0" baseline="0" dirty="0">
                        <a:ln>
                          <a:noFill/>
                        </a:ln>
                        <a:solidFill>
                          <a:srgbClr val="000000"/>
                        </a:solidFill>
                        <a:effectLst/>
                        <a:latin typeface="+mn-lt"/>
                        <a:cs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kern="1200" cap="none" normalizeH="0" baseline="0" dirty="0">
                          <a:ln>
                            <a:noFill/>
                          </a:ln>
                          <a:solidFill>
                            <a:srgbClr val="000000"/>
                          </a:solidFill>
                          <a:effectLst/>
                          <a:latin typeface="+mn-lt"/>
                          <a:ea typeface="+mn-ea"/>
                          <a:cs typeface="Calibri"/>
                        </a:rPr>
                        <a:t>2 or more yrs.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 name="TextBox 20">
            <a:extLst>
              <a:ext uri="{FF2B5EF4-FFF2-40B4-BE49-F238E27FC236}">
                <a16:creationId xmlns:a16="http://schemas.microsoft.com/office/drawing/2014/main" id="{1453174B-B4C5-AF8D-FD58-9F91CD5EE758}"/>
              </a:ext>
            </a:extLst>
          </p:cNvPr>
          <p:cNvSpPr txBox="1"/>
          <p:nvPr>
            <p:custDataLst>
              <p:tags r:id="rId8"/>
            </p:custDataLst>
          </p:nvPr>
        </p:nvSpPr>
        <p:spPr>
          <a:xfrm>
            <a:off x="2685600" y="5347514"/>
            <a:ext cx="2635200"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dirty="0">
                <a:solidFill>
                  <a:srgbClr val="000000"/>
                </a:solidFill>
                <a:cs typeface="Calibri" panose="020F0502020204030204" pitchFamily="34" charset="0"/>
              </a:rPr>
              <a:t>Scenario:      56/20</a:t>
            </a:r>
          </a:p>
        </p:txBody>
      </p:sp>
      <p:sp>
        <p:nvSpPr>
          <p:cNvPr id="9" name="TextBox 8">
            <a:extLst>
              <a:ext uri="{FF2B5EF4-FFF2-40B4-BE49-F238E27FC236}">
                <a16:creationId xmlns:a16="http://schemas.microsoft.com/office/drawing/2014/main" id="{A3DEDB38-D64D-5E32-B4A3-4408C0E3D08E}"/>
              </a:ext>
            </a:extLst>
          </p:cNvPr>
          <p:cNvSpPr txBox="1"/>
          <p:nvPr/>
        </p:nvSpPr>
        <p:spPr>
          <a:xfrm>
            <a:off x="5781593" y="5347514"/>
            <a:ext cx="341781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2% x 20 x 163K</a:t>
            </a:r>
            <a:r>
              <a:rPr kumimoji="0" lang="en-CA" sz="1800" b="0" i="0" u="none" strike="noStrike" kern="0" cap="none" spc="0" normalizeH="0" baseline="0" noProof="0" dirty="0">
                <a:ln>
                  <a:noFill/>
                </a:ln>
                <a:effectLst/>
                <a:uLnTx/>
                <a:uFillTx/>
                <a:ea typeface="+mn-ea"/>
                <a:cs typeface="Calibri"/>
              </a:rPr>
              <a:t> ÷ </a:t>
            </a:r>
            <a:r>
              <a:rPr lang="fr-CA" kern="0" dirty="0">
                <a:solidFill>
                  <a:srgbClr val="000000"/>
                </a:solidFill>
                <a:cs typeface="Calibri"/>
              </a:rPr>
              <a:t>12 = $5,433</a:t>
            </a:r>
            <a:r>
              <a:rPr lang="fr-CA" kern="0" dirty="0">
                <a:solidFill>
                  <a:srgbClr val="636467"/>
                </a:solidFill>
                <a:cs typeface="Calibri"/>
              </a:rPr>
              <a:t>*</a:t>
            </a:r>
            <a:endParaRPr lang="en-US" sz="800" kern="0" dirty="0">
              <a:solidFill>
                <a:schemeClr val="bg1"/>
              </a:solidFill>
              <a:cs typeface="Arial"/>
            </a:endParaRPr>
          </a:p>
        </p:txBody>
      </p:sp>
      <p:sp>
        <p:nvSpPr>
          <p:cNvPr id="12" name="TextBox 11">
            <a:extLst>
              <a:ext uri="{FF2B5EF4-FFF2-40B4-BE49-F238E27FC236}">
                <a16:creationId xmlns:a16="http://schemas.microsoft.com/office/drawing/2014/main" id="{6E411516-36E8-46CC-4181-E3F1692A1BB9}"/>
              </a:ext>
            </a:extLst>
          </p:cNvPr>
          <p:cNvSpPr txBox="1"/>
          <p:nvPr/>
        </p:nvSpPr>
        <p:spPr>
          <a:xfrm>
            <a:off x="2710025" y="5658031"/>
            <a:ext cx="6304567" cy="341633"/>
          </a:xfrm>
          <a:prstGeom prst="rect">
            <a:avLst/>
          </a:prstGeom>
          <a:noFill/>
        </p:spPr>
        <p:txBody>
          <a:bodyPr wrap="square" rtlCol="0">
            <a:noAutofit/>
          </a:bodyPr>
          <a:lstStyle/>
          <a:p>
            <a:pPr algn="ctr"/>
            <a:r>
              <a:rPr lang="en-CA" kern="0" dirty="0">
                <a:solidFill>
                  <a:srgbClr val="000000"/>
                </a:solidFill>
                <a:cs typeface="Calibri"/>
              </a:rPr>
              <a:t>Option for an Annual Allowance at 63</a:t>
            </a:r>
            <a:endParaRPr lang="en-CA" dirty="0"/>
          </a:p>
        </p:txBody>
      </p:sp>
      <p:sp>
        <p:nvSpPr>
          <p:cNvPr id="15" name="TextBox 14">
            <a:extLst>
              <a:ext uri="{FF2B5EF4-FFF2-40B4-BE49-F238E27FC236}">
                <a16:creationId xmlns:a16="http://schemas.microsoft.com/office/drawing/2014/main" id="{103B713D-E7CF-8DB2-5572-6CC0878E84EF}"/>
              </a:ext>
            </a:extLst>
          </p:cNvPr>
          <p:cNvSpPr txBox="1"/>
          <p:nvPr>
            <p:custDataLst>
              <p:tags r:id="rId9"/>
            </p:custDataLst>
          </p:nvPr>
        </p:nvSpPr>
        <p:spPr>
          <a:xfrm>
            <a:off x="4554000" y="6093969"/>
            <a:ext cx="2685600" cy="369332"/>
          </a:xfrm>
          <a:prstGeom prst="rect">
            <a:avLst/>
          </a:prstGeom>
          <a:solidFill>
            <a:srgbClr val="C3D941">
              <a:alpha val="85098"/>
            </a:srgbClr>
          </a:solidFill>
          <a:ln>
            <a:solidFill>
              <a:srgbClr val="636467"/>
            </a:solidFill>
          </a:ln>
        </p:spPr>
        <p:txBody>
          <a:bodyPr wrap="square" rtlCol="0">
            <a:spAutoFit/>
          </a:bodyPr>
          <a:lstStyle/>
          <a:p>
            <a:pPr algn="ctr"/>
            <a:r>
              <a:rPr lang="en-CA" kern="0" dirty="0">
                <a:solidFill>
                  <a:srgbClr val="000000"/>
                </a:solidFill>
                <a:cs typeface="Calibri" panose="020F0502020204030204" pitchFamily="34" charset="0"/>
              </a:rPr>
              <a:t>5% x (65 - 63) = </a:t>
            </a:r>
            <a:r>
              <a:rPr lang="en-CA" b="1" kern="0" dirty="0">
                <a:solidFill>
                  <a:srgbClr val="000000"/>
                </a:solidFill>
                <a:cs typeface="Calibri" panose="020F0502020204030204" pitchFamily="34" charset="0"/>
              </a:rPr>
              <a:t>-10%</a:t>
            </a:r>
          </a:p>
        </p:txBody>
      </p:sp>
      <p:sp>
        <p:nvSpPr>
          <p:cNvPr id="6" name="TextBox 5">
            <a:extLst>
              <a:ext uri="{FF2B5EF4-FFF2-40B4-BE49-F238E27FC236}">
                <a16:creationId xmlns:a16="http://schemas.microsoft.com/office/drawing/2014/main" id="{95B8D993-E597-A1C6-124D-3550CAA4ECD2}"/>
              </a:ext>
            </a:extLst>
          </p:cNvPr>
          <p:cNvSpPr txBox="1"/>
          <p:nvPr/>
        </p:nvSpPr>
        <p:spPr>
          <a:xfrm>
            <a:off x="2678593" y="6570722"/>
            <a:ext cx="6335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000000"/>
                </a:solidFill>
                <a:cs typeface="Arial"/>
              </a:rPr>
              <a:t>*Bridge benefit ends the month after you turn 65 years old</a:t>
            </a:r>
            <a:endParaRPr lang="en-US" sz="1400" dirty="0">
              <a:solidFill>
                <a:srgbClr val="000000"/>
              </a:solidFill>
            </a:endParaRPr>
          </a:p>
        </p:txBody>
      </p:sp>
      <p:sp>
        <p:nvSpPr>
          <p:cNvPr id="4" name="Slide Number Placeholder 3">
            <a:extLst>
              <a:ext uri="{FF2B5EF4-FFF2-40B4-BE49-F238E27FC236}">
                <a16:creationId xmlns:a16="http://schemas.microsoft.com/office/drawing/2014/main" id="{5EA3B39C-69AF-537B-F879-2C137F9F50BD}"/>
              </a:ext>
            </a:extLst>
          </p:cNvPr>
          <p:cNvSpPr>
            <a:spLocks noGrp="1"/>
          </p:cNvSpPr>
          <p:nvPr>
            <p:ph type="sldNum" sz="quarter" idx="12"/>
          </p:nvPr>
        </p:nvSpPr>
        <p:spPr/>
        <p:txBody>
          <a:bodyPr/>
          <a:lstStyle/>
          <a:p>
            <a:fld id="{CB8C0070-AC95-4E25-AAB3-0DDC6EE6265B}" type="slidenum">
              <a:rPr lang="fr-CA" smtClean="0"/>
              <a:pPr/>
              <a:t>15</a:t>
            </a:fld>
            <a:endParaRPr lang="fr-CA" noProof="0" dirty="0"/>
          </a:p>
        </p:txBody>
      </p:sp>
    </p:spTree>
    <p:extLst>
      <p:ext uri="{BB962C8B-B14F-4D97-AF65-F5344CB8AC3E}">
        <p14:creationId xmlns:p14="http://schemas.microsoft.com/office/powerpoint/2010/main" val="87948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custDataLst>
              <p:tags r:id="rId1"/>
            </p:custDataLst>
          </p:nvPr>
        </p:nvSpPr>
        <p:spPr>
          <a:xfrm>
            <a:off x="540000" y="324000"/>
            <a:ext cx="9895113" cy="722639"/>
          </a:xfrm>
        </p:spPr>
        <p:txBody>
          <a:bodyPr>
            <a:noAutofit/>
          </a:bodyPr>
          <a:lstStyle/>
          <a:p>
            <a:r>
              <a:rPr lang="en-CA" dirty="0">
                <a:solidFill>
                  <a:srgbClr val="000000"/>
                </a:solidFill>
              </a:rPr>
              <a:t>Summary</a:t>
            </a:r>
            <a:r>
              <a:rPr lang="fr-CA" dirty="0">
                <a:solidFill>
                  <a:srgbClr val="000000"/>
                </a:solidFill>
              </a:rPr>
              <a:t> of Options at </a:t>
            </a:r>
            <a:r>
              <a:rPr lang="en-CA" dirty="0">
                <a:solidFill>
                  <a:srgbClr val="000000"/>
                </a:solidFill>
              </a:rPr>
              <a:t>termination GR1</a:t>
            </a:r>
            <a:endParaRPr lang="en-US" dirty="0">
              <a:solidFill>
                <a:srgbClr val="000000"/>
              </a:solidFill>
            </a:endParaRPr>
          </a:p>
        </p:txBody>
      </p:sp>
      <p:sp>
        <p:nvSpPr>
          <p:cNvPr id="4" name="TextBox 2">
            <a:extLst>
              <a:ext uri="{FF2B5EF4-FFF2-40B4-BE49-F238E27FC236}">
                <a16:creationId xmlns:a16="http://schemas.microsoft.com/office/drawing/2014/main" id="{FD430BAA-7C79-0E8E-DF61-E15068D88C5B}"/>
              </a:ext>
            </a:extLst>
          </p:cNvPr>
          <p:cNvSpPr txBox="1"/>
          <p:nvPr>
            <p:custDataLst>
              <p:tags r:id="rId2"/>
            </p:custDataLst>
          </p:nvPr>
        </p:nvSpPr>
        <p:spPr>
          <a:xfrm>
            <a:off x="591912" y="1256785"/>
            <a:ext cx="97789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000000"/>
                </a:solidFill>
                <a:ea typeface="Malgun Gothic"/>
                <a:cs typeface="Arial" panose="020B0604020202020204" pitchFamily="34" charset="0"/>
              </a:rPr>
              <a:t>Less than 2 years of pensionable service at any age: </a:t>
            </a:r>
            <a:r>
              <a:rPr lang="en-CA" sz="1800" b="0" dirty="0">
                <a:solidFill>
                  <a:schemeClr val="tx2"/>
                </a:solidFill>
                <a:effectLst/>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Return of contributions</a:t>
            </a:r>
            <a:r>
              <a:rPr lang="en-CA" sz="1800" b="0" dirty="0">
                <a:solidFill>
                  <a:schemeClr val="tx2"/>
                </a:solidFill>
                <a:effectLst/>
                <a:ea typeface="Calibri" panose="020F0502020204030204" pitchFamily="34" charset="0"/>
                <a:cs typeface="Arial" panose="020B0604020202020204" pitchFamily="34" charset="0"/>
              </a:rPr>
              <a:t> </a:t>
            </a:r>
            <a:r>
              <a:rPr lang="en-US" dirty="0">
                <a:solidFill>
                  <a:srgbClr val="000000"/>
                </a:solidFill>
                <a:ea typeface="Malgun Gothic"/>
                <a:cs typeface="Arial" panose="020B0604020202020204" pitchFamily="34" charset="0"/>
              </a:rPr>
              <a:t>(with interest) </a:t>
            </a:r>
            <a:endParaRPr lang="en-CA" dirty="0">
              <a:solidFill>
                <a:srgbClr val="000000"/>
              </a:solidFill>
              <a:cs typeface="Arial" panose="020B0604020202020204" pitchFamily="34" charset="0"/>
            </a:endParaRPr>
          </a:p>
        </p:txBody>
      </p:sp>
      <p:sp>
        <p:nvSpPr>
          <p:cNvPr id="5" name="TextBox 2">
            <a:extLst>
              <a:ext uri="{FF2B5EF4-FFF2-40B4-BE49-F238E27FC236}">
                <a16:creationId xmlns:a16="http://schemas.microsoft.com/office/drawing/2014/main" id="{30BF1BFF-F770-F6AC-755D-FBDD68AE8413}"/>
              </a:ext>
            </a:extLst>
          </p:cNvPr>
          <p:cNvSpPr txBox="1"/>
          <p:nvPr>
            <p:custDataLst>
              <p:tags r:id="rId3"/>
            </p:custDataLst>
          </p:nvPr>
        </p:nvSpPr>
        <p:spPr>
          <a:xfrm>
            <a:off x="591912" y="2075610"/>
            <a:ext cx="91197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000000"/>
                </a:solidFill>
                <a:latin typeface="Arial"/>
                <a:ea typeface="Malgun Gothic"/>
                <a:cs typeface="Arial"/>
              </a:rPr>
              <a:t>2 or more years of pensionable service</a:t>
            </a:r>
            <a:r>
              <a:rPr lang="en-US" sz="1800" dirty="0">
                <a:solidFill>
                  <a:srgbClr val="0C1E2B"/>
                </a:solidFill>
                <a:latin typeface="Arial"/>
                <a:ea typeface="Malgun Gothic"/>
                <a:cs typeface="Arial"/>
              </a:rPr>
              <a:t>:</a:t>
            </a:r>
            <a:endParaRPr lang="en-CA" dirty="0"/>
          </a:p>
        </p:txBody>
      </p:sp>
      <p:graphicFrame>
        <p:nvGraphicFramePr>
          <p:cNvPr id="6" name="Table 5" descr="Summary of Options for GR 1 based on age and years of pensionable service at termination and hyperlinks to videos on each option.">
            <a:extLst>
              <a:ext uri="{FF2B5EF4-FFF2-40B4-BE49-F238E27FC236}">
                <a16:creationId xmlns:a16="http://schemas.microsoft.com/office/drawing/2014/main" id="{558ED171-8E5D-E67B-C105-DC5C874D3ABD}"/>
              </a:ext>
            </a:extLst>
          </p:cNvPr>
          <p:cNvGraphicFramePr>
            <a:graphicFrameLocks noGrp="1"/>
          </p:cNvGraphicFramePr>
          <p:nvPr>
            <p:custDataLst>
              <p:tags r:id="rId4"/>
            </p:custDataLst>
            <p:extLst>
              <p:ext uri="{D42A27DB-BD31-4B8C-83A1-F6EECF244321}">
                <p14:modId xmlns:p14="http://schemas.microsoft.com/office/powerpoint/2010/main" val="3886802747"/>
              </p:ext>
            </p:extLst>
          </p:nvPr>
        </p:nvGraphicFramePr>
        <p:xfrm>
          <a:off x="2001600" y="2599200"/>
          <a:ext cx="7073867" cy="3884554"/>
        </p:xfrm>
        <a:graphic>
          <a:graphicData uri="http://schemas.openxmlformats.org/drawingml/2006/table">
            <a:tbl>
              <a:tblPr firstRow="1" bandRow="1">
                <a:tableStyleId>{073A0DAA-6AF3-43AB-8588-CEC1D06C72B9}</a:tableStyleId>
              </a:tblPr>
              <a:tblGrid>
                <a:gridCol w="2654270">
                  <a:extLst>
                    <a:ext uri="{9D8B030D-6E8A-4147-A177-3AD203B41FA5}">
                      <a16:colId xmlns:a16="http://schemas.microsoft.com/office/drawing/2014/main" val="2693079682"/>
                    </a:ext>
                  </a:extLst>
                </a:gridCol>
                <a:gridCol w="2100860">
                  <a:extLst>
                    <a:ext uri="{9D8B030D-6E8A-4147-A177-3AD203B41FA5}">
                      <a16:colId xmlns:a16="http://schemas.microsoft.com/office/drawing/2014/main" val="1330847886"/>
                    </a:ext>
                  </a:extLst>
                </a:gridCol>
                <a:gridCol w="2318737">
                  <a:extLst>
                    <a:ext uri="{9D8B030D-6E8A-4147-A177-3AD203B41FA5}">
                      <a16:colId xmlns:a16="http://schemas.microsoft.com/office/drawing/2014/main" val="1047657909"/>
                    </a:ext>
                  </a:extLst>
                </a:gridCol>
              </a:tblGrid>
              <a:tr h="872041">
                <a:tc>
                  <a:txBody>
                    <a:bodyPr/>
                    <a:lstStyle/>
                    <a:p>
                      <a:pPr algn="ctr"/>
                      <a:r>
                        <a:rPr lang="en-CA" sz="2200" dirty="0">
                          <a:solidFill>
                            <a:srgbClr val="000000"/>
                          </a:solidFill>
                          <a:latin typeface="+mj-lt"/>
                        </a:rPr>
                        <a: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2F3"/>
                    </a:solidFill>
                  </a:tcPr>
                </a:tc>
                <a:tc>
                  <a:txBody>
                    <a:bodyPr/>
                    <a:lstStyle/>
                    <a:p>
                      <a:pPr algn="ctr"/>
                      <a:r>
                        <a:rPr lang="en-CA" sz="2200" b="1" noProof="0" dirty="0">
                          <a:solidFill>
                            <a:srgbClr val="000000"/>
                          </a:solidFill>
                          <a:latin typeface="+mj-lt"/>
                          <a:cs typeface="Calibri"/>
                        </a:rPr>
                        <a:t>Pensionable</a:t>
                      </a:r>
                      <a:r>
                        <a:rPr lang="en-CA" sz="2200" b="1" baseline="0" noProof="0" dirty="0">
                          <a:solidFill>
                            <a:srgbClr val="000000"/>
                          </a:solidFill>
                          <a:latin typeface="+mj-lt"/>
                          <a:cs typeface="Calibri"/>
                        </a:rPr>
                        <a:t> service</a:t>
                      </a:r>
                      <a:endParaRPr lang="en-CA" sz="2200" b="1" noProof="0" dirty="0">
                        <a:solidFill>
                          <a:srgbClr val="000000"/>
                        </a:solidFill>
                        <a:latin typeface="+mj-lt"/>
                        <a:cs typeface="Calibri"/>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1" noProof="0" dirty="0">
                          <a:solidFill>
                            <a:srgbClr val="000000"/>
                          </a:solidFill>
                          <a:latin typeface="+mj-lt"/>
                          <a:cs typeface="Calibri"/>
                        </a:rPr>
                        <a:t>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52422"/>
                  </a:ext>
                </a:extLst>
              </a:tr>
              <a:tr h="930915">
                <a:tc>
                  <a:txBody>
                    <a:bodyPr/>
                    <a:lstStyle/>
                    <a:p>
                      <a:pPr lvl="0" algn="l">
                        <a:buNone/>
                      </a:pPr>
                      <a:r>
                        <a:rPr lang="en-CA" sz="1800" b="0" i="0" u="none" strike="noStrike" noProof="0" dirty="0">
                          <a:solidFill>
                            <a:srgbClr val="000000"/>
                          </a:solidFill>
                          <a:latin typeface="+mn-lt"/>
                        </a:rPr>
                        <a:t>Younger than 50</a:t>
                      </a:r>
                      <a:r>
                        <a:rPr lang="en-CA" sz="1800" b="0" i="0" u="none" strike="noStrike" noProof="0" dirty="0">
                          <a:solidFill>
                            <a:srgbClr val="00C2F3"/>
                          </a:solidFill>
                          <a:latin typeface="+mn-lt"/>
                        </a:rPr>
                        <a:t>.</a:t>
                      </a:r>
                      <a:endParaRPr lang="en-US" sz="1800" dirty="0">
                        <a:solidFill>
                          <a:srgbClr val="00C2F3"/>
                        </a:solidFill>
                        <a:latin typeface="+mn-lt"/>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lvl="0" algn="l">
                        <a:buNone/>
                      </a:pPr>
                      <a:r>
                        <a:rPr lang="en-CA" sz="1800" b="0" i="0" u="none" strike="noStrike" baseline="0" noProof="0" dirty="0">
                          <a:solidFill>
                            <a:srgbClr val="000000"/>
                          </a:solidFill>
                          <a:latin typeface="+mn-lt"/>
                        </a:rPr>
                        <a:t>2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ctr">
                        <a:lnSpc>
                          <a:spcPct val="100000"/>
                        </a:lnSpc>
                        <a:buNone/>
                      </a:pPr>
                      <a:r>
                        <a:rPr lang="en-CA" sz="1800" b="0" i="0" u="none" strike="noStrike" noProof="0" dirty="0">
                          <a:solidFill>
                            <a:schemeClr val="tx2"/>
                          </a:solidFill>
                          <a:effectLst/>
                          <a:latin typeface="+mn-lt"/>
                          <a:hlinkClick r:id="rId8">
                            <a:extLst>
                              <a:ext uri="{A12FA001-AC4F-418D-AE19-62706E023703}">
                                <ahyp:hlinkClr xmlns:ahyp="http://schemas.microsoft.com/office/drawing/2018/hyperlinkcolor" val="tx"/>
                              </a:ext>
                            </a:extLst>
                          </a:hlinkClick>
                        </a:rPr>
                        <a:t>Transfer value</a:t>
                      </a:r>
                      <a:r>
                        <a:rPr lang="en-CA" sz="1800" b="0" i="0" u="none" strike="noStrike" noProof="0" dirty="0">
                          <a:solidFill>
                            <a:schemeClr val="tx2"/>
                          </a:solidFill>
                          <a:effectLst/>
                          <a:latin typeface="+mn-lt"/>
                        </a:rPr>
                        <a:t>; </a:t>
                      </a:r>
                      <a:endParaRPr lang="en-US" dirty="0">
                        <a:solidFill>
                          <a:schemeClr val="tx2"/>
                        </a:solidFill>
                        <a:latin typeface="+mn-lt"/>
                      </a:endParaRPr>
                    </a:p>
                    <a:p>
                      <a:pPr marL="0" lvl="0" algn="ctr">
                        <a:lnSpc>
                          <a:spcPct val="100000"/>
                        </a:lnSpc>
                        <a:buNone/>
                      </a:pPr>
                      <a:r>
                        <a:rPr lang="en-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en-CA" sz="1800" b="0" i="0" u="none" strike="noStrike" noProof="0" dirty="0">
                          <a:solidFill>
                            <a:schemeClr val="tx2"/>
                          </a:solidFill>
                          <a:effectLst/>
                          <a:latin typeface="+mn-lt"/>
                        </a:rPr>
                        <a:t>; </a:t>
                      </a:r>
                      <a:r>
                        <a:rPr lang="en-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en-US" dirty="0">
                        <a:solidFill>
                          <a:schemeClr val="tx2"/>
                        </a:solidFill>
                        <a:latin typeface="+mn-lt"/>
                      </a:endParaRPr>
                    </a:p>
                  </a:txBody>
                  <a:tcPr marL="899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800844886"/>
                  </a:ext>
                </a:extLst>
              </a:tr>
              <a:tr h="651639">
                <a:tc>
                  <a:txBody>
                    <a:bodyPr/>
                    <a:lstStyle/>
                    <a:p>
                      <a:pPr lvl="0" algn="l">
                        <a:buNone/>
                      </a:pPr>
                      <a:r>
                        <a:rPr lang="en-CA" sz="1800" b="0" i="0" u="none" strike="noStrike" noProof="0" dirty="0">
                          <a:solidFill>
                            <a:srgbClr val="000000"/>
                          </a:solidFill>
                          <a:latin typeface="+mn-lt"/>
                        </a:rPr>
                        <a:t>50-59</a:t>
                      </a:r>
                      <a:r>
                        <a:rPr lang="en-CA" sz="1800" b="0" i="0" u="none" strike="noStrike" noProof="0" dirty="0">
                          <a:solidFill>
                            <a:srgbClr val="00C2F3"/>
                          </a:solidFill>
                          <a:latin typeface="+mn-lt"/>
                        </a:rPr>
                        <a:t>.</a:t>
                      </a:r>
                      <a:endParaRPr lang="en-US" sz="1800" dirty="0">
                        <a:solidFill>
                          <a:srgbClr val="00C2F3"/>
                        </a:solidFill>
                        <a:latin typeface="+mn-lt"/>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2-29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fr-CA" sz="1800" b="0" i="0" u="none" strike="noStrike" noProof="0" dirty="0">
                        <a:solidFill>
                          <a:schemeClr val="tx2"/>
                        </a:solidFill>
                        <a:effectLst/>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893293719"/>
                  </a:ext>
                </a:extLst>
              </a:tr>
              <a:tr h="651639">
                <a:tc>
                  <a:txBody>
                    <a:bodyPr/>
                    <a:lstStyle/>
                    <a:p>
                      <a:pPr lvl="0" algn="l">
                        <a:buNone/>
                      </a:pPr>
                      <a:r>
                        <a:rPr lang="en-CA" sz="1800" b="0" i="0" u="none" strike="noStrike" noProof="0" dirty="0">
                          <a:solidFill>
                            <a:srgbClr val="000000"/>
                          </a:solidFill>
                          <a:latin typeface="+mn-lt"/>
                        </a:rPr>
                        <a:t>50-54</a:t>
                      </a:r>
                      <a:r>
                        <a:rPr lang="en-CA" sz="1800" b="0" i="0" u="none" strike="noStrike" noProof="0" dirty="0">
                          <a:solidFill>
                            <a:srgbClr val="00C2F3"/>
                          </a:solidFill>
                          <a:latin typeface="+mn-lt"/>
                        </a:rPr>
                        <a:t>.</a:t>
                      </a:r>
                      <a:r>
                        <a:rPr lang="en-CA" sz="1800" b="0" i="0" u="none" strike="noStrike" noProof="0" dirty="0">
                          <a:solidFill>
                            <a:srgbClr val="000000"/>
                          </a:solidFill>
                          <a:latin typeface="+mn-lt"/>
                        </a:rPr>
                        <a:t> </a:t>
                      </a:r>
                      <a:endParaRPr lang="en-US" sz="1800" dirty="0">
                        <a:solidFill>
                          <a:srgbClr val="000000"/>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30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fr-CA" sz="1800" b="0" i="0" u="none" strike="noStrike" noProof="0" dirty="0">
                        <a:solidFill>
                          <a:schemeClr val="tx2"/>
                        </a:solidFill>
                        <a:effectLst/>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3580736"/>
                  </a:ext>
                </a:extLst>
              </a:tr>
              <a:tr h="400786">
                <a:tc>
                  <a:txBody>
                    <a:bodyPr/>
                    <a:lstStyle/>
                    <a:p>
                      <a:pPr lvl="0" algn="l">
                        <a:buNone/>
                      </a:pPr>
                      <a:r>
                        <a:rPr lang="en-CA" sz="1800" b="0" i="0" u="none" strike="noStrike" baseline="0" noProof="0" dirty="0">
                          <a:solidFill>
                            <a:srgbClr val="000000"/>
                          </a:solidFill>
                          <a:latin typeface="+mn-lt"/>
                        </a:rPr>
                        <a:t>55 or older</a:t>
                      </a:r>
                      <a:r>
                        <a:rPr lang="en-CA" sz="1800" b="0" i="0" u="none" strike="noStrike" baseline="0" noProof="0" dirty="0">
                          <a:solidFill>
                            <a:srgbClr val="00C2F3"/>
                          </a:solidFill>
                          <a:latin typeface="+mn-lt"/>
                        </a:rPr>
                        <a:t>.</a:t>
                      </a:r>
                      <a:endParaRPr lang="en-US" sz="1800" dirty="0">
                        <a:solidFill>
                          <a:srgbClr val="00C2F3"/>
                        </a:solidFill>
                        <a:latin typeface="+mn-lt"/>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30 or more yrs.</a:t>
                      </a:r>
                      <a:endParaRPr lang="en-CA" sz="1800" noProof="0" dirty="0">
                        <a:solidFill>
                          <a:srgbClr val="000000"/>
                        </a:solidFill>
                        <a:latin typeface="+mn-lt"/>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marL="0" lvl="0" algn="ctr">
                        <a:buNone/>
                      </a:pPr>
                      <a:r>
                        <a:rPr lang="fr-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Immediate annuity</a:t>
                      </a:r>
                      <a:endParaRPr lang="en-US" dirty="0">
                        <a:solidFill>
                          <a:schemeClr val="tx2"/>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178608232"/>
                  </a:ext>
                </a:extLst>
              </a:tr>
              <a:tr h="377534">
                <a:tc>
                  <a:txBody>
                    <a:bodyPr/>
                    <a:lstStyle/>
                    <a:p>
                      <a:pPr lvl="0" algn="l">
                        <a:buNone/>
                      </a:pPr>
                      <a:r>
                        <a:rPr lang="en-CA" sz="1800" b="0" i="0" u="none" strike="noStrike" baseline="0" noProof="0" dirty="0">
                          <a:solidFill>
                            <a:srgbClr val="000000"/>
                          </a:solidFill>
                          <a:latin typeface="+mn-lt"/>
                        </a:rPr>
                        <a:t>60 or older</a:t>
                      </a:r>
                      <a:r>
                        <a:rPr lang="en-CA" sz="1800" b="0" i="0" u="none" strike="noStrike" baseline="0" noProof="0" dirty="0">
                          <a:solidFill>
                            <a:srgbClr val="00C2F3"/>
                          </a:solidFill>
                          <a:latin typeface="+mn-lt"/>
                        </a:rPr>
                        <a:t>.</a:t>
                      </a:r>
                      <a:endParaRPr lang="en-US" sz="1800" dirty="0">
                        <a:solidFill>
                          <a:srgbClr val="00C2F3"/>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2 or more yrs.</a:t>
                      </a:r>
                      <a:endParaRPr lang="en-CA" sz="1800" noProof="0" dirty="0">
                        <a:solidFill>
                          <a:srgbClr val="000000"/>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algn="ctr">
                        <a:buNone/>
                      </a:pPr>
                      <a:r>
                        <a:rPr lang="en-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Immediate annuity</a:t>
                      </a:r>
                      <a:endParaRPr lang="en-CA" noProof="0" dirty="0">
                        <a:solidFill>
                          <a:schemeClr val="tx2"/>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98304967"/>
                  </a:ext>
                </a:extLst>
              </a:tr>
            </a:tbl>
          </a:graphicData>
        </a:graphic>
      </p:graphicFrame>
      <p:sp>
        <p:nvSpPr>
          <p:cNvPr id="3" name="Slide Number Placeholder 2">
            <a:extLst>
              <a:ext uri="{FF2B5EF4-FFF2-40B4-BE49-F238E27FC236}">
                <a16:creationId xmlns:a16="http://schemas.microsoft.com/office/drawing/2014/main" id="{EFC3FA82-5B80-BE04-A2F3-F7B38EBD267B}"/>
              </a:ext>
            </a:extLst>
          </p:cNvPr>
          <p:cNvSpPr>
            <a:spLocks noGrp="1"/>
          </p:cNvSpPr>
          <p:nvPr>
            <p:ph type="sldNum" sz="quarter" idx="12"/>
          </p:nvPr>
        </p:nvSpPr>
        <p:spPr/>
        <p:txBody>
          <a:bodyPr/>
          <a:lstStyle/>
          <a:p>
            <a:fld id="{CB8C0070-AC95-4E25-AAB3-0DDC6EE6265B}" type="slidenum">
              <a:rPr lang="fr-CA" noProof="0" smtClean="0"/>
              <a:t>16</a:t>
            </a:fld>
            <a:endParaRPr lang="fr-CA" noProof="0" dirty="0"/>
          </a:p>
        </p:txBody>
      </p:sp>
    </p:spTree>
    <p:extLst>
      <p:ext uri="{BB962C8B-B14F-4D97-AF65-F5344CB8AC3E}">
        <p14:creationId xmlns:p14="http://schemas.microsoft.com/office/powerpoint/2010/main" val="238463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custDataLst>
              <p:tags r:id="rId1"/>
            </p:custDataLst>
          </p:nvPr>
        </p:nvSpPr>
        <p:spPr>
          <a:xfrm>
            <a:off x="540000" y="324001"/>
            <a:ext cx="9701280" cy="695064"/>
          </a:xfrm>
        </p:spPr>
        <p:txBody>
          <a:bodyPr>
            <a:normAutofit/>
          </a:bodyPr>
          <a:lstStyle/>
          <a:p>
            <a:r>
              <a:rPr lang="en-CA" dirty="0">
                <a:solidFill>
                  <a:srgbClr val="000000"/>
                </a:solidFill>
              </a:rPr>
              <a:t>Summary</a:t>
            </a:r>
            <a:r>
              <a:rPr lang="fr-CA" dirty="0">
                <a:solidFill>
                  <a:srgbClr val="000000"/>
                </a:solidFill>
              </a:rPr>
              <a:t> of Options at </a:t>
            </a:r>
            <a:r>
              <a:rPr lang="en-CA" dirty="0">
                <a:solidFill>
                  <a:srgbClr val="000000"/>
                </a:solidFill>
              </a:rPr>
              <a:t>termination GR2</a:t>
            </a:r>
            <a:endParaRPr lang="en-US" dirty="0">
              <a:solidFill>
                <a:srgbClr val="000000"/>
              </a:solidFill>
            </a:endParaRPr>
          </a:p>
        </p:txBody>
      </p:sp>
      <p:sp>
        <p:nvSpPr>
          <p:cNvPr id="4" name="TextBox 2">
            <a:extLst>
              <a:ext uri="{FF2B5EF4-FFF2-40B4-BE49-F238E27FC236}">
                <a16:creationId xmlns:a16="http://schemas.microsoft.com/office/drawing/2014/main" id="{FD430BAA-7C79-0E8E-DF61-E15068D88C5B}"/>
              </a:ext>
            </a:extLst>
          </p:cNvPr>
          <p:cNvSpPr txBox="1"/>
          <p:nvPr>
            <p:custDataLst>
              <p:tags r:id="rId2"/>
            </p:custDataLst>
          </p:nvPr>
        </p:nvSpPr>
        <p:spPr>
          <a:xfrm>
            <a:off x="591912" y="1256785"/>
            <a:ext cx="97789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000000"/>
                </a:solidFill>
                <a:ea typeface="Malgun Gothic"/>
                <a:cs typeface="Arial" panose="020B0604020202020204" pitchFamily="34" charset="0"/>
              </a:rPr>
              <a:t>Less than 2 years of pensionable service at any age: </a:t>
            </a:r>
            <a:r>
              <a:rPr lang="en-CA" sz="1800" b="0" dirty="0">
                <a:solidFill>
                  <a:schemeClr val="tx2"/>
                </a:solidFill>
                <a:effectLst/>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Return of contributions</a:t>
            </a:r>
            <a:r>
              <a:rPr lang="en-CA" sz="1800" b="0" dirty="0">
                <a:solidFill>
                  <a:schemeClr val="tx2"/>
                </a:solidFill>
                <a:effectLst/>
                <a:ea typeface="Calibri" panose="020F0502020204030204" pitchFamily="34" charset="0"/>
                <a:cs typeface="Arial" panose="020B0604020202020204" pitchFamily="34" charset="0"/>
              </a:rPr>
              <a:t> </a:t>
            </a:r>
            <a:r>
              <a:rPr lang="en-US" dirty="0">
                <a:solidFill>
                  <a:srgbClr val="000000"/>
                </a:solidFill>
                <a:ea typeface="Malgun Gothic"/>
                <a:cs typeface="Arial" panose="020B0604020202020204" pitchFamily="34" charset="0"/>
              </a:rPr>
              <a:t>(with interest) </a:t>
            </a:r>
            <a:endParaRPr lang="en-CA" dirty="0">
              <a:solidFill>
                <a:srgbClr val="000000"/>
              </a:solidFill>
              <a:cs typeface="Arial" panose="020B0604020202020204" pitchFamily="34" charset="0"/>
            </a:endParaRPr>
          </a:p>
        </p:txBody>
      </p:sp>
      <p:sp>
        <p:nvSpPr>
          <p:cNvPr id="5" name="TextBox 2">
            <a:extLst>
              <a:ext uri="{FF2B5EF4-FFF2-40B4-BE49-F238E27FC236}">
                <a16:creationId xmlns:a16="http://schemas.microsoft.com/office/drawing/2014/main" id="{30BF1BFF-F770-F6AC-755D-FBDD68AE8413}"/>
              </a:ext>
            </a:extLst>
          </p:cNvPr>
          <p:cNvSpPr txBox="1"/>
          <p:nvPr>
            <p:custDataLst>
              <p:tags r:id="rId3"/>
            </p:custDataLst>
          </p:nvPr>
        </p:nvSpPr>
        <p:spPr>
          <a:xfrm>
            <a:off x="591912" y="2074717"/>
            <a:ext cx="91197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000000"/>
                </a:solidFill>
                <a:ea typeface="Malgun Gothic"/>
                <a:cs typeface="Arial"/>
              </a:rPr>
              <a:t>2 or more years of pensionable service:</a:t>
            </a:r>
            <a:endParaRPr lang="en-CA" dirty="0">
              <a:solidFill>
                <a:srgbClr val="000000"/>
              </a:solidFill>
            </a:endParaRPr>
          </a:p>
        </p:txBody>
      </p:sp>
      <p:graphicFrame>
        <p:nvGraphicFramePr>
          <p:cNvPr id="3" name="Table 2" descr="Summary of Options for GR 2 based on age and years of pensionable service at termination and hyperlinks to videos on each option.">
            <a:extLst>
              <a:ext uri="{FF2B5EF4-FFF2-40B4-BE49-F238E27FC236}">
                <a16:creationId xmlns:a16="http://schemas.microsoft.com/office/drawing/2014/main" id="{0963A71F-79B2-45D5-C59C-F4302661A45C}"/>
              </a:ext>
            </a:extLst>
          </p:cNvPr>
          <p:cNvGraphicFramePr>
            <a:graphicFrameLocks noGrp="1"/>
          </p:cNvGraphicFramePr>
          <p:nvPr>
            <p:custDataLst>
              <p:tags r:id="rId4"/>
            </p:custDataLst>
            <p:extLst>
              <p:ext uri="{D42A27DB-BD31-4B8C-83A1-F6EECF244321}">
                <p14:modId xmlns:p14="http://schemas.microsoft.com/office/powerpoint/2010/main" val="1866343609"/>
              </p:ext>
            </p:extLst>
          </p:nvPr>
        </p:nvGraphicFramePr>
        <p:xfrm>
          <a:off x="2001600" y="2599200"/>
          <a:ext cx="7073867" cy="3884554"/>
        </p:xfrm>
        <a:graphic>
          <a:graphicData uri="http://schemas.openxmlformats.org/drawingml/2006/table">
            <a:tbl>
              <a:tblPr firstRow="1" bandRow="1">
                <a:tableStyleId>{073A0DAA-6AF3-43AB-8588-CEC1D06C72B9}</a:tableStyleId>
              </a:tblPr>
              <a:tblGrid>
                <a:gridCol w="2654270">
                  <a:extLst>
                    <a:ext uri="{9D8B030D-6E8A-4147-A177-3AD203B41FA5}">
                      <a16:colId xmlns:a16="http://schemas.microsoft.com/office/drawing/2014/main" val="2693079682"/>
                    </a:ext>
                  </a:extLst>
                </a:gridCol>
                <a:gridCol w="2100860">
                  <a:extLst>
                    <a:ext uri="{9D8B030D-6E8A-4147-A177-3AD203B41FA5}">
                      <a16:colId xmlns:a16="http://schemas.microsoft.com/office/drawing/2014/main" val="1330847886"/>
                    </a:ext>
                  </a:extLst>
                </a:gridCol>
                <a:gridCol w="2318737">
                  <a:extLst>
                    <a:ext uri="{9D8B030D-6E8A-4147-A177-3AD203B41FA5}">
                      <a16:colId xmlns:a16="http://schemas.microsoft.com/office/drawing/2014/main" val="1047657909"/>
                    </a:ext>
                  </a:extLst>
                </a:gridCol>
              </a:tblGrid>
              <a:tr h="872041">
                <a:tc>
                  <a:txBody>
                    <a:bodyPr/>
                    <a:lstStyle/>
                    <a:p>
                      <a:pPr marL="0" algn="ctr" defTabSz="914400" rtl="0" eaLnBrk="1" latinLnBrk="0" hangingPunct="1"/>
                      <a:r>
                        <a:rPr lang="en-CA" sz="2200" b="1" kern="1200" dirty="0">
                          <a:solidFill>
                            <a:srgbClr val="000000"/>
                          </a:solidFill>
                          <a:latin typeface="+mj-lt"/>
                          <a:ea typeface="+mn-ea"/>
                          <a:cs typeface="+mn-cs"/>
                        </a:rPr>
                        <a:t>Age</a:t>
                      </a:r>
                      <a:endParaRPr lang="en-CA" sz="2200" b="1" kern="1200" noProof="0" dirty="0">
                        <a:solidFill>
                          <a:srgbClr val="00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941">
                        <a:alpha val="85000"/>
                      </a:srgbClr>
                    </a:solidFill>
                  </a:tcPr>
                </a:tc>
                <a:tc>
                  <a:txBody>
                    <a:bodyPr/>
                    <a:lstStyle/>
                    <a:p>
                      <a:pPr algn="ctr"/>
                      <a:r>
                        <a:rPr lang="en-CA" sz="2200" b="1" noProof="0" dirty="0">
                          <a:solidFill>
                            <a:srgbClr val="000000"/>
                          </a:solidFill>
                          <a:latin typeface="+mj-lt"/>
                          <a:cs typeface="Calibri"/>
                        </a:rPr>
                        <a:t>Pensionable</a:t>
                      </a:r>
                      <a:r>
                        <a:rPr lang="en-CA" sz="2200" b="1" baseline="0" noProof="0" dirty="0">
                          <a:solidFill>
                            <a:srgbClr val="000000"/>
                          </a:solidFill>
                          <a:latin typeface="+mj-lt"/>
                          <a:cs typeface="Calibri"/>
                        </a:rPr>
                        <a:t> service</a:t>
                      </a:r>
                      <a:endParaRPr lang="en-CA" sz="2200" b="1" noProof="0" dirty="0">
                        <a:solidFill>
                          <a:srgbClr val="000000"/>
                        </a:solidFill>
                        <a:latin typeface="+mj-lt"/>
                        <a:cs typeface="Calibri"/>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1" noProof="0" dirty="0">
                          <a:solidFill>
                            <a:srgbClr val="000000"/>
                          </a:solidFill>
                          <a:latin typeface="+mj-lt"/>
                          <a:cs typeface="Calibri"/>
                        </a:rPr>
                        <a:t>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52422"/>
                  </a:ext>
                </a:extLst>
              </a:tr>
              <a:tr h="930915">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Younger than 55</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C3D941">
                        <a:alpha val="85000"/>
                      </a:srgbClr>
                    </a:solidFill>
                  </a:tcPr>
                </a:tc>
                <a:tc>
                  <a:txBody>
                    <a:bodyPr/>
                    <a:lstStyle/>
                    <a:p>
                      <a:pPr lvl="0" algn="l">
                        <a:buNone/>
                      </a:pPr>
                      <a:r>
                        <a:rPr lang="en-CA" sz="1800" b="0" i="0" u="none" strike="noStrike" baseline="0" noProof="0" dirty="0">
                          <a:solidFill>
                            <a:srgbClr val="000000"/>
                          </a:solidFill>
                          <a:latin typeface="+mn-lt"/>
                        </a:rPr>
                        <a:t>2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ctr">
                        <a:lnSpc>
                          <a:spcPct val="100000"/>
                        </a:lnSpc>
                        <a:buNone/>
                      </a:pPr>
                      <a:r>
                        <a:rPr lang="en-CA" sz="1800" b="0" i="0" u="none" strike="noStrike" noProof="0" dirty="0">
                          <a:solidFill>
                            <a:schemeClr val="tx2"/>
                          </a:solidFill>
                          <a:effectLst/>
                          <a:latin typeface="+mn-lt"/>
                          <a:hlinkClick r:id="rId8">
                            <a:extLst>
                              <a:ext uri="{A12FA001-AC4F-418D-AE19-62706E023703}">
                                <ahyp:hlinkClr xmlns:ahyp="http://schemas.microsoft.com/office/drawing/2018/hyperlinkcolor" val="tx"/>
                              </a:ext>
                            </a:extLst>
                          </a:hlinkClick>
                        </a:rPr>
                        <a:t>Transfer value</a:t>
                      </a:r>
                      <a:r>
                        <a:rPr lang="en-CA" sz="1800" b="0" i="0" u="none" strike="noStrike" noProof="0" dirty="0">
                          <a:solidFill>
                            <a:schemeClr val="tx2"/>
                          </a:solidFill>
                          <a:effectLst/>
                          <a:latin typeface="+mn-lt"/>
                        </a:rPr>
                        <a:t>; </a:t>
                      </a:r>
                      <a:endParaRPr lang="en-US" dirty="0">
                        <a:solidFill>
                          <a:schemeClr val="tx2"/>
                        </a:solidFill>
                        <a:latin typeface="+mn-lt"/>
                      </a:endParaRPr>
                    </a:p>
                    <a:p>
                      <a:pPr marL="0" lvl="0" algn="ctr">
                        <a:lnSpc>
                          <a:spcPct val="100000"/>
                        </a:lnSpc>
                        <a:buNone/>
                      </a:pPr>
                      <a:r>
                        <a:rPr lang="en-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en-CA" sz="1800" b="0" i="0" u="none" strike="noStrike" noProof="0" dirty="0">
                          <a:solidFill>
                            <a:schemeClr val="tx2"/>
                          </a:solidFill>
                          <a:effectLst/>
                          <a:latin typeface="+mn-lt"/>
                        </a:rPr>
                        <a:t>; </a:t>
                      </a:r>
                      <a:r>
                        <a:rPr lang="en-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en-US" dirty="0">
                        <a:solidFill>
                          <a:schemeClr val="tx2"/>
                        </a:solidFill>
                        <a:latin typeface="+mn-lt"/>
                      </a:endParaRPr>
                    </a:p>
                  </a:txBody>
                  <a:tcPr marL="899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800844886"/>
                  </a:ext>
                </a:extLst>
              </a:tr>
              <a:tr h="651639">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55-64</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C3D941">
                        <a:alpha val="85000"/>
                      </a:srgbClr>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2-29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fr-CA" sz="1800" b="0" i="0" u="none" strike="noStrike" noProof="0" dirty="0">
                        <a:solidFill>
                          <a:schemeClr val="tx2"/>
                        </a:solidFill>
                        <a:effectLst/>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893293719"/>
                  </a:ext>
                </a:extLst>
              </a:tr>
              <a:tr h="651639">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55-59</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C3D941">
                        <a:alpha val="85000"/>
                      </a:srgbClr>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30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Annual allowance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Deferred annuity</a:t>
                      </a:r>
                      <a:endParaRPr lang="fr-CA" sz="1800" b="0" i="0" u="none" strike="noStrike" noProof="0" dirty="0">
                        <a:solidFill>
                          <a:schemeClr val="tx2"/>
                        </a:solidFill>
                        <a:effectLst/>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3580736"/>
                  </a:ext>
                </a:extLst>
              </a:tr>
              <a:tr h="400786">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60 or older</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C3D941">
                        <a:alpha val="85000"/>
                      </a:srgbClr>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30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marL="0" lvl="0" algn="ctr">
                        <a:buNone/>
                      </a:pPr>
                      <a:r>
                        <a:rPr lang="fr-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Immediate annuity</a:t>
                      </a:r>
                      <a:endParaRPr lang="en-US" dirty="0">
                        <a:solidFill>
                          <a:schemeClr val="tx2"/>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178608232"/>
                  </a:ext>
                </a:extLst>
              </a:tr>
              <a:tr h="377534">
                <a:tc>
                  <a:txBody>
                    <a:bodyPr/>
                    <a:lstStyle/>
                    <a:p>
                      <a:pPr marL="0" lvl="0" algn="l" defTabSz="914400" rtl="0" eaLnBrk="1" latinLnBrk="0" hangingPunct="1">
                        <a:buNone/>
                      </a:pPr>
                      <a:r>
                        <a:rPr lang="en-CA" sz="1800" b="0" i="0" u="none" strike="noStrike" kern="1200" noProof="0" dirty="0">
                          <a:solidFill>
                            <a:srgbClr val="000000"/>
                          </a:solidFill>
                          <a:latin typeface="+mn-lt"/>
                          <a:ea typeface="+mn-ea"/>
                          <a:cs typeface="+mn-cs"/>
                        </a:rPr>
                        <a:t>65 or older</a:t>
                      </a:r>
                      <a:endParaRPr lang="en-US" sz="1800" b="0" i="0" u="none" strike="noStrike" kern="1200" dirty="0">
                        <a:solidFill>
                          <a:srgbClr val="000000"/>
                        </a:solidFill>
                        <a:latin typeface="+mn-lt"/>
                        <a:ea typeface="+mn-ea"/>
                        <a:cs typeface="+mn-cs"/>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C3D941">
                        <a:alpha val="85000"/>
                      </a:srgbClr>
                    </a:solidFill>
                  </a:tcPr>
                </a:tc>
                <a:tc>
                  <a:txBody>
                    <a:bodyPr/>
                    <a:lstStyle/>
                    <a:p>
                      <a:pPr marL="0" lvl="0" indent="0" algn="l">
                        <a:lnSpc>
                          <a:spcPct val="100000"/>
                        </a:lnSpc>
                        <a:spcBef>
                          <a:spcPts val="0"/>
                        </a:spcBef>
                        <a:spcAft>
                          <a:spcPts val="0"/>
                        </a:spcAft>
                        <a:buNone/>
                      </a:pPr>
                      <a:r>
                        <a:rPr lang="en-CA" sz="1800" b="0" i="0" u="none" strike="noStrike" baseline="0" noProof="0" dirty="0">
                          <a:solidFill>
                            <a:srgbClr val="000000"/>
                          </a:solidFill>
                          <a:latin typeface="+mn-lt"/>
                        </a:rPr>
                        <a:t>2 or more yrs.</a:t>
                      </a:r>
                      <a:endParaRPr lang="en-CA" sz="1800" noProof="0" dirty="0">
                        <a:solidFill>
                          <a:srgbClr val="000000"/>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tc>
                  <a:txBody>
                    <a:bodyPr/>
                    <a:lstStyle/>
                    <a:p>
                      <a:pPr marL="0" lvl="0" algn="ctr">
                        <a:buNone/>
                      </a:pPr>
                      <a:r>
                        <a:rPr lang="en-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Immediate annuity</a:t>
                      </a:r>
                      <a:endParaRPr lang="en-CA" noProof="0" dirty="0">
                        <a:solidFill>
                          <a:schemeClr val="tx2"/>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98304967"/>
                  </a:ext>
                </a:extLst>
              </a:tr>
            </a:tbl>
          </a:graphicData>
        </a:graphic>
      </p:graphicFrame>
      <p:sp>
        <p:nvSpPr>
          <p:cNvPr id="6" name="Slide Number Placeholder 5">
            <a:extLst>
              <a:ext uri="{FF2B5EF4-FFF2-40B4-BE49-F238E27FC236}">
                <a16:creationId xmlns:a16="http://schemas.microsoft.com/office/drawing/2014/main" id="{6200A67A-33CA-B7E5-FBF3-9E7F320EC014}"/>
              </a:ext>
            </a:extLst>
          </p:cNvPr>
          <p:cNvSpPr>
            <a:spLocks noGrp="1"/>
          </p:cNvSpPr>
          <p:nvPr>
            <p:ph type="sldNum" sz="quarter" idx="12"/>
          </p:nvPr>
        </p:nvSpPr>
        <p:spPr/>
        <p:txBody>
          <a:bodyPr/>
          <a:lstStyle/>
          <a:p>
            <a:fld id="{CB8C0070-AC95-4E25-AAB3-0DDC6EE6265B}" type="slidenum">
              <a:rPr lang="fr-CA" noProof="0" smtClean="0"/>
              <a:t>17</a:t>
            </a:fld>
            <a:endParaRPr lang="fr-CA" noProof="0" dirty="0"/>
          </a:p>
        </p:txBody>
      </p:sp>
    </p:spTree>
    <p:extLst>
      <p:ext uri="{BB962C8B-B14F-4D97-AF65-F5344CB8AC3E}">
        <p14:creationId xmlns:p14="http://schemas.microsoft.com/office/powerpoint/2010/main" val="58225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nvPr>
        </p:nvSpPr>
        <p:spPr>
          <a:xfrm>
            <a:off x="591912" y="378028"/>
            <a:ext cx="9601200" cy="722639"/>
          </a:xfrm>
        </p:spPr>
        <p:txBody>
          <a:bodyPr/>
          <a:lstStyle/>
          <a:p>
            <a:r>
              <a:rPr lang="en-CA" dirty="0">
                <a:solidFill>
                  <a:srgbClr val="000000"/>
                </a:solidFill>
              </a:rPr>
              <a:t>Waiver of reduction</a:t>
            </a:r>
          </a:p>
        </p:txBody>
      </p:sp>
      <p:sp>
        <p:nvSpPr>
          <p:cNvPr id="8" name="TextBox 7">
            <a:extLst>
              <a:ext uri="{FF2B5EF4-FFF2-40B4-BE49-F238E27FC236}">
                <a16:creationId xmlns:a16="http://schemas.microsoft.com/office/drawing/2014/main" id="{B574C0D4-B126-1253-7406-1576386F0BB5}"/>
              </a:ext>
            </a:extLst>
          </p:cNvPr>
          <p:cNvSpPr txBox="1"/>
          <p:nvPr>
            <p:custDataLst>
              <p:tags r:id="rId1"/>
            </p:custDataLst>
          </p:nvPr>
        </p:nvSpPr>
        <p:spPr>
          <a:xfrm>
            <a:off x="378192" y="1481556"/>
            <a:ext cx="9949032" cy="4770537"/>
          </a:xfrm>
          <a:prstGeom prst="rect">
            <a:avLst/>
          </a:prstGeom>
          <a:noFill/>
        </p:spPr>
        <p:txBody>
          <a:bodyPr wrap="square" lIns="91440" tIns="45720" rIns="91440" bIns="45720" rtlCol="0" anchor="t">
            <a:spAutoFit/>
          </a:bodyPr>
          <a:lstStyle/>
          <a:p>
            <a:pPr marL="342900" indent="-342900">
              <a:spcAft>
                <a:spcPts val="800"/>
              </a:spcAft>
              <a:buFont typeface="Arial" panose="020B0604020202020204" pitchFamily="34" charset="0"/>
              <a:buChar char="•"/>
            </a:pPr>
            <a:r>
              <a:rPr lang="en-CA" sz="2400" dirty="0">
                <a:solidFill>
                  <a:srgbClr val="000000"/>
                </a:solidFill>
              </a:rPr>
              <a:t>Eligibility criteria: </a:t>
            </a:r>
          </a:p>
          <a:p>
            <a:pPr marL="800100" lvl="1" indent="-342900">
              <a:spcAft>
                <a:spcPts val="800"/>
              </a:spcAft>
              <a:buFont typeface="Arial" panose="020B0604020202020204" pitchFamily="34" charset="0"/>
              <a:buChar char="•"/>
            </a:pPr>
            <a:r>
              <a:rPr lang="en-CA" sz="2000" dirty="0">
                <a:solidFill>
                  <a:srgbClr val="000000"/>
                </a:solidFill>
              </a:rPr>
              <a:t>Involuntarily terminates</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Indeterminate employee</a:t>
            </a:r>
          </a:p>
          <a:p>
            <a:pPr marL="800100" lvl="1" indent="-342900">
              <a:spcAft>
                <a:spcPts val="800"/>
              </a:spcAft>
              <a:buFont typeface="Arial" panose="020B0604020202020204" pitchFamily="34" charset="0"/>
              <a:buChar char="•"/>
            </a:pPr>
            <a:r>
              <a:rPr lang="en-CA" sz="2000" dirty="0">
                <a:solidFill>
                  <a:srgbClr val="000000"/>
                </a:solidFill>
              </a:rPr>
              <a:t>Has been employed in the public service for a period or for periods totaling at least 10 years</a:t>
            </a:r>
            <a:r>
              <a:rPr lang="en-CA" sz="2000" dirty="0">
                <a:solidFill>
                  <a:schemeClr val="bg1"/>
                </a:solidFill>
              </a:rPr>
              <a:t>.</a:t>
            </a:r>
            <a:r>
              <a:rPr lang="en-CA" sz="2000" dirty="0">
                <a:solidFill>
                  <a:srgbClr val="000000"/>
                </a:solidFill>
              </a:rPr>
              <a:t> </a:t>
            </a:r>
          </a:p>
          <a:p>
            <a:pPr marL="800100" lvl="1" indent="-342900">
              <a:spcAft>
                <a:spcPts val="800"/>
              </a:spcAft>
              <a:buFont typeface="Arial" panose="020B0604020202020204" pitchFamily="34" charset="0"/>
              <a:buChar char="•"/>
            </a:pPr>
            <a:r>
              <a:rPr lang="en-CA" sz="2000" dirty="0">
                <a:solidFill>
                  <a:srgbClr val="000000"/>
                </a:solidFill>
              </a:rPr>
              <a:t>At least 55 years of age and not yet 60 if plan member before 2013</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At least 60 years of age and not yet 65 if plan member on or after 2013</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Two or more years of pensionable service</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Opts for an annual allowance</a:t>
            </a:r>
            <a:r>
              <a:rPr lang="en-CA" sz="2000" dirty="0">
                <a:solidFill>
                  <a:schemeClr val="bg1"/>
                </a:solidFill>
              </a:rPr>
              <a:t>.</a:t>
            </a:r>
          </a:p>
          <a:p>
            <a:pPr marL="800100" lvl="1" indent="-342900">
              <a:spcAft>
                <a:spcPts val="800"/>
              </a:spcAft>
              <a:buFont typeface="Arial" panose="020B0604020202020204" pitchFamily="34" charset="0"/>
              <a:buChar char="•"/>
            </a:pPr>
            <a:r>
              <a:rPr lang="en-CA" sz="2000" dirty="0">
                <a:solidFill>
                  <a:srgbClr val="000000"/>
                </a:solidFill>
              </a:rPr>
              <a:t>The Deputy Head or delegated authority confirms the requirements have been met by completing the pension reduction waiver form (PWGSC-TPSC 2429)</a:t>
            </a:r>
          </a:p>
          <a:p>
            <a:pPr>
              <a:spcAft>
                <a:spcPts val="800"/>
              </a:spcAft>
            </a:pPr>
            <a:endParaRPr lang="en-CA" sz="2000" dirty="0"/>
          </a:p>
        </p:txBody>
      </p:sp>
      <p:sp>
        <p:nvSpPr>
          <p:cNvPr id="3" name="Slide Number Placeholder 2">
            <a:extLst>
              <a:ext uri="{FF2B5EF4-FFF2-40B4-BE49-F238E27FC236}">
                <a16:creationId xmlns:a16="http://schemas.microsoft.com/office/drawing/2014/main" id="{170E1770-AB01-8760-22EE-A1FE4BDCFE16}"/>
              </a:ext>
            </a:extLst>
          </p:cNvPr>
          <p:cNvSpPr>
            <a:spLocks noGrp="1"/>
          </p:cNvSpPr>
          <p:nvPr>
            <p:ph type="sldNum" sz="quarter" idx="12"/>
          </p:nvPr>
        </p:nvSpPr>
        <p:spPr>
          <a:xfrm>
            <a:off x="8808720" y="6356350"/>
            <a:ext cx="2743200" cy="365125"/>
          </a:xfrm>
        </p:spPr>
        <p:txBody>
          <a:bodyPr/>
          <a:lstStyle/>
          <a:p>
            <a:fld id="{CB8C0070-AC95-4E25-AAB3-0DDC6EE6265B}" type="slidenum">
              <a:rPr lang="en-CA" noProof="0" smtClean="0"/>
              <a:t>18</a:t>
            </a:fld>
            <a:endParaRPr lang="en-CA" noProof="0"/>
          </a:p>
        </p:txBody>
      </p:sp>
    </p:spTree>
    <p:extLst>
      <p:ext uri="{BB962C8B-B14F-4D97-AF65-F5344CB8AC3E}">
        <p14:creationId xmlns:p14="http://schemas.microsoft.com/office/powerpoint/2010/main" val="186508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0EE6-75C8-4643-9E58-A473A20A487F}"/>
              </a:ext>
            </a:extLst>
          </p:cNvPr>
          <p:cNvSpPr>
            <a:spLocks noGrp="1"/>
          </p:cNvSpPr>
          <p:nvPr>
            <p:ph type="title"/>
            <p:custDataLst>
              <p:tags r:id="rId1"/>
            </p:custDataLst>
          </p:nvPr>
        </p:nvSpPr>
        <p:spPr>
          <a:xfrm>
            <a:off x="540000" y="324000"/>
            <a:ext cx="9601200" cy="777213"/>
          </a:xfrm>
        </p:spPr>
        <p:txBody>
          <a:bodyPr/>
          <a:lstStyle/>
          <a:p>
            <a:r>
              <a:rPr lang="en-CA" dirty="0">
                <a:solidFill>
                  <a:srgbClr val="000000"/>
                </a:solidFill>
              </a:rPr>
              <a:t>Deductions</a:t>
            </a:r>
          </a:p>
        </p:txBody>
      </p:sp>
      <p:sp>
        <p:nvSpPr>
          <p:cNvPr id="4" name="TextBox 3">
            <a:extLst>
              <a:ext uri="{FF2B5EF4-FFF2-40B4-BE49-F238E27FC236}">
                <a16:creationId xmlns:a16="http://schemas.microsoft.com/office/drawing/2014/main" id="{00E650C9-F558-0B10-E77F-06F0F4A62BE5}"/>
              </a:ext>
            </a:extLst>
          </p:cNvPr>
          <p:cNvSpPr txBox="1"/>
          <p:nvPr>
            <p:custDataLst>
              <p:tags r:id="rId2"/>
            </p:custDataLst>
          </p:nvPr>
        </p:nvSpPr>
        <p:spPr>
          <a:xfrm>
            <a:off x="991673" y="1285402"/>
            <a:ext cx="3580327" cy="400110"/>
          </a:xfrm>
          <a:prstGeom prst="rect">
            <a:avLst/>
          </a:prstGeom>
          <a:noFill/>
        </p:spPr>
        <p:txBody>
          <a:bodyPr wrap="square" rtlCol="0">
            <a:spAutoFit/>
          </a:bodyPr>
          <a:lstStyle/>
          <a:p>
            <a:r>
              <a:rPr lang="en-CA" sz="2000" dirty="0">
                <a:solidFill>
                  <a:srgbClr val="000000"/>
                </a:solidFill>
              </a:rPr>
              <a:t>Continue:</a:t>
            </a:r>
          </a:p>
        </p:txBody>
      </p:sp>
      <p:sp>
        <p:nvSpPr>
          <p:cNvPr id="3" name="TextBox 2">
            <a:extLst>
              <a:ext uri="{FF2B5EF4-FFF2-40B4-BE49-F238E27FC236}">
                <a16:creationId xmlns:a16="http://schemas.microsoft.com/office/drawing/2014/main" id="{B8178CB0-FADD-B26E-FD31-949C572800B7}"/>
              </a:ext>
            </a:extLst>
          </p:cNvPr>
          <p:cNvSpPr txBox="1"/>
          <p:nvPr>
            <p:custDataLst>
              <p:tags r:id="rId3"/>
            </p:custDataLst>
          </p:nvPr>
        </p:nvSpPr>
        <p:spPr>
          <a:xfrm>
            <a:off x="700391" y="1755612"/>
            <a:ext cx="4692703" cy="1271489"/>
          </a:xfrm>
          <a:prstGeom prst="rect">
            <a:avLst/>
          </a:prstGeom>
          <a:noFill/>
        </p:spPr>
        <p:txBody>
          <a:bodyPr wrap="none" lIns="0" rIns="0" numCol="1" spcCol="0" rtlCol="0">
            <a:noAutofit/>
          </a:bodyPr>
          <a:lstStyle/>
          <a:p>
            <a:pPr marL="742950" lvl="1" indent="-285750">
              <a:buFont typeface="Arial"/>
              <a:buChar char="•"/>
            </a:pPr>
            <a:r>
              <a:rPr lang="en-CA" dirty="0">
                <a:solidFill>
                  <a:srgbClr val="000000"/>
                </a:solidFill>
              </a:rPr>
              <a:t>Income tax</a:t>
            </a:r>
            <a:r>
              <a:rPr lang="en-CA" dirty="0">
                <a:solidFill>
                  <a:schemeClr val="bg1"/>
                </a:solidFill>
              </a:rPr>
              <a:t>.</a:t>
            </a:r>
            <a:endParaRPr lang="en-CA" dirty="0">
              <a:solidFill>
                <a:schemeClr val="bg1"/>
              </a:solidFill>
              <a:cs typeface="Arial"/>
            </a:endParaRPr>
          </a:p>
          <a:p>
            <a:pPr marL="742950" lvl="1" indent="-285750">
              <a:buFont typeface="Arial" panose="05000000000000000000" pitchFamily="2" charset="2"/>
              <a:buChar char="•"/>
            </a:pPr>
            <a:r>
              <a:rPr lang="en-CA" dirty="0">
                <a:solidFill>
                  <a:srgbClr val="000000"/>
                </a:solidFill>
              </a:rPr>
              <a:t>Buyback Instalments </a:t>
            </a:r>
            <a:r>
              <a:rPr lang="en-CA" sz="1400" dirty="0">
                <a:solidFill>
                  <a:schemeClr val="bg1"/>
                </a:solidFill>
              </a:rPr>
              <a:t>.</a:t>
            </a:r>
          </a:p>
          <a:p>
            <a:pPr marL="742950" lvl="1" indent="-285750">
              <a:buFont typeface="Arial" panose="05000000000000000000" pitchFamily="2" charset="2"/>
              <a:buChar char="•"/>
            </a:pPr>
            <a:r>
              <a:rPr lang="en-CA" dirty="0">
                <a:solidFill>
                  <a:srgbClr val="000000"/>
                </a:solidFill>
              </a:rPr>
              <a:t>Leave without pay deficiencies</a:t>
            </a:r>
            <a:r>
              <a:rPr lang="en-CA" sz="1400" dirty="0">
                <a:solidFill>
                  <a:schemeClr val="bg1"/>
                </a:solidFill>
              </a:rPr>
              <a:t>.</a:t>
            </a:r>
            <a:endParaRPr lang="en-CA" sz="1400" dirty="0">
              <a:solidFill>
                <a:schemeClr val="bg1"/>
              </a:solidFill>
              <a:cs typeface="Arial"/>
            </a:endParaRPr>
          </a:p>
          <a:p>
            <a:pPr marL="742950" lvl="1" indent="-285750">
              <a:buFont typeface="Arial" panose="05000000000000000000" pitchFamily="2" charset="2"/>
              <a:buChar char="•"/>
            </a:pPr>
            <a:r>
              <a:rPr lang="en-CA" dirty="0">
                <a:solidFill>
                  <a:srgbClr val="000000"/>
                </a:solidFill>
              </a:rPr>
              <a:t>Debt due to the Crown</a:t>
            </a:r>
            <a:r>
              <a:rPr lang="en-CA" dirty="0">
                <a:solidFill>
                  <a:schemeClr val="bg1"/>
                </a:solidFill>
              </a:rPr>
              <a:t>.</a:t>
            </a:r>
            <a:endParaRPr lang="en-CA" dirty="0">
              <a:solidFill>
                <a:schemeClr val="bg1"/>
              </a:solidFill>
              <a:cs typeface="Arial"/>
            </a:endParaRPr>
          </a:p>
        </p:txBody>
      </p:sp>
      <p:sp>
        <p:nvSpPr>
          <p:cNvPr id="6" name="TextBox 5">
            <a:extLst>
              <a:ext uri="{FF2B5EF4-FFF2-40B4-BE49-F238E27FC236}">
                <a16:creationId xmlns:a16="http://schemas.microsoft.com/office/drawing/2014/main" id="{157FDBB9-DB5E-A2A1-B54D-5A8E2C8BEB33}"/>
              </a:ext>
            </a:extLst>
          </p:cNvPr>
          <p:cNvSpPr txBox="1"/>
          <p:nvPr>
            <p:custDataLst>
              <p:tags r:id="rId4"/>
            </p:custDataLst>
          </p:nvPr>
        </p:nvSpPr>
        <p:spPr>
          <a:xfrm>
            <a:off x="6362700" y="2704314"/>
            <a:ext cx="7181850" cy="400110"/>
          </a:xfrm>
          <a:prstGeom prst="rect">
            <a:avLst/>
          </a:prstGeom>
          <a:noFill/>
        </p:spPr>
        <p:txBody>
          <a:bodyPr wrap="square" rtlCol="0">
            <a:spAutoFit/>
          </a:bodyPr>
          <a:lstStyle/>
          <a:p>
            <a:r>
              <a:rPr lang="en-CA" sz="2000" dirty="0">
                <a:solidFill>
                  <a:srgbClr val="000000"/>
                </a:solidFill>
              </a:rPr>
              <a:t>Optional:</a:t>
            </a:r>
          </a:p>
        </p:txBody>
      </p:sp>
      <p:sp>
        <p:nvSpPr>
          <p:cNvPr id="5" name="TextBox 4">
            <a:extLst>
              <a:ext uri="{FF2B5EF4-FFF2-40B4-BE49-F238E27FC236}">
                <a16:creationId xmlns:a16="http://schemas.microsoft.com/office/drawing/2014/main" id="{15E445B4-B253-5CC9-C648-04AEDCD872A9}"/>
              </a:ext>
            </a:extLst>
          </p:cNvPr>
          <p:cNvSpPr txBox="1"/>
          <p:nvPr>
            <p:custDataLst>
              <p:tags r:id="rId5"/>
            </p:custDataLst>
          </p:nvPr>
        </p:nvSpPr>
        <p:spPr>
          <a:xfrm>
            <a:off x="6096000" y="3122705"/>
            <a:ext cx="5252734" cy="1165054"/>
          </a:xfrm>
          <a:prstGeom prst="rect">
            <a:avLst/>
          </a:prstGeom>
          <a:noFill/>
        </p:spPr>
        <p:txBody>
          <a:bodyPr wrap="none" lIns="0" rIns="0" numCol="1" spcCol="0" rtlCol="0">
            <a:noAutofit/>
          </a:bodyPr>
          <a:lstStyle/>
          <a:p>
            <a:pPr marL="742950" lvl="1" indent="-285750">
              <a:buFont typeface="Arial" panose="05000000000000000000" pitchFamily="2" charset="2"/>
              <a:buChar char="•"/>
            </a:pPr>
            <a:r>
              <a:rPr lang="en-CA" dirty="0">
                <a:solidFill>
                  <a:srgbClr val="000000"/>
                </a:solidFill>
              </a:rPr>
              <a:t>Supplementary Death Benefit*</a:t>
            </a:r>
            <a:r>
              <a:rPr lang="en-CA" dirty="0">
                <a:solidFill>
                  <a:schemeClr val="bg1"/>
                </a:solidFill>
              </a:rPr>
              <a:t>.</a:t>
            </a:r>
            <a:endParaRPr lang="en-CA" dirty="0">
              <a:solidFill>
                <a:schemeClr val="bg1"/>
              </a:solidFill>
              <a:cs typeface="Arial"/>
            </a:endParaRPr>
          </a:p>
          <a:p>
            <a:pPr marL="742950" lvl="1" indent="-285750">
              <a:buFont typeface="Arial" panose="05000000000000000000" pitchFamily="2" charset="2"/>
              <a:buChar char="•"/>
            </a:pPr>
            <a:r>
              <a:rPr lang="en-CA" dirty="0">
                <a:solidFill>
                  <a:srgbClr val="000000"/>
                </a:solidFill>
              </a:rPr>
              <a:t>Public Service Health Care Plan*</a:t>
            </a:r>
            <a:r>
              <a:rPr lang="en-CA" dirty="0">
                <a:solidFill>
                  <a:schemeClr val="bg1"/>
                </a:solidFill>
              </a:rPr>
              <a:t>.</a:t>
            </a:r>
          </a:p>
          <a:p>
            <a:pPr marL="742950" lvl="1" indent="-285750">
              <a:buFont typeface="Arial" panose="05000000000000000000" pitchFamily="2" charset="2"/>
              <a:buChar char="•"/>
            </a:pPr>
            <a:r>
              <a:rPr lang="en-CA" dirty="0">
                <a:solidFill>
                  <a:srgbClr val="000000"/>
                </a:solidFill>
                <a:cs typeface="Calibri"/>
              </a:rPr>
              <a:t>Pensioners’ Dental Services Plan*</a:t>
            </a:r>
            <a:r>
              <a:rPr lang="en-CA" dirty="0">
                <a:solidFill>
                  <a:schemeClr val="bg1"/>
                </a:solidFill>
              </a:rPr>
              <a:t>.</a:t>
            </a:r>
            <a:endParaRPr lang="en-CA" dirty="0">
              <a:solidFill>
                <a:schemeClr val="bg1"/>
              </a:solidFill>
              <a:cs typeface="Calibri"/>
            </a:endParaRPr>
          </a:p>
          <a:p>
            <a:pPr marL="742950" lvl="1" indent="-285750">
              <a:buFont typeface="Arial" panose="05000000000000000000" pitchFamily="2" charset="2"/>
              <a:buChar char="•"/>
            </a:pPr>
            <a:r>
              <a:rPr lang="en-CA" dirty="0">
                <a:solidFill>
                  <a:srgbClr val="000000"/>
                </a:solidFill>
                <a:cs typeface="Calibri"/>
              </a:rPr>
              <a:t>Extra income tax</a:t>
            </a:r>
            <a:r>
              <a:rPr lang="en-CA" dirty="0">
                <a:solidFill>
                  <a:srgbClr val="000000"/>
                </a:solidFill>
              </a:rPr>
              <a:t> </a:t>
            </a:r>
            <a:r>
              <a:rPr lang="en-CA" dirty="0">
                <a:solidFill>
                  <a:schemeClr val="bg1"/>
                </a:solidFill>
              </a:rPr>
              <a:t>.</a:t>
            </a:r>
            <a:endParaRPr lang="en-CA" dirty="0">
              <a:cs typeface="Calibri"/>
            </a:endParaRPr>
          </a:p>
        </p:txBody>
      </p:sp>
      <p:sp>
        <p:nvSpPr>
          <p:cNvPr id="9" name="TextBox 8">
            <a:extLst>
              <a:ext uri="{FF2B5EF4-FFF2-40B4-BE49-F238E27FC236}">
                <a16:creationId xmlns:a16="http://schemas.microsoft.com/office/drawing/2014/main" id="{307FDEAD-75F8-35AB-0C6C-60C586769FD6}"/>
              </a:ext>
            </a:extLst>
          </p:cNvPr>
          <p:cNvSpPr txBox="1"/>
          <p:nvPr>
            <p:custDataLst>
              <p:tags r:id="rId6"/>
            </p:custDataLst>
          </p:nvPr>
        </p:nvSpPr>
        <p:spPr>
          <a:xfrm>
            <a:off x="6655978" y="4287759"/>
            <a:ext cx="4132777" cy="307777"/>
          </a:xfrm>
          <a:prstGeom prst="rect">
            <a:avLst/>
          </a:prstGeom>
          <a:noFill/>
        </p:spPr>
        <p:txBody>
          <a:bodyPr wrap="square" rtlCol="0">
            <a:spAutoFit/>
          </a:bodyPr>
          <a:lstStyle/>
          <a:p>
            <a:r>
              <a:rPr lang="en-CA" sz="1400" dirty="0">
                <a:solidFill>
                  <a:srgbClr val="000000"/>
                </a:solidFill>
              </a:rPr>
              <a:t>*Sales tax applies for residents of ON and QC </a:t>
            </a:r>
            <a:r>
              <a:rPr lang="en-CA" sz="1400" dirty="0">
                <a:solidFill>
                  <a:schemeClr val="bg1"/>
                </a:solidFill>
              </a:rPr>
              <a:t>.</a:t>
            </a:r>
            <a:endParaRPr lang="en-CA" sz="1400" dirty="0"/>
          </a:p>
        </p:txBody>
      </p:sp>
      <p:sp>
        <p:nvSpPr>
          <p:cNvPr id="8" name="TextBox 7">
            <a:extLst>
              <a:ext uri="{FF2B5EF4-FFF2-40B4-BE49-F238E27FC236}">
                <a16:creationId xmlns:a16="http://schemas.microsoft.com/office/drawing/2014/main" id="{6BC9F040-26B7-2780-98FC-51F6BE0E7450}"/>
              </a:ext>
            </a:extLst>
          </p:cNvPr>
          <p:cNvSpPr txBox="1"/>
          <p:nvPr>
            <p:custDataLst>
              <p:tags r:id="rId7"/>
            </p:custDataLst>
          </p:nvPr>
        </p:nvSpPr>
        <p:spPr>
          <a:xfrm>
            <a:off x="991673" y="4241592"/>
            <a:ext cx="4847152" cy="400110"/>
          </a:xfrm>
          <a:prstGeom prst="rect">
            <a:avLst/>
          </a:prstGeom>
          <a:noFill/>
        </p:spPr>
        <p:txBody>
          <a:bodyPr wrap="square" rtlCol="0">
            <a:spAutoFit/>
          </a:bodyPr>
          <a:lstStyle/>
          <a:p>
            <a:r>
              <a:rPr lang="en-CA" sz="2000" dirty="0">
                <a:solidFill>
                  <a:srgbClr val="000000"/>
                </a:solidFill>
              </a:rPr>
              <a:t>Cease:</a:t>
            </a:r>
          </a:p>
        </p:txBody>
      </p:sp>
      <p:sp>
        <p:nvSpPr>
          <p:cNvPr id="7" name="TextBox 6">
            <a:extLst>
              <a:ext uri="{FF2B5EF4-FFF2-40B4-BE49-F238E27FC236}">
                <a16:creationId xmlns:a16="http://schemas.microsoft.com/office/drawing/2014/main" id="{70D36852-D671-266F-7E37-09684979DF77}"/>
              </a:ext>
            </a:extLst>
          </p:cNvPr>
          <p:cNvSpPr txBox="1"/>
          <p:nvPr>
            <p:custDataLst>
              <p:tags r:id="rId8"/>
            </p:custDataLst>
          </p:nvPr>
        </p:nvSpPr>
        <p:spPr>
          <a:xfrm>
            <a:off x="760548" y="4717757"/>
            <a:ext cx="5602152" cy="1461370"/>
          </a:xfrm>
          <a:prstGeom prst="rect">
            <a:avLst/>
          </a:prstGeom>
          <a:noFill/>
        </p:spPr>
        <p:txBody>
          <a:bodyPr wrap="none" lIns="0" rIns="540000" numCol="1" spcCol="0" rtlCol="0">
            <a:noAutofit/>
          </a:bodyPr>
          <a:lstStyle/>
          <a:p>
            <a:pPr marL="742950" lvl="1" indent="-285750">
              <a:buSzPct val="100000"/>
              <a:buFont typeface="Arial" panose="05000000000000000000" pitchFamily="2" charset="2"/>
              <a:buChar char="•"/>
            </a:pPr>
            <a:r>
              <a:rPr lang="en-CA" dirty="0">
                <a:solidFill>
                  <a:srgbClr val="000000"/>
                </a:solidFill>
                <a:cs typeface="Calibri"/>
              </a:rPr>
              <a:t>Pension contributions</a:t>
            </a:r>
            <a:r>
              <a:rPr lang="en-CA" dirty="0">
                <a:solidFill>
                  <a:schemeClr val="bg1"/>
                </a:solidFill>
              </a:rPr>
              <a:t>.</a:t>
            </a:r>
            <a:endParaRPr lang="en-CA" dirty="0">
              <a:solidFill>
                <a:schemeClr val="bg1"/>
              </a:solidFill>
              <a:cs typeface="Calibri"/>
            </a:endParaRPr>
          </a:p>
          <a:p>
            <a:pPr marL="742950" lvl="1" indent="-285750">
              <a:buSzPct val="100000"/>
              <a:buFont typeface="Arial" panose="05000000000000000000" pitchFamily="2" charset="2"/>
              <a:buChar char="•"/>
            </a:pPr>
            <a:r>
              <a:rPr lang="en-CA" dirty="0">
                <a:solidFill>
                  <a:srgbClr val="000000"/>
                </a:solidFill>
                <a:cs typeface="Calibri"/>
              </a:rPr>
              <a:t>Disability insurance</a:t>
            </a:r>
            <a:r>
              <a:rPr lang="en-CA" dirty="0">
                <a:solidFill>
                  <a:schemeClr val="bg1"/>
                </a:solidFill>
              </a:rPr>
              <a:t>.</a:t>
            </a:r>
            <a:endParaRPr lang="en-CA" dirty="0">
              <a:solidFill>
                <a:schemeClr val="bg1"/>
              </a:solidFill>
              <a:cs typeface="Calibri"/>
            </a:endParaRPr>
          </a:p>
          <a:p>
            <a:pPr marL="742950" lvl="1" indent="-285750">
              <a:buSzPct val="100000"/>
              <a:buFont typeface="Arial" panose="05000000000000000000" pitchFamily="2" charset="2"/>
              <a:buChar char="•"/>
            </a:pPr>
            <a:r>
              <a:rPr lang="en-CA" dirty="0">
                <a:solidFill>
                  <a:srgbClr val="000000"/>
                </a:solidFill>
                <a:cs typeface="Calibri"/>
              </a:rPr>
              <a:t>Employment Insurance and CPP/QPP</a:t>
            </a:r>
            <a:r>
              <a:rPr lang="en-CA" dirty="0">
                <a:solidFill>
                  <a:schemeClr val="bg1"/>
                </a:solidFill>
              </a:rPr>
              <a:t>.</a:t>
            </a:r>
            <a:endParaRPr lang="en-CA" dirty="0">
              <a:solidFill>
                <a:schemeClr val="bg1"/>
              </a:solidFill>
              <a:cs typeface="Calibri"/>
            </a:endParaRPr>
          </a:p>
          <a:p>
            <a:pPr marL="742950" lvl="1" indent="-285750">
              <a:buSzPct val="100000"/>
              <a:buFont typeface="Arial" panose="05000000000000000000" pitchFamily="2" charset="2"/>
              <a:buChar char="•"/>
            </a:pPr>
            <a:r>
              <a:rPr lang="en-CA" dirty="0">
                <a:solidFill>
                  <a:srgbClr val="000000"/>
                </a:solidFill>
                <a:cs typeface="Calibri"/>
              </a:rPr>
              <a:t>Union dues</a:t>
            </a:r>
            <a:r>
              <a:rPr lang="en-CA" dirty="0">
                <a:solidFill>
                  <a:schemeClr val="bg1"/>
                </a:solidFill>
              </a:rPr>
              <a:t>.</a:t>
            </a:r>
            <a:endParaRPr lang="en-CA" dirty="0">
              <a:solidFill>
                <a:schemeClr val="bg1"/>
              </a:solidFill>
              <a:cs typeface="Calibri"/>
            </a:endParaRPr>
          </a:p>
          <a:p>
            <a:pPr marL="742950" lvl="1" indent="-285750">
              <a:buSzPct val="100000"/>
              <a:buFont typeface="Arial" panose="05000000000000000000" pitchFamily="2" charset="2"/>
              <a:buChar char="•"/>
            </a:pPr>
            <a:r>
              <a:rPr lang="en-CA" dirty="0">
                <a:solidFill>
                  <a:srgbClr val="000000"/>
                </a:solidFill>
                <a:cs typeface="Calibri"/>
              </a:rPr>
              <a:t>Public Service Management Insurance Plan</a:t>
            </a:r>
            <a:r>
              <a:rPr lang="en-CA" dirty="0">
                <a:solidFill>
                  <a:srgbClr val="000000"/>
                </a:solidFill>
              </a:rPr>
              <a:t> </a:t>
            </a:r>
            <a:r>
              <a:rPr lang="en-CA" dirty="0">
                <a:solidFill>
                  <a:schemeClr val="bg1"/>
                </a:solidFill>
              </a:rPr>
              <a:t>.</a:t>
            </a:r>
            <a:endParaRPr lang="en-CA" dirty="0">
              <a:cs typeface="Calibri"/>
            </a:endParaRPr>
          </a:p>
        </p:txBody>
      </p:sp>
      <p:sp>
        <p:nvSpPr>
          <p:cNvPr id="10" name="Slide Number Placeholder 9">
            <a:extLst>
              <a:ext uri="{FF2B5EF4-FFF2-40B4-BE49-F238E27FC236}">
                <a16:creationId xmlns:a16="http://schemas.microsoft.com/office/drawing/2014/main" id="{9AB70ABC-424F-68E4-B330-546119CE9684}"/>
              </a:ext>
            </a:extLst>
          </p:cNvPr>
          <p:cNvSpPr>
            <a:spLocks noGrp="1"/>
          </p:cNvSpPr>
          <p:nvPr>
            <p:ph type="sldNum" sz="quarter" idx="12"/>
          </p:nvPr>
        </p:nvSpPr>
        <p:spPr/>
        <p:txBody>
          <a:bodyPr/>
          <a:lstStyle/>
          <a:p>
            <a:fld id="{CB8C0070-AC95-4E25-AAB3-0DDC6EE6265B}" type="slidenum">
              <a:rPr lang="en-CA" noProof="0" smtClean="0"/>
              <a:t>19</a:t>
            </a:fld>
            <a:endParaRPr lang="en-CA" noProof="0" dirty="0"/>
          </a:p>
        </p:txBody>
      </p:sp>
    </p:spTree>
    <p:extLst>
      <p:ext uri="{BB962C8B-B14F-4D97-AF65-F5344CB8AC3E}">
        <p14:creationId xmlns:p14="http://schemas.microsoft.com/office/powerpoint/2010/main" val="20192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3C3F-FF8A-0402-975C-8380511B9264}"/>
              </a:ext>
            </a:extLst>
          </p:cNvPr>
          <p:cNvSpPr>
            <a:spLocks noGrp="1"/>
          </p:cNvSpPr>
          <p:nvPr>
            <p:ph type="title"/>
            <p:custDataLst>
              <p:tags r:id="rId1"/>
            </p:custDataLst>
          </p:nvPr>
        </p:nvSpPr>
        <p:spPr>
          <a:xfrm>
            <a:off x="540000" y="324000"/>
            <a:ext cx="9601200" cy="1131569"/>
          </a:xfrm>
        </p:spPr>
        <p:txBody>
          <a:bodyPr/>
          <a:lstStyle/>
          <a:p>
            <a:r>
              <a:rPr lang="en-CA" dirty="0">
                <a:solidFill>
                  <a:srgbClr val="000000"/>
                </a:solidFill>
              </a:rPr>
              <a:t>Today's Topics</a:t>
            </a:r>
            <a:endParaRPr lang="en-CA" dirty="0">
              <a:solidFill>
                <a:srgbClr val="000000"/>
              </a:solidFill>
              <a:cs typeface="Arial"/>
            </a:endParaRPr>
          </a:p>
        </p:txBody>
      </p:sp>
      <p:sp>
        <p:nvSpPr>
          <p:cNvPr id="3" name="TextBox 2">
            <a:extLst>
              <a:ext uri="{FF2B5EF4-FFF2-40B4-BE49-F238E27FC236}">
                <a16:creationId xmlns:a16="http://schemas.microsoft.com/office/drawing/2014/main" id="{26148432-837B-8351-A83A-C5438ECFA86E}"/>
              </a:ext>
            </a:extLst>
          </p:cNvPr>
          <p:cNvSpPr txBox="1"/>
          <p:nvPr>
            <p:custDataLst>
              <p:tags r:id="rId2"/>
            </p:custDataLst>
          </p:nvPr>
        </p:nvSpPr>
        <p:spPr>
          <a:xfrm>
            <a:off x="789073" y="1988525"/>
            <a:ext cx="9601200" cy="2491112"/>
          </a:xfrm>
          <a:prstGeom prst="rect">
            <a:avLst/>
          </a:prstGeom>
          <a:noFill/>
        </p:spPr>
        <p:txBody>
          <a:bodyPr wrap="square" lIns="91440" tIns="45720" rIns="91440" bIns="45720" numCol="2" rtlCol="0" anchor="t">
            <a:noAutofit/>
          </a:bodyPr>
          <a:lstStyle/>
          <a:p>
            <a:pPr marL="420370" indent="-342900">
              <a:spcBef>
                <a:spcPts val="750"/>
              </a:spcBef>
              <a:buClr>
                <a:srgbClr val="000000"/>
              </a:buClr>
              <a:buSzPct val="75000"/>
              <a:buFont typeface="Arial" panose="020B0604020202020204" pitchFamily="34" charset="0"/>
              <a:buChar char="•"/>
            </a:pPr>
            <a:r>
              <a:rPr lang="en-CA" sz="2400" dirty="0">
                <a:solidFill>
                  <a:srgbClr val="000000"/>
                </a:solidFill>
              </a:rPr>
              <a:t>Pension and Benefits Website</a:t>
            </a:r>
            <a:r>
              <a:rPr lang="en-CA" sz="2400" dirty="0">
                <a:solidFill>
                  <a:schemeClr val="bg1"/>
                </a:solidFill>
              </a:rPr>
              <a:t>.</a:t>
            </a:r>
            <a:r>
              <a:rPr lang="en-CA" sz="2400" kern="0" dirty="0">
                <a:solidFill>
                  <a:schemeClr val="bg1"/>
                </a:solidFill>
                <a:cs typeface="Arial"/>
              </a:rPr>
              <a:t>.</a:t>
            </a:r>
            <a:endParaRPr lang="en-CA" sz="2400" kern="0" dirty="0">
              <a:solidFill>
                <a:schemeClr val="bg1"/>
              </a:solidFill>
              <a:cs typeface="Arial" charset="0"/>
            </a:endParaRPr>
          </a:p>
          <a:p>
            <a:pPr marL="420370" indent="-342900">
              <a:spcBef>
                <a:spcPts val="750"/>
              </a:spcBef>
              <a:buClr>
                <a:srgbClr val="000000"/>
              </a:buClr>
              <a:buSzPct val="75000"/>
              <a:buFont typeface="Arial" panose="020B0604020202020204" pitchFamily="34" charset="0"/>
              <a:buChar char="•"/>
            </a:pPr>
            <a:r>
              <a:rPr lang="en-US" sz="2400" kern="0" dirty="0">
                <a:solidFill>
                  <a:srgbClr val="000000"/>
                </a:solidFill>
                <a:cs typeface="Arial"/>
              </a:rPr>
              <a:t>Benefit Calculation</a:t>
            </a:r>
            <a:r>
              <a:rPr lang="en-CA" sz="2400" kern="0" dirty="0">
                <a:solidFill>
                  <a:schemeClr val="bg1"/>
                </a:solidFill>
                <a:cs typeface="Arial"/>
              </a:rPr>
              <a:t>.</a:t>
            </a:r>
            <a:endParaRPr lang="en-CA" sz="2400" kern="0" dirty="0">
              <a:solidFill>
                <a:schemeClr val="bg1"/>
              </a:solidFill>
              <a:cs typeface="Arial" charset="0"/>
            </a:endParaRPr>
          </a:p>
          <a:p>
            <a:pPr marL="420370" indent="-342900">
              <a:spcBef>
                <a:spcPts val="750"/>
              </a:spcBef>
              <a:buClr>
                <a:srgbClr val="000000"/>
              </a:buClr>
              <a:buSzPct val="75000"/>
              <a:buFont typeface="Arial" panose="020B0604020202020204" pitchFamily="34" charset="0"/>
              <a:buChar char="•"/>
            </a:pPr>
            <a:r>
              <a:rPr lang="en-CA" sz="2400" kern="0" dirty="0">
                <a:solidFill>
                  <a:srgbClr val="000000"/>
                </a:solidFill>
                <a:cs typeface="Arial"/>
              </a:rPr>
              <a:t>Benefit Options</a:t>
            </a:r>
            <a:r>
              <a:rPr lang="en-CA" sz="2400" kern="0" dirty="0">
                <a:solidFill>
                  <a:schemeClr val="bg1"/>
                </a:solidFill>
                <a:cs typeface="Arial"/>
              </a:rPr>
              <a:t>.</a:t>
            </a:r>
            <a:endParaRPr lang="en-CA" sz="2400" kern="0" dirty="0">
              <a:solidFill>
                <a:schemeClr val="bg1"/>
              </a:solidFill>
              <a:cs typeface="Arial" charset="0"/>
            </a:endParaRPr>
          </a:p>
          <a:p>
            <a:pPr marL="420370" indent="-342900">
              <a:spcBef>
                <a:spcPts val="750"/>
              </a:spcBef>
              <a:buClr>
                <a:srgbClr val="000000"/>
              </a:buClr>
              <a:buSzPct val="75000"/>
              <a:buFont typeface="Arial" panose="020B0604020202020204" pitchFamily="34" charset="0"/>
              <a:buChar char="•"/>
            </a:pPr>
            <a:r>
              <a:rPr lang="en-CA" sz="2400" kern="0" dirty="0">
                <a:solidFill>
                  <a:srgbClr val="000000"/>
                </a:solidFill>
                <a:cs typeface="Arial"/>
              </a:rPr>
              <a:t>Deductions</a:t>
            </a:r>
            <a:r>
              <a:rPr lang="en-CA" sz="2400" kern="0" dirty="0">
                <a:solidFill>
                  <a:schemeClr val="bg1"/>
                </a:solidFill>
                <a:cs typeface="Arial"/>
              </a:rPr>
              <a:t>.</a:t>
            </a:r>
            <a:endParaRPr lang="en-CA" sz="2400" kern="0" dirty="0">
              <a:solidFill>
                <a:schemeClr val="bg1"/>
              </a:solidFill>
              <a:cs typeface="Arial" charset="0"/>
            </a:endParaRPr>
          </a:p>
          <a:p>
            <a:pPr marL="420370" indent="-342900">
              <a:spcBef>
                <a:spcPts val="750"/>
              </a:spcBef>
              <a:buClr>
                <a:srgbClr val="000000"/>
              </a:buClr>
              <a:buSzPct val="75000"/>
              <a:buFont typeface="Arial" panose="020B0604020202020204" pitchFamily="34" charset="0"/>
              <a:buChar char="•"/>
            </a:pPr>
            <a:r>
              <a:rPr lang="en-CA" sz="2400" kern="0" dirty="0">
                <a:solidFill>
                  <a:srgbClr val="000000"/>
                </a:solidFill>
                <a:cs typeface="Arial"/>
              </a:rPr>
              <a:t>Indexing</a:t>
            </a:r>
            <a:r>
              <a:rPr lang="en-CA" sz="2400" kern="0" dirty="0">
                <a:solidFill>
                  <a:schemeClr val="bg1"/>
                </a:solidFill>
                <a:cs typeface="Arial"/>
              </a:rPr>
              <a:t>.</a:t>
            </a:r>
            <a:endParaRPr lang="en-CA" sz="2400" kern="0" dirty="0">
              <a:solidFill>
                <a:schemeClr val="bg1"/>
              </a:solidFill>
              <a:cs typeface="Arial" charset="0"/>
            </a:endParaRPr>
          </a:p>
          <a:p>
            <a:pPr marL="342900" lvl="0" indent="-342900" defTabSz="685800">
              <a:spcBef>
                <a:spcPts val="750"/>
              </a:spcBef>
              <a:buClr>
                <a:srgbClr val="000000"/>
              </a:buClr>
              <a:buSzPct val="75000"/>
              <a:buFont typeface="Arial" panose="020B0604020202020204" pitchFamily="34" charset="0"/>
              <a:buChar char="•"/>
              <a:defRPr/>
            </a:pPr>
            <a:r>
              <a:rPr lang="en-CA" sz="2400" kern="0" dirty="0">
                <a:solidFill>
                  <a:srgbClr val="000000"/>
                </a:solidFill>
                <a:cs typeface="Arial"/>
              </a:rPr>
              <a:t>Supplementary Death Benefit</a:t>
            </a:r>
            <a:r>
              <a:rPr lang="en-CA" sz="2400" kern="0" dirty="0">
                <a:solidFill>
                  <a:schemeClr val="bg1"/>
                </a:solidFill>
                <a:cs typeface="Arial"/>
              </a:rPr>
              <a:t>.</a:t>
            </a:r>
            <a:endParaRPr lang="en-CA" sz="2400" kern="0" dirty="0">
              <a:solidFill>
                <a:schemeClr val="bg1"/>
              </a:solidFill>
              <a:cs typeface="Arial" charset="0"/>
            </a:endParaRPr>
          </a:p>
          <a:p>
            <a:pPr marL="342900" lvl="0" indent="-342900" defTabSz="685800">
              <a:spcBef>
                <a:spcPts val="750"/>
              </a:spcBef>
              <a:buClr>
                <a:srgbClr val="000000"/>
              </a:buClr>
              <a:buSzPct val="75000"/>
              <a:buFont typeface="Arial" panose="020B0604020202020204" pitchFamily="34" charset="0"/>
              <a:buChar char="•"/>
              <a:defRPr/>
            </a:pPr>
            <a:r>
              <a:rPr lang="en-CA" sz="2400" kern="0" dirty="0">
                <a:solidFill>
                  <a:srgbClr val="000000"/>
                </a:solidFill>
                <a:cs typeface="Arial"/>
              </a:rPr>
              <a:t>Survivor Benefits</a:t>
            </a:r>
            <a:r>
              <a:rPr lang="en-CA" sz="2400" kern="0" dirty="0">
                <a:solidFill>
                  <a:schemeClr val="bg1"/>
                </a:solidFill>
                <a:cs typeface="Arial"/>
              </a:rPr>
              <a:t>.</a:t>
            </a:r>
            <a:endParaRPr lang="en-CA" sz="2400" kern="0" dirty="0">
              <a:solidFill>
                <a:schemeClr val="bg1"/>
              </a:solidFill>
              <a:cs typeface="Arial" charset="0"/>
            </a:endParaRPr>
          </a:p>
          <a:p>
            <a:pPr marL="342900" lvl="0" indent="-342900" defTabSz="685800">
              <a:spcBef>
                <a:spcPts val="750"/>
              </a:spcBef>
              <a:buClr>
                <a:srgbClr val="000000"/>
              </a:buClr>
              <a:buSzPct val="75000"/>
              <a:buFont typeface="Arial" panose="020B0604020202020204" pitchFamily="34" charset="0"/>
              <a:buChar char="•"/>
              <a:defRPr/>
            </a:pPr>
            <a:r>
              <a:rPr lang="en-CA" sz="2400" kern="0" dirty="0">
                <a:solidFill>
                  <a:srgbClr val="000000"/>
                </a:solidFill>
                <a:cs typeface="Arial"/>
              </a:rPr>
              <a:t>Group Insurance Benefits</a:t>
            </a:r>
            <a:r>
              <a:rPr lang="en-CA" sz="2400" kern="0" dirty="0">
                <a:solidFill>
                  <a:schemeClr val="bg1"/>
                </a:solidFill>
                <a:cs typeface="Arial"/>
              </a:rPr>
              <a:t>.</a:t>
            </a:r>
            <a:endParaRPr lang="en-CA" sz="2400" kern="0" dirty="0">
              <a:solidFill>
                <a:schemeClr val="bg1"/>
              </a:solidFill>
              <a:cs typeface="Arial" charset="0"/>
            </a:endParaRPr>
          </a:p>
          <a:p>
            <a:pPr marL="342900" lvl="0" indent="-342900" defTabSz="685800">
              <a:spcBef>
                <a:spcPts val="750"/>
              </a:spcBef>
              <a:buClr>
                <a:srgbClr val="000000"/>
              </a:buClr>
              <a:buSzPct val="75000"/>
              <a:buFont typeface="Arial" panose="020B0604020202020204" pitchFamily="34" charset="0"/>
              <a:buChar char="•"/>
              <a:defRPr/>
            </a:pPr>
            <a:r>
              <a:rPr lang="en-CA" sz="2400" kern="0" dirty="0">
                <a:solidFill>
                  <a:srgbClr val="000000"/>
                </a:solidFill>
                <a:cs typeface="Arial"/>
              </a:rPr>
              <a:t>Retirement Process</a:t>
            </a:r>
            <a:r>
              <a:rPr lang="en-CA" sz="2400" kern="0" dirty="0">
                <a:solidFill>
                  <a:schemeClr val="bg1"/>
                </a:solidFill>
                <a:cs typeface="Arial"/>
              </a:rPr>
              <a:t>.</a:t>
            </a:r>
            <a:endParaRPr lang="en-CA" sz="2400" kern="0" dirty="0">
              <a:solidFill>
                <a:schemeClr val="bg1"/>
              </a:solidFill>
              <a:cs typeface="Arial" charset="0"/>
            </a:endParaRPr>
          </a:p>
        </p:txBody>
      </p:sp>
      <p:sp>
        <p:nvSpPr>
          <p:cNvPr id="4" name="Slide Number Placeholder 3">
            <a:extLst>
              <a:ext uri="{FF2B5EF4-FFF2-40B4-BE49-F238E27FC236}">
                <a16:creationId xmlns:a16="http://schemas.microsoft.com/office/drawing/2014/main" id="{C0BF5B65-63E5-EC77-F78F-023D7A8C8E91}"/>
              </a:ext>
            </a:extLst>
          </p:cNvPr>
          <p:cNvSpPr>
            <a:spLocks noGrp="1"/>
          </p:cNvSpPr>
          <p:nvPr>
            <p:ph type="sldNum" sz="quarter" idx="12"/>
          </p:nvPr>
        </p:nvSpPr>
        <p:spPr/>
        <p:txBody>
          <a:bodyPr/>
          <a:lstStyle/>
          <a:p>
            <a:fld id="{CB8C0070-AC95-4E25-AAB3-0DDC6EE6265B}" type="slidenum">
              <a:rPr lang="en-CA" noProof="0" smtClean="0"/>
              <a:t>2</a:t>
            </a:fld>
            <a:endParaRPr lang="en-CA" noProof="0" dirty="0"/>
          </a:p>
        </p:txBody>
      </p:sp>
    </p:spTree>
    <p:extLst>
      <p:ext uri="{BB962C8B-B14F-4D97-AF65-F5344CB8AC3E}">
        <p14:creationId xmlns:p14="http://schemas.microsoft.com/office/powerpoint/2010/main" val="265785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3F01-5A8D-46F7-21B4-7C7A93E7F00C}"/>
              </a:ext>
            </a:extLst>
          </p:cNvPr>
          <p:cNvSpPr>
            <a:spLocks noGrp="1"/>
          </p:cNvSpPr>
          <p:nvPr>
            <p:ph type="title"/>
            <p:custDataLst>
              <p:tags r:id="rId1"/>
            </p:custDataLst>
          </p:nvPr>
        </p:nvSpPr>
        <p:spPr>
          <a:xfrm>
            <a:off x="540000" y="324000"/>
            <a:ext cx="10911840" cy="1131569"/>
          </a:xfrm>
        </p:spPr>
        <p:txBody>
          <a:bodyPr vert="horz" lIns="0" tIns="0" rIns="0" bIns="0" rtlCol="0" anchor="t" anchorCtr="0">
            <a:normAutofit/>
          </a:bodyPr>
          <a:lstStyle/>
          <a:p>
            <a:r>
              <a:rPr lang="en-CA" b="1" kern="1200" baseline="0" dirty="0">
                <a:latin typeface="+mj-lt"/>
                <a:ea typeface="+mj-ea"/>
                <a:cs typeface="+mj-cs"/>
              </a:rPr>
              <a:t>Indexing</a:t>
            </a:r>
          </a:p>
        </p:txBody>
      </p:sp>
      <p:sp>
        <p:nvSpPr>
          <p:cNvPr id="5" name="TextBox 4">
            <a:extLst>
              <a:ext uri="{FF2B5EF4-FFF2-40B4-BE49-F238E27FC236}">
                <a16:creationId xmlns:a16="http://schemas.microsoft.com/office/drawing/2014/main" id="{DBFDD36E-5146-F66C-A8B1-B2FE9FFB8333}"/>
              </a:ext>
            </a:extLst>
          </p:cNvPr>
          <p:cNvSpPr txBox="1"/>
          <p:nvPr>
            <p:custDataLst>
              <p:tags r:id="rId2"/>
            </p:custDataLst>
          </p:nvPr>
        </p:nvSpPr>
        <p:spPr>
          <a:xfrm>
            <a:off x="2534209" y="1753465"/>
            <a:ext cx="3161741" cy="1107996"/>
          </a:xfrm>
          <a:prstGeom prst="rect">
            <a:avLst/>
          </a:prstGeom>
          <a:noFill/>
        </p:spPr>
        <p:txBody>
          <a:bodyPr wrap="square" lIns="91440" tIns="45720" rIns="91440" bIns="45720" rtlCol="0" anchor="t">
            <a:spAutoFit/>
          </a:bodyPr>
          <a:lstStyle/>
          <a:p>
            <a:r>
              <a:rPr lang="en-CA" sz="2200" dirty="0"/>
              <a:t>Annual cost of living increase based on Consumer Price Index</a:t>
            </a:r>
            <a:r>
              <a:rPr lang="en-CA" sz="2200" dirty="0">
                <a:solidFill>
                  <a:schemeClr val="bg2"/>
                </a:solidFill>
              </a:rPr>
              <a:t>.</a:t>
            </a:r>
          </a:p>
        </p:txBody>
      </p:sp>
      <p:pic>
        <p:nvPicPr>
          <p:cNvPr id="10" name="Graphic 9">
            <a:extLst>
              <a:ext uri="{FF2B5EF4-FFF2-40B4-BE49-F238E27FC236}">
                <a16:creationId xmlns:a16="http://schemas.microsoft.com/office/drawing/2014/main" id="{1E761676-C31B-B507-EDFF-172C58FACF91}"/>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27696" y="1803600"/>
            <a:ext cx="914400" cy="914400"/>
          </a:xfrm>
          <a:prstGeom prst="rect">
            <a:avLst/>
          </a:prstGeom>
        </p:spPr>
      </p:pic>
      <p:pic>
        <p:nvPicPr>
          <p:cNvPr id="12" name="Graphic 11">
            <a:extLst>
              <a:ext uri="{FF2B5EF4-FFF2-40B4-BE49-F238E27FC236}">
                <a16:creationId xmlns:a16="http://schemas.microsoft.com/office/drawing/2014/main" id="{10E17BB5-42D4-CA13-C120-3B46D994D13B}"/>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0235" y="1802104"/>
            <a:ext cx="914400" cy="914400"/>
          </a:xfrm>
          <a:prstGeom prst="rect">
            <a:avLst/>
          </a:prstGeom>
        </p:spPr>
      </p:pic>
      <p:sp>
        <p:nvSpPr>
          <p:cNvPr id="24" name="TextBox 23">
            <a:extLst>
              <a:ext uri="{FF2B5EF4-FFF2-40B4-BE49-F238E27FC236}">
                <a16:creationId xmlns:a16="http://schemas.microsoft.com/office/drawing/2014/main" id="{7B7E094F-A7B5-D6F2-9308-005561AEB68F}"/>
              </a:ext>
            </a:extLst>
          </p:cNvPr>
          <p:cNvSpPr txBox="1"/>
          <p:nvPr>
            <p:custDataLst>
              <p:tags r:id="rId5"/>
            </p:custDataLst>
          </p:nvPr>
        </p:nvSpPr>
        <p:spPr>
          <a:xfrm>
            <a:off x="7974106" y="1754806"/>
            <a:ext cx="2836770" cy="1107996"/>
          </a:xfrm>
          <a:prstGeom prst="rect">
            <a:avLst/>
          </a:prstGeom>
          <a:noFill/>
        </p:spPr>
        <p:txBody>
          <a:bodyPr wrap="square" lIns="91440" tIns="45720" rIns="91440" bIns="45720" rtlCol="0" anchor="t">
            <a:spAutoFit/>
          </a:bodyPr>
          <a:lstStyle/>
          <a:p>
            <a:pPr lvl="0">
              <a:lnSpc>
                <a:spcPct val="100000"/>
              </a:lnSpc>
            </a:pPr>
            <a:r>
              <a:rPr lang="en-CA" sz="2200" dirty="0"/>
              <a:t>Applied each January as a percentage increase</a:t>
            </a:r>
            <a:r>
              <a:rPr lang="en-CA" sz="2200" dirty="0">
                <a:solidFill>
                  <a:schemeClr val="bg2"/>
                </a:solidFill>
              </a:rPr>
              <a:t>.</a:t>
            </a:r>
            <a:endParaRPr lang="en-US" sz="2200" dirty="0">
              <a:solidFill>
                <a:schemeClr val="bg2"/>
              </a:solidFill>
            </a:endParaRPr>
          </a:p>
        </p:txBody>
      </p:sp>
      <p:sp>
        <p:nvSpPr>
          <p:cNvPr id="8" name="TextBox 7">
            <a:extLst>
              <a:ext uri="{FF2B5EF4-FFF2-40B4-BE49-F238E27FC236}">
                <a16:creationId xmlns:a16="http://schemas.microsoft.com/office/drawing/2014/main" id="{D659D5A5-65A8-11DD-1B4B-83A47D38080A}"/>
              </a:ext>
            </a:extLst>
          </p:cNvPr>
          <p:cNvSpPr txBox="1"/>
          <p:nvPr>
            <p:custDataLst>
              <p:tags r:id="rId6"/>
            </p:custDataLst>
          </p:nvPr>
        </p:nvSpPr>
        <p:spPr>
          <a:xfrm>
            <a:off x="2534209" y="3654227"/>
            <a:ext cx="3261478" cy="1107996"/>
          </a:xfrm>
          <a:prstGeom prst="rect">
            <a:avLst/>
          </a:prstGeom>
          <a:noFill/>
        </p:spPr>
        <p:txBody>
          <a:bodyPr wrap="square" lIns="91440" tIns="45720" rIns="91440" bIns="45720" anchor="t">
            <a:spAutoFit/>
          </a:bodyPr>
          <a:lstStyle/>
          <a:p>
            <a:pPr lvl="0">
              <a:lnSpc>
                <a:spcPct val="100000"/>
              </a:lnSpc>
            </a:pPr>
            <a:r>
              <a:rPr lang="en-CA" sz="2200" dirty="0"/>
              <a:t>Accumulates from the month following your termination date</a:t>
            </a:r>
            <a:r>
              <a:rPr lang="en-CA" sz="2200" dirty="0">
                <a:solidFill>
                  <a:schemeClr val="bg2"/>
                </a:solidFill>
              </a:rPr>
              <a:t>.</a:t>
            </a:r>
            <a:endParaRPr lang="en-US" sz="2200" dirty="0">
              <a:solidFill>
                <a:schemeClr val="bg2"/>
              </a:solidFill>
            </a:endParaRPr>
          </a:p>
        </p:txBody>
      </p:sp>
      <p:sp>
        <p:nvSpPr>
          <p:cNvPr id="25" name="TextBox 24">
            <a:extLst>
              <a:ext uri="{FF2B5EF4-FFF2-40B4-BE49-F238E27FC236}">
                <a16:creationId xmlns:a16="http://schemas.microsoft.com/office/drawing/2014/main" id="{14F873BF-B679-C7FB-3AC3-4E40A7D5E0E4}"/>
              </a:ext>
            </a:extLst>
          </p:cNvPr>
          <p:cNvSpPr txBox="1"/>
          <p:nvPr>
            <p:custDataLst>
              <p:tags r:id="rId7"/>
            </p:custDataLst>
          </p:nvPr>
        </p:nvSpPr>
        <p:spPr>
          <a:xfrm>
            <a:off x="7974105" y="3654000"/>
            <a:ext cx="2725271" cy="1107996"/>
          </a:xfrm>
          <a:prstGeom prst="rect">
            <a:avLst/>
          </a:prstGeom>
          <a:noFill/>
        </p:spPr>
        <p:txBody>
          <a:bodyPr wrap="square" lIns="91440" tIns="45720" rIns="91440" bIns="45720" anchor="t">
            <a:spAutoFit/>
          </a:bodyPr>
          <a:lstStyle/>
          <a:p>
            <a:pPr lvl="0">
              <a:lnSpc>
                <a:spcPct val="100000"/>
              </a:lnSpc>
            </a:pPr>
            <a:r>
              <a:rPr lang="en-CA" sz="2200" dirty="0"/>
              <a:t>First increase is pro-rated to reflect full months terminated</a:t>
            </a:r>
            <a:r>
              <a:rPr lang="en-CA" sz="2200" dirty="0">
                <a:solidFill>
                  <a:schemeClr val="bg2"/>
                </a:solidFill>
              </a:rPr>
              <a:t>. </a:t>
            </a:r>
            <a:endParaRPr lang="en-US" sz="2200" dirty="0">
              <a:solidFill>
                <a:schemeClr val="bg2"/>
              </a:solidFill>
            </a:endParaRPr>
          </a:p>
        </p:txBody>
      </p:sp>
      <p:pic>
        <p:nvPicPr>
          <p:cNvPr id="27" name="Graphic 26">
            <a:extLst>
              <a:ext uri="{FF2B5EF4-FFF2-40B4-BE49-F238E27FC236}">
                <a16:creationId xmlns:a16="http://schemas.microsoft.com/office/drawing/2014/main" id="{A6F06F44-B29F-90EB-64C1-DFF193CB8A76}"/>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10235" y="3657986"/>
            <a:ext cx="914400" cy="914400"/>
          </a:xfrm>
          <a:prstGeom prst="rect">
            <a:avLst/>
          </a:prstGeom>
        </p:spPr>
      </p:pic>
      <p:pic>
        <p:nvPicPr>
          <p:cNvPr id="29" name="Graphic 28">
            <a:extLst>
              <a:ext uri="{FF2B5EF4-FFF2-40B4-BE49-F238E27FC236}">
                <a16:creationId xmlns:a16="http://schemas.microsoft.com/office/drawing/2014/main" id="{F76931B3-D24C-93D5-9801-FC97F814CBE5}"/>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27696" y="3657986"/>
            <a:ext cx="914400" cy="914400"/>
          </a:xfrm>
          <a:prstGeom prst="rect">
            <a:avLst/>
          </a:prstGeom>
        </p:spPr>
      </p:pic>
      <p:sp>
        <p:nvSpPr>
          <p:cNvPr id="3" name="Slide Number Placeholder 2">
            <a:extLst>
              <a:ext uri="{FF2B5EF4-FFF2-40B4-BE49-F238E27FC236}">
                <a16:creationId xmlns:a16="http://schemas.microsoft.com/office/drawing/2014/main" id="{E4234D3E-4860-E9AC-A66E-A92DAC02D7C6}"/>
              </a:ext>
            </a:extLst>
          </p:cNvPr>
          <p:cNvSpPr>
            <a:spLocks noGrp="1"/>
          </p:cNvSpPr>
          <p:nvPr>
            <p:ph type="sldNum" sz="quarter" idx="12"/>
          </p:nvPr>
        </p:nvSpPr>
        <p:spPr/>
        <p:txBody>
          <a:bodyPr/>
          <a:lstStyle/>
          <a:p>
            <a:fld id="{CB8C0070-AC95-4E25-AAB3-0DDC6EE6265B}" type="slidenum">
              <a:rPr lang="en-CA" noProof="0" smtClean="0"/>
              <a:t>20</a:t>
            </a:fld>
            <a:endParaRPr lang="en-CA" noProof="0" dirty="0"/>
          </a:p>
        </p:txBody>
      </p:sp>
    </p:spTree>
    <p:extLst>
      <p:ext uri="{BB962C8B-B14F-4D97-AF65-F5344CB8AC3E}">
        <p14:creationId xmlns:p14="http://schemas.microsoft.com/office/powerpoint/2010/main" val="386887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9544-4623-B2CF-D728-029B6753E306}"/>
              </a:ext>
            </a:extLst>
          </p:cNvPr>
          <p:cNvSpPr>
            <a:spLocks noGrp="1"/>
          </p:cNvSpPr>
          <p:nvPr>
            <p:ph type="title"/>
            <p:custDataLst>
              <p:tags r:id="rId1"/>
            </p:custDataLst>
          </p:nvPr>
        </p:nvSpPr>
        <p:spPr>
          <a:xfrm>
            <a:off x="540000" y="324001"/>
            <a:ext cx="9601200" cy="638074"/>
          </a:xfrm>
        </p:spPr>
        <p:txBody>
          <a:bodyPr/>
          <a:lstStyle/>
          <a:p>
            <a:r>
              <a:rPr lang="en-US" dirty="0">
                <a:solidFill>
                  <a:srgbClr val="000000"/>
                </a:solidFill>
              </a:rPr>
              <a:t>Indexing: </a:t>
            </a:r>
            <a:r>
              <a:rPr lang="en-US" sz="2800" dirty="0">
                <a:solidFill>
                  <a:srgbClr val="000000"/>
                </a:solidFill>
              </a:rPr>
              <a:t>Example</a:t>
            </a:r>
          </a:p>
        </p:txBody>
      </p:sp>
      <p:sp>
        <p:nvSpPr>
          <p:cNvPr id="11" name="TextBox 10">
            <a:extLst>
              <a:ext uri="{FF2B5EF4-FFF2-40B4-BE49-F238E27FC236}">
                <a16:creationId xmlns:a16="http://schemas.microsoft.com/office/drawing/2014/main" id="{F16A3A64-9A84-A965-7BE3-42B8247966D1}"/>
              </a:ext>
            </a:extLst>
          </p:cNvPr>
          <p:cNvSpPr txBox="1"/>
          <p:nvPr>
            <p:custDataLst>
              <p:tags r:id="rId2"/>
            </p:custDataLst>
          </p:nvPr>
        </p:nvSpPr>
        <p:spPr>
          <a:xfrm>
            <a:off x="539999" y="1689329"/>
            <a:ext cx="5619749" cy="430887"/>
          </a:xfrm>
          <a:prstGeom prst="rect">
            <a:avLst/>
          </a:prstGeom>
          <a:noFill/>
        </p:spPr>
        <p:txBody>
          <a:bodyPr wrap="square" lIns="91440" tIns="45720" rIns="91440" bIns="45720" rtlCol="0" anchor="t">
            <a:spAutoFit/>
          </a:bodyPr>
          <a:lstStyle/>
          <a:p>
            <a:pPr marL="0" indent="0">
              <a:buNone/>
            </a:pPr>
            <a:r>
              <a:rPr lang="x-none" sz="2200" dirty="0">
                <a:solidFill>
                  <a:srgbClr val="000000"/>
                </a:solidFill>
                <a:ea typeface="Malgun Gothic"/>
                <a:cs typeface="Arial"/>
              </a:rPr>
              <a:t>Full indexing January 1, 202</a:t>
            </a:r>
            <a:r>
              <a:rPr lang="en-CA" sz="2200" dirty="0">
                <a:solidFill>
                  <a:srgbClr val="000000"/>
                </a:solidFill>
                <a:ea typeface="Malgun Gothic"/>
                <a:cs typeface="Arial"/>
              </a:rPr>
              <a:t>5</a:t>
            </a:r>
            <a:r>
              <a:rPr lang="x-none" sz="2200" dirty="0">
                <a:solidFill>
                  <a:srgbClr val="000000"/>
                </a:solidFill>
                <a:ea typeface="Malgun Gothic"/>
                <a:cs typeface="Arial"/>
              </a:rPr>
              <a:t> = </a:t>
            </a:r>
            <a:r>
              <a:rPr lang="en-CA" sz="2200" dirty="0">
                <a:solidFill>
                  <a:srgbClr val="000000"/>
                </a:solidFill>
                <a:ea typeface="Malgun Gothic"/>
                <a:cs typeface="Arial"/>
              </a:rPr>
              <a:t>2</a:t>
            </a:r>
            <a:r>
              <a:rPr lang="x-none" sz="2200" dirty="0">
                <a:solidFill>
                  <a:srgbClr val="000000"/>
                </a:solidFill>
                <a:ea typeface="Malgun Gothic"/>
                <a:cs typeface="Arial"/>
              </a:rPr>
              <a:t>.</a:t>
            </a:r>
            <a:r>
              <a:rPr lang="en-CA" sz="2200" dirty="0">
                <a:solidFill>
                  <a:srgbClr val="000000"/>
                </a:solidFill>
                <a:ea typeface="Malgun Gothic"/>
                <a:cs typeface="Arial"/>
              </a:rPr>
              <a:t>7</a:t>
            </a:r>
            <a:r>
              <a:rPr lang="x-none" sz="2200" dirty="0">
                <a:solidFill>
                  <a:srgbClr val="000000"/>
                </a:solidFill>
                <a:ea typeface="Malgun Gothic"/>
                <a:cs typeface="Arial"/>
              </a:rPr>
              <a:t>%</a:t>
            </a:r>
            <a:r>
              <a:rPr lang="x-none" sz="2200" dirty="0">
                <a:solidFill>
                  <a:schemeClr val="bg1"/>
                </a:solidFill>
                <a:ea typeface="Malgun Gothic"/>
                <a:cs typeface="Arial"/>
              </a:rPr>
              <a:t>.</a:t>
            </a:r>
            <a:endParaRPr lang="en-CA" dirty="0">
              <a:solidFill>
                <a:schemeClr val="bg1"/>
              </a:solidFill>
            </a:endParaRPr>
          </a:p>
        </p:txBody>
      </p:sp>
      <p:sp>
        <p:nvSpPr>
          <p:cNvPr id="3" name="TextBox 2">
            <a:extLst>
              <a:ext uri="{FF2B5EF4-FFF2-40B4-BE49-F238E27FC236}">
                <a16:creationId xmlns:a16="http://schemas.microsoft.com/office/drawing/2014/main" id="{51D4222D-2236-B6E2-9E52-1969D5BAFADB}"/>
              </a:ext>
            </a:extLst>
          </p:cNvPr>
          <p:cNvSpPr txBox="1"/>
          <p:nvPr>
            <p:custDataLst>
              <p:tags r:id="rId3"/>
            </p:custDataLst>
          </p:nvPr>
        </p:nvSpPr>
        <p:spPr>
          <a:xfrm>
            <a:off x="539999" y="2243326"/>
            <a:ext cx="5619749" cy="1785104"/>
          </a:xfrm>
          <a:prstGeom prst="rect">
            <a:avLst/>
          </a:prstGeom>
          <a:noFill/>
        </p:spPr>
        <p:txBody>
          <a:bodyPr wrap="square" lIns="91440" tIns="45720" rIns="91440" bIns="45720" rtlCol="0" anchor="t">
            <a:spAutoFit/>
          </a:bodyPr>
          <a:lstStyle/>
          <a:p>
            <a:pPr marL="0" indent="0">
              <a:buNone/>
            </a:pPr>
            <a:endParaRPr lang="en-CA" sz="2200" dirty="0">
              <a:solidFill>
                <a:srgbClr val="000000"/>
              </a:solidFill>
              <a:latin typeface="Arial"/>
              <a:ea typeface="Malgun Gothic"/>
              <a:cs typeface="Arial"/>
            </a:endParaRPr>
          </a:p>
          <a:p>
            <a:pPr marL="0" indent="0">
              <a:buNone/>
            </a:pPr>
            <a:r>
              <a:rPr lang="x-none" sz="2200" dirty="0">
                <a:solidFill>
                  <a:srgbClr val="000000"/>
                </a:solidFill>
                <a:ea typeface="Malgun Gothic"/>
                <a:cs typeface="Arial"/>
              </a:rPr>
              <a:t>First year: </a:t>
            </a:r>
            <a:endParaRPr lang="en-US" sz="2200" dirty="0">
              <a:solidFill>
                <a:srgbClr val="000000"/>
              </a:solidFill>
              <a:cs typeface="Arial"/>
            </a:endParaRPr>
          </a:p>
          <a:p>
            <a:pPr marL="0" indent="0">
              <a:buNone/>
            </a:pPr>
            <a:r>
              <a:rPr lang="x-none" sz="2200" dirty="0">
                <a:solidFill>
                  <a:srgbClr val="000000"/>
                </a:solidFill>
                <a:ea typeface="Malgun Gothic"/>
                <a:cs typeface="Arial"/>
              </a:rPr>
              <a:t>• Last day of employment</a:t>
            </a:r>
            <a:r>
              <a:rPr lang="en-CA" sz="2200" dirty="0">
                <a:solidFill>
                  <a:srgbClr val="000000"/>
                </a:solidFill>
                <a:ea typeface="Malgun Gothic"/>
                <a:cs typeface="Arial"/>
              </a:rPr>
              <a:t>:</a:t>
            </a:r>
            <a:r>
              <a:rPr lang="x-none" sz="2200" dirty="0">
                <a:solidFill>
                  <a:srgbClr val="000000"/>
                </a:solidFill>
                <a:ea typeface="Malgun Gothic"/>
                <a:cs typeface="Arial"/>
              </a:rPr>
              <a:t> </a:t>
            </a:r>
            <a:r>
              <a:rPr lang="en-CA" sz="2200" dirty="0">
                <a:solidFill>
                  <a:srgbClr val="000000"/>
                </a:solidFill>
                <a:ea typeface="Malgun Gothic"/>
                <a:cs typeface="Arial"/>
              </a:rPr>
              <a:t>July</a:t>
            </a:r>
            <a:r>
              <a:rPr lang="x-none" sz="2200" dirty="0">
                <a:solidFill>
                  <a:srgbClr val="000000"/>
                </a:solidFill>
                <a:ea typeface="Malgun Gothic"/>
                <a:cs typeface="Arial"/>
              </a:rPr>
              <a:t> 30, 2024</a:t>
            </a:r>
            <a:r>
              <a:rPr lang="x-none" sz="2200" dirty="0">
                <a:solidFill>
                  <a:schemeClr val="bg1"/>
                </a:solidFill>
                <a:ea typeface="Malgun Gothic"/>
                <a:cs typeface="Arial"/>
              </a:rPr>
              <a:t>.</a:t>
            </a:r>
            <a:endParaRPr lang="en-US" sz="2200" dirty="0">
              <a:solidFill>
                <a:schemeClr val="bg1"/>
              </a:solidFill>
              <a:cs typeface="Arial"/>
            </a:endParaRPr>
          </a:p>
          <a:p>
            <a:pPr marL="0" indent="0">
              <a:buNone/>
            </a:pPr>
            <a:r>
              <a:rPr lang="x-none" sz="2200" dirty="0">
                <a:solidFill>
                  <a:srgbClr val="000000"/>
                </a:solidFill>
                <a:ea typeface="Malgun Gothic"/>
                <a:cs typeface="Arial"/>
              </a:rPr>
              <a:t>• Termination date</a:t>
            </a:r>
            <a:r>
              <a:rPr lang="en-CA" sz="2200" dirty="0">
                <a:solidFill>
                  <a:srgbClr val="000000"/>
                </a:solidFill>
                <a:ea typeface="Malgun Gothic"/>
                <a:cs typeface="Arial"/>
              </a:rPr>
              <a:t>:</a:t>
            </a:r>
            <a:r>
              <a:rPr lang="x-none" sz="2200" dirty="0">
                <a:solidFill>
                  <a:srgbClr val="000000"/>
                </a:solidFill>
                <a:ea typeface="Malgun Gothic"/>
                <a:cs typeface="Arial"/>
              </a:rPr>
              <a:t> </a:t>
            </a:r>
            <a:r>
              <a:rPr lang="en-CA" sz="2200" dirty="0">
                <a:solidFill>
                  <a:srgbClr val="000000"/>
                </a:solidFill>
                <a:ea typeface="Malgun Gothic"/>
                <a:cs typeface="Arial"/>
              </a:rPr>
              <a:t>July</a:t>
            </a:r>
            <a:r>
              <a:rPr lang="x-none" sz="2200" dirty="0">
                <a:solidFill>
                  <a:srgbClr val="000000"/>
                </a:solidFill>
                <a:ea typeface="Malgun Gothic"/>
                <a:cs typeface="Arial"/>
              </a:rPr>
              <a:t> 31, 2024</a:t>
            </a:r>
            <a:r>
              <a:rPr lang="x-none" sz="2200" dirty="0">
                <a:solidFill>
                  <a:schemeClr val="bg1"/>
                </a:solidFill>
                <a:latin typeface="Arial"/>
                <a:ea typeface="Malgun Gothic"/>
                <a:cs typeface="Arial"/>
              </a:rPr>
              <a:t>.</a:t>
            </a:r>
            <a:endParaRPr lang="en-US" sz="2200" dirty="0">
              <a:solidFill>
                <a:schemeClr val="bg1"/>
              </a:solidFill>
              <a:latin typeface="Arial"/>
              <a:cs typeface="Arial"/>
            </a:endParaRPr>
          </a:p>
          <a:p>
            <a:pPr marL="0" indent="0">
              <a:buNone/>
            </a:pPr>
            <a:r>
              <a:rPr lang="x-none" sz="2200" dirty="0">
                <a:latin typeface="Arial"/>
                <a:ea typeface="Malgun Gothic"/>
                <a:cs typeface="Arial"/>
              </a:rPr>
              <a:t> </a:t>
            </a:r>
            <a:endParaRPr lang="en-CA" dirty="0"/>
          </a:p>
        </p:txBody>
      </p:sp>
      <p:sp>
        <p:nvSpPr>
          <p:cNvPr id="4" name="TextBox 3">
            <a:extLst>
              <a:ext uri="{FF2B5EF4-FFF2-40B4-BE49-F238E27FC236}">
                <a16:creationId xmlns:a16="http://schemas.microsoft.com/office/drawing/2014/main" id="{1CC18E66-F472-09F3-8932-A15E585FB1F3}"/>
              </a:ext>
            </a:extLst>
          </p:cNvPr>
          <p:cNvSpPr txBox="1"/>
          <p:nvPr>
            <p:custDataLst>
              <p:tags r:id="rId4"/>
            </p:custDataLst>
          </p:nvPr>
        </p:nvSpPr>
        <p:spPr>
          <a:xfrm>
            <a:off x="7281746" y="981307"/>
            <a:ext cx="2018371" cy="369332"/>
          </a:xfrm>
          <a:prstGeom prst="rect">
            <a:avLst/>
          </a:prstGeom>
          <a:noFill/>
        </p:spPr>
        <p:txBody>
          <a:bodyPr wrap="square" rtlCol="0">
            <a:spAutoFit/>
          </a:bodyPr>
          <a:lstStyle/>
          <a:p>
            <a:pPr algn="ctr"/>
            <a:r>
              <a:rPr lang="en-CA" dirty="0">
                <a:solidFill>
                  <a:srgbClr val="000000"/>
                </a:solidFill>
              </a:rPr>
              <a:t>2024</a:t>
            </a:r>
          </a:p>
        </p:txBody>
      </p:sp>
      <p:pic>
        <p:nvPicPr>
          <p:cNvPr id="5" name="Picture 4" descr="A calendar with numbers and months representing the example in the slide. There is an X crossing out any months that the participant was employed. The months not crossed out are the full months they are retired which is what is used to calculate the pro-rated indexing.">
            <a:extLst>
              <a:ext uri="{FF2B5EF4-FFF2-40B4-BE49-F238E27FC236}">
                <a16:creationId xmlns:a16="http://schemas.microsoft.com/office/drawing/2014/main" id="{1826A936-5CE4-B23E-55BE-2053939DEFCB}"/>
              </a:ext>
            </a:extLst>
          </p:cNvPr>
          <p:cNvPicPr>
            <a:picLocks noChangeAspect="1"/>
          </p:cNvPicPr>
          <p:nvPr>
            <p:custDataLst>
              <p:tags r:id="rId5"/>
            </p:custDataLst>
          </p:nvPr>
        </p:nvPicPr>
        <p:blipFill>
          <a:blip r:embed="rId17"/>
          <a:stretch>
            <a:fillRect/>
          </a:stretch>
        </p:blipFill>
        <p:spPr>
          <a:xfrm>
            <a:off x="6304465" y="1452743"/>
            <a:ext cx="3981450" cy="4743450"/>
          </a:xfrm>
          <a:prstGeom prst="rect">
            <a:avLst/>
          </a:prstGeom>
        </p:spPr>
      </p:pic>
      <p:sp>
        <p:nvSpPr>
          <p:cNvPr id="7" name="Oval 6" descr="August 31st is circled">
            <a:extLst>
              <a:ext uri="{FF2B5EF4-FFF2-40B4-BE49-F238E27FC236}">
                <a16:creationId xmlns:a16="http://schemas.microsoft.com/office/drawing/2014/main" id="{70ABFA3C-4EB2-279D-D0BD-212A23E3A064}"/>
              </a:ext>
            </a:extLst>
          </p:cNvPr>
          <p:cNvSpPr/>
          <p:nvPr>
            <p:custDataLst>
              <p:tags r:id="rId6"/>
            </p:custDataLst>
          </p:nvPr>
        </p:nvSpPr>
        <p:spPr>
          <a:xfrm>
            <a:off x="6966594" y="4673298"/>
            <a:ext cx="286871" cy="2241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95CE7700-CC57-CC31-C141-569EBCEA5DCE}"/>
              </a:ext>
            </a:extLst>
          </p:cNvPr>
          <p:cNvSpPr txBox="1"/>
          <p:nvPr>
            <p:custDataLst>
              <p:tags r:id="rId7"/>
            </p:custDataLst>
          </p:nvPr>
        </p:nvSpPr>
        <p:spPr>
          <a:xfrm>
            <a:off x="539999" y="3980800"/>
            <a:ext cx="5619749" cy="1384995"/>
          </a:xfrm>
          <a:prstGeom prst="rect">
            <a:avLst/>
          </a:prstGeom>
          <a:noFill/>
        </p:spPr>
        <p:txBody>
          <a:bodyPr wrap="square" lIns="91440" tIns="45720" rIns="91440" bIns="45720" rtlCol="0" anchor="t">
            <a:spAutoFit/>
          </a:bodyPr>
          <a:lstStyle/>
          <a:p>
            <a:pPr marL="0" indent="0">
              <a:buNone/>
            </a:pPr>
            <a:endParaRPr lang="en-CA" sz="2200" dirty="0">
              <a:solidFill>
                <a:srgbClr val="000000"/>
              </a:solidFill>
              <a:latin typeface="Arial"/>
              <a:ea typeface="Malgun Gothic"/>
              <a:cs typeface="Arial"/>
            </a:endParaRPr>
          </a:p>
          <a:p>
            <a:pPr marL="0" indent="0">
              <a:buNone/>
            </a:pPr>
            <a:r>
              <a:rPr lang="x-none" sz="2200" dirty="0">
                <a:solidFill>
                  <a:srgbClr val="000000"/>
                </a:solidFill>
                <a:ea typeface="Malgun Gothic"/>
                <a:cs typeface="Arial"/>
              </a:rPr>
              <a:t>Pro-rated </a:t>
            </a:r>
            <a:r>
              <a:rPr lang="en-CA" sz="2200" dirty="0">
                <a:solidFill>
                  <a:srgbClr val="000000"/>
                </a:solidFill>
                <a:ea typeface="Malgun Gothic"/>
                <a:cs typeface="Arial"/>
              </a:rPr>
              <a:t>5</a:t>
            </a:r>
            <a:r>
              <a:rPr lang="x-none" sz="2200" dirty="0">
                <a:solidFill>
                  <a:srgbClr val="000000"/>
                </a:solidFill>
                <a:ea typeface="Malgun Gothic"/>
                <a:cs typeface="Arial"/>
              </a:rPr>
              <a:t>/12 = 0.</a:t>
            </a:r>
            <a:r>
              <a:rPr lang="en-CA" sz="2200" dirty="0">
                <a:solidFill>
                  <a:srgbClr val="000000"/>
                </a:solidFill>
                <a:ea typeface="Malgun Gothic"/>
                <a:cs typeface="Arial"/>
              </a:rPr>
              <a:t>41666</a:t>
            </a:r>
            <a:r>
              <a:rPr lang="x-none" sz="2200" dirty="0">
                <a:solidFill>
                  <a:srgbClr val="000000"/>
                </a:solidFill>
                <a:ea typeface="Malgun Gothic"/>
                <a:cs typeface="Arial"/>
              </a:rPr>
              <a:t> X 2.7%</a:t>
            </a:r>
            <a:r>
              <a:rPr lang="x-none" sz="2200" dirty="0">
                <a:solidFill>
                  <a:schemeClr val="bg1"/>
                </a:solidFill>
                <a:ea typeface="Malgun Gothic"/>
                <a:cs typeface="Arial"/>
              </a:rPr>
              <a:t>.</a:t>
            </a:r>
            <a:endParaRPr lang="en-US" sz="2200" dirty="0">
              <a:solidFill>
                <a:schemeClr val="bg1"/>
              </a:solidFill>
              <a:cs typeface="Arial"/>
            </a:endParaRPr>
          </a:p>
          <a:p>
            <a:pPr marL="0" indent="0">
              <a:buNone/>
            </a:pPr>
            <a:r>
              <a:rPr lang="x-none" sz="2200" dirty="0">
                <a:solidFill>
                  <a:srgbClr val="000000"/>
                </a:solidFill>
                <a:ea typeface="Malgun Gothic"/>
                <a:cs typeface="Arial"/>
              </a:rPr>
              <a:t>First increase = </a:t>
            </a:r>
            <a:r>
              <a:rPr lang="en-CA" sz="2200" dirty="0">
                <a:solidFill>
                  <a:srgbClr val="000000"/>
                </a:solidFill>
                <a:ea typeface="Malgun Gothic"/>
                <a:cs typeface="Arial"/>
              </a:rPr>
              <a:t>1</a:t>
            </a:r>
            <a:r>
              <a:rPr lang="x-none" sz="2200" dirty="0">
                <a:solidFill>
                  <a:srgbClr val="000000"/>
                </a:solidFill>
                <a:ea typeface="Malgun Gothic"/>
                <a:cs typeface="Arial"/>
              </a:rPr>
              <a:t>.</a:t>
            </a:r>
            <a:r>
              <a:rPr lang="en-CA" sz="2200" dirty="0">
                <a:solidFill>
                  <a:srgbClr val="000000"/>
                </a:solidFill>
                <a:ea typeface="Malgun Gothic"/>
                <a:cs typeface="Arial"/>
              </a:rPr>
              <a:t>12</a:t>
            </a:r>
            <a:r>
              <a:rPr lang="x-none" sz="2200" dirty="0">
                <a:solidFill>
                  <a:srgbClr val="000000"/>
                </a:solidFill>
                <a:ea typeface="Malgun Gothic"/>
                <a:cs typeface="Arial"/>
              </a:rPr>
              <a:t>%</a:t>
            </a:r>
            <a:r>
              <a:rPr lang="x-none" sz="2200" dirty="0">
                <a:solidFill>
                  <a:schemeClr val="bg1"/>
                </a:solidFill>
                <a:ea typeface="Malgun Gothic"/>
                <a:cs typeface="Arial"/>
              </a:rPr>
              <a:t>.</a:t>
            </a:r>
            <a:endParaRPr lang="en-US" sz="2200" dirty="0">
              <a:solidFill>
                <a:schemeClr val="bg1"/>
              </a:solidFill>
              <a:cs typeface="Arial"/>
            </a:endParaRPr>
          </a:p>
          <a:p>
            <a:endParaRPr lang="en-CA" dirty="0"/>
          </a:p>
        </p:txBody>
      </p:sp>
      <p:sp>
        <p:nvSpPr>
          <p:cNvPr id="8" name="Multiply 16">
            <a:extLst>
              <a:ext uri="{FF2B5EF4-FFF2-40B4-BE49-F238E27FC236}">
                <a16:creationId xmlns:a16="http://schemas.microsoft.com/office/drawing/2014/main" id="{965D01E7-38C1-D60A-C7F3-0CB8E0D2B98A}"/>
              </a:ext>
              <a:ext uri="{C183D7F6-B498-43B3-948B-1728B52AA6E4}">
                <adec:decorative xmlns:adec="http://schemas.microsoft.com/office/drawing/2017/decorative" val="1"/>
              </a:ext>
            </a:extLst>
          </p:cNvPr>
          <p:cNvSpPr/>
          <p:nvPr>
            <p:custDataLst>
              <p:tags r:id="rId8"/>
            </p:custDataLst>
          </p:nvPr>
        </p:nvSpPr>
        <p:spPr>
          <a:xfrm>
            <a:off x="6643289" y="1795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9" name="Multiply 16">
            <a:extLst>
              <a:ext uri="{FF2B5EF4-FFF2-40B4-BE49-F238E27FC236}">
                <a16:creationId xmlns:a16="http://schemas.microsoft.com/office/drawing/2014/main" id="{FEA65723-6818-E416-73B4-424DA2E383F2}"/>
              </a:ext>
              <a:ext uri="{C183D7F6-B498-43B3-948B-1728B52AA6E4}">
                <adec:decorative xmlns:adec="http://schemas.microsoft.com/office/drawing/2017/decorative" val="1"/>
              </a:ext>
            </a:extLst>
          </p:cNvPr>
          <p:cNvSpPr/>
          <p:nvPr>
            <p:custDataLst>
              <p:tags r:id="rId9"/>
            </p:custDataLst>
          </p:nvPr>
        </p:nvSpPr>
        <p:spPr>
          <a:xfrm>
            <a:off x="6643289" y="30150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0" name="Multiply 16">
            <a:extLst>
              <a:ext uri="{FF2B5EF4-FFF2-40B4-BE49-F238E27FC236}">
                <a16:creationId xmlns:a16="http://schemas.microsoft.com/office/drawing/2014/main" id="{29AC4B58-2355-C3F8-35DE-E74006A356B5}"/>
              </a:ext>
              <a:ext uri="{C183D7F6-B498-43B3-948B-1728B52AA6E4}">
                <adec:decorative xmlns:adec="http://schemas.microsoft.com/office/drawing/2017/decorative" val="1"/>
              </a:ext>
            </a:extLst>
          </p:cNvPr>
          <p:cNvSpPr/>
          <p:nvPr>
            <p:custDataLst>
              <p:tags r:id="rId10"/>
            </p:custDataLst>
          </p:nvPr>
        </p:nvSpPr>
        <p:spPr>
          <a:xfrm>
            <a:off x="8009631" y="30150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2" name="Multiply 16">
            <a:extLst>
              <a:ext uri="{FF2B5EF4-FFF2-40B4-BE49-F238E27FC236}">
                <a16:creationId xmlns:a16="http://schemas.microsoft.com/office/drawing/2014/main" id="{E0F0AAFE-9C03-F80D-5BE0-D25D05F03B7B}"/>
              </a:ext>
              <a:ext uri="{C183D7F6-B498-43B3-948B-1728B52AA6E4}">
                <adec:decorative xmlns:adec="http://schemas.microsoft.com/office/drawing/2017/decorative" val="1"/>
              </a:ext>
            </a:extLst>
          </p:cNvPr>
          <p:cNvSpPr/>
          <p:nvPr>
            <p:custDataLst>
              <p:tags r:id="rId11"/>
            </p:custDataLst>
          </p:nvPr>
        </p:nvSpPr>
        <p:spPr>
          <a:xfrm>
            <a:off x="8009631" y="1795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3" name="Multiply 16">
            <a:extLst>
              <a:ext uri="{FF2B5EF4-FFF2-40B4-BE49-F238E27FC236}">
                <a16:creationId xmlns:a16="http://schemas.microsoft.com/office/drawing/2014/main" id="{587C1EAC-581D-4161-55CE-70D8329CBA02}"/>
              </a:ext>
              <a:ext uri="{C183D7F6-B498-43B3-948B-1728B52AA6E4}">
                <adec:decorative xmlns:adec="http://schemas.microsoft.com/office/drawing/2017/decorative" val="1"/>
              </a:ext>
            </a:extLst>
          </p:cNvPr>
          <p:cNvSpPr/>
          <p:nvPr>
            <p:custDataLst>
              <p:tags r:id="rId12"/>
            </p:custDataLst>
          </p:nvPr>
        </p:nvSpPr>
        <p:spPr>
          <a:xfrm>
            <a:off x="9375973" y="1795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4" name="Multiply 16">
            <a:extLst>
              <a:ext uri="{FF2B5EF4-FFF2-40B4-BE49-F238E27FC236}">
                <a16:creationId xmlns:a16="http://schemas.microsoft.com/office/drawing/2014/main" id="{2E6C1F1D-8CEB-8547-4CE8-7A4DA5CB019D}"/>
              </a:ext>
              <a:ext uri="{C183D7F6-B498-43B3-948B-1728B52AA6E4}">
                <adec:decorative xmlns:adec="http://schemas.microsoft.com/office/drawing/2017/decorative" val="1"/>
              </a:ext>
            </a:extLst>
          </p:cNvPr>
          <p:cNvSpPr/>
          <p:nvPr>
            <p:custDataLst>
              <p:tags r:id="rId13"/>
            </p:custDataLst>
          </p:nvPr>
        </p:nvSpPr>
        <p:spPr>
          <a:xfrm>
            <a:off x="9375973" y="3015064"/>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15" name="Multiply 16">
            <a:extLst>
              <a:ext uri="{FF2B5EF4-FFF2-40B4-BE49-F238E27FC236}">
                <a16:creationId xmlns:a16="http://schemas.microsoft.com/office/drawing/2014/main" id="{A4BC2436-F9AB-A85B-60E6-E698C83B0DB9}"/>
              </a:ext>
              <a:ext uri="{C183D7F6-B498-43B3-948B-1728B52AA6E4}">
                <adec:decorative xmlns:adec="http://schemas.microsoft.com/office/drawing/2017/decorative" val="1"/>
              </a:ext>
            </a:extLst>
          </p:cNvPr>
          <p:cNvSpPr/>
          <p:nvPr>
            <p:custDataLst>
              <p:tags r:id="rId14"/>
            </p:custDataLst>
          </p:nvPr>
        </p:nvSpPr>
        <p:spPr>
          <a:xfrm>
            <a:off x="6656871" y="4181353"/>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B4EA4F79-284A-0C04-16B8-61D77C97434A}"/>
              </a:ext>
            </a:extLst>
          </p:cNvPr>
          <p:cNvSpPr>
            <a:spLocks noGrp="1"/>
          </p:cNvSpPr>
          <p:nvPr>
            <p:ph type="sldNum" sz="quarter" idx="12"/>
          </p:nvPr>
        </p:nvSpPr>
        <p:spPr/>
        <p:txBody>
          <a:bodyPr/>
          <a:lstStyle/>
          <a:p>
            <a:fld id="{CB8C0070-AC95-4E25-AAB3-0DDC6EE6265B}" type="slidenum">
              <a:rPr lang="fr-CA" smtClean="0"/>
              <a:pPr/>
              <a:t>21</a:t>
            </a:fld>
            <a:endParaRPr lang="fr-CA" noProof="0" dirty="0"/>
          </a:p>
        </p:txBody>
      </p:sp>
    </p:spTree>
    <p:extLst>
      <p:ext uri="{BB962C8B-B14F-4D97-AF65-F5344CB8AC3E}">
        <p14:creationId xmlns:p14="http://schemas.microsoft.com/office/powerpoint/2010/main" val="1683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BAED-19E8-F35B-E717-8E20C52CCC30}"/>
              </a:ext>
            </a:extLst>
          </p:cNvPr>
          <p:cNvSpPr>
            <a:spLocks noGrp="1"/>
          </p:cNvSpPr>
          <p:nvPr>
            <p:ph type="title"/>
            <p:custDataLst>
              <p:tags r:id="rId1"/>
            </p:custDataLst>
          </p:nvPr>
        </p:nvSpPr>
        <p:spPr>
          <a:xfrm>
            <a:off x="540000" y="324000"/>
            <a:ext cx="10220364" cy="990450"/>
          </a:xfrm>
        </p:spPr>
        <p:txBody>
          <a:bodyPr>
            <a:normAutofit fontScale="90000"/>
          </a:bodyPr>
          <a:lstStyle/>
          <a:p>
            <a:r>
              <a:rPr lang="en-CA" sz="4400" dirty="0">
                <a:solidFill>
                  <a:srgbClr val="000000"/>
                </a:solidFill>
              </a:rPr>
              <a:t>Supplementary Death Benefit (SDB)</a:t>
            </a:r>
            <a:br>
              <a:rPr lang="en-CA" dirty="0">
                <a:solidFill>
                  <a:srgbClr val="000000"/>
                </a:solidFill>
              </a:rPr>
            </a:br>
            <a:r>
              <a:rPr lang="en-CA" sz="3100" b="0" dirty="0">
                <a:solidFill>
                  <a:srgbClr val="000000"/>
                </a:solidFill>
              </a:rPr>
              <a:t>(Similar to a term life insurance)</a:t>
            </a:r>
          </a:p>
        </p:txBody>
      </p:sp>
      <p:sp>
        <p:nvSpPr>
          <p:cNvPr id="3" name="TextBox 2">
            <a:extLst>
              <a:ext uri="{FF2B5EF4-FFF2-40B4-BE49-F238E27FC236}">
                <a16:creationId xmlns:a16="http://schemas.microsoft.com/office/drawing/2014/main" id="{82A6467E-D467-2F2C-B936-154D579D239E}"/>
              </a:ext>
            </a:extLst>
          </p:cNvPr>
          <p:cNvSpPr txBox="1"/>
          <p:nvPr>
            <p:custDataLst>
              <p:tags r:id="rId2"/>
            </p:custDataLst>
          </p:nvPr>
        </p:nvSpPr>
        <p:spPr>
          <a:xfrm>
            <a:off x="246248" y="1714659"/>
            <a:ext cx="10514116" cy="3690177"/>
          </a:xfrm>
          <a:prstGeom prst="rect">
            <a:avLst/>
          </a:prstGeom>
          <a:noFill/>
          <a:ln>
            <a:solidFill>
              <a:schemeClr val="tx1"/>
            </a:solidFill>
          </a:ln>
        </p:spPr>
        <p:txBody>
          <a:bodyPr wrap="square" lIns="91440" tIns="45720" rIns="91440" bIns="45720" rtlCol="0" anchor="t">
            <a:spAutoFit/>
          </a:bodyPr>
          <a:lstStyle/>
          <a:p>
            <a:pPr marL="342900" indent="-342900">
              <a:lnSpc>
                <a:spcPct val="200000"/>
              </a:lnSpc>
              <a:spcAft>
                <a:spcPts val="1200"/>
              </a:spcAft>
              <a:buFont typeface="Arial" panose="020B0604020202020204" pitchFamily="34" charset="0"/>
              <a:buChar char="•"/>
            </a:pPr>
            <a:r>
              <a:rPr lang="en-CA" sz="2000" dirty="0">
                <a:solidFill>
                  <a:srgbClr val="000000"/>
                </a:solidFill>
              </a:rPr>
              <a:t>Based on 2x annual pensionable salary: </a:t>
            </a:r>
            <a:r>
              <a:rPr lang="en-CA" sz="2000" dirty="0">
                <a:solidFill>
                  <a:srgbClr val="D1397A"/>
                </a:solidFill>
                <a:ea typeface="+mn-lt"/>
                <a:cs typeface="+mn-lt"/>
              </a:rPr>
              <a:t>       </a:t>
            </a:r>
            <a:r>
              <a:rPr lang="en-CA" dirty="0">
                <a:solidFill>
                  <a:srgbClr val="D1397A"/>
                </a:solidFill>
                <a:ea typeface="+mn-lt"/>
                <a:cs typeface="+mn-lt"/>
              </a:rPr>
              <a:t>ex: </a:t>
            </a:r>
            <a:r>
              <a:rPr lang="en-CA" dirty="0">
                <a:solidFill>
                  <a:schemeClr val="accent4"/>
                </a:solidFill>
                <a:ea typeface="+mn-lt"/>
                <a:cs typeface="+mn-lt"/>
              </a:rPr>
              <a:t>$167</a:t>
            </a:r>
            <a:r>
              <a:rPr lang="en-CA" dirty="0">
                <a:solidFill>
                  <a:schemeClr val="accent4"/>
                </a:solidFill>
              </a:rPr>
              <a:t>,600 x 2 = $335,200 rounded up</a:t>
            </a:r>
            <a:r>
              <a:rPr lang="en-CA" dirty="0">
                <a:solidFill>
                  <a:schemeClr val="bg1"/>
                </a:solidFill>
              </a:rPr>
              <a:t>.</a:t>
            </a:r>
            <a:r>
              <a:rPr lang="en-CA" dirty="0">
                <a:solidFill>
                  <a:schemeClr val="accent4"/>
                </a:solidFill>
              </a:rPr>
              <a:t> </a:t>
            </a:r>
            <a:endParaRPr lang="en-US" dirty="0">
              <a:solidFill>
                <a:schemeClr val="accent4"/>
              </a:solidFill>
              <a:cs typeface="Arial"/>
            </a:endParaRPr>
          </a:p>
          <a:p>
            <a:pPr marL="342900" indent="-342900">
              <a:lnSpc>
                <a:spcPct val="200000"/>
              </a:lnSpc>
              <a:spcAft>
                <a:spcPts val="1200"/>
              </a:spcAft>
              <a:buFont typeface="Arial" panose="020B0604020202020204" pitchFamily="34" charset="0"/>
              <a:buChar char="•"/>
            </a:pPr>
            <a:r>
              <a:rPr lang="en-CA" sz="2000" dirty="0">
                <a:solidFill>
                  <a:srgbClr val="000000"/>
                </a:solidFill>
              </a:rPr>
              <a:t>Cost</a:t>
            </a:r>
            <a:r>
              <a:rPr lang="en-CA" sz="2000" dirty="0">
                <a:solidFill>
                  <a:srgbClr val="000000"/>
                </a:solidFill>
                <a:cs typeface="Arial"/>
              </a:rPr>
              <a:t> is $0.15/month per $1,000 of coverage:</a:t>
            </a:r>
            <a:r>
              <a:rPr lang="en-CA" sz="2000" dirty="0">
                <a:solidFill>
                  <a:schemeClr val="bg1"/>
                </a:solidFill>
                <a:cs typeface="Arial"/>
              </a:rPr>
              <a:t>.</a:t>
            </a:r>
            <a:r>
              <a:rPr lang="en-CA" sz="2000" dirty="0">
                <a:solidFill>
                  <a:srgbClr val="000000"/>
                </a:solidFill>
                <a:cs typeface="Arial"/>
              </a:rPr>
              <a:t> </a:t>
            </a:r>
            <a:r>
              <a:rPr lang="en-CA" dirty="0">
                <a:solidFill>
                  <a:srgbClr val="D1397A"/>
                </a:solidFill>
                <a:cs typeface="Arial"/>
              </a:rPr>
              <a:t>     Coverage $336,000 cost $50.40/month</a:t>
            </a:r>
            <a:r>
              <a:rPr lang="en-CA" dirty="0">
                <a:solidFill>
                  <a:schemeClr val="bg1"/>
                </a:solidFill>
                <a:cs typeface="Arial"/>
              </a:rPr>
              <a:t>.</a:t>
            </a:r>
          </a:p>
          <a:p>
            <a:pPr marL="342900" indent="-342900">
              <a:lnSpc>
                <a:spcPct val="200000"/>
              </a:lnSpc>
              <a:spcAft>
                <a:spcPts val="1200"/>
              </a:spcAft>
              <a:buFont typeface="Arial" panose="020B0604020202020204" pitchFamily="34" charset="0"/>
              <a:buChar char="•"/>
            </a:pPr>
            <a:r>
              <a:rPr lang="en-CA" sz="2000" dirty="0">
                <a:solidFill>
                  <a:srgbClr val="000000"/>
                </a:solidFill>
                <a:cs typeface="Arial"/>
              </a:rPr>
              <a:t>Free $10,000 coverage at age 65: </a:t>
            </a:r>
            <a:r>
              <a:rPr lang="en-CA" dirty="0">
                <a:solidFill>
                  <a:srgbClr val="000000"/>
                </a:solidFill>
                <a:cs typeface="Arial"/>
              </a:rPr>
              <a:t> </a:t>
            </a:r>
            <a:r>
              <a:rPr lang="en-CA" dirty="0">
                <a:solidFill>
                  <a:srgbClr val="D1397A"/>
                </a:solidFill>
                <a:cs typeface="Arial"/>
              </a:rPr>
              <a:t>           Coverage $336,000 cost $48.90/month</a:t>
            </a:r>
            <a:r>
              <a:rPr lang="en-CA" dirty="0">
                <a:solidFill>
                  <a:schemeClr val="bg1"/>
                </a:solidFill>
                <a:cs typeface="Arial"/>
              </a:rPr>
              <a:t>.</a:t>
            </a:r>
          </a:p>
          <a:p>
            <a:pPr marL="342900" indent="-342900">
              <a:lnSpc>
                <a:spcPct val="200000"/>
              </a:lnSpc>
              <a:spcAft>
                <a:spcPts val="1200"/>
              </a:spcAft>
              <a:buFont typeface="Arial" panose="020B0604020202020204" pitchFamily="34" charset="0"/>
              <a:buChar char="•"/>
            </a:pPr>
            <a:r>
              <a:rPr lang="en-CA" sz="2000" dirty="0">
                <a:solidFill>
                  <a:srgbClr val="000000"/>
                </a:solidFill>
                <a:cs typeface="Arial"/>
              </a:rPr>
              <a:t>Coverage reduces by 10% per year starting at 66:   </a:t>
            </a:r>
            <a:r>
              <a:rPr lang="en-CA" dirty="0">
                <a:solidFill>
                  <a:srgbClr val="D1397A"/>
                </a:solidFill>
                <a:cs typeface="Arial"/>
              </a:rPr>
              <a:t>Coverage $302,400 cost $43.86/month</a:t>
            </a:r>
            <a:r>
              <a:rPr lang="en-CA" dirty="0">
                <a:solidFill>
                  <a:schemeClr val="bg1"/>
                </a:solidFill>
                <a:cs typeface="Arial"/>
              </a:rPr>
              <a:t>.</a:t>
            </a:r>
            <a:endParaRPr lang="en-CA" dirty="0">
              <a:solidFill>
                <a:schemeClr val="bg1"/>
              </a:solidFill>
            </a:endParaRPr>
          </a:p>
          <a:p>
            <a:pPr marL="342900" indent="-342900">
              <a:lnSpc>
                <a:spcPct val="200000"/>
              </a:lnSpc>
              <a:spcAft>
                <a:spcPts val="1200"/>
              </a:spcAft>
              <a:buFont typeface="Arial" panose="020B0604020202020204" pitchFamily="34" charset="0"/>
              <a:buChar char="•"/>
            </a:pPr>
            <a:r>
              <a:rPr lang="en-CA" sz="2000" dirty="0">
                <a:solidFill>
                  <a:srgbClr val="000000"/>
                </a:solidFill>
                <a:cs typeface="Arial"/>
              </a:rPr>
              <a:t>75 and over: </a:t>
            </a:r>
            <a:r>
              <a:rPr lang="en-CA" sz="2000" dirty="0">
                <a:solidFill>
                  <a:schemeClr val="bg1"/>
                </a:solidFill>
                <a:cs typeface="Arial"/>
              </a:rPr>
              <a:t>.</a:t>
            </a:r>
            <a:r>
              <a:rPr lang="en-CA" dirty="0">
                <a:solidFill>
                  <a:srgbClr val="D1397A"/>
                </a:solidFill>
                <a:cs typeface="Arial"/>
              </a:rPr>
              <a:t>                       Coverage $10,000   cost $0</a:t>
            </a:r>
            <a:endParaRPr lang="en-CA" dirty="0">
              <a:solidFill>
                <a:srgbClr val="000000"/>
              </a:solidFill>
              <a:cs typeface="Arial"/>
            </a:endParaRPr>
          </a:p>
        </p:txBody>
      </p:sp>
      <p:sp>
        <p:nvSpPr>
          <p:cNvPr id="4" name="TextBox 3">
            <a:extLst>
              <a:ext uri="{FF2B5EF4-FFF2-40B4-BE49-F238E27FC236}">
                <a16:creationId xmlns:a16="http://schemas.microsoft.com/office/drawing/2014/main" id="{947287AD-B0D5-396C-F97E-52706C57101D}"/>
              </a:ext>
            </a:extLst>
          </p:cNvPr>
          <p:cNvSpPr txBox="1"/>
          <p:nvPr>
            <p:custDataLst>
              <p:tags r:id="rId3"/>
            </p:custDataLst>
          </p:nvPr>
        </p:nvSpPr>
        <p:spPr>
          <a:xfrm>
            <a:off x="246248" y="5929593"/>
            <a:ext cx="104358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000" dirty="0">
                <a:solidFill>
                  <a:srgbClr val="000000"/>
                </a:solidFill>
                <a:cs typeface="Arial"/>
              </a:rPr>
              <a:t>Continues automatically if eligible to a pension within 30 days of termination​</a:t>
            </a:r>
            <a:endParaRPr lang="en-US" dirty="0">
              <a:solidFill>
                <a:srgbClr val="000000"/>
              </a:solidFill>
            </a:endParaRPr>
          </a:p>
        </p:txBody>
      </p:sp>
      <p:sp>
        <p:nvSpPr>
          <p:cNvPr id="5" name="Slide Number Placeholder 4">
            <a:extLst>
              <a:ext uri="{FF2B5EF4-FFF2-40B4-BE49-F238E27FC236}">
                <a16:creationId xmlns:a16="http://schemas.microsoft.com/office/drawing/2014/main" id="{B8D87FBA-48A2-112D-EB9E-1D54592F2541}"/>
              </a:ext>
            </a:extLst>
          </p:cNvPr>
          <p:cNvSpPr>
            <a:spLocks noGrp="1"/>
          </p:cNvSpPr>
          <p:nvPr>
            <p:ph type="sldNum" sz="quarter" idx="12"/>
          </p:nvPr>
        </p:nvSpPr>
        <p:spPr/>
        <p:txBody>
          <a:bodyPr/>
          <a:lstStyle/>
          <a:p>
            <a:fld id="{CB8C0070-AC95-4E25-AAB3-0DDC6EE6265B}" type="slidenum">
              <a:rPr lang="fr-CA" smtClean="0"/>
              <a:pPr/>
              <a:t>22</a:t>
            </a:fld>
            <a:endParaRPr lang="fr-CA" noProof="0" dirty="0"/>
          </a:p>
        </p:txBody>
      </p:sp>
    </p:spTree>
    <p:extLst>
      <p:ext uri="{BB962C8B-B14F-4D97-AF65-F5344CB8AC3E}">
        <p14:creationId xmlns:p14="http://schemas.microsoft.com/office/powerpoint/2010/main" val="107548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BAED-19E8-F35B-E717-8E20C52CCC30}"/>
              </a:ext>
            </a:extLst>
          </p:cNvPr>
          <p:cNvSpPr>
            <a:spLocks noGrp="1"/>
          </p:cNvSpPr>
          <p:nvPr>
            <p:ph type="title"/>
            <p:custDataLst>
              <p:tags r:id="rId1"/>
            </p:custDataLst>
          </p:nvPr>
        </p:nvSpPr>
        <p:spPr>
          <a:xfrm>
            <a:off x="540000" y="324000"/>
            <a:ext cx="9481455" cy="779462"/>
          </a:xfrm>
        </p:spPr>
        <p:txBody>
          <a:bodyPr>
            <a:normAutofit fontScale="90000"/>
          </a:bodyPr>
          <a:lstStyle/>
          <a:p>
            <a:r>
              <a:rPr lang="en-CA" sz="4400" dirty="0">
                <a:solidFill>
                  <a:srgbClr val="000000"/>
                </a:solidFill>
              </a:rPr>
              <a:t>Supplementary Death Benefit (SDB)</a:t>
            </a:r>
            <a:br>
              <a:rPr lang="en-CA" dirty="0">
                <a:solidFill>
                  <a:srgbClr val="000000"/>
                </a:solidFill>
              </a:rPr>
            </a:br>
            <a:r>
              <a:rPr lang="en-CA" sz="3100" b="0" dirty="0">
                <a:solidFill>
                  <a:srgbClr val="000000"/>
                </a:solidFill>
              </a:rPr>
              <a:t>(Continued)</a:t>
            </a:r>
          </a:p>
        </p:txBody>
      </p:sp>
      <p:sp>
        <p:nvSpPr>
          <p:cNvPr id="6" name="TextBox 5">
            <a:extLst>
              <a:ext uri="{FF2B5EF4-FFF2-40B4-BE49-F238E27FC236}">
                <a16:creationId xmlns:a16="http://schemas.microsoft.com/office/drawing/2014/main" id="{68ED9605-1860-380E-5259-44C9A731B037}"/>
              </a:ext>
            </a:extLst>
          </p:cNvPr>
          <p:cNvSpPr txBox="1"/>
          <p:nvPr/>
        </p:nvSpPr>
        <p:spPr>
          <a:xfrm>
            <a:off x="528638" y="1429821"/>
            <a:ext cx="3486150" cy="400110"/>
          </a:xfrm>
          <a:prstGeom prst="rect">
            <a:avLst/>
          </a:prstGeom>
          <a:noFill/>
        </p:spPr>
        <p:txBody>
          <a:bodyPr wrap="square" rtlCol="0">
            <a:spAutoFit/>
          </a:bodyPr>
          <a:lstStyle/>
          <a:p>
            <a:pPr marL="285750" indent="-285750">
              <a:buFont typeface="Arial" panose="020B0604020202020204" pitchFamily="34" charset="0"/>
              <a:buChar char="•"/>
            </a:pPr>
            <a:r>
              <a:rPr lang="en-CA" sz="2000" kern="0" dirty="0">
                <a:solidFill>
                  <a:srgbClr val="000000"/>
                </a:solidFill>
              </a:rPr>
              <a:t>Not taxable as income</a:t>
            </a:r>
            <a:endParaRPr lang="en-CA" sz="2000" dirty="0"/>
          </a:p>
        </p:txBody>
      </p:sp>
      <p:sp>
        <p:nvSpPr>
          <p:cNvPr id="3" name="TextBox 2">
            <a:extLst>
              <a:ext uri="{FF2B5EF4-FFF2-40B4-BE49-F238E27FC236}">
                <a16:creationId xmlns:a16="http://schemas.microsoft.com/office/drawing/2014/main" id="{82A6467E-D467-2F2C-B936-154D579D239E}"/>
              </a:ext>
            </a:extLst>
          </p:cNvPr>
          <p:cNvSpPr txBox="1"/>
          <p:nvPr>
            <p:custDataLst>
              <p:tags r:id="rId2"/>
            </p:custDataLst>
          </p:nvPr>
        </p:nvSpPr>
        <p:spPr>
          <a:xfrm>
            <a:off x="2265434" y="2139246"/>
            <a:ext cx="6123681" cy="1420325"/>
          </a:xfrm>
          <a:prstGeom prst="rect">
            <a:avLst/>
          </a:prstGeom>
          <a:solidFill>
            <a:srgbClr val="4B4F59">
              <a:alpha val="74902"/>
            </a:srgbClr>
          </a:solidFill>
        </p:spPr>
        <p:txBody>
          <a:bodyPr wrap="square" lIns="91440" tIns="45720" rIns="91440" bIns="45720" rtlCol="0" anchor="t">
            <a:spAutoFit/>
          </a:bodyPr>
          <a:lstStyle/>
          <a:p>
            <a:pPr>
              <a:lnSpc>
                <a:spcPct val="150000"/>
              </a:lnSpc>
            </a:pPr>
            <a:r>
              <a:rPr lang="en-CA" sz="2000" kern="0" dirty="0">
                <a:solidFill>
                  <a:srgbClr val="FFFFFF"/>
                </a:solidFill>
              </a:rPr>
              <a:t>To name/change beneficiaries: </a:t>
            </a:r>
          </a:p>
          <a:p>
            <a:pPr marL="1257300" lvl="2" indent="-342900">
              <a:lnSpc>
                <a:spcPct val="150000"/>
              </a:lnSpc>
              <a:buFont typeface="Arial" panose="020B0604020202020204" pitchFamily="34" charset="0"/>
              <a:buChar char="•"/>
            </a:pPr>
            <a:r>
              <a:rPr lang="en-CA" sz="2000" kern="0" dirty="0">
                <a:solidFill>
                  <a:srgbClr val="FFFFFF"/>
                </a:solidFill>
              </a:rPr>
              <a:t>Online </a:t>
            </a:r>
            <a:r>
              <a:rPr lang="en-CA" sz="2000" kern="0" dirty="0">
                <a:solidFill>
                  <a:srgbClr val="FFFFFF"/>
                </a:solidFill>
                <a:hlinkClick r:id="rId6">
                  <a:extLst>
                    <a:ext uri="{A12FA001-AC4F-418D-AE19-62706E023703}">
                      <ahyp:hlinkClr xmlns:ahyp="http://schemas.microsoft.com/office/drawing/2018/hyperlinkcolor" val="tx"/>
                    </a:ext>
                  </a:extLst>
                </a:hlinkClick>
              </a:rPr>
              <a:t>MyGCPension</a:t>
            </a:r>
            <a:r>
              <a:rPr lang="en-CA" sz="2000" kern="0" dirty="0">
                <a:solidFill>
                  <a:srgbClr val="FFFFFF"/>
                </a:solidFill>
              </a:rPr>
              <a:t>  or;</a:t>
            </a:r>
            <a:endParaRPr lang="en-CA" sz="2000" kern="0" dirty="0">
              <a:solidFill>
                <a:srgbClr val="FFFFFF"/>
              </a:solidFill>
              <a:cs typeface="Arial"/>
            </a:endParaRPr>
          </a:p>
          <a:p>
            <a:pPr marL="1257300" lvl="2" indent="-342900">
              <a:lnSpc>
                <a:spcPct val="150000"/>
              </a:lnSpc>
              <a:buFont typeface="Arial" panose="020B0604020202020204" pitchFamily="34" charset="0"/>
              <a:buChar char="•"/>
            </a:pPr>
            <a:r>
              <a:rPr lang="en-CA" sz="2000" kern="0" dirty="0">
                <a:solidFill>
                  <a:srgbClr val="FFFFFF"/>
                </a:solidFill>
              </a:rPr>
              <a:t>By completing form: </a:t>
            </a:r>
            <a:r>
              <a:rPr lang="en-CA" sz="2000" kern="0" dirty="0">
                <a:solidFill>
                  <a:schemeClr val="bg1"/>
                </a:solidFill>
                <a:ea typeface="+mn-lt"/>
                <a:cs typeface="+mn-lt"/>
                <a:hlinkClick r:id="rId7">
                  <a:extLst>
                    <a:ext uri="{A12FA001-AC4F-418D-AE19-62706E023703}">
                      <ahyp:hlinkClr xmlns:ahyp="http://schemas.microsoft.com/office/drawing/2018/hyperlinkcolor" val="tx"/>
                    </a:ext>
                  </a:extLst>
                </a:hlinkClick>
              </a:rPr>
              <a:t>PWGSC</a:t>
            </a:r>
            <a:r>
              <a:rPr lang="en-CA" sz="2000" kern="0" dirty="0">
                <a:solidFill>
                  <a:schemeClr val="bg1"/>
                </a:solidFill>
                <a:ea typeface="Noto Sans"/>
                <a:cs typeface="Arial"/>
                <a:hlinkClick r:id="rId7">
                  <a:extLst>
                    <a:ext uri="{A12FA001-AC4F-418D-AE19-62706E023703}">
                      <ahyp:hlinkClr xmlns:ahyp="http://schemas.microsoft.com/office/drawing/2018/hyperlinkcolor" val="tx"/>
                    </a:ext>
                  </a:extLst>
                </a:hlinkClick>
              </a:rPr>
              <a:t> 2196E</a:t>
            </a:r>
            <a:r>
              <a:rPr lang="en-CA" sz="2000" i="0" dirty="0">
                <a:solidFill>
                  <a:srgbClr val="FFFFFF"/>
                </a:solidFill>
                <a:effectLst/>
              </a:rPr>
              <a:t> </a:t>
            </a:r>
            <a:endParaRPr lang="en-CA" sz="2000" kern="0" dirty="0">
              <a:solidFill>
                <a:srgbClr val="FFFFFF"/>
              </a:solidFill>
            </a:endParaRPr>
          </a:p>
        </p:txBody>
      </p:sp>
      <p:sp>
        <p:nvSpPr>
          <p:cNvPr id="5" name="TextBox 4">
            <a:extLst>
              <a:ext uri="{FF2B5EF4-FFF2-40B4-BE49-F238E27FC236}">
                <a16:creationId xmlns:a16="http://schemas.microsoft.com/office/drawing/2014/main" id="{CB75FD89-59EE-A138-903B-4A3F1F3E5DAD}"/>
              </a:ext>
            </a:extLst>
          </p:cNvPr>
          <p:cNvSpPr txBox="1"/>
          <p:nvPr>
            <p:custDataLst>
              <p:tags r:id="rId3"/>
            </p:custDataLst>
          </p:nvPr>
        </p:nvSpPr>
        <p:spPr>
          <a:xfrm>
            <a:off x="2265434" y="4074675"/>
            <a:ext cx="6123600" cy="1881990"/>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CA" sz="2000" dirty="0">
                <a:solidFill>
                  <a:schemeClr val="bg1"/>
                </a:solidFill>
                <a:cs typeface="Arial"/>
              </a:rPr>
              <a:t>Name up to 5 beneficiaries, including:</a:t>
            </a:r>
          </a:p>
          <a:p>
            <a:pPr marL="1200150" lvl="2" indent="-285750">
              <a:lnSpc>
                <a:spcPct val="150000"/>
              </a:lnSpc>
              <a:buFont typeface="Arial,Sans-Serif"/>
              <a:buChar char="•"/>
            </a:pPr>
            <a:r>
              <a:rPr lang="en-CA" sz="2000" dirty="0">
                <a:solidFill>
                  <a:schemeClr val="bg1"/>
                </a:solidFill>
                <a:cs typeface="Arial"/>
              </a:rPr>
              <a:t>Persons of any age, including minors</a:t>
            </a:r>
            <a:r>
              <a:rPr lang="en-CA" sz="2000" dirty="0">
                <a:solidFill>
                  <a:srgbClr val="717580"/>
                </a:solidFill>
                <a:cs typeface="Arial"/>
              </a:rPr>
              <a:t>.</a:t>
            </a:r>
          </a:p>
          <a:p>
            <a:pPr marL="1200150" lvl="2" indent="-285750">
              <a:lnSpc>
                <a:spcPct val="150000"/>
              </a:lnSpc>
              <a:buFont typeface="Arial,Sans-Serif"/>
              <a:buChar char="•"/>
            </a:pPr>
            <a:r>
              <a:rPr lang="en-CA" sz="2000" dirty="0">
                <a:solidFill>
                  <a:schemeClr val="bg1"/>
                </a:solidFill>
                <a:cs typeface="Arial"/>
              </a:rPr>
              <a:t>A registered charity</a:t>
            </a:r>
            <a:r>
              <a:rPr lang="en-CA" sz="2000" dirty="0">
                <a:solidFill>
                  <a:srgbClr val="717580"/>
                </a:solidFill>
                <a:cs typeface="Arial"/>
              </a:rPr>
              <a:t>.</a:t>
            </a:r>
          </a:p>
          <a:p>
            <a:pPr marL="1200150" lvl="2" indent="-285750">
              <a:lnSpc>
                <a:spcPct val="150000"/>
              </a:lnSpc>
              <a:buFont typeface="Arial,Sans-Serif"/>
              <a:buChar char="•"/>
            </a:pPr>
            <a:r>
              <a:rPr lang="en-CA" sz="2000" dirty="0">
                <a:solidFill>
                  <a:schemeClr val="bg1"/>
                </a:solidFill>
                <a:cs typeface="Arial"/>
              </a:rPr>
              <a:t>Estate (default if no valid designation)</a:t>
            </a:r>
            <a:r>
              <a:rPr lang="en-CA" sz="2000" dirty="0">
                <a:solidFill>
                  <a:srgbClr val="717580"/>
                </a:solidFill>
                <a:cs typeface="Arial"/>
              </a:rPr>
              <a:t>.</a:t>
            </a:r>
            <a:endParaRPr lang="en-US" sz="2000" dirty="0">
              <a:solidFill>
                <a:srgbClr val="717580"/>
              </a:solidFill>
            </a:endParaRPr>
          </a:p>
        </p:txBody>
      </p:sp>
      <p:sp>
        <p:nvSpPr>
          <p:cNvPr id="4" name="Slide Number Placeholder 3">
            <a:extLst>
              <a:ext uri="{FF2B5EF4-FFF2-40B4-BE49-F238E27FC236}">
                <a16:creationId xmlns:a16="http://schemas.microsoft.com/office/drawing/2014/main" id="{5421C612-9F92-8977-2AB2-8173214AD2A9}"/>
              </a:ext>
            </a:extLst>
          </p:cNvPr>
          <p:cNvSpPr>
            <a:spLocks noGrp="1"/>
          </p:cNvSpPr>
          <p:nvPr>
            <p:ph type="sldNum" sz="quarter" idx="12"/>
          </p:nvPr>
        </p:nvSpPr>
        <p:spPr/>
        <p:txBody>
          <a:bodyPr/>
          <a:lstStyle/>
          <a:p>
            <a:fld id="{CB8C0070-AC95-4E25-AAB3-0DDC6EE6265B}" type="slidenum">
              <a:rPr lang="fr-CA" smtClean="0"/>
              <a:pPr/>
              <a:t>23</a:t>
            </a:fld>
            <a:endParaRPr lang="fr-CA" noProof="0" dirty="0"/>
          </a:p>
        </p:txBody>
      </p:sp>
    </p:spTree>
    <p:extLst>
      <p:ext uri="{BB962C8B-B14F-4D97-AF65-F5344CB8AC3E}">
        <p14:creationId xmlns:p14="http://schemas.microsoft.com/office/powerpoint/2010/main" val="13736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54AB-9A1B-5577-C979-D4A8DD6E7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0EF70-9398-548D-51B8-AFC6CDC9C17F}"/>
              </a:ext>
            </a:extLst>
          </p:cNvPr>
          <p:cNvSpPr>
            <a:spLocks noGrp="1"/>
          </p:cNvSpPr>
          <p:nvPr>
            <p:ph type="title"/>
            <p:custDataLst>
              <p:tags r:id="rId1"/>
            </p:custDataLst>
          </p:nvPr>
        </p:nvSpPr>
        <p:spPr>
          <a:xfrm>
            <a:off x="359338" y="324000"/>
            <a:ext cx="11140408" cy="779462"/>
          </a:xfrm>
        </p:spPr>
        <p:txBody>
          <a:bodyPr>
            <a:noAutofit/>
          </a:bodyPr>
          <a:lstStyle/>
          <a:p>
            <a:r>
              <a:rPr lang="en-CA" dirty="0">
                <a:solidFill>
                  <a:srgbClr val="000000"/>
                </a:solidFill>
              </a:rPr>
              <a:t>Public Service Management Insurance Plan</a:t>
            </a:r>
            <a:endParaRPr lang="en-CA" sz="3000" b="0" dirty="0">
              <a:solidFill>
                <a:srgbClr val="000000"/>
              </a:solidFill>
            </a:endParaRPr>
          </a:p>
        </p:txBody>
      </p:sp>
      <p:sp>
        <p:nvSpPr>
          <p:cNvPr id="6" name="TextBox 5">
            <a:extLst>
              <a:ext uri="{FF2B5EF4-FFF2-40B4-BE49-F238E27FC236}">
                <a16:creationId xmlns:a16="http://schemas.microsoft.com/office/drawing/2014/main" id="{A4ADA999-BE2D-A080-CA05-B7CDC5EB8B1B}"/>
              </a:ext>
            </a:extLst>
          </p:cNvPr>
          <p:cNvSpPr txBox="1"/>
          <p:nvPr>
            <p:custDataLst>
              <p:tags r:id="rId2"/>
            </p:custDataLst>
          </p:nvPr>
        </p:nvSpPr>
        <p:spPr>
          <a:xfrm>
            <a:off x="601393" y="1395568"/>
            <a:ext cx="10263012" cy="440120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CA" sz="2200" dirty="0">
                <a:solidFill>
                  <a:srgbClr val="000000"/>
                </a:solidFill>
              </a:rPr>
              <a:t>Basic Life Insurance</a:t>
            </a:r>
            <a:r>
              <a:rPr lang="en-CA" sz="2200" dirty="0">
                <a:solidFill>
                  <a:schemeClr val="bg1"/>
                </a:solidFill>
              </a:rPr>
              <a:t>.</a:t>
            </a:r>
          </a:p>
          <a:p>
            <a:pPr marL="457200" indent="-457200">
              <a:buFont typeface="Arial" panose="020B0604020202020204" pitchFamily="34" charset="0"/>
              <a:buChar char="•"/>
            </a:pPr>
            <a:r>
              <a:rPr lang="en-CA" sz="2200" dirty="0">
                <a:solidFill>
                  <a:srgbClr val="000000"/>
                </a:solidFill>
              </a:rPr>
              <a:t>Supplementary Life Insurance</a:t>
            </a:r>
            <a:r>
              <a:rPr lang="en-CA" sz="2200" dirty="0">
                <a:solidFill>
                  <a:schemeClr val="bg1"/>
                </a:solidFill>
              </a:rPr>
              <a:t>.</a:t>
            </a:r>
          </a:p>
          <a:p>
            <a:pPr marL="457200" indent="-457200">
              <a:buFont typeface="Arial" panose="020B0604020202020204" pitchFamily="34" charset="0"/>
              <a:buChar char="•"/>
            </a:pPr>
            <a:r>
              <a:rPr lang="en-CA" sz="2200" dirty="0">
                <a:solidFill>
                  <a:srgbClr val="000000"/>
                </a:solidFill>
              </a:rPr>
              <a:t>Accidental Death &amp; Dismemberment Insurance</a:t>
            </a:r>
            <a:r>
              <a:rPr lang="en-CA" sz="2200" dirty="0">
                <a:solidFill>
                  <a:schemeClr val="bg1"/>
                </a:solidFill>
              </a:rPr>
              <a:t>.</a:t>
            </a:r>
          </a:p>
          <a:p>
            <a:pPr marL="457200" indent="-457200">
              <a:buFont typeface="Arial" panose="020B0604020202020204" pitchFamily="34" charset="0"/>
              <a:buChar char="•"/>
            </a:pPr>
            <a:r>
              <a:rPr lang="en-CA" sz="2200" dirty="0">
                <a:solidFill>
                  <a:srgbClr val="000000"/>
                </a:solidFill>
                <a:ea typeface="Calibri" panose="020F0502020204030204" pitchFamily="34" charset="0"/>
              </a:rPr>
              <a:t>Dependents’ Insurance and AD &amp; D Insurance</a:t>
            </a:r>
            <a:r>
              <a:rPr lang="en-CA" sz="2200" dirty="0">
                <a:solidFill>
                  <a:schemeClr val="bg1"/>
                </a:solidFill>
                <a:ea typeface="Calibri" panose="020F0502020204030204" pitchFamily="34" charset="0"/>
              </a:rPr>
              <a:t>.</a:t>
            </a:r>
          </a:p>
          <a:p>
            <a:endParaRPr lang="en-CA" sz="2000" dirty="0">
              <a:solidFill>
                <a:srgbClr val="000000"/>
              </a:solidFill>
              <a:ea typeface="Calibri" panose="020F0502020204030204" pitchFamily="34" charset="0"/>
            </a:endParaRPr>
          </a:p>
          <a:p>
            <a:r>
              <a:rPr lang="en-CA" sz="2400" dirty="0">
                <a:solidFill>
                  <a:srgbClr val="000000"/>
                </a:solidFill>
                <a:ea typeface="Calibri" panose="020F0502020204030204" pitchFamily="34" charset="0"/>
              </a:rPr>
              <a:t>     	</a:t>
            </a:r>
            <a:r>
              <a:rPr lang="en-CA" sz="2400" b="1" dirty="0">
                <a:solidFill>
                  <a:srgbClr val="000000"/>
                </a:solidFill>
                <a:ea typeface="Calibri" panose="020F0502020204030204" pitchFamily="34" charset="0"/>
              </a:rPr>
              <a:t>Contact PSMIP at 1-819-420-6229</a:t>
            </a:r>
            <a:r>
              <a:rPr lang="en-CA" sz="2400" b="1" dirty="0">
                <a:solidFill>
                  <a:schemeClr val="bg1"/>
                </a:solidFill>
                <a:ea typeface="Calibri" panose="020F0502020204030204" pitchFamily="34" charset="0"/>
              </a:rPr>
              <a:t>.</a:t>
            </a:r>
          </a:p>
          <a:p>
            <a:pPr lvl="1" indent="0"/>
            <a:endParaRPr lang="en-CA" sz="2400" dirty="0">
              <a:solidFill>
                <a:srgbClr val="000000"/>
              </a:solidFill>
              <a:ea typeface="Calibri" panose="020F0502020204030204" pitchFamily="34" charset="0"/>
            </a:endParaRPr>
          </a:p>
          <a:p>
            <a:pPr lvl="1" indent="0"/>
            <a:endParaRPr lang="en-CA" sz="2400" dirty="0">
              <a:solidFill>
                <a:srgbClr val="000000"/>
              </a:solidFill>
              <a:ea typeface="Calibri" panose="020F0502020204030204" pitchFamily="34" charset="0"/>
            </a:endParaRPr>
          </a:p>
          <a:p>
            <a:r>
              <a:rPr lang="en-CA" sz="2400" dirty="0">
                <a:solidFill>
                  <a:srgbClr val="000000"/>
                </a:solidFill>
                <a:ea typeface="Calibri" panose="020F0502020204030204" pitchFamily="34" charset="0"/>
              </a:rPr>
              <a:t>Conversion privilege:</a:t>
            </a:r>
          </a:p>
          <a:p>
            <a:pPr lvl="1"/>
            <a:r>
              <a:rPr lang="en-CA" sz="2200" dirty="0">
                <a:solidFill>
                  <a:srgbClr val="000000"/>
                </a:solidFill>
                <a:ea typeface="Calibri" panose="020F0502020204030204" pitchFamily="34" charset="0"/>
              </a:rPr>
              <a:t>Must be done within 31 days of termination of employment</a:t>
            </a:r>
            <a:r>
              <a:rPr lang="en-CA" sz="2200" dirty="0">
                <a:solidFill>
                  <a:schemeClr val="bg1"/>
                </a:solidFill>
                <a:ea typeface="Calibri" panose="020F0502020204030204" pitchFamily="34" charset="0"/>
              </a:rPr>
              <a:t>.</a:t>
            </a:r>
          </a:p>
          <a:p>
            <a:pPr lvl="1"/>
            <a:endParaRPr lang="en-CA" sz="2200" dirty="0">
              <a:solidFill>
                <a:srgbClr val="000000"/>
              </a:solidFill>
              <a:ea typeface="Calibri" panose="020F0502020204030204" pitchFamily="34" charset="0"/>
            </a:endParaRPr>
          </a:p>
          <a:p>
            <a:pPr lvl="1"/>
            <a:r>
              <a:rPr lang="en-CA" sz="2400" b="1" dirty="0">
                <a:solidFill>
                  <a:srgbClr val="000000"/>
                </a:solidFill>
                <a:ea typeface="Calibri" panose="020F0502020204030204" pitchFamily="34" charset="0"/>
              </a:rPr>
              <a:t>     Contact Industrial Alliance at 1-800-977-2117</a:t>
            </a:r>
            <a:r>
              <a:rPr lang="en-CA" sz="2400" b="1" dirty="0">
                <a:solidFill>
                  <a:schemeClr val="bg1"/>
                </a:solidFill>
                <a:ea typeface="Calibri" panose="020F0502020204030204" pitchFamily="34" charset="0"/>
              </a:rPr>
              <a:t>.</a:t>
            </a:r>
          </a:p>
        </p:txBody>
      </p:sp>
      <p:sp>
        <p:nvSpPr>
          <p:cNvPr id="4" name="Slide Number Placeholder 3">
            <a:extLst>
              <a:ext uri="{FF2B5EF4-FFF2-40B4-BE49-F238E27FC236}">
                <a16:creationId xmlns:a16="http://schemas.microsoft.com/office/drawing/2014/main" id="{B0B347FC-621C-6564-11BD-D78C0801402B}"/>
              </a:ext>
            </a:extLst>
          </p:cNvPr>
          <p:cNvSpPr>
            <a:spLocks noGrp="1"/>
          </p:cNvSpPr>
          <p:nvPr>
            <p:ph type="sldNum" sz="quarter" idx="12"/>
          </p:nvPr>
        </p:nvSpPr>
        <p:spPr/>
        <p:txBody>
          <a:bodyPr/>
          <a:lstStyle/>
          <a:p>
            <a:fld id="{CB8C0070-AC95-4E25-AAB3-0DDC6EE6265B}" type="slidenum">
              <a:rPr lang="fr-CA" smtClean="0"/>
              <a:pPr/>
              <a:t>24</a:t>
            </a:fld>
            <a:endParaRPr lang="fr-CA" noProof="0" dirty="0"/>
          </a:p>
        </p:txBody>
      </p:sp>
    </p:spTree>
    <p:extLst>
      <p:ext uri="{BB962C8B-B14F-4D97-AF65-F5344CB8AC3E}">
        <p14:creationId xmlns:p14="http://schemas.microsoft.com/office/powerpoint/2010/main" val="326381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97607-006B-90C8-5D33-BDE78073C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356A1-9A50-384B-2A77-4ADCE2C745F3}"/>
              </a:ext>
            </a:extLst>
          </p:cNvPr>
          <p:cNvSpPr>
            <a:spLocks noGrp="1"/>
          </p:cNvSpPr>
          <p:nvPr>
            <p:ph type="title"/>
            <p:custDataLst>
              <p:tags r:id="rId1"/>
            </p:custDataLst>
          </p:nvPr>
        </p:nvSpPr>
        <p:spPr>
          <a:xfrm>
            <a:off x="540000" y="323999"/>
            <a:ext cx="10331200" cy="1024509"/>
          </a:xfrm>
        </p:spPr>
        <p:txBody>
          <a:bodyPr>
            <a:noAutofit/>
          </a:bodyPr>
          <a:lstStyle/>
          <a:p>
            <a:r>
              <a:rPr lang="en-CA" dirty="0">
                <a:solidFill>
                  <a:srgbClr val="000000"/>
                </a:solidFill>
              </a:rPr>
              <a:t>Post-Retirement Life Insurance Plan</a:t>
            </a:r>
            <a:br>
              <a:rPr lang="en-CA" dirty="0">
                <a:solidFill>
                  <a:srgbClr val="000000"/>
                </a:solidFill>
              </a:rPr>
            </a:br>
            <a:r>
              <a:rPr lang="en-CA" sz="2200" b="0" dirty="0">
                <a:solidFill>
                  <a:srgbClr val="000000"/>
                </a:solidFill>
              </a:rPr>
              <a:t>(Members of the </a:t>
            </a:r>
            <a:r>
              <a:rPr lang="en-CA" sz="2200" b="0" dirty="0">
                <a:solidFill>
                  <a:schemeClr val="tx2"/>
                </a:solidFill>
                <a:hlinkClick r:id="rId6">
                  <a:extLst>
                    <a:ext uri="{A12FA001-AC4F-418D-AE19-62706E023703}">
                      <ahyp:hlinkClr xmlns:ahyp="http://schemas.microsoft.com/office/drawing/2018/hyperlinkcolor" val="tx"/>
                    </a:ext>
                  </a:extLst>
                </a:hlinkClick>
              </a:rPr>
              <a:t>Executive</a:t>
            </a:r>
            <a:r>
              <a:rPr lang="en-CA" sz="2200" b="0" dirty="0">
                <a:hlinkClick r:id="rId6">
                  <a:extLst>
                    <a:ext uri="{A12FA001-AC4F-418D-AE19-62706E023703}">
                      <ahyp:hlinkClr xmlns:ahyp="http://schemas.microsoft.com/office/drawing/2018/hyperlinkcolor" val="tx"/>
                    </a:ext>
                  </a:extLst>
                </a:hlinkClick>
              </a:rPr>
              <a:t> </a:t>
            </a:r>
            <a:r>
              <a:rPr lang="en-CA" sz="2200" b="0" dirty="0">
                <a:solidFill>
                  <a:schemeClr val="tx2"/>
                </a:solidFill>
                <a:hlinkClick r:id="rId6">
                  <a:extLst>
                    <a:ext uri="{A12FA001-AC4F-418D-AE19-62706E023703}">
                      <ahyp:hlinkClr xmlns:ahyp="http://schemas.microsoft.com/office/drawing/2018/hyperlinkcolor" val="tx"/>
                    </a:ext>
                  </a:extLst>
                </a:hlinkClick>
              </a:rPr>
              <a:t>Group</a:t>
            </a:r>
            <a:r>
              <a:rPr lang="en-CA" sz="2200" b="0" dirty="0">
                <a:solidFill>
                  <a:srgbClr val="000000"/>
                </a:solidFill>
              </a:rPr>
              <a:t>)</a:t>
            </a:r>
          </a:p>
        </p:txBody>
      </p:sp>
      <p:sp>
        <p:nvSpPr>
          <p:cNvPr id="3" name="TextBox 2">
            <a:extLst>
              <a:ext uri="{FF2B5EF4-FFF2-40B4-BE49-F238E27FC236}">
                <a16:creationId xmlns:a16="http://schemas.microsoft.com/office/drawing/2014/main" id="{F4804782-6DD4-8C43-6CB0-AD51E26FCD58}"/>
              </a:ext>
            </a:extLst>
          </p:cNvPr>
          <p:cNvSpPr txBox="1"/>
          <p:nvPr>
            <p:custDataLst>
              <p:tags r:id="rId2"/>
            </p:custDataLst>
          </p:nvPr>
        </p:nvSpPr>
        <p:spPr>
          <a:xfrm>
            <a:off x="246248" y="1761838"/>
            <a:ext cx="10435898" cy="3343929"/>
          </a:xfrm>
          <a:prstGeom prst="rect">
            <a:avLst/>
          </a:prstGeom>
          <a:noFill/>
          <a:ln>
            <a:solidFill>
              <a:schemeClr val="tx1"/>
            </a:solidFill>
          </a:ln>
        </p:spPr>
        <p:txBody>
          <a:bodyPr wrap="square" lIns="91440" tIns="45720" rIns="91440" bIns="45720" rtlCol="0" anchor="t">
            <a:spAutoFit/>
          </a:bodyPr>
          <a:lstStyle/>
          <a:p>
            <a:pPr>
              <a:lnSpc>
                <a:spcPct val="150000"/>
              </a:lnSpc>
              <a:spcAft>
                <a:spcPts val="600"/>
              </a:spcAft>
            </a:pPr>
            <a:r>
              <a:rPr lang="en-CA" sz="2000" dirty="0">
                <a:solidFill>
                  <a:srgbClr val="000000"/>
                </a:solidFill>
              </a:rPr>
              <a:t>Equal to your adjusted final salary at retirement:              </a:t>
            </a:r>
            <a:r>
              <a:rPr lang="en-CA" sz="2000" dirty="0">
                <a:solidFill>
                  <a:srgbClr val="000000"/>
                </a:solidFill>
                <a:ea typeface="+mn-lt"/>
                <a:cs typeface="+mn-lt"/>
              </a:rPr>
              <a:t> Salary = $167,600 </a:t>
            </a:r>
            <a:endParaRPr lang="en-CA" sz="2000" dirty="0">
              <a:solidFill>
                <a:srgbClr val="000000"/>
              </a:solidFill>
            </a:endParaRPr>
          </a:p>
          <a:p>
            <a:pPr>
              <a:lnSpc>
                <a:spcPct val="150000"/>
              </a:lnSpc>
              <a:spcAft>
                <a:spcPts val="600"/>
              </a:spcAft>
            </a:pPr>
            <a:r>
              <a:rPr lang="en-CA" sz="2000" dirty="0">
                <a:ea typeface="+mn-lt"/>
                <a:cs typeface="+mn-lt"/>
              </a:rPr>
              <a:t>					 </a:t>
            </a:r>
            <a:r>
              <a:rPr lang="en-CA" sz="2000" dirty="0"/>
              <a:t>	</a:t>
            </a:r>
            <a:r>
              <a:rPr lang="en-CA" sz="2000" dirty="0">
                <a:solidFill>
                  <a:srgbClr val="D1397A"/>
                </a:solidFill>
                <a:ea typeface="+mn-lt"/>
                <a:cs typeface="+mn-lt"/>
              </a:rPr>
              <a:t>	</a:t>
            </a:r>
            <a:r>
              <a:rPr lang="en-CA" sz="2000" dirty="0">
                <a:solidFill>
                  <a:srgbClr val="D1397A"/>
                </a:solidFill>
                <a:cs typeface="Arial"/>
              </a:rPr>
              <a:t>Coverage year 1  =  $167,750</a:t>
            </a:r>
          </a:p>
          <a:p>
            <a:pPr>
              <a:lnSpc>
                <a:spcPct val="150000"/>
              </a:lnSpc>
              <a:spcAft>
                <a:spcPts val="600"/>
              </a:spcAft>
            </a:pPr>
            <a:r>
              <a:rPr lang="en-CA" sz="2000" dirty="0">
                <a:solidFill>
                  <a:srgbClr val="020202"/>
                </a:solidFill>
              </a:rPr>
              <a:t>Coverage reduces 25% annually:</a:t>
            </a:r>
            <a:r>
              <a:rPr lang="en-CA" sz="2000" dirty="0">
                <a:solidFill>
                  <a:srgbClr val="000000"/>
                </a:solidFill>
              </a:rPr>
              <a:t>			</a:t>
            </a:r>
            <a:r>
              <a:rPr lang="en-CA" sz="2000" dirty="0">
                <a:solidFill>
                  <a:srgbClr val="D1397A"/>
                </a:solidFill>
                <a:cs typeface="Arial"/>
              </a:rPr>
              <a:t>Coverage Year 2  =  $125,812</a:t>
            </a:r>
          </a:p>
          <a:p>
            <a:pPr>
              <a:lnSpc>
                <a:spcPct val="150000"/>
              </a:lnSpc>
              <a:spcAft>
                <a:spcPts val="600"/>
              </a:spcAft>
            </a:pPr>
            <a:r>
              <a:rPr lang="en-CA" dirty="0">
                <a:solidFill>
                  <a:srgbClr val="D1397A"/>
                </a:solidFill>
                <a:cs typeface="Arial"/>
              </a:rPr>
              <a:t>							</a:t>
            </a:r>
            <a:r>
              <a:rPr lang="en-CA" sz="2000" dirty="0">
                <a:solidFill>
                  <a:srgbClr val="D1397A"/>
                </a:solidFill>
                <a:cs typeface="Arial"/>
              </a:rPr>
              <a:t>Coverage Year 3  =  $  83,875</a:t>
            </a:r>
          </a:p>
          <a:p>
            <a:pPr>
              <a:lnSpc>
                <a:spcPct val="150000"/>
              </a:lnSpc>
              <a:spcAft>
                <a:spcPts val="1800"/>
              </a:spcAft>
            </a:pPr>
            <a:r>
              <a:rPr lang="en-CA" sz="2000" dirty="0">
                <a:solidFill>
                  <a:srgbClr val="020202"/>
                </a:solidFill>
              </a:rPr>
              <a:t>Retains a minimum of 25% for life after the 4th year: </a:t>
            </a:r>
            <a:r>
              <a:rPr lang="en-CA" dirty="0">
                <a:solidFill>
                  <a:srgbClr val="D1397A"/>
                </a:solidFill>
                <a:cs typeface="Arial"/>
              </a:rPr>
              <a:t>	</a:t>
            </a:r>
            <a:r>
              <a:rPr lang="en-CA" sz="2000" dirty="0">
                <a:solidFill>
                  <a:srgbClr val="D1397A"/>
                </a:solidFill>
                <a:cs typeface="Arial"/>
              </a:rPr>
              <a:t>Coverage Year 4  =  $  41,937</a:t>
            </a:r>
          </a:p>
          <a:p>
            <a:pPr algn="ctr">
              <a:lnSpc>
                <a:spcPct val="150000"/>
              </a:lnSpc>
              <a:spcAft>
                <a:spcPts val="1200"/>
              </a:spcAft>
            </a:pPr>
            <a:r>
              <a:rPr lang="en-CA" sz="2000" dirty="0">
                <a:solidFill>
                  <a:srgbClr val="020202"/>
                </a:solidFill>
                <a:cs typeface="Arial"/>
              </a:rPr>
              <a:t>Premiums paid by former employer and will be a taxable benefit</a:t>
            </a:r>
          </a:p>
        </p:txBody>
      </p:sp>
      <p:sp>
        <p:nvSpPr>
          <p:cNvPr id="8" name="TextBox 7">
            <a:extLst>
              <a:ext uri="{FF2B5EF4-FFF2-40B4-BE49-F238E27FC236}">
                <a16:creationId xmlns:a16="http://schemas.microsoft.com/office/drawing/2014/main" id="{003DCEA6-EA01-F3C9-E80D-6B4F460E9FCA}"/>
              </a:ext>
            </a:extLst>
          </p:cNvPr>
          <p:cNvSpPr txBox="1"/>
          <p:nvPr>
            <p:custDataLst>
              <p:tags r:id="rId3"/>
            </p:custDataLst>
          </p:nvPr>
        </p:nvSpPr>
        <p:spPr>
          <a:xfrm>
            <a:off x="246248" y="5578851"/>
            <a:ext cx="104358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020202"/>
                </a:solidFill>
                <a:ea typeface="Malgun Gothic"/>
                <a:cs typeface="Arial"/>
              </a:rPr>
              <a:t>Available if you are in receipt of a continuing pension within 30 days of termination</a:t>
            </a:r>
          </a:p>
        </p:txBody>
      </p:sp>
      <p:sp>
        <p:nvSpPr>
          <p:cNvPr id="5" name="Slide Number Placeholder 4">
            <a:extLst>
              <a:ext uri="{FF2B5EF4-FFF2-40B4-BE49-F238E27FC236}">
                <a16:creationId xmlns:a16="http://schemas.microsoft.com/office/drawing/2014/main" id="{F5735687-CF85-C795-DA12-0CA07CC25874}"/>
              </a:ext>
            </a:extLst>
          </p:cNvPr>
          <p:cNvSpPr>
            <a:spLocks noGrp="1"/>
          </p:cNvSpPr>
          <p:nvPr>
            <p:ph type="sldNum" sz="quarter" idx="12"/>
          </p:nvPr>
        </p:nvSpPr>
        <p:spPr/>
        <p:txBody>
          <a:bodyPr/>
          <a:lstStyle/>
          <a:p>
            <a:fld id="{CB8C0070-AC95-4E25-AAB3-0DDC6EE6265B}" type="slidenum">
              <a:rPr lang="fr-CA" smtClean="0"/>
              <a:pPr/>
              <a:t>25</a:t>
            </a:fld>
            <a:endParaRPr lang="fr-CA" noProof="0" dirty="0"/>
          </a:p>
        </p:txBody>
      </p:sp>
    </p:spTree>
    <p:extLst>
      <p:ext uri="{BB962C8B-B14F-4D97-AF65-F5344CB8AC3E}">
        <p14:creationId xmlns:p14="http://schemas.microsoft.com/office/powerpoint/2010/main" val="148033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C84D-A008-A073-E165-4FA3DDBD9499}"/>
              </a:ext>
            </a:extLst>
          </p:cNvPr>
          <p:cNvSpPr>
            <a:spLocks noGrp="1"/>
          </p:cNvSpPr>
          <p:nvPr>
            <p:ph type="title"/>
            <p:custDataLst>
              <p:tags r:id="rId1"/>
            </p:custDataLst>
          </p:nvPr>
        </p:nvSpPr>
        <p:spPr>
          <a:xfrm>
            <a:off x="540000" y="324000"/>
            <a:ext cx="10978600" cy="779462"/>
          </a:xfrm>
        </p:spPr>
        <p:txBody>
          <a:bodyPr>
            <a:noAutofit/>
          </a:bodyPr>
          <a:lstStyle/>
          <a:p>
            <a:r>
              <a:rPr lang="en-CA" dirty="0">
                <a:solidFill>
                  <a:srgbClr val="000000"/>
                </a:solidFill>
              </a:rPr>
              <a:t>Survivor Benefits</a:t>
            </a:r>
            <a:r>
              <a:rPr lang="en-CA" sz="2800" dirty="0">
                <a:solidFill>
                  <a:srgbClr val="000000"/>
                </a:solidFill>
              </a:rPr>
              <a:t> (documentation required)</a:t>
            </a:r>
            <a:endParaRPr lang="en-CA" sz="2800" b="0" dirty="0">
              <a:solidFill>
                <a:srgbClr val="000000"/>
              </a:solidFill>
            </a:endParaRPr>
          </a:p>
        </p:txBody>
      </p:sp>
      <p:sp>
        <p:nvSpPr>
          <p:cNvPr id="6" name="TextBox 5">
            <a:extLst>
              <a:ext uri="{FF2B5EF4-FFF2-40B4-BE49-F238E27FC236}">
                <a16:creationId xmlns:a16="http://schemas.microsoft.com/office/drawing/2014/main" id="{1F0A5B2F-B31A-571B-122E-6EAAB38BCF23}"/>
              </a:ext>
            </a:extLst>
          </p:cNvPr>
          <p:cNvSpPr txBox="1"/>
          <p:nvPr>
            <p:custDataLst>
              <p:tags r:id="rId2"/>
            </p:custDataLst>
          </p:nvPr>
        </p:nvSpPr>
        <p:spPr>
          <a:xfrm>
            <a:off x="540000" y="999641"/>
            <a:ext cx="10263012" cy="1538883"/>
          </a:xfrm>
          <a:prstGeom prst="rect">
            <a:avLst/>
          </a:prstGeom>
          <a:noFill/>
        </p:spPr>
        <p:txBody>
          <a:bodyPr wrap="square" lIns="91440" tIns="45720" rIns="91440" bIns="45720" rtlCol="0" anchor="t">
            <a:spAutoFit/>
          </a:bodyPr>
          <a:lstStyle/>
          <a:p>
            <a:pPr>
              <a:spcAft>
                <a:spcPts val="800"/>
              </a:spcAft>
            </a:pPr>
            <a:r>
              <a:rPr lang="en-CA" sz="2000" dirty="0">
                <a:solidFill>
                  <a:srgbClr val="000000"/>
                </a:solidFill>
              </a:rPr>
              <a:t>Spouse/Common-law partner</a:t>
            </a:r>
            <a:endParaRPr lang="en-CA" sz="2000" dirty="0">
              <a:solidFill>
                <a:srgbClr val="000000"/>
              </a:solidFill>
              <a:cs typeface="Arial"/>
            </a:endParaRPr>
          </a:p>
          <a:p>
            <a:pPr marL="800100" lvl="1">
              <a:spcAft>
                <a:spcPts val="800"/>
              </a:spcAft>
              <a:buFont typeface="Arial" panose="05000000000000000000" pitchFamily="2" charset="2"/>
              <a:buChar char="•"/>
            </a:pPr>
            <a:r>
              <a:rPr lang="en-CA" dirty="0">
                <a:solidFill>
                  <a:srgbClr val="000000"/>
                </a:solidFill>
              </a:rPr>
              <a:t> Payable monthly for life</a:t>
            </a:r>
            <a:r>
              <a:rPr lang="en-CA" dirty="0">
                <a:solidFill>
                  <a:schemeClr val="bg1"/>
                </a:solidFill>
              </a:rPr>
              <a:t>.</a:t>
            </a:r>
          </a:p>
          <a:p>
            <a:pPr marL="800100" lvl="1">
              <a:spcAft>
                <a:spcPts val="800"/>
              </a:spcAft>
              <a:buFont typeface="Arial" panose="05000000000000000000" pitchFamily="2" charset="2"/>
              <a:buChar char="•"/>
            </a:pPr>
            <a:r>
              <a:rPr lang="en-CA" dirty="0">
                <a:solidFill>
                  <a:srgbClr val="000000"/>
                </a:solidFill>
              </a:rPr>
              <a:t> 50% of your unreduced pension payable immediately</a:t>
            </a:r>
            <a:r>
              <a:rPr lang="en-CA" dirty="0">
                <a:solidFill>
                  <a:schemeClr val="bg1"/>
                </a:solidFill>
              </a:rPr>
              <a:t>.</a:t>
            </a:r>
            <a:endParaRPr lang="en-CA" dirty="0">
              <a:solidFill>
                <a:schemeClr val="bg1"/>
              </a:solidFill>
              <a:cs typeface="Arial"/>
            </a:endParaRPr>
          </a:p>
          <a:p>
            <a:pPr marL="800100" lvl="1">
              <a:spcAft>
                <a:spcPts val="800"/>
              </a:spcAft>
              <a:buFont typeface="Arial" panose="05000000000000000000" pitchFamily="2" charset="2"/>
              <a:buChar char="•"/>
            </a:pPr>
            <a:r>
              <a:rPr lang="en-CA" dirty="0">
                <a:solidFill>
                  <a:srgbClr val="000000"/>
                </a:solidFill>
              </a:rPr>
              <a:t> Relationship must start prior to termination*</a:t>
            </a:r>
            <a:r>
              <a:rPr lang="en-CA" dirty="0">
                <a:solidFill>
                  <a:schemeClr val="bg1"/>
                </a:solidFill>
              </a:rPr>
              <a:t>.</a:t>
            </a:r>
            <a:r>
              <a:rPr lang="en-CA" dirty="0">
                <a:solidFill>
                  <a:srgbClr val="000000"/>
                </a:solidFill>
              </a:rPr>
              <a:t> 	</a:t>
            </a:r>
            <a:endParaRPr lang="en-CA" sz="1400" dirty="0">
              <a:solidFill>
                <a:schemeClr val="bg1"/>
              </a:solidFill>
              <a:highlight>
                <a:srgbClr val="FFFF00"/>
              </a:highlight>
              <a:cs typeface="Arial"/>
            </a:endParaRPr>
          </a:p>
        </p:txBody>
      </p:sp>
      <p:sp>
        <p:nvSpPr>
          <p:cNvPr id="3" name="TextBox 2">
            <a:extLst>
              <a:ext uri="{FF2B5EF4-FFF2-40B4-BE49-F238E27FC236}">
                <a16:creationId xmlns:a16="http://schemas.microsoft.com/office/drawing/2014/main" id="{DBDACFF6-F22F-C130-0D0F-1B9C52BDAB55}"/>
              </a:ext>
            </a:extLst>
          </p:cNvPr>
          <p:cNvSpPr txBox="1"/>
          <p:nvPr>
            <p:custDataLst>
              <p:tags r:id="rId3"/>
            </p:custDataLst>
          </p:nvPr>
        </p:nvSpPr>
        <p:spPr>
          <a:xfrm>
            <a:off x="5185929" y="6296550"/>
            <a:ext cx="4878797" cy="307777"/>
          </a:xfrm>
          <a:prstGeom prst="rect">
            <a:avLst/>
          </a:prstGeom>
          <a:noFill/>
        </p:spPr>
        <p:txBody>
          <a:bodyPr wrap="square" lIns="91440" tIns="45720" rIns="91440" bIns="45720" rtlCol="0" anchor="t">
            <a:spAutoFit/>
          </a:bodyPr>
          <a:lstStyle/>
          <a:p>
            <a:r>
              <a:rPr lang="en-CA" sz="1400" dirty="0">
                <a:solidFill>
                  <a:srgbClr val="000000"/>
                </a:solidFill>
                <a:cs typeface="Arial"/>
              </a:rPr>
              <a:t>*In the relationship for at least one year prior to death</a:t>
            </a:r>
            <a:endParaRPr lang="en-CA" sz="1400" dirty="0">
              <a:solidFill>
                <a:srgbClr val="000000"/>
              </a:solidFill>
            </a:endParaRPr>
          </a:p>
        </p:txBody>
      </p:sp>
      <p:sp>
        <p:nvSpPr>
          <p:cNvPr id="5" name="TextBox 4">
            <a:extLst>
              <a:ext uri="{FF2B5EF4-FFF2-40B4-BE49-F238E27FC236}">
                <a16:creationId xmlns:a16="http://schemas.microsoft.com/office/drawing/2014/main" id="{D0C10701-3EEC-02E0-EE72-BD0D66D046BF}"/>
              </a:ext>
            </a:extLst>
          </p:cNvPr>
          <p:cNvSpPr txBox="1"/>
          <p:nvPr/>
        </p:nvSpPr>
        <p:spPr>
          <a:xfrm>
            <a:off x="540000" y="2857185"/>
            <a:ext cx="10277856" cy="1436291"/>
          </a:xfrm>
          <a:prstGeom prst="rect">
            <a:avLst/>
          </a:prstGeom>
          <a:noFill/>
        </p:spPr>
        <p:txBody>
          <a:bodyPr wrap="square" rtlCol="0">
            <a:spAutoFit/>
          </a:bodyPr>
          <a:lstStyle/>
          <a:p>
            <a:pPr>
              <a:spcAft>
                <a:spcPts val="800"/>
              </a:spcAft>
            </a:pPr>
            <a:r>
              <a:rPr lang="en-CA" sz="2000" dirty="0">
                <a:solidFill>
                  <a:srgbClr val="000000"/>
                </a:solidFill>
              </a:rPr>
              <a:t>Child Allowance</a:t>
            </a:r>
            <a:endParaRPr lang="en-CA" dirty="0">
              <a:solidFill>
                <a:srgbClr val="000000"/>
              </a:solidFill>
              <a:cs typeface="Arial"/>
            </a:endParaRPr>
          </a:p>
          <a:p>
            <a:pPr marL="800100" lvl="1">
              <a:spcAft>
                <a:spcPts val="800"/>
              </a:spcAft>
              <a:buFont typeface="Arial" panose="05000000000000000000" pitchFamily="2" charset="2"/>
              <a:buChar char="•"/>
            </a:pPr>
            <a:r>
              <a:rPr lang="en-CA" dirty="0">
                <a:solidFill>
                  <a:srgbClr val="000000"/>
                </a:solidFill>
              </a:rPr>
              <a:t>  Payable monthly until age 18; or until age 25 if full time student</a:t>
            </a:r>
            <a:r>
              <a:rPr lang="en-CA" dirty="0">
                <a:solidFill>
                  <a:schemeClr val="bg1"/>
                </a:solidFill>
              </a:rPr>
              <a:t>. </a:t>
            </a:r>
          </a:p>
          <a:p>
            <a:pPr marL="800100" lvl="1">
              <a:spcAft>
                <a:spcPts val="800"/>
              </a:spcAft>
              <a:buFont typeface="Arial" panose="05000000000000000000" pitchFamily="2" charset="2"/>
              <a:buChar char="•"/>
            </a:pPr>
            <a:r>
              <a:rPr lang="en-CA" dirty="0">
                <a:solidFill>
                  <a:srgbClr val="000000"/>
                </a:solidFill>
              </a:rPr>
              <a:t> 10% of your unreduced pension (max. 40%). If no eligible surviving spouse/partner, 20%</a:t>
            </a:r>
            <a:r>
              <a:rPr lang="en-CA" dirty="0">
                <a:solidFill>
                  <a:schemeClr val="bg1"/>
                </a:solidFill>
              </a:rPr>
              <a:t>.</a:t>
            </a:r>
            <a:br>
              <a:rPr lang="en-CA" dirty="0">
                <a:solidFill>
                  <a:srgbClr val="000000"/>
                </a:solidFill>
              </a:rPr>
            </a:br>
            <a:endParaRPr lang="en-CA" dirty="0"/>
          </a:p>
        </p:txBody>
      </p:sp>
      <p:sp>
        <p:nvSpPr>
          <p:cNvPr id="7" name="TextBox 6">
            <a:extLst>
              <a:ext uri="{FF2B5EF4-FFF2-40B4-BE49-F238E27FC236}">
                <a16:creationId xmlns:a16="http://schemas.microsoft.com/office/drawing/2014/main" id="{F9D108ED-5004-71E5-022D-F7BD20DBDFB6}"/>
              </a:ext>
            </a:extLst>
          </p:cNvPr>
          <p:cNvSpPr txBox="1"/>
          <p:nvPr/>
        </p:nvSpPr>
        <p:spPr>
          <a:xfrm>
            <a:off x="540000" y="4322064"/>
            <a:ext cx="10263012" cy="1815882"/>
          </a:xfrm>
          <a:prstGeom prst="rect">
            <a:avLst/>
          </a:prstGeom>
          <a:noFill/>
        </p:spPr>
        <p:txBody>
          <a:bodyPr wrap="square" rtlCol="0">
            <a:spAutoFit/>
          </a:bodyPr>
          <a:lstStyle/>
          <a:p>
            <a:pPr>
              <a:spcAft>
                <a:spcPts val="800"/>
              </a:spcAft>
            </a:pPr>
            <a:r>
              <a:rPr lang="en-CA" sz="2000" dirty="0">
                <a:solidFill>
                  <a:srgbClr val="000000"/>
                </a:solidFill>
              </a:rPr>
              <a:t>Minimum Benefit</a:t>
            </a:r>
            <a:endParaRPr lang="en-CA" sz="2000" dirty="0">
              <a:solidFill>
                <a:srgbClr val="000000"/>
              </a:solidFill>
              <a:cs typeface="Arial"/>
            </a:endParaRPr>
          </a:p>
          <a:p>
            <a:pPr marL="800100" lvl="1">
              <a:spcAft>
                <a:spcPts val="800"/>
              </a:spcAft>
              <a:buFont typeface="Arial" panose="05000000000000000000" pitchFamily="2" charset="2"/>
              <a:buChar char="•"/>
            </a:pPr>
            <a:r>
              <a:rPr lang="en-CA" dirty="0">
                <a:solidFill>
                  <a:srgbClr val="000000"/>
                </a:solidFill>
              </a:rPr>
              <a:t> Lump sum payment if no eligible spouse/partner/children</a:t>
            </a:r>
            <a:r>
              <a:rPr lang="en-CA" dirty="0">
                <a:solidFill>
                  <a:schemeClr val="bg1"/>
                </a:solidFill>
              </a:rPr>
              <a:t>.</a:t>
            </a:r>
            <a:endParaRPr lang="en-CA" dirty="0">
              <a:solidFill>
                <a:schemeClr val="bg1"/>
              </a:solidFill>
              <a:cs typeface="Arial"/>
            </a:endParaRPr>
          </a:p>
          <a:p>
            <a:pPr marL="800100" lvl="1">
              <a:spcAft>
                <a:spcPts val="800"/>
              </a:spcAft>
              <a:buFont typeface="Arial" panose="05000000000000000000" pitchFamily="2" charset="2"/>
              <a:buChar char="•"/>
            </a:pPr>
            <a:r>
              <a:rPr lang="en-CA" dirty="0">
                <a:solidFill>
                  <a:srgbClr val="000000"/>
                </a:solidFill>
              </a:rPr>
              <a:t> Paid to the named beneficiaries of SDB or estate</a:t>
            </a:r>
            <a:r>
              <a:rPr lang="en-CA" dirty="0">
                <a:solidFill>
                  <a:schemeClr val="bg1"/>
                </a:solidFill>
              </a:rPr>
              <a:t>.</a:t>
            </a:r>
            <a:r>
              <a:rPr lang="en-CA" dirty="0">
                <a:solidFill>
                  <a:srgbClr val="000000"/>
                </a:solidFill>
              </a:rPr>
              <a:t> </a:t>
            </a:r>
            <a:endParaRPr lang="en-CA" dirty="0">
              <a:solidFill>
                <a:srgbClr val="000000"/>
              </a:solidFill>
              <a:cs typeface="Arial"/>
            </a:endParaRPr>
          </a:p>
          <a:p>
            <a:pPr marL="800100" lvl="1">
              <a:spcAft>
                <a:spcPts val="800"/>
              </a:spcAft>
              <a:buFont typeface="Arial" panose="05000000000000000000" pitchFamily="2" charset="2"/>
              <a:buChar char="•"/>
            </a:pPr>
            <a:r>
              <a:rPr lang="en-CA" dirty="0">
                <a:solidFill>
                  <a:srgbClr val="000000"/>
                </a:solidFill>
              </a:rPr>
              <a:t> Equal to the greater of Return of Contributions plus interest or 5 years of unreduced  	pension; less any pension already paid</a:t>
            </a:r>
            <a:r>
              <a:rPr lang="en-CA" dirty="0">
                <a:solidFill>
                  <a:schemeClr val="bg1"/>
                </a:solidFill>
              </a:rPr>
              <a:t>.</a:t>
            </a:r>
            <a:endParaRPr lang="en-CA" sz="1400" dirty="0">
              <a:solidFill>
                <a:schemeClr val="bg1"/>
              </a:solidFill>
              <a:highlight>
                <a:srgbClr val="FFFF00"/>
              </a:highlight>
              <a:cs typeface="Arial"/>
            </a:endParaRPr>
          </a:p>
        </p:txBody>
      </p:sp>
      <p:sp>
        <p:nvSpPr>
          <p:cNvPr id="4" name="Slide Number Placeholder 3">
            <a:extLst>
              <a:ext uri="{FF2B5EF4-FFF2-40B4-BE49-F238E27FC236}">
                <a16:creationId xmlns:a16="http://schemas.microsoft.com/office/drawing/2014/main" id="{6EEF818E-2E1A-6103-105F-47313E72FB00}"/>
              </a:ext>
            </a:extLst>
          </p:cNvPr>
          <p:cNvSpPr>
            <a:spLocks noGrp="1"/>
          </p:cNvSpPr>
          <p:nvPr>
            <p:ph type="sldNum" sz="quarter" idx="12"/>
          </p:nvPr>
        </p:nvSpPr>
        <p:spPr/>
        <p:txBody>
          <a:bodyPr/>
          <a:lstStyle/>
          <a:p>
            <a:fld id="{CB8C0070-AC95-4E25-AAB3-0DDC6EE6265B}" type="slidenum">
              <a:rPr lang="fr-CA" smtClean="0"/>
              <a:pPr/>
              <a:t>26</a:t>
            </a:fld>
            <a:endParaRPr lang="fr-CA" noProof="0" dirty="0"/>
          </a:p>
        </p:txBody>
      </p:sp>
    </p:spTree>
    <p:extLst>
      <p:ext uri="{BB962C8B-B14F-4D97-AF65-F5344CB8AC3E}">
        <p14:creationId xmlns:p14="http://schemas.microsoft.com/office/powerpoint/2010/main" val="140210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6AB51D-D51C-538E-B450-214C775ED42E}"/>
              </a:ext>
            </a:extLst>
          </p:cNvPr>
          <p:cNvSpPr>
            <a:spLocks noGrp="1"/>
          </p:cNvSpPr>
          <p:nvPr>
            <p:ph type="title"/>
            <p:custDataLst>
              <p:tags r:id="rId1"/>
            </p:custDataLst>
          </p:nvPr>
        </p:nvSpPr>
        <p:spPr>
          <a:xfrm>
            <a:off x="540000" y="324000"/>
            <a:ext cx="9601200" cy="1131569"/>
          </a:xfrm>
        </p:spPr>
        <p:txBody>
          <a:bodyPr>
            <a:noAutofit/>
          </a:bodyPr>
          <a:lstStyle/>
          <a:p>
            <a:r>
              <a:rPr lang="en-CA" sz="4000" dirty="0">
                <a:solidFill>
                  <a:srgbClr val="000000"/>
                </a:solidFill>
              </a:rPr>
              <a:t>Group Insurance Benefits</a:t>
            </a:r>
            <a:br>
              <a:rPr lang="en-CA" sz="3600" dirty="0">
                <a:solidFill>
                  <a:srgbClr val="000000"/>
                </a:solidFill>
              </a:rPr>
            </a:br>
            <a:r>
              <a:rPr lang="en-CA" sz="2800" b="0" dirty="0">
                <a:solidFill>
                  <a:srgbClr val="000000"/>
                </a:solidFill>
              </a:rPr>
              <a:t>Public Service Health Care Plan</a:t>
            </a:r>
          </a:p>
        </p:txBody>
      </p:sp>
      <p:sp>
        <p:nvSpPr>
          <p:cNvPr id="2" name="TextBox 1">
            <a:extLst>
              <a:ext uri="{FF2B5EF4-FFF2-40B4-BE49-F238E27FC236}">
                <a16:creationId xmlns:a16="http://schemas.microsoft.com/office/drawing/2014/main" id="{B1EF04CB-DBAC-F442-543F-20B86713FC30}"/>
              </a:ext>
            </a:extLst>
          </p:cNvPr>
          <p:cNvSpPr txBox="1"/>
          <p:nvPr>
            <p:custDataLst>
              <p:tags r:id="rId2"/>
            </p:custDataLst>
          </p:nvPr>
        </p:nvSpPr>
        <p:spPr>
          <a:xfrm>
            <a:off x="540000" y="1770956"/>
            <a:ext cx="10289898" cy="1205458"/>
          </a:xfrm>
          <a:prstGeom prst="rect">
            <a:avLst/>
          </a:prstGeom>
          <a:noFill/>
        </p:spPr>
        <p:txBody>
          <a:bodyPr wrap="square" lIns="91440" tIns="45720" rIns="91440" bIns="45720" rtlCol="0" anchor="t">
            <a:spAutoFit/>
          </a:bodyPr>
          <a:lstStyle/>
          <a:p>
            <a:pPr marL="342900" indent="-342900">
              <a:spcBef>
                <a:spcPts val="500"/>
              </a:spcBef>
              <a:spcAft>
                <a:spcPts val="600"/>
              </a:spcAft>
              <a:buSzPct val="75000"/>
              <a:buFont typeface="Arial"/>
              <a:buChar char="•"/>
              <a:defRPr/>
            </a:pPr>
            <a:r>
              <a:rPr lang="en-CA" kern="0" dirty="0">
                <a:solidFill>
                  <a:srgbClr val="000000"/>
                </a:solidFill>
                <a:cs typeface="Calibri"/>
              </a:rPr>
              <a:t>To continue: Six years of pensionable service</a:t>
            </a:r>
            <a:r>
              <a:rPr lang="en-CA" kern="0" dirty="0">
                <a:solidFill>
                  <a:schemeClr val="bg1"/>
                </a:solidFill>
                <a:cs typeface="Arial"/>
              </a:rPr>
              <a:t>.</a:t>
            </a:r>
            <a:r>
              <a:rPr lang="en-CA" kern="0" dirty="0">
                <a:solidFill>
                  <a:srgbClr val="000000"/>
                </a:solidFill>
                <a:cs typeface="Calibri"/>
              </a:rPr>
              <a:t> </a:t>
            </a:r>
            <a:endParaRPr lang="en-US" dirty="0">
              <a:solidFill>
                <a:srgbClr val="000000"/>
              </a:solidFill>
              <a:cs typeface="Calibri"/>
            </a:endParaRPr>
          </a:p>
          <a:p>
            <a:pPr marL="342900" indent="-342900">
              <a:spcBef>
                <a:spcPts val="500"/>
              </a:spcBef>
              <a:spcAft>
                <a:spcPts val="600"/>
              </a:spcAft>
              <a:buSzPct val="75000"/>
              <a:buFont typeface="Arial" panose="05000000000000000000" pitchFamily="2" charset="2"/>
              <a:buChar char="•"/>
              <a:defRPr/>
            </a:pPr>
            <a:r>
              <a:rPr lang="en-CA" kern="0" dirty="0">
                <a:solidFill>
                  <a:srgbClr val="000000"/>
                </a:solidFill>
                <a:cs typeface="Calibri"/>
              </a:rPr>
              <a:t>Family: Spouse/common-law and children up to 21 (25 if full time student)</a:t>
            </a:r>
            <a:r>
              <a:rPr lang="en-CA" kern="0" dirty="0">
                <a:solidFill>
                  <a:schemeClr val="bg1"/>
                </a:solidFill>
                <a:cs typeface="Arial"/>
              </a:rPr>
              <a:t>.</a:t>
            </a:r>
          </a:p>
          <a:p>
            <a:pPr marL="342900" indent="-342900">
              <a:spcBef>
                <a:spcPts val="500"/>
              </a:spcBef>
              <a:spcAft>
                <a:spcPts val="600"/>
              </a:spcAft>
              <a:buSzPct val="75000"/>
              <a:buFont typeface="Arial" panose="05000000000000000000" pitchFamily="2" charset="2"/>
              <a:buChar char="•"/>
            </a:pPr>
            <a:r>
              <a:rPr lang="en-US" kern="0" dirty="0">
                <a:solidFill>
                  <a:srgbClr val="000000"/>
                </a:solidFill>
                <a:cs typeface="Arial"/>
              </a:rPr>
              <a:t>Daily hospital provision, insurance covers up to: Level 1: $90, Level 2: $170, Level 3: $250 </a:t>
            </a:r>
            <a:endParaRPr lang="en-CA" kern="0" dirty="0">
              <a:solidFill>
                <a:srgbClr val="000000"/>
              </a:solidFill>
              <a:cs typeface="Arial"/>
            </a:endParaRPr>
          </a:p>
        </p:txBody>
      </p:sp>
      <p:sp>
        <p:nvSpPr>
          <p:cNvPr id="3" name="TextBox 2">
            <a:extLst>
              <a:ext uri="{FF2B5EF4-FFF2-40B4-BE49-F238E27FC236}">
                <a16:creationId xmlns:a16="http://schemas.microsoft.com/office/drawing/2014/main" id="{661B26CC-1059-60DA-A41B-7DF1F5922FC8}"/>
              </a:ext>
            </a:extLst>
          </p:cNvPr>
          <p:cNvSpPr txBox="1"/>
          <p:nvPr>
            <p:custDataLst>
              <p:tags r:id="rId3"/>
            </p:custDataLst>
          </p:nvPr>
        </p:nvSpPr>
        <p:spPr>
          <a:xfrm>
            <a:off x="1756361" y="3527216"/>
            <a:ext cx="72969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kern="0" dirty="0">
                <a:solidFill>
                  <a:srgbClr val="000000"/>
                </a:solidFill>
                <a:cs typeface="Calibri"/>
              </a:rPr>
              <a:t>Monthly premiums for pensioners </a:t>
            </a:r>
            <a:r>
              <a:rPr lang="en-US" sz="2000" kern="0" dirty="0">
                <a:solidFill>
                  <a:srgbClr val="000000"/>
                </a:solidFill>
                <a:cs typeface="Calibri"/>
              </a:rPr>
              <a:t>effective April 1, 2025</a:t>
            </a:r>
          </a:p>
        </p:txBody>
      </p:sp>
      <p:sp>
        <p:nvSpPr>
          <p:cNvPr id="7" name="TextBox 6">
            <a:extLst>
              <a:ext uri="{FF2B5EF4-FFF2-40B4-BE49-F238E27FC236}">
                <a16:creationId xmlns:a16="http://schemas.microsoft.com/office/drawing/2014/main" id="{0950B30C-8D4E-E0BF-665E-3A005D8ACB18}"/>
              </a:ext>
            </a:extLst>
          </p:cNvPr>
          <p:cNvSpPr txBox="1"/>
          <p:nvPr>
            <p:custDataLst>
              <p:tags r:id="rId4"/>
            </p:custDataLst>
          </p:nvPr>
        </p:nvSpPr>
        <p:spPr>
          <a:xfrm>
            <a:off x="1756361" y="4089251"/>
            <a:ext cx="7296912" cy="70788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FFFF"/>
                </a:solidFill>
                <a:cs typeface="Segoe UI"/>
              </a:rPr>
              <a:t>Individual :​</a:t>
            </a:r>
          </a:p>
          <a:p>
            <a:r>
              <a:rPr lang="en-US" sz="2000" dirty="0">
                <a:solidFill>
                  <a:srgbClr val="FFFFFF"/>
                </a:solidFill>
                <a:cs typeface="Segoe UI"/>
              </a:rPr>
              <a:t>Level 1  $68.27    Level 2   $76.67   Level 3     $91.49​</a:t>
            </a:r>
          </a:p>
        </p:txBody>
      </p:sp>
      <p:sp>
        <p:nvSpPr>
          <p:cNvPr id="10" name="TextBox 9">
            <a:extLst>
              <a:ext uri="{FF2B5EF4-FFF2-40B4-BE49-F238E27FC236}">
                <a16:creationId xmlns:a16="http://schemas.microsoft.com/office/drawing/2014/main" id="{4ACC8D0E-D415-602A-0EAE-30558FD9273A}"/>
              </a:ext>
            </a:extLst>
          </p:cNvPr>
          <p:cNvSpPr txBox="1"/>
          <p:nvPr>
            <p:custDataLst>
              <p:tags r:id="rId5"/>
            </p:custDataLst>
          </p:nvPr>
        </p:nvSpPr>
        <p:spPr>
          <a:xfrm>
            <a:off x="1756361" y="4953122"/>
            <a:ext cx="7296912" cy="70788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cs typeface="Segoe UI"/>
              </a:rPr>
              <a:t>Family :​</a:t>
            </a:r>
            <a:endParaRPr lang="en-US" dirty="0">
              <a:solidFill>
                <a:schemeClr val="bg1"/>
              </a:solidFill>
              <a:cs typeface="Arial"/>
            </a:endParaRPr>
          </a:p>
          <a:p>
            <a:r>
              <a:rPr lang="en-US" sz="2000" dirty="0">
                <a:solidFill>
                  <a:schemeClr val="bg1"/>
                </a:solidFill>
                <a:cs typeface="Segoe UI"/>
              </a:rPr>
              <a:t>Level 1   $150.38    Level 2   $162.52   Level 3   $179.75</a:t>
            </a:r>
          </a:p>
        </p:txBody>
      </p:sp>
      <p:sp>
        <p:nvSpPr>
          <p:cNvPr id="4" name="Slide Number Placeholder 3">
            <a:extLst>
              <a:ext uri="{FF2B5EF4-FFF2-40B4-BE49-F238E27FC236}">
                <a16:creationId xmlns:a16="http://schemas.microsoft.com/office/drawing/2014/main" id="{EEA937E2-D39A-0752-2BD4-81C8457ED5AB}"/>
              </a:ext>
            </a:extLst>
          </p:cNvPr>
          <p:cNvSpPr>
            <a:spLocks noGrp="1"/>
          </p:cNvSpPr>
          <p:nvPr>
            <p:ph type="sldNum" sz="quarter" idx="12"/>
          </p:nvPr>
        </p:nvSpPr>
        <p:spPr/>
        <p:txBody>
          <a:bodyPr/>
          <a:lstStyle/>
          <a:p>
            <a:fld id="{CB8C0070-AC95-4E25-AAB3-0DDC6EE6265B}" type="slidenum">
              <a:rPr lang="en-CA" noProof="0" smtClean="0"/>
              <a:t>27</a:t>
            </a:fld>
            <a:endParaRPr lang="en-CA" noProof="0" dirty="0"/>
          </a:p>
        </p:txBody>
      </p:sp>
    </p:spTree>
    <p:extLst>
      <p:ext uri="{BB962C8B-B14F-4D97-AF65-F5344CB8AC3E}">
        <p14:creationId xmlns:p14="http://schemas.microsoft.com/office/powerpoint/2010/main" val="4387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481A-E539-7FF6-5AB3-631164174E7B}"/>
              </a:ext>
            </a:extLst>
          </p:cNvPr>
          <p:cNvSpPr>
            <a:spLocks noGrp="1"/>
          </p:cNvSpPr>
          <p:nvPr>
            <p:ph type="title"/>
            <p:custDataLst>
              <p:tags r:id="rId1"/>
            </p:custDataLst>
          </p:nvPr>
        </p:nvSpPr>
        <p:spPr>
          <a:xfrm>
            <a:off x="540000" y="324000"/>
            <a:ext cx="9601200" cy="1298634"/>
          </a:xfrm>
        </p:spPr>
        <p:txBody>
          <a:bodyPr>
            <a:normAutofit/>
          </a:bodyPr>
          <a:lstStyle/>
          <a:p>
            <a:r>
              <a:rPr lang="en-CA" dirty="0">
                <a:solidFill>
                  <a:srgbClr val="000000"/>
                </a:solidFill>
              </a:rPr>
              <a:t>Group Insurance Benefits </a:t>
            </a:r>
            <a:br>
              <a:rPr lang="en-CA" dirty="0">
                <a:solidFill>
                  <a:srgbClr val="000000"/>
                </a:solidFill>
              </a:rPr>
            </a:br>
            <a:r>
              <a:rPr lang="en-CA" sz="2800" b="0" dirty="0">
                <a:solidFill>
                  <a:srgbClr val="000000"/>
                </a:solidFill>
              </a:rPr>
              <a:t>Pensioners’ Dental Services Plan</a:t>
            </a:r>
          </a:p>
        </p:txBody>
      </p:sp>
      <p:sp>
        <p:nvSpPr>
          <p:cNvPr id="7" name="TextBox 6">
            <a:extLst>
              <a:ext uri="{FF2B5EF4-FFF2-40B4-BE49-F238E27FC236}">
                <a16:creationId xmlns:a16="http://schemas.microsoft.com/office/drawing/2014/main" id="{E121BE5C-F52C-2471-4DAA-C178AC2B6E75}"/>
              </a:ext>
            </a:extLst>
          </p:cNvPr>
          <p:cNvSpPr txBox="1"/>
          <p:nvPr>
            <p:custDataLst>
              <p:tags r:id="rId2"/>
            </p:custDataLst>
          </p:nvPr>
        </p:nvSpPr>
        <p:spPr>
          <a:xfrm>
            <a:off x="540000" y="1781325"/>
            <a:ext cx="10978600" cy="1746632"/>
          </a:xfrm>
          <a:prstGeom prst="rect">
            <a:avLst/>
          </a:prstGeom>
          <a:noFill/>
        </p:spPr>
        <p:txBody>
          <a:bodyPr wrap="square" lIns="91440" tIns="45720" rIns="91440" bIns="45720" rtlCol="0" anchor="t">
            <a:spAutoFit/>
          </a:bodyPr>
          <a:lstStyle/>
          <a:p>
            <a:pPr marL="342900" indent="-342900">
              <a:spcBef>
                <a:spcPts val="500"/>
              </a:spcBef>
              <a:spcAft>
                <a:spcPts val="600"/>
              </a:spcAft>
              <a:buSzPct val="75000"/>
              <a:buFont typeface="Arial"/>
              <a:buChar char="•"/>
              <a:defRPr/>
            </a:pPr>
            <a:r>
              <a:rPr lang="en-CA" sz="2000" kern="0" dirty="0">
                <a:solidFill>
                  <a:srgbClr val="000000"/>
                </a:solidFill>
                <a:cs typeface="Calibri"/>
              </a:rPr>
              <a:t>Family: Spouse/common law and children up to 21 (25 if full time student)</a:t>
            </a:r>
            <a:r>
              <a:rPr lang="en-CA" kern="0" dirty="0">
                <a:solidFill>
                  <a:schemeClr val="bg1"/>
                </a:solidFill>
                <a:cs typeface="Arial"/>
              </a:rPr>
              <a:t>.</a:t>
            </a:r>
            <a:endParaRPr lang="en-US" sz="2000" dirty="0">
              <a:solidFill>
                <a:schemeClr val="bg1"/>
              </a:solidFill>
              <a:cs typeface="Calibri"/>
            </a:endParaRPr>
          </a:p>
          <a:p>
            <a:pPr marL="342900" indent="-342900">
              <a:spcBef>
                <a:spcPts val="500"/>
              </a:spcBef>
              <a:spcAft>
                <a:spcPts val="600"/>
              </a:spcAft>
              <a:buSzPct val="75000"/>
              <a:buFont typeface="Arial" panose="05000000000000000000" pitchFamily="2" charset="2"/>
              <a:buChar char="•"/>
              <a:defRPr/>
            </a:pPr>
            <a:r>
              <a:rPr lang="en-CA" sz="2000" kern="0" dirty="0">
                <a:solidFill>
                  <a:srgbClr val="000000"/>
                </a:solidFill>
                <a:cs typeface="Calibri"/>
              </a:rPr>
              <a:t>Must keep it for three full calendar years</a:t>
            </a:r>
            <a:r>
              <a:rPr lang="en-CA" kern="0" dirty="0">
                <a:solidFill>
                  <a:schemeClr val="bg1"/>
                </a:solidFill>
                <a:cs typeface="Arial"/>
              </a:rPr>
              <a:t>.</a:t>
            </a:r>
          </a:p>
          <a:p>
            <a:pPr marL="342900" indent="-342900">
              <a:spcBef>
                <a:spcPts val="500"/>
              </a:spcBef>
              <a:spcAft>
                <a:spcPts val="600"/>
              </a:spcAft>
              <a:buSzPct val="75000"/>
              <a:buFont typeface="Arial" panose="05000000000000000000" pitchFamily="2" charset="2"/>
              <a:buChar char="•"/>
              <a:defRPr/>
            </a:pPr>
            <a:r>
              <a:rPr lang="en-CA" sz="2000" kern="0" dirty="0">
                <a:solidFill>
                  <a:srgbClr val="000000"/>
                </a:solidFill>
                <a:cs typeface="Calibri"/>
              </a:rPr>
              <a:t>Once cancelled, cannot reapply</a:t>
            </a:r>
            <a:r>
              <a:rPr lang="en-CA" kern="0" dirty="0">
                <a:solidFill>
                  <a:schemeClr val="bg1"/>
                </a:solidFill>
                <a:cs typeface="Arial"/>
              </a:rPr>
              <a:t>.</a:t>
            </a:r>
          </a:p>
          <a:p>
            <a:pPr marL="342900" indent="-342900">
              <a:spcBef>
                <a:spcPts val="500"/>
              </a:spcBef>
              <a:spcAft>
                <a:spcPts val="600"/>
              </a:spcAft>
              <a:buSzPct val="75000"/>
              <a:buFont typeface="Arial" panose="05000000000000000000" pitchFamily="2" charset="2"/>
              <a:buChar char="•"/>
              <a:defRPr/>
            </a:pPr>
            <a:r>
              <a:rPr lang="en-CA" sz="2000" kern="0" dirty="0">
                <a:solidFill>
                  <a:srgbClr val="000000"/>
                </a:solidFill>
                <a:cs typeface="Calibri"/>
              </a:rPr>
              <a:t>Not eligible for the Canadian Dental Care Plan</a:t>
            </a:r>
            <a:r>
              <a:rPr lang="en-CA" kern="0" dirty="0">
                <a:solidFill>
                  <a:schemeClr val="bg1"/>
                </a:solidFill>
                <a:cs typeface="Arial"/>
              </a:rPr>
              <a:t>.</a:t>
            </a:r>
            <a:endParaRPr lang="en-CA" sz="2000" dirty="0">
              <a:solidFill>
                <a:schemeClr val="bg1"/>
              </a:solidFill>
              <a:cs typeface="Calibri"/>
            </a:endParaRPr>
          </a:p>
        </p:txBody>
      </p:sp>
      <p:sp>
        <p:nvSpPr>
          <p:cNvPr id="6" name="TextBox 5">
            <a:extLst>
              <a:ext uri="{FF2B5EF4-FFF2-40B4-BE49-F238E27FC236}">
                <a16:creationId xmlns:a16="http://schemas.microsoft.com/office/drawing/2014/main" id="{1C51E387-B436-C18C-1168-EF4BDBEA81F2}"/>
              </a:ext>
            </a:extLst>
          </p:cNvPr>
          <p:cNvSpPr txBox="1"/>
          <p:nvPr>
            <p:custDataLst>
              <p:tags r:id="rId3"/>
            </p:custDataLst>
          </p:nvPr>
        </p:nvSpPr>
        <p:spPr>
          <a:xfrm>
            <a:off x="1741452" y="3881298"/>
            <a:ext cx="72586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00000"/>
                </a:solidFill>
                <a:cs typeface="Arial"/>
              </a:rPr>
              <a:t>Monthly premiums for pensioners </a:t>
            </a:r>
            <a:r>
              <a:rPr lang="en-US" sz="2000" dirty="0">
                <a:solidFill>
                  <a:srgbClr val="000000"/>
                </a:solidFill>
                <a:cs typeface="Arial"/>
              </a:rPr>
              <a:t>effective April 1, 2025</a:t>
            </a:r>
            <a:r>
              <a:rPr lang="en-CA" dirty="0">
                <a:solidFill>
                  <a:schemeClr val="bg1"/>
                </a:solidFill>
              </a:rPr>
              <a:t>.</a:t>
            </a:r>
            <a:endParaRPr lang="en-US" dirty="0"/>
          </a:p>
        </p:txBody>
      </p:sp>
      <p:sp>
        <p:nvSpPr>
          <p:cNvPr id="3" name="TextBox 2">
            <a:extLst>
              <a:ext uri="{FF2B5EF4-FFF2-40B4-BE49-F238E27FC236}">
                <a16:creationId xmlns:a16="http://schemas.microsoft.com/office/drawing/2014/main" id="{CAB4B7E5-EF28-9C8D-9656-BDC4169FA1A2}"/>
              </a:ext>
            </a:extLst>
          </p:cNvPr>
          <p:cNvSpPr txBox="1"/>
          <p:nvPr>
            <p:custDataLst>
              <p:tags r:id="rId4"/>
            </p:custDataLst>
          </p:nvPr>
        </p:nvSpPr>
        <p:spPr>
          <a:xfrm>
            <a:off x="1741452" y="4422326"/>
            <a:ext cx="7258654" cy="1420325"/>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kern="0" dirty="0">
                <a:solidFill>
                  <a:srgbClr val="FFFFFF"/>
                </a:solidFill>
                <a:cs typeface="Calibri"/>
              </a:rPr>
              <a:t>Pensioner only: $22.57</a:t>
            </a:r>
            <a:r>
              <a:rPr lang="en-US" sz="2000" kern="0" dirty="0">
                <a:solidFill>
                  <a:schemeClr val="bg1">
                    <a:lumMod val="50000"/>
                  </a:schemeClr>
                </a:solidFill>
                <a:cs typeface="Calibri"/>
              </a:rPr>
              <a:t>.</a:t>
            </a:r>
            <a:endParaRPr lang="en-US" dirty="0">
              <a:solidFill>
                <a:schemeClr val="bg1">
                  <a:lumMod val="50000"/>
                </a:schemeClr>
              </a:solidFill>
              <a:cs typeface="Arial"/>
            </a:endParaRPr>
          </a:p>
          <a:p>
            <a:pPr>
              <a:lnSpc>
                <a:spcPct val="150000"/>
              </a:lnSpc>
            </a:pPr>
            <a:r>
              <a:rPr lang="en-US" sz="2000" kern="0" dirty="0">
                <a:solidFill>
                  <a:srgbClr val="FFFFFF"/>
                </a:solidFill>
                <a:cs typeface="Calibri"/>
              </a:rPr>
              <a:t>Pensioner and one family member: $46.57</a:t>
            </a:r>
            <a:r>
              <a:rPr lang="en-US" sz="2000" kern="0" dirty="0">
                <a:solidFill>
                  <a:schemeClr val="bg1">
                    <a:lumMod val="50000"/>
                  </a:schemeClr>
                </a:solidFill>
                <a:cs typeface="Calibri"/>
              </a:rPr>
              <a:t>.</a:t>
            </a:r>
            <a:r>
              <a:rPr lang="en-US" sz="2000" kern="0" dirty="0">
                <a:solidFill>
                  <a:srgbClr val="FFFFFF"/>
                </a:solidFill>
                <a:cs typeface="Calibri"/>
              </a:rPr>
              <a:t> </a:t>
            </a:r>
            <a:endParaRPr lang="en-US" dirty="0">
              <a:solidFill>
                <a:srgbClr val="0C1E2B"/>
              </a:solidFill>
              <a:cs typeface="Arial"/>
            </a:endParaRPr>
          </a:p>
          <a:p>
            <a:pPr>
              <a:lnSpc>
                <a:spcPct val="150000"/>
              </a:lnSpc>
            </a:pPr>
            <a:r>
              <a:rPr lang="en-US" sz="2000" kern="0" dirty="0">
                <a:solidFill>
                  <a:srgbClr val="FFFFFF"/>
                </a:solidFill>
                <a:cs typeface="Calibri"/>
              </a:rPr>
              <a:t>Pensioner and more than one family member: $59.01</a:t>
            </a:r>
            <a:r>
              <a:rPr lang="en-US" sz="2000" kern="0" dirty="0">
                <a:solidFill>
                  <a:schemeClr val="bg1">
                    <a:lumMod val="50000"/>
                  </a:schemeClr>
                </a:solidFill>
                <a:cs typeface="Calibri"/>
              </a:rPr>
              <a:t>.</a:t>
            </a:r>
          </a:p>
        </p:txBody>
      </p:sp>
      <p:sp>
        <p:nvSpPr>
          <p:cNvPr id="4" name="Slide Number Placeholder 3">
            <a:extLst>
              <a:ext uri="{FF2B5EF4-FFF2-40B4-BE49-F238E27FC236}">
                <a16:creationId xmlns:a16="http://schemas.microsoft.com/office/drawing/2014/main" id="{AFE4A730-225F-3D6B-AD1F-5A36361B1425}"/>
              </a:ext>
            </a:extLst>
          </p:cNvPr>
          <p:cNvSpPr>
            <a:spLocks noGrp="1"/>
          </p:cNvSpPr>
          <p:nvPr>
            <p:ph type="sldNum" sz="quarter" idx="12"/>
          </p:nvPr>
        </p:nvSpPr>
        <p:spPr/>
        <p:txBody>
          <a:bodyPr/>
          <a:lstStyle/>
          <a:p>
            <a:fld id="{CB8C0070-AC95-4E25-AAB3-0DDC6EE6265B}" type="slidenum">
              <a:rPr lang="en-CA" noProof="0" smtClean="0"/>
              <a:t>28</a:t>
            </a:fld>
            <a:endParaRPr lang="en-CA" noProof="0" dirty="0"/>
          </a:p>
        </p:txBody>
      </p:sp>
    </p:spTree>
    <p:extLst>
      <p:ext uri="{BB962C8B-B14F-4D97-AF65-F5344CB8AC3E}">
        <p14:creationId xmlns:p14="http://schemas.microsoft.com/office/powerpoint/2010/main" val="16597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C2AB7-CDB9-A88B-BA33-AA57F27D8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72B1A-C771-F2E1-09A2-0F41C0597B31}"/>
              </a:ext>
            </a:extLst>
          </p:cNvPr>
          <p:cNvSpPr>
            <a:spLocks noGrp="1"/>
          </p:cNvSpPr>
          <p:nvPr>
            <p:ph type="title"/>
            <p:custDataLst>
              <p:tags r:id="rId1"/>
            </p:custDataLst>
          </p:nvPr>
        </p:nvSpPr>
        <p:spPr>
          <a:xfrm>
            <a:off x="4030980" y="324000"/>
            <a:ext cx="7520940" cy="1131569"/>
          </a:xfrm>
        </p:spPr>
        <p:txBody>
          <a:bodyPr vert="horz" lIns="0" tIns="0" rIns="0" bIns="0" rtlCol="0" anchor="t" anchorCtr="0">
            <a:normAutofit/>
          </a:bodyPr>
          <a:lstStyle/>
          <a:p>
            <a:r>
              <a:rPr lang="fr-CA" b="1" kern="1200" dirty="0">
                <a:solidFill>
                  <a:srgbClr val="000000"/>
                </a:solidFill>
                <a:latin typeface="+mj-lt"/>
                <a:ea typeface="+mj-ea"/>
                <a:cs typeface="+mj-cs"/>
              </a:rPr>
              <a:t>Retirement Process</a:t>
            </a:r>
          </a:p>
        </p:txBody>
      </p:sp>
      <p:sp>
        <p:nvSpPr>
          <p:cNvPr id="6" name="TextBox 5">
            <a:extLst>
              <a:ext uri="{FF2B5EF4-FFF2-40B4-BE49-F238E27FC236}">
                <a16:creationId xmlns:a16="http://schemas.microsoft.com/office/drawing/2014/main" id="{3C3F2868-552A-129B-BA69-65DE664EC929}"/>
              </a:ext>
            </a:extLst>
          </p:cNvPr>
          <p:cNvSpPr txBox="1"/>
          <p:nvPr>
            <p:custDataLst>
              <p:tags r:id="rId2"/>
            </p:custDataLst>
          </p:nvPr>
        </p:nvSpPr>
        <p:spPr>
          <a:xfrm>
            <a:off x="439835" y="595870"/>
            <a:ext cx="2472846" cy="5581093"/>
          </a:xfrm>
          <a:prstGeom prst="rect">
            <a:avLst/>
          </a:prstGeom>
        </p:spPr>
        <p:txBody>
          <a:bodyPr vert="horz" lIns="0" tIns="0" rIns="0" bIns="0" rtlCol="0" anchor="t">
            <a:normAutofit/>
          </a:bodyPr>
          <a:lstStyle/>
          <a:p>
            <a:pPr>
              <a:lnSpc>
                <a:spcPct val="90000"/>
              </a:lnSpc>
              <a:spcBef>
                <a:spcPts val="1000"/>
              </a:spcBef>
              <a:buSzPct val="75000"/>
            </a:pPr>
            <a:r>
              <a:rPr lang="en-CA" sz="2800" kern="1200" dirty="0">
                <a:solidFill>
                  <a:schemeClr val="bg1"/>
                </a:solidFill>
                <a:latin typeface="+mn-lt"/>
                <a:ea typeface="+mn-ea"/>
                <a:cs typeface="+mn-cs"/>
              </a:rPr>
              <a:t>When you are ready to begin the retirement process:</a:t>
            </a:r>
          </a:p>
        </p:txBody>
      </p:sp>
      <p:sp>
        <p:nvSpPr>
          <p:cNvPr id="7" name="TextBox 6">
            <a:extLst>
              <a:ext uri="{FF2B5EF4-FFF2-40B4-BE49-F238E27FC236}">
                <a16:creationId xmlns:a16="http://schemas.microsoft.com/office/drawing/2014/main" id="{01B6E39E-8AB2-1AE8-D9E2-FC6474AF6244}"/>
              </a:ext>
            </a:extLst>
          </p:cNvPr>
          <p:cNvSpPr txBox="1"/>
          <p:nvPr>
            <p:custDataLst>
              <p:tags r:id="rId3"/>
            </p:custDataLst>
          </p:nvPr>
        </p:nvSpPr>
        <p:spPr>
          <a:xfrm>
            <a:off x="4030980" y="1361882"/>
            <a:ext cx="7513320" cy="5068010"/>
          </a:xfrm>
          <a:prstGeom prst="rect">
            <a:avLst/>
          </a:prstGeom>
        </p:spPr>
        <p:txBody>
          <a:bodyPr vert="horz" lIns="0" tIns="0" rIns="0" bIns="0" rtlCol="0">
            <a:normAutofit/>
          </a:bodyPr>
          <a:lstStyle/>
          <a:p>
            <a:pPr marL="228600" indent="-228600">
              <a:lnSpc>
                <a:spcPct val="90000"/>
              </a:lnSpc>
              <a:spcBef>
                <a:spcPts val="600"/>
              </a:spcBef>
              <a:buFont typeface="Arial" panose="020B0604020202020204" pitchFamily="34" charset="0"/>
              <a:buChar char="•"/>
            </a:pPr>
            <a:r>
              <a:rPr lang="en-CA" sz="2000" dirty="0">
                <a:solidFill>
                  <a:srgbClr val="000000"/>
                </a:solidFill>
              </a:rPr>
              <a:t>Choose a retirement date and advise your employer.</a:t>
            </a:r>
          </a:p>
          <a:p>
            <a:pPr marL="228600" indent="-228600">
              <a:lnSpc>
                <a:spcPct val="90000"/>
              </a:lnSpc>
              <a:spcBef>
                <a:spcPts val="600"/>
              </a:spcBef>
              <a:buFont typeface="Arial" panose="020B0604020202020204" pitchFamily="34" charset="0"/>
              <a:buChar char="•"/>
            </a:pPr>
            <a:endParaRPr lang="en-CA" sz="2000" dirty="0">
              <a:solidFill>
                <a:srgbClr val="000000"/>
              </a:solidFill>
            </a:endParaRPr>
          </a:p>
          <a:p>
            <a:pPr marL="228600" indent="-228600">
              <a:lnSpc>
                <a:spcPct val="90000"/>
              </a:lnSpc>
              <a:spcBef>
                <a:spcPts val="600"/>
              </a:spcBef>
              <a:buFont typeface="Arial" panose="020B0604020202020204" pitchFamily="34" charset="0"/>
              <a:buChar char="•"/>
            </a:pPr>
            <a:r>
              <a:rPr lang="en-CA" sz="2000" dirty="0">
                <a:solidFill>
                  <a:srgbClr val="000000"/>
                </a:solidFill>
              </a:rPr>
              <a:t>Call the Pension Centre approximately 3 – 6 months before your planned retirement date.</a:t>
            </a:r>
            <a:endParaRPr lang="en-CA" sz="2000" dirty="0">
              <a:solidFill>
                <a:srgbClr val="000000"/>
              </a:solidFill>
              <a:effectLst/>
              <a:ea typeface="Arial Unicode MS"/>
            </a:endParaRPr>
          </a:p>
          <a:p>
            <a:pPr marL="685800" lvl="1" indent="-228600">
              <a:lnSpc>
                <a:spcPct val="90000"/>
              </a:lnSpc>
              <a:spcBef>
                <a:spcPts val="600"/>
              </a:spcBef>
              <a:buFont typeface="Arial" panose="020B0604020202020204" pitchFamily="34" charset="0"/>
              <a:buChar char="•"/>
            </a:pPr>
            <a:endParaRPr lang="en-CA" sz="2000" dirty="0">
              <a:solidFill>
                <a:srgbClr val="000000"/>
              </a:solidFill>
              <a:sym typeface="Wingdings" panose="05000000000000000000" pitchFamily="2" charset="2"/>
            </a:endParaRPr>
          </a:p>
          <a:p>
            <a:pPr marL="228600" indent="-228600">
              <a:lnSpc>
                <a:spcPct val="90000"/>
              </a:lnSpc>
              <a:spcBef>
                <a:spcPts val="600"/>
              </a:spcBef>
              <a:buFont typeface="Arial" panose="020B0604020202020204" pitchFamily="34" charset="0"/>
              <a:buChar char="•"/>
            </a:pPr>
            <a:r>
              <a:rPr lang="en-CA" sz="2000" dirty="0">
                <a:solidFill>
                  <a:srgbClr val="000000"/>
                </a:solidFill>
              </a:rPr>
              <a:t>A pension Client Experience Advisor will send you a package outlining your options.</a:t>
            </a:r>
            <a:endParaRPr lang="en-CA" sz="2000" dirty="0">
              <a:solidFill>
                <a:srgbClr val="000000"/>
              </a:solidFill>
              <a:sym typeface="Wingdings" panose="05000000000000000000" pitchFamily="2" charset="2"/>
            </a:endParaRPr>
          </a:p>
          <a:p>
            <a:pPr lvl="1">
              <a:lnSpc>
                <a:spcPct val="90000"/>
              </a:lnSpc>
              <a:spcBef>
                <a:spcPts val="600"/>
              </a:spcBef>
            </a:pPr>
            <a:endParaRPr lang="en-CA" sz="2000" dirty="0">
              <a:solidFill>
                <a:srgbClr val="000000"/>
              </a:solidFill>
            </a:endParaRPr>
          </a:p>
          <a:p>
            <a:pPr marL="228600" indent="-228600">
              <a:lnSpc>
                <a:spcPct val="90000"/>
              </a:lnSpc>
              <a:spcBef>
                <a:spcPts val="600"/>
              </a:spcBef>
              <a:buFont typeface="Arial" panose="020B0604020202020204" pitchFamily="34" charset="0"/>
              <a:buChar char="•"/>
            </a:pPr>
            <a:r>
              <a:rPr lang="en-CA" sz="2000" dirty="0">
                <a:solidFill>
                  <a:srgbClr val="000000"/>
                </a:solidFill>
              </a:rPr>
              <a:t>Complete and return required forms before retirement so we can issue your first pension payment within 45 days. Ensure to include your employer’s acceptance of your retirement date.</a:t>
            </a:r>
            <a:endParaRPr lang="en-CA" sz="2000" dirty="0">
              <a:solidFill>
                <a:srgbClr val="000000"/>
              </a:solidFill>
              <a:sym typeface="Wingdings" panose="05000000000000000000" pitchFamily="2" charset="2"/>
            </a:endParaRPr>
          </a:p>
          <a:p>
            <a:pPr marL="228600" indent="-228600">
              <a:lnSpc>
                <a:spcPct val="90000"/>
              </a:lnSpc>
              <a:spcBef>
                <a:spcPts val="600"/>
              </a:spcBef>
              <a:buFont typeface="Arial" panose="020B0604020202020204" pitchFamily="34" charset="0"/>
              <a:buChar char="•"/>
            </a:pPr>
            <a:endParaRPr lang="en-CA" sz="2000" dirty="0">
              <a:solidFill>
                <a:srgbClr val="000000"/>
              </a:solidFill>
            </a:endParaRPr>
          </a:p>
          <a:p>
            <a:pPr marL="228600" indent="-228600">
              <a:lnSpc>
                <a:spcPct val="90000"/>
              </a:lnSpc>
              <a:spcBef>
                <a:spcPts val="600"/>
              </a:spcBef>
              <a:buFont typeface="Arial" panose="020B0604020202020204" pitchFamily="34" charset="0"/>
              <a:buChar char="•"/>
            </a:pPr>
            <a:r>
              <a:rPr lang="en-CA" sz="2000" dirty="0">
                <a:solidFill>
                  <a:srgbClr val="000000"/>
                </a:solidFill>
              </a:rPr>
              <a:t>Enjoy Retirement!</a:t>
            </a:r>
            <a:endParaRPr lang="en-CA" sz="2000" dirty="0">
              <a:solidFill>
                <a:srgbClr val="000000"/>
              </a:solidFill>
              <a:sym typeface="Wingdings" panose="05000000000000000000" pitchFamily="2" charset="2"/>
            </a:endParaRPr>
          </a:p>
          <a:p>
            <a:pPr marL="685800" lvl="1" indent="-228600">
              <a:lnSpc>
                <a:spcPct val="90000"/>
              </a:lnSpc>
              <a:spcBef>
                <a:spcPts val="1000"/>
              </a:spcBef>
              <a:buFont typeface="Arial" panose="020B0604020202020204" pitchFamily="34" charset="0"/>
              <a:buChar char="•"/>
            </a:pPr>
            <a:endParaRPr lang="fr-CA" sz="2000" dirty="0"/>
          </a:p>
          <a:p>
            <a:pPr marL="228600" indent="-228600">
              <a:lnSpc>
                <a:spcPct val="90000"/>
              </a:lnSpc>
              <a:spcBef>
                <a:spcPts val="1000"/>
              </a:spcBef>
              <a:buFont typeface="Arial" panose="020B0604020202020204" pitchFamily="34" charset="0"/>
              <a:buChar char="•"/>
            </a:pPr>
            <a:endParaRPr lang="en-CA" sz="2000" dirty="0"/>
          </a:p>
          <a:p>
            <a:pPr marL="685800" lvl="1" indent="-228600">
              <a:lnSpc>
                <a:spcPct val="90000"/>
              </a:lnSpc>
              <a:spcBef>
                <a:spcPts val="1000"/>
              </a:spcBef>
              <a:buFont typeface="Arial" panose="020B0604020202020204" pitchFamily="34" charset="0"/>
              <a:buChar char="•"/>
            </a:pPr>
            <a:endParaRPr lang="en-CA" sz="2000" dirty="0"/>
          </a:p>
        </p:txBody>
      </p:sp>
      <p:sp>
        <p:nvSpPr>
          <p:cNvPr id="3" name="Slide Number Placeholder 2">
            <a:extLst>
              <a:ext uri="{FF2B5EF4-FFF2-40B4-BE49-F238E27FC236}">
                <a16:creationId xmlns:a16="http://schemas.microsoft.com/office/drawing/2014/main" id="{AFBDB5B8-6AC3-02C5-C56D-7CCB9A7FF5E7}"/>
              </a:ext>
            </a:extLst>
          </p:cNvPr>
          <p:cNvSpPr>
            <a:spLocks noGrp="1"/>
          </p:cNvSpPr>
          <p:nvPr>
            <p:ph type="sldNum" sz="quarter" idx="12"/>
          </p:nvPr>
        </p:nvSpPr>
        <p:spPr/>
        <p:txBody>
          <a:bodyPr/>
          <a:lstStyle/>
          <a:p>
            <a:fld id="{CB8C0070-AC95-4E25-AAB3-0DDC6EE6265B}" type="slidenum">
              <a:rPr lang="en-CA" noProof="0" smtClean="0"/>
              <a:t>29</a:t>
            </a:fld>
            <a:endParaRPr lang="en-CA" noProof="0" dirty="0"/>
          </a:p>
        </p:txBody>
      </p:sp>
    </p:spTree>
    <p:extLst>
      <p:ext uri="{BB962C8B-B14F-4D97-AF65-F5344CB8AC3E}">
        <p14:creationId xmlns:p14="http://schemas.microsoft.com/office/powerpoint/2010/main" val="14257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9F63-AF29-F440-9ECC-837F991724F2}"/>
              </a:ext>
            </a:extLst>
          </p:cNvPr>
          <p:cNvSpPr>
            <a:spLocks noGrp="1"/>
          </p:cNvSpPr>
          <p:nvPr>
            <p:ph type="title"/>
            <p:custDataLst>
              <p:tags r:id="rId1"/>
            </p:custDataLst>
          </p:nvPr>
        </p:nvSpPr>
        <p:spPr>
          <a:xfrm>
            <a:off x="540000" y="324000"/>
            <a:ext cx="10911840" cy="1131569"/>
          </a:xfrm>
        </p:spPr>
        <p:txBody>
          <a:bodyPr/>
          <a:lstStyle/>
          <a:p>
            <a:r>
              <a:rPr lang="en-CA" dirty="0"/>
              <a:t>Pension and Benefits Website</a:t>
            </a:r>
          </a:p>
        </p:txBody>
      </p:sp>
      <p:sp>
        <p:nvSpPr>
          <p:cNvPr id="5" name="TextBox 4">
            <a:extLst>
              <a:ext uri="{FF2B5EF4-FFF2-40B4-BE49-F238E27FC236}">
                <a16:creationId xmlns:a16="http://schemas.microsoft.com/office/drawing/2014/main" id="{89F4EA2B-A3C5-EFD7-8CAD-625E04FCC544}"/>
              </a:ext>
            </a:extLst>
          </p:cNvPr>
          <p:cNvSpPr txBox="1"/>
          <p:nvPr>
            <p:custDataLst>
              <p:tags r:id="rId2"/>
            </p:custDataLst>
          </p:nvPr>
        </p:nvSpPr>
        <p:spPr>
          <a:xfrm>
            <a:off x="1988715" y="3011202"/>
            <a:ext cx="8214570" cy="984885"/>
          </a:xfrm>
          <a:prstGeom prst="rect">
            <a:avLst/>
          </a:prstGeom>
          <a:noFill/>
        </p:spPr>
        <p:txBody>
          <a:bodyPr wrap="square" rtlCol="0">
            <a:spAutoFit/>
          </a:bodyPr>
          <a:lstStyle/>
          <a:p>
            <a:r>
              <a:rPr lang="en-CA" sz="4000" b="1" dirty="0">
                <a:solidFill>
                  <a:srgbClr val="F7F5F5"/>
                </a:solidFill>
                <a:hlinkClick r:id="rId5">
                  <a:extLst>
                    <a:ext uri="{A12FA001-AC4F-418D-AE19-62706E023703}">
                      <ahyp:hlinkClr xmlns:ahyp="http://schemas.microsoft.com/office/drawing/2018/hyperlinkcolor" val="tx"/>
                    </a:ext>
                  </a:extLst>
                </a:hlinkClick>
              </a:rPr>
              <a:t>www.canada.ca/pension-benefits</a:t>
            </a:r>
            <a:endParaRPr lang="en-CA" sz="4000" b="1" dirty="0">
              <a:solidFill>
                <a:srgbClr val="F7F5F5"/>
              </a:solidFill>
            </a:endParaRPr>
          </a:p>
          <a:p>
            <a:endParaRPr lang="en-CA" dirty="0">
              <a:solidFill>
                <a:srgbClr val="F7F5F5"/>
              </a:solidFill>
            </a:endParaRPr>
          </a:p>
        </p:txBody>
      </p:sp>
      <p:sp>
        <p:nvSpPr>
          <p:cNvPr id="3" name="Slide Number Placeholder 2">
            <a:extLst>
              <a:ext uri="{FF2B5EF4-FFF2-40B4-BE49-F238E27FC236}">
                <a16:creationId xmlns:a16="http://schemas.microsoft.com/office/drawing/2014/main" id="{B3D74C36-8C2F-6BB1-45FA-29560DDC5F31}"/>
              </a:ext>
            </a:extLst>
          </p:cNvPr>
          <p:cNvSpPr>
            <a:spLocks noGrp="1"/>
          </p:cNvSpPr>
          <p:nvPr>
            <p:ph type="sldNum" sz="quarter" idx="12"/>
          </p:nvPr>
        </p:nvSpPr>
        <p:spPr/>
        <p:txBody>
          <a:bodyPr/>
          <a:lstStyle/>
          <a:p>
            <a:fld id="{CB8C0070-AC95-4E25-AAB3-0DDC6EE6265B}" type="slidenum">
              <a:rPr lang="en-CA" noProof="0" smtClean="0"/>
              <a:t>3</a:t>
            </a:fld>
            <a:endParaRPr lang="en-CA" noProof="0" dirty="0"/>
          </a:p>
        </p:txBody>
      </p:sp>
    </p:spTree>
    <p:extLst>
      <p:ext uri="{BB962C8B-B14F-4D97-AF65-F5344CB8AC3E}">
        <p14:creationId xmlns:p14="http://schemas.microsoft.com/office/powerpoint/2010/main" val="262944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9A6F-D3E6-73D4-7632-3F85144FDEEC}"/>
              </a:ext>
            </a:extLst>
          </p:cNvPr>
          <p:cNvSpPr>
            <a:spLocks noGrp="1"/>
          </p:cNvSpPr>
          <p:nvPr>
            <p:ph type="title"/>
            <p:custDataLst>
              <p:tags r:id="rId1"/>
            </p:custDataLst>
          </p:nvPr>
        </p:nvSpPr>
        <p:spPr>
          <a:xfrm>
            <a:off x="4030980" y="324000"/>
            <a:ext cx="7520940" cy="752325"/>
          </a:xfrm>
        </p:spPr>
        <p:txBody>
          <a:bodyPr vert="horz" lIns="0" tIns="0" rIns="0" bIns="0" rtlCol="0" anchor="t" anchorCtr="0">
            <a:normAutofit/>
          </a:bodyPr>
          <a:lstStyle/>
          <a:p>
            <a:r>
              <a:rPr lang="fr-CA" b="1" kern="1200" dirty="0">
                <a:solidFill>
                  <a:srgbClr val="000000"/>
                </a:solidFill>
                <a:latin typeface="+mj-lt"/>
                <a:ea typeface="+mj-ea"/>
                <a:cs typeface="+mj-cs"/>
              </a:rPr>
              <a:t>Other Topics</a:t>
            </a:r>
          </a:p>
        </p:txBody>
      </p:sp>
      <p:sp>
        <p:nvSpPr>
          <p:cNvPr id="6" name="TextBox 5">
            <a:extLst>
              <a:ext uri="{FF2B5EF4-FFF2-40B4-BE49-F238E27FC236}">
                <a16:creationId xmlns:a16="http://schemas.microsoft.com/office/drawing/2014/main" id="{F1E02FA5-F05A-7428-83C5-249EDBB4ADB6}"/>
              </a:ext>
            </a:extLst>
          </p:cNvPr>
          <p:cNvSpPr txBox="1"/>
          <p:nvPr>
            <p:custDataLst>
              <p:tags r:id="rId2"/>
            </p:custDataLst>
          </p:nvPr>
        </p:nvSpPr>
        <p:spPr>
          <a:xfrm>
            <a:off x="439835" y="595870"/>
            <a:ext cx="2472846" cy="5581093"/>
          </a:xfrm>
          <a:prstGeom prst="rect">
            <a:avLst/>
          </a:prstGeom>
        </p:spPr>
        <p:txBody>
          <a:bodyPr vert="horz" lIns="0" tIns="0" rIns="0" bIns="0" rtlCol="0" anchor="t">
            <a:normAutofit/>
          </a:bodyPr>
          <a:lstStyle/>
          <a:p>
            <a:pPr>
              <a:lnSpc>
                <a:spcPct val="90000"/>
              </a:lnSpc>
              <a:spcBef>
                <a:spcPts val="1000"/>
              </a:spcBef>
              <a:buSzPct val="75000"/>
            </a:pPr>
            <a:r>
              <a:rPr lang="en-CA" sz="2800" kern="1200" dirty="0">
                <a:solidFill>
                  <a:schemeClr val="bg1"/>
                </a:solidFill>
                <a:latin typeface="+mn-lt"/>
                <a:ea typeface="+mn-ea"/>
                <a:cs typeface="+mn-cs"/>
              </a:rPr>
              <a:t>Click these hyperlinks or contact the Pension Centre for:</a:t>
            </a:r>
          </a:p>
        </p:txBody>
      </p:sp>
      <p:sp>
        <p:nvSpPr>
          <p:cNvPr id="7" name="TextBox 6">
            <a:extLst>
              <a:ext uri="{FF2B5EF4-FFF2-40B4-BE49-F238E27FC236}">
                <a16:creationId xmlns:a16="http://schemas.microsoft.com/office/drawing/2014/main" id="{6F2CF9CD-7E2F-ACEB-941E-24C496E2F4EF}"/>
              </a:ext>
            </a:extLst>
          </p:cNvPr>
          <p:cNvSpPr txBox="1"/>
          <p:nvPr>
            <p:custDataLst>
              <p:tags r:id="rId3"/>
            </p:custDataLst>
          </p:nvPr>
        </p:nvSpPr>
        <p:spPr>
          <a:xfrm>
            <a:off x="4030980" y="1326264"/>
            <a:ext cx="7513320" cy="5078431"/>
          </a:xfrm>
          <a:prstGeom prst="rect">
            <a:avLst/>
          </a:prstGeom>
        </p:spPr>
        <p:txBody>
          <a:bodyPr vert="horz" lIns="0" tIns="0" rIns="0" bIns="0" rtlCol="0">
            <a:normAutofit lnSpcReduction="10000"/>
          </a:bodyPr>
          <a:lstStyle/>
          <a:p>
            <a:pPr marL="228600" indent="-228600">
              <a:lnSpc>
                <a:spcPct val="90000"/>
              </a:lnSpc>
              <a:spcBef>
                <a:spcPts val="1000"/>
              </a:spcBef>
              <a:buFont typeface="Arial" panose="020B0604020202020204" pitchFamily="34" charset="0"/>
              <a:buChar char="•"/>
            </a:pPr>
            <a:r>
              <a:rPr lang="en-CA" sz="2000" dirty="0">
                <a:solidFill>
                  <a:srgbClr val="000000"/>
                </a:solidFill>
              </a:rPr>
              <a:t>Pension Transfer Agreements:</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6">
                  <a:extLst>
                    <a:ext uri="{A12FA001-AC4F-418D-AE19-62706E023703}">
                      <ahyp:hlinkClr xmlns:ahyp="http://schemas.microsoft.com/office/drawing/2018/hyperlinkcolor" val="tx"/>
                    </a:ext>
                  </a:extLst>
                </a:hlinkClick>
              </a:rPr>
              <a:t>www.canada.ca/</a:t>
            </a:r>
            <a:r>
              <a:rPr lang="en-CA" sz="2000" dirty="0">
                <a:solidFill>
                  <a:schemeClr val="tx2"/>
                </a:solidFill>
                <a:effectLst/>
                <a:ea typeface="Arial Unicode MS"/>
                <a:hlinkClick r:id="rId6">
                  <a:extLst>
                    <a:ext uri="{A12FA001-AC4F-418D-AE19-62706E023703}">
                      <ahyp:hlinkClr xmlns:ahyp="http://schemas.microsoft.com/office/drawing/2018/hyperlinkcolor" val="tx"/>
                    </a:ext>
                  </a:extLst>
                </a:hlinkClick>
              </a:rPr>
              <a:t>pensiontransferagreements </a:t>
            </a:r>
            <a:endParaRPr lang="en-CA" sz="2000" dirty="0">
              <a:solidFill>
                <a:schemeClr val="tx2"/>
              </a:solidFill>
              <a:effectLst/>
              <a:ea typeface="Arial Unicode MS"/>
            </a:endParaRPr>
          </a:p>
          <a:p>
            <a:pPr marL="685800" lvl="1" indent="-228600">
              <a:lnSpc>
                <a:spcPct val="90000"/>
              </a:lnSpc>
              <a:spcBef>
                <a:spcPts val="1000"/>
              </a:spcBef>
              <a:buFont typeface="Arial" panose="020B0604020202020204" pitchFamily="34" charset="0"/>
              <a:buChar char="•"/>
            </a:pPr>
            <a:endParaRPr lang="en-CA" sz="2000" dirty="0">
              <a:sym typeface="Wingdings" panose="05000000000000000000" pitchFamily="2" charset="2"/>
            </a:endParaRPr>
          </a:p>
          <a:p>
            <a:pPr marL="228600" indent="-228600">
              <a:lnSpc>
                <a:spcPct val="90000"/>
              </a:lnSpc>
              <a:spcBef>
                <a:spcPts val="1000"/>
              </a:spcBef>
              <a:buFont typeface="Arial" panose="020B0604020202020204" pitchFamily="34" charset="0"/>
              <a:buChar char="•"/>
            </a:pPr>
            <a:r>
              <a:rPr lang="en-CA" sz="2000" dirty="0">
                <a:solidFill>
                  <a:srgbClr val="000000"/>
                </a:solidFill>
              </a:rPr>
              <a:t>Pension division in case of divorce/separation:</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7">
                  <a:extLst>
                    <a:ext uri="{A12FA001-AC4F-418D-AE19-62706E023703}">
                      <ahyp:hlinkClr xmlns:ahyp="http://schemas.microsoft.com/office/drawing/2018/hyperlinkcolor" val="tx"/>
                    </a:ext>
                  </a:extLst>
                </a:hlinkClick>
              </a:rPr>
              <a:t>www.canada.ca/pensionbenefitdivision</a:t>
            </a:r>
            <a:r>
              <a:rPr lang="en-CA" sz="2000" dirty="0">
                <a:solidFill>
                  <a:schemeClr val="tx2"/>
                </a:solidFill>
                <a:sym typeface="Wingdings" panose="05000000000000000000" pitchFamily="2" charset="2"/>
              </a:rPr>
              <a:t> </a:t>
            </a:r>
          </a:p>
          <a:p>
            <a:pPr lvl="1">
              <a:lnSpc>
                <a:spcPct val="90000"/>
              </a:lnSpc>
              <a:spcBef>
                <a:spcPts val="1000"/>
              </a:spcBef>
            </a:pPr>
            <a:endParaRPr lang="en-CA" sz="2000" dirty="0">
              <a:sym typeface="Wingdings" panose="05000000000000000000" pitchFamily="2" charset="2"/>
            </a:endParaRPr>
          </a:p>
          <a:p>
            <a:pPr marL="228600" indent="-228600">
              <a:lnSpc>
                <a:spcPct val="90000"/>
              </a:lnSpc>
              <a:spcBef>
                <a:spcPts val="1000"/>
              </a:spcBef>
              <a:buFont typeface="Arial" panose="020B0604020202020204" pitchFamily="34" charset="0"/>
              <a:buChar char="•"/>
            </a:pPr>
            <a:r>
              <a:rPr lang="en-CA" sz="2000" dirty="0">
                <a:solidFill>
                  <a:srgbClr val="000000"/>
                </a:solidFill>
              </a:rPr>
              <a:t>Disability after retirement:</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8">
                  <a:extLst>
                    <a:ext uri="{A12FA001-AC4F-418D-AE19-62706E023703}">
                      <ahyp:hlinkClr xmlns:ahyp="http://schemas.microsoft.com/office/drawing/2018/hyperlinkcolor" val="tx"/>
                    </a:ext>
                  </a:extLst>
                </a:hlinkClick>
              </a:rPr>
              <a:t>www.canada.ca/</a:t>
            </a:r>
            <a:r>
              <a:rPr lang="en-CA" sz="2000" dirty="0">
                <a:solidFill>
                  <a:schemeClr val="tx2"/>
                </a:solidFill>
                <a:effectLst/>
                <a:ea typeface="Arial Unicode MS"/>
                <a:hlinkClick r:id="rId8">
                  <a:extLst>
                    <a:ext uri="{A12FA001-AC4F-418D-AE19-62706E023703}">
                      <ahyp:hlinkClr xmlns:ahyp="http://schemas.microsoft.com/office/drawing/2018/hyperlinkcolor" val="tx"/>
                    </a:ext>
                  </a:extLst>
                </a:hlinkClick>
              </a:rPr>
              <a:t>disabilityafterretirement</a:t>
            </a:r>
            <a:r>
              <a:rPr lang="en-CA" sz="2000" dirty="0">
                <a:solidFill>
                  <a:schemeClr val="tx2"/>
                </a:solidFill>
                <a:effectLst/>
                <a:ea typeface="Arial Unicode MS"/>
              </a:rPr>
              <a:t> </a:t>
            </a:r>
          </a:p>
          <a:p>
            <a:pPr lvl="1">
              <a:lnSpc>
                <a:spcPct val="90000"/>
              </a:lnSpc>
              <a:spcBef>
                <a:spcPts val="1000"/>
              </a:spcBef>
            </a:pPr>
            <a:endParaRPr lang="en-CA" sz="2000" dirty="0">
              <a:solidFill>
                <a:schemeClr val="tx2"/>
              </a:solidFill>
            </a:endParaRPr>
          </a:p>
          <a:p>
            <a:pPr marL="228600" indent="-228600">
              <a:lnSpc>
                <a:spcPct val="90000"/>
              </a:lnSpc>
              <a:spcBef>
                <a:spcPts val="1000"/>
              </a:spcBef>
              <a:buFont typeface="Arial" panose="020B0604020202020204" pitchFamily="34" charset="0"/>
              <a:buChar char="•"/>
            </a:pPr>
            <a:r>
              <a:rPr lang="en-CA" sz="2000" dirty="0">
                <a:solidFill>
                  <a:srgbClr val="000000"/>
                </a:solidFill>
              </a:rPr>
              <a:t>Re-employment after retirement:</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9">
                  <a:extLst>
                    <a:ext uri="{A12FA001-AC4F-418D-AE19-62706E023703}">
                      <ahyp:hlinkClr xmlns:ahyp="http://schemas.microsoft.com/office/drawing/2018/hyperlinkcolor" val="tx"/>
                    </a:ext>
                  </a:extLst>
                </a:hlinkClick>
              </a:rPr>
              <a:t>www.canada.ca/reemploymentafterretirement</a:t>
            </a:r>
            <a:r>
              <a:rPr lang="en-CA" sz="2000" dirty="0">
                <a:solidFill>
                  <a:schemeClr val="tx2"/>
                </a:solidFill>
                <a:sym typeface="Wingdings" panose="05000000000000000000" pitchFamily="2" charset="2"/>
              </a:rPr>
              <a:t>  </a:t>
            </a:r>
          </a:p>
          <a:p>
            <a:pPr marL="228600" indent="-228600">
              <a:lnSpc>
                <a:spcPct val="90000"/>
              </a:lnSpc>
              <a:spcBef>
                <a:spcPts val="1000"/>
              </a:spcBef>
              <a:buFont typeface="Arial" panose="020B0604020202020204" pitchFamily="34" charset="0"/>
              <a:buChar char="•"/>
            </a:pPr>
            <a:endParaRPr lang="en-CA" sz="2000" dirty="0"/>
          </a:p>
          <a:p>
            <a:pPr marL="228600" indent="-228600">
              <a:lnSpc>
                <a:spcPct val="90000"/>
              </a:lnSpc>
              <a:spcBef>
                <a:spcPts val="1000"/>
              </a:spcBef>
              <a:buFont typeface="Arial" panose="020B0604020202020204" pitchFamily="34" charset="0"/>
              <a:buChar char="•"/>
            </a:pPr>
            <a:r>
              <a:rPr lang="en-CA" sz="2000" dirty="0">
                <a:solidFill>
                  <a:srgbClr val="000000"/>
                </a:solidFill>
              </a:rPr>
              <a:t>Optional Survivor Benefit:</a:t>
            </a:r>
          </a:p>
          <a:p>
            <a:pPr marL="685800" lvl="1" indent="-228600">
              <a:lnSpc>
                <a:spcPct val="90000"/>
              </a:lnSpc>
              <a:spcBef>
                <a:spcPts val="1000"/>
              </a:spcBef>
              <a:buFont typeface="Arial" panose="020B0604020202020204" pitchFamily="34" charset="0"/>
              <a:buChar char="•"/>
            </a:pPr>
            <a:r>
              <a:rPr lang="en-CA" sz="2000" dirty="0">
                <a:solidFill>
                  <a:schemeClr val="tx2"/>
                </a:solidFill>
                <a:sym typeface="Wingdings" panose="05000000000000000000" pitchFamily="2" charset="2"/>
                <a:hlinkClick r:id="rId10">
                  <a:extLst>
                    <a:ext uri="{A12FA001-AC4F-418D-AE19-62706E023703}">
                      <ahyp:hlinkClr xmlns:ahyp="http://schemas.microsoft.com/office/drawing/2018/hyperlinkcolor" val="tx"/>
                    </a:ext>
                  </a:extLst>
                </a:hlinkClick>
              </a:rPr>
              <a:t>www.canada.ca/optionalsurvivorbenefit</a:t>
            </a:r>
            <a:r>
              <a:rPr lang="en-CA" sz="2000" dirty="0">
                <a:solidFill>
                  <a:schemeClr val="tx2"/>
                </a:solidFill>
                <a:sym typeface="Wingdings" panose="05000000000000000000" pitchFamily="2" charset="2"/>
              </a:rPr>
              <a:t>  </a:t>
            </a:r>
          </a:p>
          <a:p>
            <a:pPr marL="685800" lvl="1" indent="-228600">
              <a:lnSpc>
                <a:spcPct val="90000"/>
              </a:lnSpc>
              <a:spcBef>
                <a:spcPts val="1000"/>
              </a:spcBef>
              <a:buFont typeface="Arial" panose="020B0604020202020204" pitchFamily="34" charset="0"/>
              <a:buChar char="•"/>
            </a:pPr>
            <a:endParaRPr lang="fr-CA" sz="2000" dirty="0"/>
          </a:p>
          <a:p>
            <a:pPr marL="228600" indent="-228600">
              <a:lnSpc>
                <a:spcPct val="90000"/>
              </a:lnSpc>
              <a:spcBef>
                <a:spcPts val="1000"/>
              </a:spcBef>
              <a:buFont typeface="Arial" panose="020B0604020202020204" pitchFamily="34" charset="0"/>
              <a:buChar char="•"/>
            </a:pPr>
            <a:endParaRPr lang="en-CA" sz="2000" dirty="0"/>
          </a:p>
          <a:p>
            <a:pPr marL="685800" lvl="1" indent="-228600">
              <a:lnSpc>
                <a:spcPct val="90000"/>
              </a:lnSpc>
              <a:spcBef>
                <a:spcPts val="1000"/>
              </a:spcBef>
              <a:buFont typeface="Arial" panose="020B0604020202020204" pitchFamily="34" charset="0"/>
              <a:buChar char="•"/>
            </a:pPr>
            <a:endParaRPr lang="en-CA" sz="2000" dirty="0"/>
          </a:p>
        </p:txBody>
      </p:sp>
      <p:sp>
        <p:nvSpPr>
          <p:cNvPr id="3" name="Slide Number Placeholder 2">
            <a:extLst>
              <a:ext uri="{FF2B5EF4-FFF2-40B4-BE49-F238E27FC236}">
                <a16:creationId xmlns:a16="http://schemas.microsoft.com/office/drawing/2014/main" id="{5CE38C80-F899-023C-589F-71895F3625C9}"/>
              </a:ext>
            </a:extLst>
          </p:cNvPr>
          <p:cNvSpPr>
            <a:spLocks noGrp="1"/>
          </p:cNvSpPr>
          <p:nvPr>
            <p:ph type="sldNum" sz="quarter" idx="12"/>
          </p:nvPr>
        </p:nvSpPr>
        <p:spPr/>
        <p:txBody>
          <a:bodyPr/>
          <a:lstStyle/>
          <a:p>
            <a:fld id="{CB8C0070-AC95-4E25-AAB3-0DDC6EE6265B}" type="slidenum">
              <a:rPr lang="en-CA" noProof="0" smtClean="0"/>
              <a:t>30</a:t>
            </a:fld>
            <a:endParaRPr lang="en-CA" noProof="0" dirty="0"/>
          </a:p>
        </p:txBody>
      </p:sp>
    </p:spTree>
    <p:extLst>
      <p:ext uri="{BB962C8B-B14F-4D97-AF65-F5344CB8AC3E}">
        <p14:creationId xmlns:p14="http://schemas.microsoft.com/office/powerpoint/2010/main" val="199892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9A6F-D3E6-73D4-7632-3F85144FDEEC}"/>
              </a:ext>
            </a:extLst>
          </p:cNvPr>
          <p:cNvSpPr>
            <a:spLocks noGrp="1"/>
          </p:cNvSpPr>
          <p:nvPr>
            <p:ph type="title"/>
            <p:custDataLst>
              <p:tags r:id="rId1"/>
            </p:custDataLst>
          </p:nvPr>
        </p:nvSpPr>
        <p:spPr>
          <a:xfrm>
            <a:off x="4030980" y="324000"/>
            <a:ext cx="7520940" cy="840135"/>
          </a:xfrm>
        </p:spPr>
        <p:txBody>
          <a:bodyPr vert="horz" lIns="0" tIns="0" rIns="0" bIns="0" rtlCol="0" anchor="t" anchorCtr="0">
            <a:normAutofit/>
          </a:bodyPr>
          <a:lstStyle/>
          <a:p>
            <a:r>
              <a:rPr lang="fr-CA" b="1" kern="1200" dirty="0">
                <a:solidFill>
                  <a:srgbClr val="000000"/>
                </a:solidFill>
                <a:latin typeface="+mj-lt"/>
                <a:ea typeface="+mj-ea"/>
                <a:cs typeface="+mj-cs"/>
              </a:rPr>
              <a:t>Tools</a:t>
            </a:r>
          </a:p>
        </p:txBody>
      </p:sp>
      <p:sp>
        <p:nvSpPr>
          <p:cNvPr id="8" name="TextBox 7">
            <a:extLst>
              <a:ext uri="{FF2B5EF4-FFF2-40B4-BE49-F238E27FC236}">
                <a16:creationId xmlns:a16="http://schemas.microsoft.com/office/drawing/2014/main" id="{3844D31E-8555-C127-8A18-EAD1FE583FC1}"/>
              </a:ext>
            </a:extLst>
          </p:cNvPr>
          <p:cNvSpPr txBox="1"/>
          <p:nvPr/>
        </p:nvSpPr>
        <p:spPr>
          <a:xfrm>
            <a:off x="3860800" y="1164135"/>
            <a:ext cx="8044873" cy="511364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CA" sz="2000" dirty="0">
                <a:solidFill>
                  <a:srgbClr val="000000"/>
                </a:solidFill>
                <a:ea typeface="Calibri"/>
                <a:cs typeface="Calibri"/>
              </a:rPr>
              <a:t>Online pension tools (calculators)</a:t>
            </a:r>
            <a:r>
              <a:rPr lang="en-CA" sz="2000" dirty="0">
                <a:solidFill>
                  <a:schemeClr val="bg1"/>
                </a:solidFill>
                <a:ea typeface="Calibri"/>
                <a:cs typeface="Calibri"/>
              </a:rPr>
              <a:t>.</a:t>
            </a:r>
          </a:p>
          <a:p>
            <a:pPr marL="800100" lvl="1" indent="-342900">
              <a:lnSpc>
                <a:spcPct val="150000"/>
              </a:lnSpc>
              <a:buFont typeface="Arial" panose="020B0604020202020204" pitchFamily="34" charset="0"/>
              <a:buChar char="•"/>
            </a:pPr>
            <a:r>
              <a:rPr lang="en-CA" sz="2000" dirty="0">
                <a:solidFill>
                  <a:schemeClr val="tx2"/>
                </a:solidFill>
                <a:ea typeface="Calibri"/>
                <a:cs typeface="Calibri"/>
                <a:hlinkClick r:id="rId4">
                  <a:extLst>
                    <a:ext uri="{A12FA001-AC4F-418D-AE19-62706E023703}">
                      <ahyp:hlinkClr xmlns:ahyp="http://schemas.microsoft.com/office/drawing/2018/hyperlinkcolor" val="tx"/>
                    </a:ext>
                  </a:extLst>
                </a:hlinkClick>
              </a:rPr>
              <a:t>www.canada.ca/pensiontools</a:t>
            </a:r>
            <a:r>
              <a:rPr lang="en-CA" sz="2000" dirty="0">
                <a:solidFill>
                  <a:schemeClr val="tx2"/>
                </a:solidFill>
                <a:ea typeface="Calibri"/>
                <a:cs typeface="Calibri"/>
              </a:rPr>
              <a:t>  </a:t>
            </a:r>
          </a:p>
          <a:p>
            <a:pPr lvl="1">
              <a:lnSpc>
                <a:spcPct val="150000"/>
              </a:lnSpc>
            </a:pPr>
            <a:r>
              <a:rPr lang="en-CA" sz="2000" dirty="0">
                <a:solidFill>
                  <a:srgbClr val="000000"/>
                </a:solidFill>
                <a:ea typeface="Calibri"/>
                <a:cs typeface="Calibri"/>
              </a:rPr>
              <a:t>       </a:t>
            </a:r>
            <a:endParaRPr lang="en-CA" sz="2000" u="sng" spc="10" dirty="0">
              <a:effectLst/>
              <a:ea typeface="Calibri"/>
              <a:cs typeface="Times New Roman"/>
            </a:endParaRPr>
          </a:p>
          <a:p>
            <a:pPr marL="342900" indent="-342900">
              <a:lnSpc>
                <a:spcPct val="150000"/>
              </a:lnSpc>
              <a:buFont typeface="Arial" panose="020B0604020202020204" pitchFamily="34" charset="0"/>
              <a:buChar char="•"/>
            </a:pPr>
            <a:r>
              <a:rPr lang="en-CA" sz="2000" dirty="0">
                <a:solidFill>
                  <a:srgbClr val="000000"/>
                </a:solidFill>
                <a:ea typeface="Calibri"/>
                <a:cs typeface="Calibri"/>
              </a:rPr>
              <a:t>Video series: you and your pension </a:t>
            </a:r>
            <a:r>
              <a:rPr lang="en-CA" sz="2000" dirty="0">
                <a:solidFill>
                  <a:srgbClr val="000000"/>
                </a:solidFill>
                <a:ea typeface="Calibri"/>
                <a:cs typeface="Calibri"/>
                <a:sym typeface="Wingdings" panose="05000000000000000000" pitchFamily="2" charset="2"/>
              </a:rPr>
              <a:t>plan</a:t>
            </a:r>
            <a:r>
              <a:rPr lang="en-CA" sz="2000" dirty="0">
                <a:solidFill>
                  <a:schemeClr val="bg1"/>
                </a:solidFill>
                <a:ea typeface="Calibri"/>
                <a:cs typeface="Calibri"/>
                <a:sym typeface="Wingdings" panose="05000000000000000000" pitchFamily="2" charset="2"/>
              </a:rPr>
              <a:t>.</a:t>
            </a:r>
          </a:p>
          <a:p>
            <a:pPr marL="800100" lvl="1" indent="-342900">
              <a:lnSpc>
                <a:spcPct val="150000"/>
              </a:lnSpc>
              <a:buFont typeface="Arial" panose="020B0604020202020204" pitchFamily="34" charset="0"/>
              <a:buChar char="•"/>
            </a:pPr>
            <a:r>
              <a:rPr lang="en-CA" sz="2000" dirty="0">
                <a:solidFill>
                  <a:schemeClr val="tx2"/>
                </a:solidFill>
                <a:ea typeface="Calibri"/>
                <a:cs typeface="Calibri"/>
                <a:sym typeface="Wingdings" panose="05000000000000000000" pitchFamily="2" charset="2"/>
                <a:hlinkClick r:id="rId5">
                  <a:extLst>
                    <a:ext uri="{A12FA001-AC4F-418D-AE19-62706E023703}">
                      <ahyp:hlinkClr xmlns:ahyp="http://schemas.microsoft.com/office/drawing/2018/hyperlinkcolor" val="tx"/>
                    </a:ext>
                  </a:extLst>
                </a:hlinkClick>
              </a:rPr>
              <a:t>www.canada.ca/pensionvideos</a:t>
            </a:r>
            <a:r>
              <a:rPr lang="en-CA" sz="2000" dirty="0">
                <a:solidFill>
                  <a:schemeClr val="tx2"/>
                </a:solidFill>
                <a:ea typeface="Calibri"/>
                <a:cs typeface="Calibri"/>
                <a:sym typeface="Wingdings" panose="05000000000000000000" pitchFamily="2" charset="2"/>
              </a:rPr>
              <a:t> 	</a:t>
            </a:r>
          </a:p>
          <a:p>
            <a:pPr lvl="1">
              <a:lnSpc>
                <a:spcPct val="150000"/>
              </a:lnSpc>
            </a:pPr>
            <a:r>
              <a:rPr lang="en-CA" sz="2000" dirty="0">
                <a:solidFill>
                  <a:srgbClr val="636467"/>
                </a:solidFill>
                <a:ea typeface="Calibri"/>
                <a:cs typeface="Calibri"/>
                <a:sym typeface="Wingdings" panose="05000000000000000000" pitchFamily="2" charset="2"/>
              </a:rPr>
              <a:t>	           	</a:t>
            </a:r>
            <a:r>
              <a:rPr lang="en-CA" sz="2000" dirty="0">
                <a:solidFill>
                  <a:srgbClr val="636467"/>
                </a:solidFill>
                <a:effectLst/>
                <a:ea typeface="Calibri"/>
                <a:cs typeface="Calibri"/>
              </a:rPr>
              <a:t> </a:t>
            </a:r>
            <a:endParaRPr lang="en-CA" sz="2000" dirty="0">
              <a:solidFill>
                <a:srgbClr val="636467"/>
              </a:solidFill>
              <a:ea typeface="Calibri"/>
              <a:cs typeface="Calibri"/>
            </a:endParaRPr>
          </a:p>
          <a:p>
            <a:pPr marL="342900" indent="-342900">
              <a:lnSpc>
                <a:spcPct val="150000"/>
              </a:lnSpc>
              <a:buFont typeface="Arial" panose="020B0604020202020204" pitchFamily="34" charset="0"/>
              <a:buChar char="•"/>
            </a:pPr>
            <a:r>
              <a:rPr lang="en-CA" sz="2000" dirty="0">
                <a:solidFill>
                  <a:srgbClr val="000000"/>
                </a:solidFill>
                <a:ea typeface="Calibri"/>
                <a:cs typeface="Calibri"/>
              </a:rPr>
              <a:t>Information packages (Service Buyback, Leave Without Pay etc.)</a:t>
            </a:r>
            <a:r>
              <a:rPr lang="en-CA" sz="2000" dirty="0">
                <a:solidFill>
                  <a:schemeClr val="bg1"/>
                </a:solidFill>
                <a:ea typeface="Calibri"/>
                <a:cs typeface="Calibri"/>
              </a:rPr>
              <a:t>.</a:t>
            </a:r>
          </a:p>
          <a:p>
            <a:pPr marL="800100" lvl="1" indent="-342900">
              <a:lnSpc>
                <a:spcPct val="150000"/>
              </a:lnSpc>
              <a:buFont typeface="Arial" panose="020B0604020202020204" pitchFamily="34" charset="0"/>
              <a:buChar char="•"/>
            </a:pPr>
            <a:r>
              <a:rPr lang="en-CA" sz="2000" dirty="0">
                <a:solidFill>
                  <a:schemeClr val="tx2"/>
                </a:solidFill>
                <a:ea typeface="Calibri"/>
                <a:cs typeface="Calibri"/>
                <a:sym typeface="Wingdings" panose="05000000000000000000" pitchFamily="2" charset="2"/>
                <a:hlinkClick r:id="rId6">
                  <a:extLst>
                    <a:ext uri="{A12FA001-AC4F-418D-AE19-62706E023703}">
                      <ahyp:hlinkClr xmlns:ahyp="http://schemas.microsoft.com/office/drawing/2018/hyperlinkcolor" val="tx"/>
                    </a:ext>
                  </a:extLst>
                </a:hlinkClick>
              </a:rPr>
              <a:t>www.canada.ca/pensioninformationpackages</a:t>
            </a:r>
            <a:r>
              <a:rPr lang="en-CA" sz="2000" dirty="0">
                <a:solidFill>
                  <a:schemeClr val="tx2"/>
                </a:solidFill>
                <a:ea typeface="Calibri"/>
                <a:cs typeface="Calibri"/>
                <a:sym typeface="Wingdings" panose="05000000000000000000" pitchFamily="2" charset="2"/>
              </a:rPr>
              <a:t> </a:t>
            </a:r>
          </a:p>
          <a:p>
            <a:pPr lvl="1">
              <a:lnSpc>
                <a:spcPct val="150000"/>
              </a:lnSpc>
            </a:pPr>
            <a:endParaRPr lang="en-CA" sz="2000" dirty="0">
              <a:solidFill>
                <a:srgbClr val="636467"/>
              </a:solidFill>
              <a:ea typeface="Calibri"/>
              <a:cs typeface="Calibri"/>
              <a:sym typeface="Wingdings" panose="05000000000000000000" pitchFamily="2" charset="2"/>
            </a:endParaRPr>
          </a:p>
          <a:p>
            <a:pPr marL="342900" indent="-342900">
              <a:lnSpc>
                <a:spcPct val="150000"/>
              </a:lnSpc>
              <a:buFont typeface="Arial" panose="020B0604020202020204" pitchFamily="34" charset="0"/>
              <a:buChar char="•"/>
            </a:pPr>
            <a:r>
              <a:rPr lang="en-CA" sz="2000" dirty="0">
                <a:solidFill>
                  <a:srgbClr val="000000"/>
                </a:solidFill>
                <a:ea typeface="Calibri"/>
                <a:cs typeface="Calibri"/>
              </a:rPr>
              <a:t>Public service pension plan forms</a:t>
            </a:r>
            <a:r>
              <a:rPr lang="en-CA" sz="2000" dirty="0">
                <a:solidFill>
                  <a:schemeClr val="bg1"/>
                </a:solidFill>
                <a:ea typeface="Calibri"/>
                <a:cs typeface="Calibri"/>
              </a:rPr>
              <a:t>.</a:t>
            </a:r>
          </a:p>
          <a:p>
            <a:pPr marL="800100" lvl="1" indent="-342900">
              <a:lnSpc>
                <a:spcPct val="150000"/>
              </a:lnSpc>
              <a:buFont typeface="Arial" panose="020B0604020202020204" pitchFamily="34" charset="0"/>
              <a:buChar char="•"/>
            </a:pPr>
            <a:r>
              <a:rPr lang="en-CA" sz="2000" dirty="0">
                <a:solidFill>
                  <a:schemeClr val="tx2"/>
                </a:solidFill>
                <a:ea typeface="Calibri"/>
                <a:cs typeface="Calibri"/>
                <a:sym typeface="Wingdings" panose="05000000000000000000" pitchFamily="2" charset="2"/>
                <a:hlinkClick r:id="rId7">
                  <a:extLst>
                    <a:ext uri="{A12FA001-AC4F-418D-AE19-62706E023703}">
                      <ahyp:hlinkClr xmlns:ahyp="http://schemas.microsoft.com/office/drawing/2018/hyperlinkcolor" val="tx"/>
                    </a:ext>
                  </a:extLst>
                </a:hlinkClick>
              </a:rPr>
              <a:t>www.canada.ca/pensionforms</a:t>
            </a:r>
            <a:r>
              <a:rPr lang="en-CA" sz="2000" dirty="0">
                <a:solidFill>
                  <a:schemeClr val="tx2"/>
                </a:solidFill>
                <a:ea typeface="Calibri"/>
                <a:cs typeface="Calibri"/>
                <a:sym typeface="Wingdings" panose="05000000000000000000" pitchFamily="2" charset="2"/>
              </a:rPr>
              <a:t> </a:t>
            </a:r>
            <a:r>
              <a:rPr lang="en-CA" sz="2000" dirty="0">
                <a:solidFill>
                  <a:srgbClr val="636467"/>
                </a:solidFill>
                <a:ea typeface="Calibri"/>
                <a:cs typeface="Calibri"/>
              </a:rPr>
              <a:t>		</a:t>
            </a:r>
            <a:endParaRPr lang="en-CA" sz="2000" u="sng" dirty="0">
              <a:ea typeface="Calibri"/>
              <a:cs typeface="Calibri"/>
            </a:endParaRPr>
          </a:p>
        </p:txBody>
      </p:sp>
      <p:sp>
        <p:nvSpPr>
          <p:cNvPr id="3" name="Slide Number Placeholder 2">
            <a:extLst>
              <a:ext uri="{FF2B5EF4-FFF2-40B4-BE49-F238E27FC236}">
                <a16:creationId xmlns:a16="http://schemas.microsoft.com/office/drawing/2014/main" id="{5D5E4452-7338-31F8-931F-B64A8AF2F5C6}"/>
              </a:ext>
            </a:extLst>
          </p:cNvPr>
          <p:cNvSpPr>
            <a:spLocks noGrp="1"/>
          </p:cNvSpPr>
          <p:nvPr>
            <p:ph type="sldNum" sz="quarter" idx="12"/>
          </p:nvPr>
        </p:nvSpPr>
        <p:spPr/>
        <p:txBody>
          <a:bodyPr/>
          <a:lstStyle/>
          <a:p>
            <a:fld id="{CB8C0070-AC95-4E25-AAB3-0DDC6EE6265B}" type="slidenum">
              <a:rPr lang="en-CA" noProof="0" smtClean="0"/>
              <a:t>31</a:t>
            </a:fld>
            <a:endParaRPr lang="en-CA" noProof="0" dirty="0"/>
          </a:p>
        </p:txBody>
      </p:sp>
    </p:spTree>
    <p:extLst>
      <p:ext uri="{BB962C8B-B14F-4D97-AF65-F5344CB8AC3E}">
        <p14:creationId xmlns:p14="http://schemas.microsoft.com/office/powerpoint/2010/main" val="7427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3807-8F97-6C81-8F17-43C52ED67BC6}"/>
              </a:ext>
            </a:extLst>
          </p:cNvPr>
          <p:cNvSpPr>
            <a:spLocks noGrp="1"/>
          </p:cNvSpPr>
          <p:nvPr>
            <p:ph type="title"/>
            <p:custDataLst>
              <p:tags r:id="rId1"/>
            </p:custDataLst>
          </p:nvPr>
        </p:nvSpPr>
        <p:spPr>
          <a:xfrm>
            <a:off x="540000" y="324000"/>
            <a:ext cx="9610380" cy="718437"/>
          </a:xfrm>
        </p:spPr>
        <p:txBody>
          <a:bodyPr vert="horz" lIns="91440" tIns="45720" rIns="91440" bIns="45720" rtlCol="0" anchor="b">
            <a:normAutofit/>
          </a:bodyPr>
          <a:lstStyle/>
          <a:p>
            <a:r>
              <a:rPr lang="en-US" dirty="0">
                <a:solidFill>
                  <a:srgbClr val="000000"/>
                </a:solidFill>
              </a:rPr>
              <a:t>Contact Information</a:t>
            </a:r>
          </a:p>
        </p:txBody>
      </p:sp>
      <p:sp>
        <p:nvSpPr>
          <p:cNvPr id="6" name="TextBox 5">
            <a:extLst>
              <a:ext uri="{FF2B5EF4-FFF2-40B4-BE49-F238E27FC236}">
                <a16:creationId xmlns:a16="http://schemas.microsoft.com/office/drawing/2014/main" id="{A0C1CFF6-C137-2A53-E3B2-3CDFF969BC9D}"/>
              </a:ext>
            </a:extLst>
          </p:cNvPr>
          <p:cNvSpPr txBox="1"/>
          <p:nvPr>
            <p:custDataLst>
              <p:tags r:id="rId2"/>
            </p:custDataLst>
          </p:nvPr>
        </p:nvSpPr>
        <p:spPr>
          <a:xfrm>
            <a:off x="797095" y="1289044"/>
            <a:ext cx="66141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Public pensions:</a:t>
            </a:r>
            <a:endParaRPr lang="en-US" sz="2000" dirty="0">
              <a:solidFill>
                <a:srgbClr val="000000"/>
              </a:solidFill>
            </a:endParaRPr>
          </a:p>
        </p:txBody>
      </p:sp>
      <p:sp>
        <p:nvSpPr>
          <p:cNvPr id="3" name="TextBox 2">
            <a:extLst>
              <a:ext uri="{FF2B5EF4-FFF2-40B4-BE49-F238E27FC236}">
                <a16:creationId xmlns:a16="http://schemas.microsoft.com/office/drawing/2014/main" id="{FF09E606-C0B9-9EC4-E841-1309254CEAC3}"/>
              </a:ext>
            </a:extLst>
          </p:cNvPr>
          <p:cNvSpPr txBox="1"/>
          <p:nvPr>
            <p:custDataLst>
              <p:tags r:id="rId3"/>
            </p:custDataLst>
          </p:nvPr>
        </p:nvSpPr>
        <p:spPr>
          <a:xfrm>
            <a:off x="795993" y="1695534"/>
            <a:ext cx="3973416" cy="1461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rgbClr val="000000"/>
                </a:solidFill>
              </a:rPr>
              <a:t>Service Canada (CPP/OAS)</a:t>
            </a:r>
            <a:endParaRPr lang="en-US" dirty="0">
              <a:solidFill>
                <a:srgbClr val="000000"/>
              </a:solidFill>
            </a:endParaRPr>
          </a:p>
          <a:p>
            <a:r>
              <a:rPr lang="en-CA" dirty="0">
                <a:solidFill>
                  <a:srgbClr val="000000"/>
                </a:solidFill>
              </a:rPr>
              <a:t>1-800-277-9914</a:t>
            </a:r>
            <a:endParaRPr lang="en-US" dirty="0">
              <a:solidFill>
                <a:srgbClr val="000000"/>
              </a:solidFill>
              <a:cs typeface="Arial"/>
            </a:endParaRPr>
          </a:p>
          <a:p>
            <a:r>
              <a:rPr lang="en-CA" dirty="0">
                <a:solidFill>
                  <a:schemeClr val="tx2"/>
                </a:solidFill>
                <a:hlinkClick r:id="rId12">
                  <a:extLst>
                    <a:ext uri="{A12FA001-AC4F-418D-AE19-62706E023703}">
                      <ahyp:hlinkClr xmlns:ahyp="http://schemas.microsoft.com/office/drawing/2018/hyperlinkcolor" val="tx"/>
                    </a:ext>
                  </a:extLst>
                </a:hlinkClick>
              </a:rPr>
              <a:t>www.servicecanada.gc.ca</a:t>
            </a:r>
            <a:endParaRPr lang="en-CA" dirty="0">
              <a:solidFill>
                <a:schemeClr val="tx2"/>
              </a:solidFill>
            </a:endParaRPr>
          </a:p>
          <a:p>
            <a:endParaRPr lang="en-CA" dirty="0"/>
          </a:p>
          <a:p>
            <a:endParaRPr lang="en-CA" sz="1700" dirty="0">
              <a:cs typeface="Arial"/>
            </a:endParaRPr>
          </a:p>
        </p:txBody>
      </p:sp>
      <p:sp>
        <p:nvSpPr>
          <p:cNvPr id="5" name="TextBox 4">
            <a:extLst>
              <a:ext uri="{FF2B5EF4-FFF2-40B4-BE49-F238E27FC236}">
                <a16:creationId xmlns:a16="http://schemas.microsoft.com/office/drawing/2014/main" id="{1834D3F8-F14D-1D92-3DB5-190D494AEA82}"/>
              </a:ext>
            </a:extLst>
          </p:cNvPr>
          <p:cNvSpPr txBox="1"/>
          <p:nvPr>
            <p:custDataLst>
              <p:tags r:id="rId4"/>
            </p:custDataLst>
          </p:nvPr>
        </p:nvSpPr>
        <p:spPr>
          <a:xfrm>
            <a:off x="5607672" y="1695534"/>
            <a:ext cx="4818042"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rgbClr val="000000"/>
                </a:solidFill>
              </a:rPr>
              <a:t>Québec Pension Plan (QPP)</a:t>
            </a:r>
            <a:r>
              <a:rPr lang="en-US" dirty="0">
                <a:solidFill>
                  <a:srgbClr val="000000"/>
                </a:solidFill>
                <a:cs typeface="Arial"/>
              </a:rPr>
              <a:t>​</a:t>
            </a:r>
          </a:p>
          <a:p>
            <a:r>
              <a:rPr lang="en-CA" dirty="0">
                <a:solidFill>
                  <a:srgbClr val="000000"/>
                </a:solidFill>
                <a:cs typeface="Arial"/>
              </a:rPr>
              <a:t>1-800-463-5185</a:t>
            </a:r>
            <a:endParaRPr lang="en-US" dirty="0">
              <a:solidFill>
                <a:srgbClr val="000000"/>
              </a:solidFill>
              <a:cs typeface="Arial"/>
            </a:endParaRPr>
          </a:p>
          <a:p>
            <a:r>
              <a:rPr lang="en-CA" dirty="0">
                <a:solidFill>
                  <a:schemeClr val="tx2"/>
                </a:solidFill>
                <a:cs typeface="Arial"/>
                <a:hlinkClick r:id="rId13">
                  <a:extLst>
                    <a:ext uri="{A12FA001-AC4F-418D-AE19-62706E023703}">
                      <ahyp:hlinkClr xmlns:ahyp="http://schemas.microsoft.com/office/drawing/2018/hyperlinkcolor" val="tx"/>
                    </a:ext>
                  </a:extLst>
                </a:hlinkClick>
              </a:rPr>
              <a:t>www.rrq.gouv.qc.ca/en/</a:t>
            </a:r>
            <a:endParaRPr lang="en-CA" dirty="0">
              <a:solidFill>
                <a:schemeClr val="tx2"/>
              </a:solidFill>
              <a:cs typeface="Arial"/>
            </a:endParaRPr>
          </a:p>
          <a:p>
            <a:endParaRPr lang="en-US" sz="1700" dirty="0">
              <a:cs typeface="Arial"/>
            </a:endParaRPr>
          </a:p>
        </p:txBody>
      </p:sp>
      <p:sp>
        <p:nvSpPr>
          <p:cNvPr id="12" name="TextBox 11">
            <a:extLst>
              <a:ext uri="{FF2B5EF4-FFF2-40B4-BE49-F238E27FC236}">
                <a16:creationId xmlns:a16="http://schemas.microsoft.com/office/drawing/2014/main" id="{F750BE7C-574E-401C-E6D8-A0BBD8F09A7C}"/>
              </a:ext>
            </a:extLst>
          </p:cNvPr>
          <p:cNvSpPr txBox="1"/>
          <p:nvPr>
            <p:custDataLst>
              <p:tags r:id="rId5"/>
            </p:custDataLst>
          </p:nvPr>
        </p:nvSpPr>
        <p:spPr>
          <a:xfrm>
            <a:off x="795993" y="3178693"/>
            <a:ext cx="66141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Group benefits administered by Canada Life</a:t>
            </a:r>
            <a:r>
              <a:rPr lang="en-US" sz="2000" dirty="0">
                <a:cs typeface="Arial"/>
              </a:rPr>
              <a:t>:</a:t>
            </a:r>
            <a:endParaRPr lang="en-US" sz="2000" dirty="0"/>
          </a:p>
        </p:txBody>
      </p:sp>
      <p:sp>
        <p:nvSpPr>
          <p:cNvPr id="7" name="TextBox 6">
            <a:extLst>
              <a:ext uri="{FF2B5EF4-FFF2-40B4-BE49-F238E27FC236}">
                <a16:creationId xmlns:a16="http://schemas.microsoft.com/office/drawing/2014/main" id="{07F4C320-7E90-8CAB-1FC7-DE6D69A01E11}"/>
              </a:ext>
            </a:extLst>
          </p:cNvPr>
          <p:cNvSpPr txBox="1"/>
          <p:nvPr>
            <p:custDataLst>
              <p:tags r:id="rId6"/>
            </p:custDataLst>
          </p:nvPr>
        </p:nvSpPr>
        <p:spPr>
          <a:xfrm>
            <a:off x="797095" y="3578803"/>
            <a:ext cx="3550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cs typeface="Arial"/>
              </a:rPr>
              <a:t>Public Service Health Care plan</a:t>
            </a:r>
          </a:p>
          <a:p>
            <a:r>
              <a:rPr lang="en-CA" dirty="0">
                <a:solidFill>
                  <a:srgbClr val="000000"/>
                </a:solidFill>
                <a:cs typeface="Arial"/>
              </a:rPr>
              <a:t>employees and pensioners</a:t>
            </a:r>
            <a:endParaRPr lang="en-US" dirty="0">
              <a:solidFill>
                <a:srgbClr val="000000"/>
              </a:solidFill>
              <a:cs typeface="Arial"/>
            </a:endParaRPr>
          </a:p>
          <a:p>
            <a:r>
              <a:rPr lang="en-CA" dirty="0">
                <a:solidFill>
                  <a:srgbClr val="000000"/>
                </a:solidFill>
                <a:cs typeface="Arial"/>
              </a:rPr>
              <a:t>1-855-415-4414 </a:t>
            </a:r>
            <a:endParaRPr lang="en-US" b="1" dirty="0">
              <a:solidFill>
                <a:srgbClr val="000000"/>
              </a:solidFill>
              <a:cs typeface="Arial"/>
            </a:endParaRPr>
          </a:p>
          <a:p>
            <a:r>
              <a:rPr lang="en-CA" dirty="0">
                <a:solidFill>
                  <a:schemeClr val="tx2"/>
                </a:solidFill>
                <a:hlinkClick r:id="rId14">
                  <a:extLst>
                    <a:ext uri="{A12FA001-AC4F-418D-AE19-62706E023703}">
                      <ahyp:hlinkClr xmlns:ahyp="http://schemas.microsoft.com/office/drawing/2018/hyperlinkcolor" val="tx"/>
                    </a:ext>
                  </a:extLst>
                </a:hlinkClick>
              </a:rPr>
              <a:t>https://my.canadalife.com/sign-in</a:t>
            </a:r>
            <a:endParaRPr lang="en-US" u="sng" dirty="0">
              <a:solidFill>
                <a:schemeClr val="tx2"/>
              </a:solidFill>
              <a:cs typeface="Arial"/>
            </a:endParaRPr>
          </a:p>
        </p:txBody>
      </p:sp>
      <p:sp>
        <p:nvSpPr>
          <p:cNvPr id="9" name="TextBox 8">
            <a:extLst>
              <a:ext uri="{FF2B5EF4-FFF2-40B4-BE49-F238E27FC236}">
                <a16:creationId xmlns:a16="http://schemas.microsoft.com/office/drawing/2014/main" id="{234B715B-49B5-98AF-3158-1CD46BA20FD4}"/>
              </a:ext>
            </a:extLst>
          </p:cNvPr>
          <p:cNvSpPr txBox="1"/>
          <p:nvPr>
            <p:custDataLst>
              <p:tags r:id="rId7"/>
            </p:custDataLst>
          </p:nvPr>
        </p:nvSpPr>
        <p:spPr>
          <a:xfrm>
            <a:off x="5607673" y="3578400"/>
            <a:ext cx="48180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rgbClr val="000000"/>
                </a:solidFill>
              </a:rPr>
              <a:t>Public Service Dental Care Plan</a:t>
            </a:r>
            <a:r>
              <a:rPr lang="en-US" dirty="0">
                <a:solidFill>
                  <a:srgbClr val="000000"/>
                </a:solidFill>
                <a:cs typeface="Arial"/>
              </a:rPr>
              <a:t>​ </a:t>
            </a:r>
          </a:p>
          <a:p>
            <a:r>
              <a:rPr lang="en-US" dirty="0">
                <a:solidFill>
                  <a:srgbClr val="000000"/>
                </a:solidFill>
                <a:cs typeface="Arial"/>
              </a:rPr>
              <a:t>&amp; </a:t>
            </a:r>
            <a:r>
              <a:rPr lang="en-CA" dirty="0">
                <a:solidFill>
                  <a:srgbClr val="000000"/>
                </a:solidFill>
                <a:cs typeface="Arial"/>
              </a:rPr>
              <a:t>Pensioners’ Dental Services Plan</a:t>
            </a:r>
            <a:endParaRPr lang="en-US" dirty="0">
              <a:solidFill>
                <a:srgbClr val="000000"/>
              </a:solidFill>
            </a:endParaRPr>
          </a:p>
          <a:p>
            <a:r>
              <a:rPr lang="en-CA" dirty="0">
                <a:solidFill>
                  <a:srgbClr val="000000"/>
                </a:solidFill>
                <a:cs typeface="Arial"/>
              </a:rPr>
              <a:t>1-855-415-4414</a:t>
            </a:r>
            <a:endParaRPr lang="en-US" dirty="0">
              <a:solidFill>
                <a:srgbClr val="000000"/>
              </a:solidFill>
              <a:cs typeface="Arial"/>
            </a:endParaRPr>
          </a:p>
          <a:p>
            <a:r>
              <a:rPr lang="fr-CA" u="sng" dirty="0">
                <a:solidFill>
                  <a:schemeClr val="tx2"/>
                </a:solidFill>
                <a:cs typeface="Arial"/>
              </a:rPr>
              <a:t>https://my.canadalife.com/sign-in</a:t>
            </a:r>
            <a:endParaRPr lang="en-US" u="sng" dirty="0">
              <a:solidFill>
                <a:schemeClr val="tx2"/>
              </a:solidFill>
              <a:cs typeface="Arial"/>
            </a:endParaRPr>
          </a:p>
        </p:txBody>
      </p:sp>
      <p:sp>
        <p:nvSpPr>
          <p:cNvPr id="13" name="TextBox 12">
            <a:extLst>
              <a:ext uri="{FF2B5EF4-FFF2-40B4-BE49-F238E27FC236}">
                <a16:creationId xmlns:a16="http://schemas.microsoft.com/office/drawing/2014/main" id="{751A8E99-0527-CF82-F9E4-7107AA18BA34}"/>
              </a:ext>
            </a:extLst>
          </p:cNvPr>
          <p:cNvSpPr txBox="1"/>
          <p:nvPr>
            <p:custDataLst>
              <p:tags r:id="rId8"/>
            </p:custDataLst>
          </p:nvPr>
        </p:nvSpPr>
        <p:spPr>
          <a:xfrm>
            <a:off x="797094" y="5165890"/>
            <a:ext cx="12293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Other:</a:t>
            </a:r>
            <a:endParaRPr lang="en-US" sz="2000" dirty="0">
              <a:solidFill>
                <a:srgbClr val="000000"/>
              </a:solidFill>
            </a:endParaRPr>
          </a:p>
        </p:txBody>
      </p:sp>
      <p:sp>
        <p:nvSpPr>
          <p:cNvPr id="11" name="TextBox 10">
            <a:extLst>
              <a:ext uri="{FF2B5EF4-FFF2-40B4-BE49-F238E27FC236}">
                <a16:creationId xmlns:a16="http://schemas.microsoft.com/office/drawing/2014/main" id="{7C9D756F-E608-0E4D-F052-F77A94014B5E}"/>
              </a:ext>
            </a:extLst>
          </p:cNvPr>
          <p:cNvSpPr txBox="1"/>
          <p:nvPr>
            <p:custDataLst>
              <p:tags r:id="rId9"/>
            </p:custDataLst>
          </p:nvPr>
        </p:nvSpPr>
        <p:spPr>
          <a:xfrm>
            <a:off x="795993" y="5566000"/>
            <a:ext cx="77262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rgbClr val="000000"/>
                </a:solidFill>
              </a:rPr>
              <a:t>Canadian Dental Care Plan</a:t>
            </a:r>
          </a:p>
          <a:p>
            <a:r>
              <a:rPr lang="en-CA" dirty="0">
                <a:solidFill>
                  <a:srgbClr val="000000"/>
                </a:solidFill>
                <a:cs typeface="Arial"/>
              </a:rPr>
              <a:t>1-833-537-4342</a:t>
            </a:r>
          </a:p>
          <a:p>
            <a:r>
              <a:rPr lang="en-CA" u="sng" dirty="0">
                <a:solidFill>
                  <a:schemeClr val="tx2"/>
                </a:solidFill>
                <a:cs typeface="Arial"/>
                <a:hlinkClick r:id="rId15">
                  <a:extLst>
                    <a:ext uri="{A12FA001-AC4F-418D-AE19-62706E023703}">
                      <ahyp:hlinkClr xmlns:ahyp="http://schemas.microsoft.com/office/drawing/2018/hyperlinkcolor" val="tx"/>
                    </a:ext>
                  </a:extLst>
                </a:hlinkClick>
              </a:rPr>
              <a:t>www.canada.ca/dental</a:t>
            </a:r>
            <a:r>
              <a:rPr lang="en-CA" u="sng" dirty="0">
                <a:solidFill>
                  <a:schemeClr val="tx2"/>
                </a:solidFill>
                <a:cs typeface="Arial"/>
              </a:rPr>
              <a:t> </a:t>
            </a:r>
          </a:p>
        </p:txBody>
      </p:sp>
      <p:sp>
        <p:nvSpPr>
          <p:cNvPr id="4" name="Slide Number Placeholder 3">
            <a:extLst>
              <a:ext uri="{FF2B5EF4-FFF2-40B4-BE49-F238E27FC236}">
                <a16:creationId xmlns:a16="http://schemas.microsoft.com/office/drawing/2014/main" id="{4E150510-3E7F-FE1E-8F0C-44BAB55B8733}"/>
              </a:ext>
            </a:extLst>
          </p:cNvPr>
          <p:cNvSpPr>
            <a:spLocks noGrp="1"/>
          </p:cNvSpPr>
          <p:nvPr>
            <p:ph type="sldNum" sz="quarter" idx="12"/>
          </p:nvPr>
        </p:nvSpPr>
        <p:spPr/>
        <p:txBody>
          <a:bodyPr/>
          <a:lstStyle/>
          <a:p>
            <a:fld id="{CB8C0070-AC95-4E25-AAB3-0DDC6EE6265B}" type="slidenum">
              <a:rPr lang="en-CA" noProof="0" smtClean="0"/>
              <a:t>32</a:t>
            </a:fld>
            <a:endParaRPr lang="en-CA" noProof="0" dirty="0"/>
          </a:p>
        </p:txBody>
      </p:sp>
    </p:spTree>
    <p:extLst>
      <p:ext uri="{BB962C8B-B14F-4D97-AF65-F5344CB8AC3E}">
        <p14:creationId xmlns:p14="http://schemas.microsoft.com/office/powerpoint/2010/main" val="20816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D4B112-3983-BBF3-97D1-7CBA20D67D58}"/>
              </a:ext>
            </a:extLst>
          </p:cNvPr>
          <p:cNvSpPr>
            <a:spLocks noGrp="1"/>
          </p:cNvSpPr>
          <p:nvPr>
            <p:ph type="title"/>
            <p:custDataLst>
              <p:tags r:id="rId1"/>
            </p:custDataLst>
          </p:nvPr>
        </p:nvSpPr>
        <p:spPr>
          <a:xfrm>
            <a:off x="540000" y="324000"/>
            <a:ext cx="10401658" cy="779462"/>
          </a:xfrm>
        </p:spPr>
        <p:txBody>
          <a:bodyPr/>
          <a:lstStyle/>
          <a:p>
            <a:r>
              <a:rPr lang="en-CA" dirty="0">
                <a:solidFill>
                  <a:srgbClr val="000000"/>
                </a:solidFill>
              </a:rPr>
              <a:t>National Association of Federal Retirees</a:t>
            </a:r>
          </a:p>
        </p:txBody>
      </p:sp>
      <p:sp>
        <p:nvSpPr>
          <p:cNvPr id="4" name="TextBox 3">
            <a:extLst>
              <a:ext uri="{FF2B5EF4-FFF2-40B4-BE49-F238E27FC236}">
                <a16:creationId xmlns:a16="http://schemas.microsoft.com/office/drawing/2014/main" id="{D8803440-FDC0-BBA0-A19D-7CD81148552A}"/>
              </a:ext>
            </a:extLst>
          </p:cNvPr>
          <p:cNvSpPr txBox="1"/>
          <p:nvPr>
            <p:custDataLst>
              <p:tags r:id="rId2"/>
            </p:custDataLst>
          </p:nvPr>
        </p:nvSpPr>
        <p:spPr>
          <a:xfrm>
            <a:off x="303916" y="1131392"/>
            <a:ext cx="7839959"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CA" sz="1800" b="0" i="0" u="none" strike="noStrike" baseline="0" dirty="0">
                <a:solidFill>
                  <a:srgbClr val="000000"/>
                </a:solidFill>
              </a:rPr>
              <a:t>The National Association of Federal Retirees has advocated to protect the hard-earned pensions and benefits of retired members of the federal public service, Canadian Armed Forces, RCMP and federally appointed judges as well as their partners and survivors since 1963.</a:t>
            </a:r>
          </a:p>
          <a:p>
            <a:pPr marL="285750" indent="-285750">
              <a:buFont typeface="Arial" panose="020B0604020202020204" pitchFamily="34" charset="0"/>
              <a:buChar char="•"/>
            </a:pPr>
            <a:endParaRPr lang="en-CA" sz="1800" b="0" i="0" u="none" strike="noStrike" baseline="0"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We were instrumental in obtaining pension indexation and advocated for the creation of the Pensioners' Dental Services Plan (PDSP).</a:t>
            </a:r>
          </a:p>
          <a:p>
            <a:pPr marL="285750" indent="-285750">
              <a:buFont typeface="Arial" panose="020B0604020202020204" pitchFamily="34" charset="0"/>
              <a:buChar char="•"/>
            </a:pPr>
            <a:endParaRPr lang="en-CA"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We represent members, and all federal retirees, on the PSHCP Partners Committee.</a:t>
            </a:r>
          </a:p>
          <a:p>
            <a:pPr marL="285750" indent="-285750">
              <a:buFont typeface="Arial" panose="020B0604020202020204" pitchFamily="34" charset="0"/>
              <a:buChar char="•"/>
            </a:pPr>
            <a:endParaRPr lang="en-CA"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Federal Retirees is a not-for-profit membership-based organization incorporated under the </a:t>
            </a:r>
            <a:r>
              <a:rPr lang="en-CA" sz="1800" b="0" i="1" u="none" strike="noStrike" baseline="0" dirty="0">
                <a:solidFill>
                  <a:srgbClr val="000000"/>
                </a:solidFill>
              </a:rPr>
              <a:t>Canada Not for Profit Corporations Act.</a:t>
            </a:r>
          </a:p>
          <a:p>
            <a:pPr marL="285750" indent="-285750">
              <a:buFont typeface="Arial" panose="020B0604020202020204" pitchFamily="34" charset="0"/>
              <a:buChar char="•"/>
            </a:pPr>
            <a:endParaRPr lang="en-CA" i="1"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Join more than 170,000 members from coast to coast. You don’t need to be retired to join</a:t>
            </a:r>
            <a:r>
              <a:rPr lang="en-CA" sz="1800" b="0" i="0" u="none" strike="noStrike" baseline="0" dirty="0"/>
              <a:t>.</a:t>
            </a:r>
          </a:p>
          <a:p>
            <a:pPr marL="285750" indent="-285750">
              <a:buFont typeface="Arial" panose="020B0604020202020204" pitchFamily="34" charset="0"/>
              <a:buChar char="•"/>
            </a:pPr>
            <a:endParaRPr lang="en-CA" dirty="0">
              <a:solidFill>
                <a:srgbClr val="000000"/>
              </a:solidFill>
            </a:endParaRPr>
          </a:p>
          <a:p>
            <a:pPr marL="285750" indent="-285750">
              <a:buFont typeface="Arial" panose="020B0604020202020204" pitchFamily="34" charset="0"/>
              <a:buChar char="•"/>
            </a:pPr>
            <a:r>
              <a:rPr lang="en-CA" sz="1800" b="0" i="0" u="none" strike="noStrike" baseline="0" dirty="0">
                <a:solidFill>
                  <a:srgbClr val="000000"/>
                </a:solidFill>
              </a:rPr>
              <a:t>Call 1-855-304-4700 (toll-free) or visit </a:t>
            </a:r>
            <a:r>
              <a:rPr lang="en-CA" sz="1800" b="0" i="0" u="none" strike="noStrike" baseline="0" dirty="0">
                <a:solidFill>
                  <a:srgbClr val="0070C0"/>
                </a:solidFill>
              </a:rPr>
              <a:t>www.federalretirees.ca</a:t>
            </a:r>
            <a:r>
              <a:rPr lang="en-CA" sz="1800" b="0" i="0" u="none" strike="noStrike" baseline="0" dirty="0"/>
              <a:t> </a:t>
            </a:r>
            <a:r>
              <a:rPr lang="en-CA" sz="1800" b="0" i="0" u="none" strike="noStrike" baseline="0" dirty="0">
                <a:solidFill>
                  <a:srgbClr val="000000"/>
                </a:solidFill>
              </a:rPr>
              <a:t>to become a member.</a:t>
            </a:r>
          </a:p>
        </p:txBody>
      </p:sp>
      <p:grpSp>
        <p:nvGrpSpPr>
          <p:cNvPr id="8" name="Group 7" descr="National Association of Federal Retirees banner with website and QR code included.">
            <a:extLst>
              <a:ext uri="{FF2B5EF4-FFF2-40B4-BE49-F238E27FC236}">
                <a16:creationId xmlns:a16="http://schemas.microsoft.com/office/drawing/2014/main" id="{20D65D94-67D5-A299-C1AC-CCF643617990}"/>
              </a:ext>
            </a:extLst>
          </p:cNvPr>
          <p:cNvGrpSpPr/>
          <p:nvPr>
            <p:custDataLst>
              <p:tags r:id="rId3"/>
            </p:custDataLst>
          </p:nvPr>
        </p:nvGrpSpPr>
        <p:grpSpPr>
          <a:xfrm>
            <a:off x="8576273" y="1332573"/>
            <a:ext cx="1945600" cy="4638640"/>
            <a:chOff x="9554485" y="928362"/>
            <a:chExt cx="1945600" cy="4638640"/>
          </a:xfrm>
        </p:grpSpPr>
        <p:pic>
          <p:nvPicPr>
            <p:cNvPr id="9" name="Picture 8">
              <a:hlinkClick r:id="rId6"/>
              <a:extLst>
                <a:ext uri="{FF2B5EF4-FFF2-40B4-BE49-F238E27FC236}">
                  <a16:creationId xmlns:a16="http://schemas.microsoft.com/office/drawing/2014/main" id="{3B6B6784-B2D0-5F8E-FAA0-7C5412CD6FF7}"/>
                </a:ext>
              </a:extLst>
            </p:cNvPr>
            <p:cNvPicPr>
              <a:picLocks noChangeAspect="1"/>
            </p:cNvPicPr>
            <p:nvPr/>
          </p:nvPicPr>
          <p:blipFill>
            <a:blip r:embed="rId7"/>
            <a:stretch>
              <a:fillRect/>
            </a:stretch>
          </p:blipFill>
          <p:spPr>
            <a:xfrm>
              <a:off x="9554485" y="928362"/>
              <a:ext cx="1945600" cy="2683362"/>
            </a:xfrm>
            <a:prstGeom prst="rect">
              <a:avLst/>
            </a:prstGeom>
          </p:spPr>
        </p:pic>
        <p:pic>
          <p:nvPicPr>
            <p:cNvPr id="10" name="Picture 9">
              <a:extLst>
                <a:ext uri="{FF2B5EF4-FFF2-40B4-BE49-F238E27FC236}">
                  <a16:creationId xmlns:a16="http://schemas.microsoft.com/office/drawing/2014/main" id="{2A6C13D0-9B3C-05E5-795C-618ECCDA8400}"/>
                </a:ext>
              </a:extLst>
            </p:cNvPr>
            <p:cNvPicPr>
              <a:picLocks noChangeAspect="1"/>
            </p:cNvPicPr>
            <p:nvPr/>
          </p:nvPicPr>
          <p:blipFill>
            <a:blip r:embed="rId8"/>
            <a:stretch>
              <a:fillRect/>
            </a:stretch>
          </p:blipFill>
          <p:spPr>
            <a:xfrm>
              <a:off x="9561663" y="3611725"/>
              <a:ext cx="1938421" cy="1955277"/>
            </a:xfrm>
            <a:prstGeom prst="rect">
              <a:avLst/>
            </a:prstGeom>
          </p:spPr>
        </p:pic>
      </p:grpSp>
      <p:sp>
        <p:nvSpPr>
          <p:cNvPr id="2" name="Slide Number Placeholder 1">
            <a:extLst>
              <a:ext uri="{FF2B5EF4-FFF2-40B4-BE49-F238E27FC236}">
                <a16:creationId xmlns:a16="http://schemas.microsoft.com/office/drawing/2014/main" id="{3B7D4A5A-5743-C225-C2E0-518C5DB19E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C0070-AC95-4E25-AAB3-0DDC6EE6265B}" type="slidenum">
              <a:rPr kumimoji="0" lang="fr-CA" sz="1200" b="0" i="0" u="none" strike="noStrike" kern="1200" cap="none" spc="0" normalizeH="0" baseline="0" noProof="0" smtClean="0">
                <a:ln>
                  <a:noFill/>
                </a:ln>
                <a:solidFill>
                  <a:srgbClr val="0C1E2B">
                    <a:tint val="82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dirty="0">
              <a:ln>
                <a:noFill/>
              </a:ln>
              <a:solidFill>
                <a:srgbClr val="0C1E2B">
                  <a:tint val="82000"/>
                </a:srgbClr>
              </a:solidFill>
              <a:effectLst/>
              <a:uLnTx/>
              <a:uFillTx/>
              <a:latin typeface="Arial"/>
              <a:ea typeface="+mn-ea"/>
              <a:cs typeface="+mn-cs"/>
            </a:endParaRPr>
          </a:p>
        </p:txBody>
      </p:sp>
    </p:spTree>
    <p:extLst>
      <p:ext uri="{BB962C8B-B14F-4D97-AF65-F5344CB8AC3E}">
        <p14:creationId xmlns:p14="http://schemas.microsoft.com/office/powerpoint/2010/main" val="392592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40AFB-AB11-110D-3307-201C25F51AD0}"/>
              </a:ext>
            </a:extLst>
          </p:cNvPr>
          <p:cNvSpPr>
            <a:spLocks noGrp="1"/>
          </p:cNvSpPr>
          <p:nvPr>
            <p:ph type="title"/>
            <p:custDataLst>
              <p:tags r:id="rId1"/>
            </p:custDataLst>
          </p:nvPr>
        </p:nvSpPr>
        <p:spPr>
          <a:xfrm>
            <a:off x="0" y="640080"/>
            <a:ext cx="12192000" cy="1131569"/>
          </a:xfrm>
        </p:spPr>
        <p:txBody>
          <a:bodyPr anchor="t">
            <a:normAutofit/>
          </a:bodyPr>
          <a:lstStyle/>
          <a:p>
            <a:pPr algn="ctr"/>
            <a:r>
              <a:rPr lang="en-CA" sz="4800" dirty="0"/>
              <a:t>Government of Canada Pension Centre</a:t>
            </a:r>
          </a:p>
        </p:txBody>
      </p:sp>
      <p:sp>
        <p:nvSpPr>
          <p:cNvPr id="6" name="TextBox 5">
            <a:extLst>
              <a:ext uri="{FF2B5EF4-FFF2-40B4-BE49-F238E27FC236}">
                <a16:creationId xmlns:a16="http://schemas.microsoft.com/office/drawing/2014/main" id="{1A9978BB-66D8-E624-4C15-7C4E6588858B}"/>
              </a:ext>
            </a:extLst>
          </p:cNvPr>
          <p:cNvSpPr txBox="1"/>
          <p:nvPr/>
        </p:nvSpPr>
        <p:spPr>
          <a:xfrm>
            <a:off x="-13645" y="2659559"/>
            <a:ext cx="12178355" cy="769441"/>
          </a:xfrm>
          <a:prstGeom prst="rect">
            <a:avLst/>
          </a:prstGeom>
          <a:noFill/>
        </p:spPr>
        <p:txBody>
          <a:bodyPr wrap="square" rtlCol="0">
            <a:spAutoFit/>
          </a:bodyPr>
          <a:lstStyle/>
          <a:p>
            <a:pPr algn="ctr"/>
            <a:r>
              <a:rPr lang="en-CA" sz="4400" i="1" dirty="0"/>
              <a:t>We are here to help!</a:t>
            </a:r>
            <a:endParaRPr lang="fr-CA" sz="4400" i="1" dirty="0"/>
          </a:p>
        </p:txBody>
      </p:sp>
      <p:sp>
        <p:nvSpPr>
          <p:cNvPr id="4" name="TextBox 3">
            <a:extLst>
              <a:ext uri="{FF2B5EF4-FFF2-40B4-BE49-F238E27FC236}">
                <a16:creationId xmlns:a16="http://schemas.microsoft.com/office/drawing/2014/main" id="{961977B7-C038-DD9F-ACDF-60D37CE1E6D2}"/>
              </a:ext>
            </a:extLst>
          </p:cNvPr>
          <p:cNvSpPr txBox="1"/>
          <p:nvPr/>
        </p:nvSpPr>
        <p:spPr>
          <a:xfrm>
            <a:off x="-13645" y="4695122"/>
            <a:ext cx="12192000" cy="1210378"/>
          </a:xfrm>
          <a:prstGeom prst="rect">
            <a:avLst/>
          </a:prstGeom>
          <a:noFill/>
        </p:spPr>
        <p:txBody>
          <a:bodyPr wrap="none" rtlCol="0">
            <a:noAutofit/>
          </a:bodyPr>
          <a:lstStyle/>
          <a:p>
            <a:pPr algn="ctr" eaLnBrk="0" fontAlgn="base" hangingPunct="0">
              <a:spcBef>
                <a:spcPct val="20000"/>
              </a:spcBef>
              <a:spcAft>
                <a:spcPct val="0"/>
              </a:spcAft>
              <a:defRPr/>
            </a:pPr>
            <a:r>
              <a:rPr lang="en-US" sz="3200" b="1" kern="0" dirty="0">
                <a:solidFill>
                  <a:schemeClr val="tx2"/>
                </a:solidFill>
                <a:ea typeface="Verdana"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www.canada.ca/pension-benefits</a:t>
            </a:r>
          </a:p>
          <a:p>
            <a:pPr algn="ctr" eaLnBrk="0" fontAlgn="base" hangingPunct="0">
              <a:spcBef>
                <a:spcPct val="20000"/>
              </a:spcBef>
              <a:spcAft>
                <a:spcPct val="0"/>
              </a:spcAft>
              <a:defRPr/>
            </a:pPr>
            <a:r>
              <a:rPr lang="en-US" sz="3200" b="1" kern="0" dirty="0">
                <a:solidFill>
                  <a:schemeClr val="tx2"/>
                </a:solidFill>
                <a:ea typeface="Verdana" pitchFamily="34" charset="0"/>
                <a:cs typeface="Calibri" panose="020F0502020204030204" pitchFamily="34" charset="0"/>
              </a:rPr>
              <a:t>   1-888-742-1300</a:t>
            </a:r>
          </a:p>
        </p:txBody>
      </p:sp>
      <p:sp>
        <p:nvSpPr>
          <p:cNvPr id="2" name="Slide Number Placeholder 1">
            <a:extLst>
              <a:ext uri="{FF2B5EF4-FFF2-40B4-BE49-F238E27FC236}">
                <a16:creationId xmlns:a16="http://schemas.microsoft.com/office/drawing/2014/main" id="{66B2FD52-8065-1FD0-E09D-A5FAD91884D3}"/>
              </a:ext>
            </a:extLst>
          </p:cNvPr>
          <p:cNvSpPr>
            <a:spLocks noGrp="1"/>
          </p:cNvSpPr>
          <p:nvPr>
            <p:ph type="sldNum" sz="quarter" idx="12"/>
          </p:nvPr>
        </p:nvSpPr>
        <p:spPr/>
        <p:txBody>
          <a:bodyPr/>
          <a:lstStyle/>
          <a:p>
            <a:fld id="{CB8C0070-AC95-4E25-AAB3-0DDC6EE6265B}" type="slidenum">
              <a:rPr lang="en-CA" noProof="0" smtClean="0"/>
              <a:t>34</a:t>
            </a:fld>
            <a:endParaRPr lang="en-CA" noProof="0" dirty="0"/>
          </a:p>
        </p:txBody>
      </p:sp>
    </p:spTree>
    <p:extLst>
      <p:ext uri="{BB962C8B-B14F-4D97-AF65-F5344CB8AC3E}">
        <p14:creationId xmlns:p14="http://schemas.microsoft.com/office/powerpoint/2010/main" val="287594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D273-D8D7-95C8-CCA2-2ADDF507871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7E316A0-46F8-E206-E1B6-923F751941B6}"/>
              </a:ext>
              <a:ext uri="{C183D7F6-B498-43B3-948B-1728B52AA6E4}">
                <adec:decorative xmlns:adec="http://schemas.microsoft.com/office/drawing/2017/decorative" val="1"/>
              </a:ext>
            </a:extLst>
          </p:cNvPr>
          <p:cNvSpPr/>
          <p:nvPr>
            <p:custDataLst>
              <p:tags r:id="rId1"/>
            </p:custDataLst>
          </p:nvPr>
        </p:nvSpPr>
        <p:spPr>
          <a:xfrm>
            <a:off x="818694" y="2236687"/>
            <a:ext cx="9180000" cy="671543"/>
          </a:xfrm>
          <a:prstGeom prst="rect">
            <a:avLst/>
          </a:prstGeom>
          <a:solidFill>
            <a:srgbClr val="4B4F59">
              <a:alpha val="74902"/>
            </a:srgbClr>
          </a:solidFill>
          <a:ln w="12700" cap="flat" cmpd="sng" algn="ctr">
            <a:solidFill>
              <a:srgbClr val="636466"/>
            </a:solidFill>
            <a:prstDash val="solid"/>
            <a:miter lim="800000"/>
          </a:ln>
          <a:effectLst/>
        </p:spPr>
        <p:txBody>
          <a:bodyPr lIns="91440" tIns="45720" rIns="91440" bIns="45720" rtlCol="0" anchor="ctr"/>
          <a:lstStyle/>
          <a:p>
            <a:pPr lvl="0" algn="ctr">
              <a:defRPr/>
            </a:pPr>
            <a:endParaRPr lang="en-CA" sz="2000" i="0" u="none" strike="noStrike" kern="0" cap="none" spc="0" normalizeH="0" baseline="0" noProof="0" dirty="0">
              <a:ln>
                <a:noFill/>
              </a:ln>
              <a:solidFill>
                <a:schemeClr val="bg1"/>
              </a:solidFill>
              <a:effectLst/>
              <a:uLnTx/>
              <a:uFillTx/>
              <a:cs typeface="Calibri"/>
            </a:endParaRPr>
          </a:p>
        </p:txBody>
      </p:sp>
      <p:sp>
        <p:nvSpPr>
          <p:cNvPr id="9" name="Rectangle 8">
            <a:extLst>
              <a:ext uri="{FF2B5EF4-FFF2-40B4-BE49-F238E27FC236}">
                <a16:creationId xmlns:a16="http://schemas.microsoft.com/office/drawing/2014/main" id="{8C85B24F-D71D-5171-F008-C8AB8BDA51F2}"/>
              </a:ext>
              <a:ext uri="{C183D7F6-B498-43B3-948B-1728B52AA6E4}">
                <adec:decorative xmlns:adec="http://schemas.microsoft.com/office/drawing/2017/decorative" val="1"/>
              </a:ext>
            </a:extLst>
          </p:cNvPr>
          <p:cNvSpPr/>
          <p:nvPr>
            <p:custDataLst>
              <p:tags r:id="rId2"/>
            </p:custDataLst>
          </p:nvPr>
        </p:nvSpPr>
        <p:spPr>
          <a:xfrm>
            <a:off x="821060" y="3057070"/>
            <a:ext cx="9180000" cy="673200"/>
          </a:xfrm>
          <a:prstGeom prst="rect">
            <a:avLst/>
          </a:prstGeom>
          <a:solidFill>
            <a:srgbClr val="4B4F59">
              <a:alpha val="74902"/>
            </a:srgbClr>
          </a:solidFill>
          <a:ln w="12700" cap="flat" cmpd="sng" algn="ctr">
            <a:solidFill>
              <a:srgbClr val="636466"/>
            </a:solidFill>
            <a:prstDash val="solid"/>
            <a:miter lim="800000"/>
          </a:ln>
          <a:effectLst/>
        </p:spPr>
        <p:txBody>
          <a:bodyPr lIns="91440" tIns="45720" rIns="91440" bIns="45720" rtlCol="0" anchor="ctr"/>
          <a:lstStyle/>
          <a:p>
            <a:pPr lvl="0" algn="ctr">
              <a:defRPr/>
            </a:pPr>
            <a:endParaRPr kumimoji="0" lang="en-CA" sz="2000" b="1" i="0" u="none" strike="noStrike" kern="0" cap="none" spc="0" normalizeH="0" baseline="0" noProof="0" dirty="0">
              <a:ln>
                <a:noFill/>
              </a:ln>
              <a:solidFill>
                <a:srgbClr val="093B5C"/>
              </a:solidFill>
              <a:effectLst/>
              <a:uLnTx/>
              <a:uFillTx/>
              <a:cs typeface="Calibri"/>
            </a:endParaRPr>
          </a:p>
        </p:txBody>
      </p:sp>
      <p:sp>
        <p:nvSpPr>
          <p:cNvPr id="2" name="Title 1">
            <a:extLst>
              <a:ext uri="{FF2B5EF4-FFF2-40B4-BE49-F238E27FC236}">
                <a16:creationId xmlns:a16="http://schemas.microsoft.com/office/drawing/2014/main" id="{B49E39EC-9B01-FAD6-08BC-2E6B8ABBE929}"/>
              </a:ext>
            </a:extLst>
          </p:cNvPr>
          <p:cNvSpPr>
            <a:spLocks noGrp="1"/>
          </p:cNvSpPr>
          <p:nvPr>
            <p:ph type="title"/>
            <p:custDataLst>
              <p:tags r:id="rId3"/>
            </p:custDataLst>
          </p:nvPr>
        </p:nvSpPr>
        <p:spPr>
          <a:xfrm>
            <a:off x="540000" y="324000"/>
            <a:ext cx="9601200" cy="1131569"/>
          </a:xfrm>
        </p:spPr>
        <p:txBody>
          <a:bodyPr/>
          <a:lstStyle/>
          <a:p>
            <a:r>
              <a:rPr lang="en-CA" dirty="0">
                <a:solidFill>
                  <a:srgbClr val="000000"/>
                </a:solidFill>
              </a:rPr>
              <a:t>Benefit Calculation</a:t>
            </a:r>
          </a:p>
        </p:txBody>
      </p:sp>
      <p:sp>
        <p:nvSpPr>
          <p:cNvPr id="14" name="TextBox 13">
            <a:extLst>
              <a:ext uri="{FF2B5EF4-FFF2-40B4-BE49-F238E27FC236}">
                <a16:creationId xmlns:a16="http://schemas.microsoft.com/office/drawing/2014/main" id="{EB3830F8-CA13-6496-C683-29BDE8168341}"/>
              </a:ext>
            </a:extLst>
          </p:cNvPr>
          <p:cNvSpPr txBox="1"/>
          <p:nvPr/>
        </p:nvSpPr>
        <p:spPr>
          <a:xfrm>
            <a:off x="353999" y="1171354"/>
            <a:ext cx="2068830" cy="707886"/>
          </a:xfrm>
          <a:prstGeom prst="rect">
            <a:avLst/>
          </a:prstGeom>
          <a:noFill/>
        </p:spPr>
        <p:txBody>
          <a:bodyPr wrap="square" rtlCol="0">
            <a:spAutoFit/>
          </a:bodyPr>
          <a:lstStyle/>
          <a:p>
            <a:pPr algn="ctr"/>
            <a:r>
              <a:rPr lang="en-CA" sz="2200" b="0" noProof="0" dirty="0">
                <a:solidFill>
                  <a:srgbClr val="000000"/>
                </a:solidFill>
                <a:ea typeface="Verdana" pitchFamily="34" charset="0"/>
                <a:cs typeface="Calibri" panose="020F0502020204030204" pitchFamily="34" charset="0"/>
              </a:rPr>
              <a:t>2%</a:t>
            </a:r>
            <a:r>
              <a:rPr lang="en-CA" sz="2000" b="0" noProof="0" dirty="0">
                <a:solidFill>
                  <a:srgbClr val="000000"/>
                </a:solidFill>
                <a:ea typeface="Verdana" pitchFamily="34" charset="0"/>
                <a:cs typeface="Verdana" pitchFamily="34" charset="0"/>
              </a:rPr>
              <a:t> </a:t>
            </a:r>
          </a:p>
          <a:p>
            <a:pPr algn="ctr"/>
            <a:r>
              <a:rPr lang="en-CA" sz="1800" b="0" noProof="0" dirty="0">
                <a:solidFill>
                  <a:srgbClr val="000000"/>
                </a:solidFill>
                <a:ea typeface="Verdana" pitchFamily="34" charset="0"/>
                <a:cs typeface="Calibri" panose="020F0502020204030204" pitchFamily="34" charset="0"/>
              </a:rPr>
              <a:t>(Lifetime + Bridge)</a:t>
            </a:r>
          </a:p>
        </p:txBody>
      </p:sp>
      <p:sp>
        <p:nvSpPr>
          <p:cNvPr id="18" name="TextBox 17" descr="Multiply by">
            <a:extLst>
              <a:ext uri="{FF2B5EF4-FFF2-40B4-BE49-F238E27FC236}">
                <a16:creationId xmlns:a16="http://schemas.microsoft.com/office/drawing/2014/main" id="{BA48B3D5-D427-A892-8A0B-914D4531DBCF}"/>
              </a:ext>
            </a:extLst>
          </p:cNvPr>
          <p:cNvSpPr txBox="1"/>
          <p:nvPr/>
        </p:nvSpPr>
        <p:spPr>
          <a:xfrm>
            <a:off x="2505629" y="1171354"/>
            <a:ext cx="308636" cy="523220"/>
          </a:xfrm>
          <a:prstGeom prst="rect">
            <a:avLst/>
          </a:prstGeom>
          <a:noFill/>
        </p:spPr>
        <p:txBody>
          <a:bodyPr wrap="square" rtlCol="0">
            <a:spAutoFit/>
          </a:bodyPr>
          <a:lstStyle/>
          <a:p>
            <a:pPr algn="ctr"/>
            <a:r>
              <a:rPr lang="en-CA" sz="2800" b="0" noProof="0" dirty="0">
                <a:solidFill>
                  <a:srgbClr val="000000"/>
                </a:solidFill>
                <a:ea typeface="Verdana" pitchFamily="34" charset="0"/>
                <a:cs typeface="Calibri" panose="020F0502020204030204" pitchFamily="34" charset="0"/>
              </a:rPr>
              <a:t>x</a:t>
            </a:r>
          </a:p>
        </p:txBody>
      </p:sp>
      <p:sp>
        <p:nvSpPr>
          <p:cNvPr id="16" name="TextBox 15">
            <a:extLst>
              <a:ext uri="{FF2B5EF4-FFF2-40B4-BE49-F238E27FC236}">
                <a16:creationId xmlns:a16="http://schemas.microsoft.com/office/drawing/2014/main" id="{011F864B-A5E8-6FD3-A396-2F317EAB279D}"/>
              </a:ext>
            </a:extLst>
          </p:cNvPr>
          <p:cNvSpPr txBox="1"/>
          <p:nvPr/>
        </p:nvSpPr>
        <p:spPr>
          <a:xfrm>
            <a:off x="3343607" y="1169084"/>
            <a:ext cx="2838450" cy="707886"/>
          </a:xfrm>
          <a:prstGeom prst="rect">
            <a:avLst/>
          </a:prstGeom>
          <a:noFill/>
        </p:spPr>
        <p:txBody>
          <a:bodyPr wrap="square" rtlCol="0">
            <a:spAutoFit/>
          </a:bodyPr>
          <a:lstStyle/>
          <a:p>
            <a:pPr algn="ctr"/>
            <a:r>
              <a:rPr lang="en-CA" sz="2200" b="0" noProof="0" dirty="0">
                <a:solidFill>
                  <a:srgbClr val="000000"/>
                </a:solidFill>
                <a:ea typeface="Verdana" pitchFamily="34" charset="0"/>
                <a:cs typeface="Calibri" panose="020F0502020204030204" pitchFamily="34" charset="0"/>
              </a:rPr>
              <a:t>Pensionable</a:t>
            </a:r>
            <a:r>
              <a:rPr lang="en-CA" sz="2200" b="0" baseline="0" noProof="0" dirty="0">
                <a:solidFill>
                  <a:srgbClr val="000000"/>
                </a:solidFill>
                <a:ea typeface="Verdana" pitchFamily="34" charset="0"/>
                <a:cs typeface="Calibri" panose="020F0502020204030204" pitchFamily="34" charset="0"/>
              </a:rPr>
              <a:t>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b="0" noProof="0" dirty="0">
                <a:solidFill>
                  <a:srgbClr val="000000"/>
                </a:solidFill>
                <a:ea typeface="Verdana" pitchFamily="34" charset="0"/>
                <a:cs typeface="Calibri" panose="020F0502020204030204" pitchFamily="34" charset="0"/>
              </a:rPr>
              <a:t>(Years and days) </a:t>
            </a:r>
            <a:endParaRPr lang="en-CA" b="0" kern="1200" noProof="0" dirty="0">
              <a:solidFill>
                <a:srgbClr val="000000"/>
              </a:solidFill>
              <a:ea typeface="Verdana" pitchFamily="34" charset="0"/>
              <a:cs typeface="Calibri" panose="020F0502020204030204" pitchFamily="34" charset="0"/>
            </a:endParaRPr>
          </a:p>
        </p:txBody>
      </p:sp>
      <p:sp>
        <p:nvSpPr>
          <p:cNvPr id="19" name="TextBox 18" descr="Multiply by">
            <a:extLst>
              <a:ext uri="{FF2B5EF4-FFF2-40B4-BE49-F238E27FC236}">
                <a16:creationId xmlns:a16="http://schemas.microsoft.com/office/drawing/2014/main" id="{C84E937B-8283-928E-B493-A7851AB3FF55}"/>
              </a:ext>
            </a:extLst>
          </p:cNvPr>
          <p:cNvSpPr txBox="1"/>
          <p:nvPr/>
        </p:nvSpPr>
        <p:spPr>
          <a:xfrm>
            <a:off x="6406158" y="1169084"/>
            <a:ext cx="308636" cy="523220"/>
          </a:xfrm>
          <a:prstGeom prst="rect">
            <a:avLst/>
          </a:prstGeom>
          <a:noFill/>
        </p:spPr>
        <p:txBody>
          <a:bodyPr wrap="square" rtlCol="0">
            <a:spAutoFit/>
          </a:bodyPr>
          <a:lstStyle/>
          <a:p>
            <a:pPr algn="ctr"/>
            <a:r>
              <a:rPr lang="en-CA" sz="2800" b="0" noProof="0" dirty="0">
                <a:solidFill>
                  <a:srgbClr val="000000"/>
                </a:solidFill>
                <a:ea typeface="Verdana" pitchFamily="34" charset="0"/>
                <a:cs typeface="Calibri" panose="020F0502020204030204" pitchFamily="34" charset="0"/>
              </a:rPr>
              <a:t>x</a:t>
            </a:r>
          </a:p>
        </p:txBody>
      </p:sp>
      <p:sp>
        <p:nvSpPr>
          <p:cNvPr id="17" name="TextBox 16">
            <a:extLst>
              <a:ext uri="{FF2B5EF4-FFF2-40B4-BE49-F238E27FC236}">
                <a16:creationId xmlns:a16="http://schemas.microsoft.com/office/drawing/2014/main" id="{B5AA3135-9BDB-8A97-35D2-8F760A3F99CA}"/>
              </a:ext>
            </a:extLst>
          </p:cNvPr>
          <p:cNvSpPr txBox="1"/>
          <p:nvPr/>
        </p:nvSpPr>
        <p:spPr>
          <a:xfrm>
            <a:off x="7429169" y="1169084"/>
            <a:ext cx="3057390" cy="984885"/>
          </a:xfrm>
          <a:prstGeom prst="rect">
            <a:avLst/>
          </a:prstGeom>
          <a:noFill/>
        </p:spPr>
        <p:txBody>
          <a:bodyPr wrap="square" rtlCol="0">
            <a:spAutoFit/>
          </a:bodyPr>
          <a:lstStyle/>
          <a:p>
            <a:pPr algn="ctr"/>
            <a:r>
              <a:rPr lang="en-CA" sz="2200" b="0" baseline="0" noProof="0" dirty="0">
                <a:solidFill>
                  <a:srgbClr val="000000"/>
                </a:solidFill>
                <a:ea typeface="Verdana" pitchFamily="34" charset="0"/>
                <a:cs typeface="Calibri" panose="020F0502020204030204" pitchFamily="34" charset="0"/>
              </a:rPr>
              <a:t>Highest average salary </a:t>
            </a:r>
          </a:p>
          <a:p>
            <a:pPr algn="ctr"/>
            <a:r>
              <a:rPr lang="en-CA" sz="1800" b="0" baseline="0" noProof="0" dirty="0">
                <a:solidFill>
                  <a:srgbClr val="000000"/>
                </a:solidFill>
                <a:ea typeface="Verdana" pitchFamily="34" charset="0"/>
                <a:cs typeface="Calibri" panose="020F0502020204030204" pitchFamily="34" charset="0"/>
              </a:rPr>
              <a:t>(5 best consecutive years*)</a:t>
            </a:r>
            <a:endParaRPr lang="en-CA" sz="1800" b="0" noProof="0" dirty="0">
              <a:solidFill>
                <a:srgbClr val="000000"/>
              </a:solidFill>
              <a:ea typeface="Verdana" pitchFamily="34" charset="0"/>
              <a:cs typeface="Calibri" panose="020F0502020204030204" pitchFamily="34" charset="0"/>
            </a:endParaRPr>
          </a:p>
          <a:p>
            <a:endParaRPr lang="en-CA" dirty="0"/>
          </a:p>
        </p:txBody>
      </p:sp>
      <p:sp>
        <p:nvSpPr>
          <p:cNvPr id="4" name="TextBox 3">
            <a:extLst>
              <a:ext uri="{FF2B5EF4-FFF2-40B4-BE49-F238E27FC236}">
                <a16:creationId xmlns:a16="http://schemas.microsoft.com/office/drawing/2014/main" id="{F4930726-1D0E-9A97-DDEA-54C33821AD71}"/>
              </a:ext>
            </a:extLst>
          </p:cNvPr>
          <p:cNvSpPr txBox="1"/>
          <p:nvPr>
            <p:custDataLst>
              <p:tags r:id="rId4"/>
            </p:custDataLst>
          </p:nvPr>
        </p:nvSpPr>
        <p:spPr>
          <a:xfrm>
            <a:off x="818695" y="6329082"/>
            <a:ext cx="9212134" cy="307777"/>
          </a:xfrm>
          <a:prstGeom prst="rect">
            <a:avLst/>
          </a:prstGeom>
          <a:noFill/>
        </p:spPr>
        <p:txBody>
          <a:bodyPr wrap="square" rtlCol="0">
            <a:spAutoFit/>
          </a:bodyPr>
          <a:lstStyle/>
          <a:p>
            <a:pPr algn="ctr"/>
            <a:r>
              <a:rPr lang="en-CA" sz="1400" dirty="0">
                <a:solidFill>
                  <a:srgbClr val="000000"/>
                </a:solidFill>
              </a:rPr>
              <a:t>*</a:t>
            </a:r>
            <a:r>
              <a:rPr lang="en-CA" sz="1400" dirty="0"/>
              <a:t> </a:t>
            </a:r>
            <a:r>
              <a:rPr lang="en-CA" sz="1400" dirty="0">
                <a:solidFill>
                  <a:srgbClr val="000000"/>
                </a:solidFill>
              </a:rPr>
              <a:t>Salaries will be adjusted, if changes after termination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609B6D-944F-C5E1-01D1-6C4A8B50BF07}"/>
                  </a:ext>
                </a:extLst>
              </p:cNvPr>
              <p:cNvSpPr txBox="1"/>
              <p:nvPr/>
            </p:nvSpPr>
            <p:spPr>
              <a:xfrm>
                <a:off x="821060" y="2374542"/>
                <a:ext cx="9180000" cy="537145"/>
              </a:xfrm>
              <a:prstGeom prst="rect">
                <a:avLst/>
              </a:prstGeom>
              <a:noFill/>
            </p:spPr>
            <p:txBody>
              <a:bodyPr wrap="square" rtlCol="0">
                <a:noAutofit/>
              </a:bodyPr>
              <a:lstStyle/>
              <a:p>
                <a:pPr algn="ctr"/>
                <a:r>
                  <a:rPr kumimoji="0" lang="en-CA" sz="2000" b="0" i="0" u="none" strike="noStrike" kern="0" cap="none" spc="0" normalizeH="0" baseline="0" noProof="0" dirty="0">
                    <a:ln>
                      <a:noFill/>
                    </a:ln>
                    <a:solidFill>
                      <a:schemeClr val="bg1"/>
                    </a:solidFill>
                    <a:effectLst/>
                    <a:uLnTx/>
                    <a:uFillTx/>
                    <a:cs typeface="Calibri"/>
                  </a:rPr>
                  <a:t>2%    </a:t>
                </a:r>
                <a14:m>
                  <m:oMath xmlns:m="http://schemas.openxmlformats.org/officeDocument/2006/math">
                    <m:r>
                      <a:rPr kumimoji="0" lang="en-CA" sz="2000" b="0" i="1" u="none" strike="noStrike" kern="0" cap="none" spc="0" normalizeH="0" baseline="0" noProof="0" smtClean="0">
                        <a:ln>
                          <a:noFill/>
                        </a:ln>
                        <a:solidFill>
                          <a:schemeClr val="bg1"/>
                        </a:solidFill>
                        <a:effectLst/>
                        <a:uLnTx/>
                        <a:uFillTx/>
                        <a:latin typeface="Cambria Math" panose="02040503050406030204" pitchFamily="18" charset="0"/>
                        <a:ea typeface="Cambria Math" panose="02040503050406030204" pitchFamily="18" charset="0"/>
                        <a:cs typeface="Calibri"/>
                      </a:rPr>
                      <m:t>×</m:t>
                    </m:r>
                  </m:oMath>
                </a14:m>
                <a:r>
                  <a:rPr kumimoji="0" lang="en-CA" sz="2000" b="0" i="0" u="none" strike="noStrike" kern="0" cap="none" spc="0" normalizeH="0" baseline="0" noProof="0" dirty="0">
                    <a:ln>
                      <a:noFill/>
                    </a:ln>
                    <a:solidFill>
                      <a:schemeClr val="bg1"/>
                    </a:solidFill>
                    <a:effectLst/>
                    <a:uLnTx/>
                    <a:uFillTx/>
                    <a:cs typeface="Calibri"/>
                  </a:rPr>
                  <a:t>    30	</a:t>
                </a:r>
                <a14:m>
                  <m:oMath xmlns:m="http://schemas.openxmlformats.org/officeDocument/2006/math">
                    <m:r>
                      <a:rPr lang="en-CA" sz="2000" i="1" kern="0">
                        <a:solidFill>
                          <a:schemeClr val="bg1"/>
                        </a:solidFill>
                        <a:latin typeface="Cambria Math" panose="02040503050406030204" pitchFamily="18" charset="0"/>
                        <a:ea typeface="Cambria Math" panose="02040503050406030204" pitchFamily="18" charset="0"/>
                        <a:cs typeface="Calibri"/>
                      </a:rPr>
                      <m:t>×</m:t>
                    </m:r>
                  </m:oMath>
                </a14:m>
                <a:r>
                  <a:rPr kumimoji="0" lang="en-CA" sz="2000" b="0" i="0" u="none" strike="noStrike" kern="0" cap="none" spc="0" normalizeH="0" baseline="0" noProof="0" dirty="0">
                    <a:ln>
                      <a:noFill/>
                    </a:ln>
                    <a:solidFill>
                      <a:schemeClr val="bg1"/>
                    </a:solidFill>
                    <a:effectLst/>
                    <a:uLnTx/>
                    <a:uFillTx/>
                    <a:cs typeface="Calibri"/>
                  </a:rPr>
                  <a:t> </a:t>
                </a:r>
                <a:r>
                  <a:rPr lang="en-CA" sz="2000" kern="0" dirty="0">
                    <a:solidFill>
                      <a:schemeClr val="bg1"/>
                    </a:solidFill>
                    <a:cs typeface="Calibri"/>
                  </a:rPr>
                  <a:t>$163,000 </a:t>
                </a:r>
                <a14:m>
                  <m:oMath xmlns:m="http://schemas.openxmlformats.org/officeDocument/2006/math">
                    <m:r>
                      <a:rPr kumimoji="0" lang="en-CA" sz="2000" b="0" i="1" u="none" strike="noStrike" kern="0" cap="none" spc="0" normalizeH="0" baseline="0" noProof="0" smtClean="0">
                        <a:ln>
                          <a:noFill/>
                        </a:ln>
                        <a:solidFill>
                          <a:schemeClr val="bg1"/>
                        </a:solidFill>
                        <a:effectLst/>
                        <a:uLnTx/>
                        <a:uFillTx/>
                        <a:latin typeface="Cambria Math" panose="02040503050406030204" pitchFamily="18" charset="0"/>
                        <a:ea typeface="Cambria Math" panose="02040503050406030204" pitchFamily="18" charset="0"/>
                        <a:cs typeface="Calibri"/>
                      </a:rPr>
                      <m:t>=</m:t>
                    </m:r>
                  </m:oMath>
                </a14:m>
                <a:r>
                  <a:rPr kumimoji="0" lang="en-CA" sz="2000" b="0" i="0" u="none" strike="noStrike" kern="0" cap="none" spc="0" normalizeH="0" baseline="0" noProof="0" dirty="0">
                    <a:ln>
                      <a:noFill/>
                    </a:ln>
                    <a:solidFill>
                      <a:schemeClr val="bg1"/>
                    </a:solidFill>
                    <a:effectLst/>
                    <a:uLnTx/>
                    <a:uFillTx/>
                    <a:cs typeface="Calibri"/>
                  </a:rPr>
                  <a:t> </a:t>
                </a:r>
                <a:r>
                  <a:rPr lang="en-CA" sz="2000" kern="0" dirty="0">
                    <a:solidFill>
                      <a:schemeClr val="bg1"/>
                    </a:solidFill>
                    <a:cs typeface="Calibri"/>
                  </a:rPr>
                  <a:t>$97,800 per year or $8,150 per month</a:t>
                </a:r>
                <a:endParaRPr lang="en-CA" dirty="0"/>
              </a:p>
            </p:txBody>
          </p:sp>
        </mc:Choice>
        <mc:Fallback xmlns="">
          <p:sp>
            <p:nvSpPr>
              <p:cNvPr id="6" name="TextBox 5">
                <a:extLst>
                  <a:ext uri="{FF2B5EF4-FFF2-40B4-BE49-F238E27FC236}">
                    <a16:creationId xmlns:a16="http://schemas.microsoft.com/office/drawing/2014/main" id="{ED609B6D-944F-C5E1-01D1-6C4A8B50BF07}"/>
                  </a:ext>
                </a:extLst>
              </p:cNvPr>
              <p:cNvSpPr txBox="1">
                <a:spLocks noRot="1" noChangeAspect="1" noMove="1" noResize="1" noEditPoints="1" noAdjustHandles="1" noChangeArrowheads="1" noChangeShapeType="1" noTextEdit="1"/>
              </p:cNvSpPr>
              <p:nvPr/>
            </p:nvSpPr>
            <p:spPr>
              <a:xfrm>
                <a:off x="821060" y="2374542"/>
                <a:ext cx="9180000" cy="537145"/>
              </a:xfrm>
              <a:prstGeom prst="rect">
                <a:avLst/>
              </a:prstGeom>
              <a:blipFill>
                <a:blip r:embed="rId10"/>
                <a:stretch>
                  <a:fillRect t="-56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0C27226-9364-9C8B-836F-69C0336EE83D}"/>
                  </a:ext>
                </a:extLst>
              </p:cNvPr>
              <p:cNvSpPr txBox="1"/>
              <p:nvPr/>
            </p:nvSpPr>
            <p:spPr>
              <a:xfrm>
                <a:off x="821060" y="3206161"/>
                <a:ext cx="9180000" cy="646331"/>
              </a:xfrm>
              <a:prstGeom prst="rect">
                <a:avLst/>
              </a:prstGeom>
              <a:noFill/>
            </p:spPr>
            <p:txBody>
              <a:bodyPr wrap="square" rtlCol="0">
                <a:noAutofit/>
              </a:bodyPr>
              <a:lstStyle/>
              <a:p>
                <a:pPr algn="ctr"/>
                <a:r>
                  <a:rPr lang="en-CA" sz="2000" kern="0" dirty="0">
                    <a:solidFill>
                      <a:schemeClr val="bg1"/>
                    </a:solidFill>
                    <a:cs typeface="Calibri"/>
                  </a:rPr>
                  <a:t>2%    </a:t>
                </a:r>
                <a14:m>
                  <m:oMath xmlns:m="http://schemas.openxmlformats.org/officeDocument/2006/math">
                    <m:r>
                      <a:rPr lang="en-CA" sz="2000" i="1" kern="0">
                        <a:solidFill>
                          <a:schemeClr val="bg1"/>
                        </a:solidFill>
                        <a:latin typeface="Cambria Math" panose="02040503050406030204" pitchFamily="18" charset="0"/>
                        <a:ea typeface="Cambria Math" panose="02040503050406030204" pitchFamily="18" charset="0"/>
                        <a:cs typeface="Calibri"/>
                      </a:rPr>
                      <m:t>×</m:t>
                    </m:r>
                  </m:oMath>
                </a14:m>
                <a:r>
                  <a:rPr lang="en-CA" sz="2000" kern="0" dirty="0">
                    <a:solidFill>
                      <a:schemeClr val="bg1"/>
                    </a:solidFill>
                    <a:cs typeface="Calibri"/>
                  </a:rPr>
                  <a:t>    20	</a:t>
                </a:r>
                <a14:m>
                  <m:oMath xmlns:m="http://schemas.openxmlformats.org/officeDocument/2006/math">
                    <m:r>
                      <a:rPr lang="en-CA" sz="2000" i="1" kern="0">
                        <a:solidFill>
                          <a:schemeClr val="bg1"/>
                        </a:solidFill>
                        <a:latin typeface="Cambria Math" panose="02040503050406030204" pitchFamily="18" charset="0"/>
                        <a:ea typeface="Cambria Math" panose="02040503050406030204" pitchFamily="18" charset="0"/>
                        <a:cs typeface="Calibri"/>
                      </a:rPr>
                      <m:t>×</m:t>
                    </m:r>
                  </m:oMath>
                </a14:m>
                <a:r>
                  <a:rPr lang="en-CA" sz="2000" kern="0" dirty="0">
                    <a:solidFill>
                      <a:schemeClr val="bg1"/>
                    </a:solidFill>
                    <a:cs typeface="Calibri"/>
                  </a:rPr>
                  <a:t> $163,000 </a:t>
                </a:r>
                <a14:m>
                  <m:oMath xmlns:m="http://schemas.openxmlformats.org/officeDocument/2006/math">
                    <m:r>
                      <a:rPr lang="en-CA" sz="2000" i="1" kern="0">
                        <a:solidFill>
                          <a:schemeClr val="bg1"/>
                        </a:solidFill>
                        <a:latin typeface="Cambria Math" panose="02040503050406030204" pitchFamily="18" charset="0"/>
                        <a:ea typeface="Cambria Math" panose="02040503050406030204" pitchFamily="18" charset="0"/>
                        <a:cs typeface="Calibri"/>
                      </a:rPr>
                      <m:t>=</m:t>
                    </m:r>
                  </m:oMath>
                </a14:m>
                <a:r>
                  <a:rPr kumimoji="0" lang="en-CA" sz="2000" b="0" i="0" u="none" strike="noStrike" kern="0" cap="none" spc="0" normalizeH="0" baseline="0" noProof="0" dirty="0">
                    <a:ln>
                      <a:noFill/>
                    </a:ln>
                    <a:solidFill>
                      <a:schemeClr val="bg1"/>
                    </a:solidFill>
                    <a:effectLst/>
                    <a:uLnTx/>
                    <a:uFillTx/>
                    <a:cs typeface="Calibri"/>
                  </a:rPr>
                  <a:t> </a:t>
                </a:r>
                <a:r>
                  <a:rPr lang="en-CA" sz="2000" kern="0" dirty="0">
                    <a:solidFill>
                      <a:schemeClr val="bg1"/>
                    </a:solidFill>
                    <a:cs typeface="Calibri"/>
                  </a:rPr>
                  <a:t>$65,200 per year or $5,433 per month</a:t>
                </a:r>
                <a:endParaRPr kumimoji="0" lang="en-CA" sz="2000" b="1" i="0" u="none" strike="noStrike" kern="0" cap="none" spc="0" normalizeH="0" baseline="0" noProof="0" dirty="0">
                  <a:ln>
                    <a:noFill/>
                  </a:ln>
                  <a:solidFill>
                    <a:srgbClr val="093B5C"/>
                  </a:solidFill>
                  <a:effectLst/>
                  <a:uLnTx/>
                  <a:uFillTx/>
                  <a:cs typeface="Calibri"/>
                </a:endParaRPr>
              </a:p>
              <a:p>
                <a:pPr algn="ctr"/>
                <a:endParaRPr lang="en-CA" dirty="0"/>
              </a:p>
            </p:txBody>
          </p:sp>
        </mc:Choice>
        <mc:Fallback xmlns="">
          <p:sp>
            <p:nvSpPr>
              <p:cNvPr id="11" name="TextBox 10">
                <a:extLst>
                  <a:ext uri="{FF2B5EF4-FFF2-40B4-BE49-F238E27FC236}">
                    <a16:creationId xmlns:a16="http://schemas.microsoft.com/office/drawing/2014/main" id="{D0C27226-9364-9C8B-836F-69C0336EE83D}"/>
                  </a:ext>
                </a:extLst>
              </p:cNvPr>
              <p:cNvSpPr txBox="1">
                <a:spLocks noRot="1" noChangeAspect="1" noMove="1" noResize="1" noEditPoints="1" noAdjustHandles="1" noChangeArrowheads="1" noChangeShapeType="1" noTextEdit="1"/>
              </p:cNvSpPr>
              <p:nvPr/>
            </p:nvSpPr>
            <p:spPr>
              <a:xfrm>
                <a:off x="821060" y="3206161"/>
                <a:ext cx="9180000" cy="646331"/>
              </a:xfrm>
              <a:prstGeom prst="rect">
                <a:avLst/>
              </a:prstGeom>
              <a:blipFill>
                <a:blip r:embed="rId11"/>
                <a:stretch>
                  <a:fillRect t="-4717"/>
                </a:stretch>
              </a:blipFill>
            </p:spPr>
            <p:txBody>
              <a:bodyPr/>
              <a:lstStyle/>
              <a:p>
                <a:r>
                  <a:rPr lang="fr-CA">
                    <a:noFill/>
                  </a:rPr>
                  <a:t> </a:t>
                </a:r>
              </a:p>
            </p:txBody>
          </p:sp>
        </mc:Fallback>
      </mc:AlternateContent>
      <p:sp>
        <p:nvSpPr>
          <p:cNvPr id="10" name="Rectangle 9">
            <a:extLst>
              <a:ext uri="{FF2B5EF4-FFF2-40B4-BE49-F238E27FC236}">
                <a16:creationId xmlns:a16="http://schemas.microsoft.com/office/drawing/2014/main" id="{2649B990-EFD9-7ACC-DB35-FEEBB5C2FA55}"/>
              </a:ext>
              <a:ext uri="{C183D7F6-B498-43B3-948B-1728B52AA6E4}">
                <adec:decorative xmlns:adec="http://schemas.microsoft.com/office/drawing/2017/decorative" val="1"/>
              </a:ext>
            </a:extLst>
          </p:cNvPr>
          <p:cNvSpPr/>
          <p:nvPr>
            <p:custDataLst>
              <p:tags r:id="rId5"/>
            </p:custDataLst>
          </p:nvPr>
        </p:nvSpPr>
        <p:spPr>
          <a:xfrm>
            <a:off x="821060" y="3872666"/>
            <a:ext cx="9180000" cy="2308002"/>
          </a:xfrm>
          <a:prstGeom prst="rect">
            <a:avLst/>
          </a:prstGeom>
          <a:solidFill>
            <a:srgbClr val="4B4F59">
              <a:alpha val="74902"/>
            </a:srgbClr>
          </a:solidFill>
          <a:ln w="12700" cap="flat" cmpd="sng" algn="ctr">
            <a:solidFill>
              <a:srgbClr val="636466"/>
            </a:solidFill>
            <a:prstDash val="solid"/>
            <a:miter lim="800000"/>
          </a:ln>
          <a:effectLst/>
        </p:spPr>
        <p:txBody>
          <a:bodyPr lIns="91440" tIns="45720" rIns="91440" bIns="45720" rtlCol="0" anchor="ctr"/>
          <a:lstStyle/>
          <a:p>
            <a:pPr marL="0" marR="0" lvl="0" indent="0" algn="ctr" defTabSz="914400" eaLnBrk="1" fontAlgn="t" latinLnBrk="0" hangingPunct="1">
              <a:lnSpc>
                <a:spcPct val="100000"/>
              </a:lnSpc>
              <a:spcBef>
                <a:spcPts val="600"/>
              </a:spcBef>
              <a:spcAft>
                <a:spcPts val="0"/>
              </a:spcAft>
              <a:buClrTx/>
              <a:buSzTx/>
              <a:buFontTx/>
              <a:buNone/>
              <a:tabLst/>
              <a:defRPr/>
            </a:pPr>
            <a:endParaRPr lang="en-CA" sz="2000" i="0" u="none" strike="noStrike" kern="0" cap="none" spc="0" normalizeH="0" baseline="0" noProof="0" dirty="0">
              <a:ln>
                <a:noFill/>
              </a:ln>
              <a:solidFill>
                <a:schemeClr val="bg1"/>
              </a:solidFill>
              <a:effectLst/>
              <a:uLnTx/>
              <a:uFillTx/>
              <a:cs typeface="Calibri"/>
            </a:endParaRPr>
          </a:p>
        </p:txBody>
      </p:sp>
      <p:sp>
        <p:nvSpPr>
          <p:cNvPr id="12" name="TextBox 11">
            <a:extLst>
              <a:ext uri="{FF2B5EF4-FFF2-40B4-BE49-F238E27FC236}">
                <a16:creationId xmlns:a16="http://schemas.microsoft.com/office/drawing/2014/main" id="{A35A1E13-6019-BFB7-4FCD-D54330114DF0}"/>
              </a:ext>
            </a:extLst>
          </p:cNvPr>
          <p:cNvSpPr txBox="1"/>
          <p:nvPr/>
        </p:nvSpPr>
        <p:spPr>
          <a:xfrm>
            <a:off x="850829" y="3879760"/>
            <a:ext cx="9180000" cy="2385524"/>
          </a:xfrm>
          <a:prstGeom prst="rect">
            <a:avLst/>
          </a:prstGeom>
          <a:noFill/>
        </p:spPr>
        <p:txBody>
          <a:bodyPr wrap="square" rtlCol="0">
            <a:noAutofit/>
          </a:bodyPr>
          <a:lstStyle/>
          <a:p>
            <a:pPr marL="0" marR="0" lvl="0" indent="0" algn="ctr" defTabSz="914400" eaLnBrk="1" fontAlgn="t"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ea typeface="+mn-ea"/>
                <a:cs typeface="Calibri"/>
              </a:rPr>
              <a:t>If part-time service…</a:t>
            </a:r>
            <a:endParaRPr lang="en-US" sz="2000" b="0" i="0" u="none" strike="noStrike" kern="0" cap="none" spc="0" normalizeH="0" baseline="0" noProof="0" dirty="0">
              <a:ln>
                <a:noFill/>
              </a:ln>
              <a:solidFill>
                <a:schemeClr val="bg1"/>
              </a:solidFill>
              <a:effectLst/>
              <a:uLnTx/>
              <a:uFillTx/>
              <a:cs typeface="Calibri"/>
            </a:endParaRPr>
          </a:p>
          <a:p>
            <a:pPr marL="0" marR="0" lvl="0" indent="0" algn="ctr" defTabSz="914400" eaLnBrk="1" fontAlgn="t" latinLnBrk="0" hangingPunct="1">
              <a:lnSpc>
                <a:spcPct val="100000"/>
              </a:lnSpc>
              <a:spcBef>
                <a:spcPts val="0"/>
              </a:spcBef>
              <a:spcAft>
                <a:spcPts val="0"/>
              </a:spcAft>
              <a:buClrTx/>
              <a:buSzTx/>
              <a:buFontTx/>
              <a:buNone/>
              <a:tabLst/>
              <a:defRPr/>
            </a:pPr>
            <a:endParaRPr lang="en-CA" sz="2000" b="0" i="0" u="none" strike="noStrike" kern="0" cap="none" spc="0" normalizeH="0" baseline="0" noProof="0" dirty="0">
              <a:ln>
                <a:noFill/>
              </a:ln>
              <a:solidFill>
                <a:schemeClr val="bg1"/>
              </a:solidFill>
              <a:effectLst/>
              <a:uLnTx/>
              <a:uFillTx/>
              <a:cs typeface="Calibri" panose="020F0502020204030204" pitchFamily="34" charset="0"/>
            </a:endParaRPr>
          </a:p>
          <a:p>
            <a:pPr marL="0" marR="0" lvl="0" indent="0" algn="ctr" defTabSz="914400" eaLnBrk="1" fontAlgn="t"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chemeClr val="bg1"/>
                </a:solidFill>
                <a:effectLst/>
                <a:uLnTx/>
                <a:uFillTx/>
                <a:ea typeface="+mn-ea"/>
                <a:cs typeface="Calibri"/>
              </a:rPr>
              <a:t>2%  </a:t>
            </a:r>
            <a:r>
              <a:rPr lang="en-CA" sz="2000" kern="0" dirty="0">
                <a:solidFill>
                  <a:schemeClr val="bg1"/>
                </a:solidFill>
                <a:cs typeface="Calibri"/>
              </a:rPr>
              <a:t>x</a:t>
            </a:r>
            <a:r>
              <a:rPr kumimoji="0" lang="en-CA" sz="2000" b="0" i="0" u="none" strike="noStrike" kern="0" cap="none" spc="0" normalizeH="0" baseline="0" noProof="0" dirty="0">
                <a:ln>
                  <a:noFill/>
                </a:ln>
                <a:solidFill>
                  <a:schemeClr val="bg1"/>
                </a:solidFill>
                <a:effectLst/>
                <a:uLnTx/>
                <a:uFillTx/>
                <a:ea typeface="+mn-ea"/>
                <a:cs typeface="Calibri"/>
              </a:rPr>
              <a:t>  27  x $163,000 x  </a:t>
            </a:r>
            <a:r>
              <a:rPr kumimoji="0" lang="en-CA" sz="2000" b="1" i="0" u="none" strike="noStrike" kern="0" cap="none" spc="0" normalizeH="0" baseline="0" noProof="0" dirty="0">
                <a:ln>
                  <a:noFill/>
                </a:ln>
                <a:solidFill>
                  <a:schemeClr val="bg1"/>
                </a:solidFill>
                <a:effectLst/>
                <a:uLnTx/>
                <a:uFillTx/>
                <a:ea typeface="+mn-ea"/>
                <a:cs typeface="Calibri"/>
              </a:rPr>
              <a:t>37.5/37.5</a:t>
            </a:r>
            <a:r>
              <a:rPr kumimoji="0" lang="en-CA" sz="2000" b="0" i="0" u="none" strike="noStrike" kern="0" cap="none" spc="0" normalizeH="0" baseline="0" noProof="0" dirty="0">
                <a:ln>
                  <a:noFill/>
                </a:ln>
                <a:solidFill>
                  <a:schemeClr val="bg1"/>
                </a:solidFill>
                <a:effectLst/>
                <a:uLnTx/>
                <a:uFillTx/>
                <a:ea typeface="+mn-ea"/>
                <a:cs typeface="Calibri"/>
              </a:rPr>
              <a:t>  ÷ 12 = $7,335 per month</a:t>
            </a:r>
            <a:endParaRPr lang="en-CA" sz="2000" b="0" i="0" u="none" strike="noStrike" kern="0" cap="none" spc="0" normalizeH="0" baseline="0" noProof="0" dirty="0">
              <a:ln>
                <a:noFill/>
              </a:ln>
              <a:solidFill>
                <a:schemeClr val="bg1"/>
              </a:solidFill>
              <a:effectLst/>
              <a:uLnTx/>
              <a:uFillTx/>
              <a:cs typeface="Calibri"/>
            </a:endParaRPr>
          </a:p>
          <a:p>
            <a:pPr marL="0" marR="0" lvl="0" indent="0" algn="ctr" defTabSz="914400" eaLnBrk="1" fontAlgn="t"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chemeClr val="bg1"/>
                </a:solidFill>
                <a:effectLst/>
                <a:uLnTx/>
                <a:uFillTx/>
                <a:ea typeface="+mn-ea"/>
                <a:cs typeface="Calibri"/>
              </a:rPr>
              <a:t>                                                                              </a:t>
            </a:r>
            <a:r>
              <a:rPr kumimoji="0" lang="en-CA" sz="2000" b="1" i="0" u="none" strike="noStrike" kern="0" cap="none" spc="0" normalizeH="0" baseline="0" noProof="0" dirty="0">
                <a:ln>
                  <a:noFill/>
                </a:ln>
                <a:solidFill>
                  <a:schemeClr val="bg1"/>
                </a:solidFill>
                <a:effectLst/>
                <a:uLnTx/>
                <a:uFillTx/>
                <a:ea typeface="+mn-ea"/>
                <a:cs typeface="Calibri"/>
              </a:rPr>
              <a:t>+</a:t>
            </a:r>
            <a:endParaRPr lang="en-CA" sz="2000" b="1" i="0" u="none" strike="noStrike" kern="0" cap="none" spc="0" normalizeH="0" baseline="0" noProof="0" dirty="0">
              <a:ln>
                <a:noFill/>
              </a:ln>
              <a:solidFill>
                <a:schemeClr val="bg1"/>
              </a:solidFill>
              <a:effectLst/>
              <a:uLnTx/>
              <a:uFillTx/>
              <a:cs typeface="Calibri"/>
            </a:endParaRPr>
          </a:p>
          <a:p>
            <a:pPr marL="0" marR="0" lvl="0" indent="0" algn="ctr" defTabSz="914400" eaLnBrk="1" fontAlgn="t"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chemeClr val="bg1"/>
                </a:solidFill>
                <a:effectLst/>
                <a:uLnTx/>
                <a:uFillTx/>
                <a:ea typeface="+mn-ea"/>
                <a:cs typeface="Calibri"/>
              </a:rPr>
              <a:t>2%  x    3  x $163,000 x  </a:t>
            </a:r>
            <a:r>
              <a:rPr kumimoji="0" lang="en-CA" sz="2000" b="1" i="0" u="none" strike="noStrike" kern="0" cap="none" spc="0" normalizeH="0" baseline="0" noProof="0" dirty="0">
                <a:ln>
                  <a:noFill/>
                </a:ln>
                <a:solidFill>
                  <a:schemeClr val="bg1"/>
                </a:solidFill>
                <a:effectLst/>
                <a:uLnTx/>
                <a:uFillTx/>
                <a:ea typeface="+mn-ea"/>
                <a:cs typeface="Calibri"/>
              </a:rPr>
              <a:t>20.0/37.5 </a:t>
            </a:r>
            <a:r>
              <a:rPr kumimoji="0" lang="en-CA" sz="2000" b="0" i="0" u="none" strike="noStrike" kern="0" cap="none" spc="0" normalizeH="0" baseline="0" noProof="0" dirty="0">
                <a:ln>
                  <a:noFill/>
                </a:ln>
                <a:solidFill>
                  <a:schemeClr val="bg1"/>
                </a:solidFill>
                <a:effectLst/>
                <a:uLnTx/>
                <a:uFillTx/>
                <a:ea typeface="+mn-ea"/>
                <a:cs typeface="Calibri"/>
              </a:rPr>
              <a:t> ÷ 12 =    </a:t>
            </a:r>
            <a:r>
              <a:rPr kumimoji="0" lang="en-CA" sz="2000" b="0" i="0" u="sng" strike="noStrike" kern="0" cap="none" spc="0" normalizeH="0" baseline="0" noProof="0" dirty="0">
                <a:ln>
                  <a:noFill/>
                </a:ln>
                <a:solidFill>
                  <a:schemeClr val="bg1"/>
                </a:solidFill>
                <a:effectLst/>
                <a:uLnTx/>
                <a:uFillTx/>
                <a:ea typeface="+mn-ea"/>
                <a:cs typeface="Calibri"/>
              </a:rPr>
              <a:t>$434</a:t>
            </a:r>
            <a:r>
              <a:rPr kumimoji="0" lang="en-CA" sz="2000" b="0" i="0" u="sng" strike="noStrike" kern="0" cap="none" spc="0" normalizeH="0" noProof="0" dirty="0">
                <a:ln>
                  <a:noFill/>
                </a:ln>
                <a:solidFill>
                  <a:schemeClr val="bg1"/>
                </a:solidFill>
                <a:effectLst/>
                <a:uLnTx/>
                <a:uFillTx/>
                <a:ea typeface="+mn-ea"/>
                <a:cs typeface="Calibri"/>
              </a:rPr>
              <a:t> per </a:t>
            </a:r>
            <a:r>
              <a:rPr kumimoji="0" lang="en-CA" sz="2000" b="0" i="0" u="sng" strike="noStrike" kern="0" cap="none" spc="0" normalizeH="0" baseline="0" noProof="0" dirty="0">
                <a:ln>
                  <a:noFill/>
                </a:ln>
                <a:solidFill>
                  <a:schemeClr val="bg1"/>
                </a:solidFill>
                <a:effectLst/>
                <a:uLnTx/>
                <a:uFillTx/>
                <a:ea typeface="+mn-ea"/>
                <a:cs typeface="Calibri"/>
              </a:rPr>
              <a:t>month</a:t>
            </a:r>
            <a:endParaRPr lang="en-CA" sz="2000" b="0" i="0" u="sng" strike="noStrike" kern="0" cap="none" spc="0" normalizeH="0" baseline="0" noProof="0" dirty="0">
              <a:ln>
                <a:noFill/>
              </a:ln>
              <a:solidFill>
                <a:schemeClr val="bg1"/>
              </a:solidFill>
              <a:effectLst/>
              <a:uLnTx/>
              <a:uFillTx/>
              <a:cs typeface="Calibri"/>
            </a:endParaRPr>
          </a:p>
          <a:p>
            <a:pPr marL="0" marR="0" lvl="0" indent="0" defTabSz="914400" eaLnBrk="1" fontAlgn="t"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chemeClr val="bg1"/>
                </a:solidFill>
                <a:effectLst/>
                <a:uLnTx/>
                <a:uFillTx/>
                <a:ea typeface="+mn-ea"/>
                <a:cs typeface="Calibri"/>
              </a:rPr>
              <a:t>    </a:t>
            </a:r>
            <a:endParaRPr lang="en-CA" sz="2000" b="0" i="0" u="none" strike="noStrike" kern="0" cap="none" spc="0" normalizeH="0" baseline="0" noProof="0" dirty="0">
              <a:ln>
                <a:noFill/>
              </a:ln>
              <a:solidFill>
                <a:schemeClr val="bg1"/>
              </a:solidFill>
              <a:effectLst/>
              <a:uLnTx/>
              <a:uFillTx/>
              <a:cs typeface="Calibri"/>
            </a:endParaRPr>
          </a:p>
          <a:p>
            <a:pPr lvl="1">
              <a:defRPr/>
            </a:pPr>
            <a:r>
              <a:rPr kumimoji="0" lang="en-CA" sz="2000" b="0" i="0" u="none" strike="noStrike" kern="0" cap="none" spc="0" normalizeH="0" baseline="0" noProof="0" dirty="0">
                <a:ln>
                  <a:noFill/>
                </a:ln>
                <a:solidFill>
                  <a:schemeClr val="bg1"/>
                </a:solidFill>
                <a:effectLst/>
                <a:uLnTx/>
                <a:uFillTx/>
                <a:ea typeface="+mn-ea"/>
                <a:cs typeface="Calibri"/>
              </a:rPr>
              <a:t>                                                           </a:t>
            </a:r>
            <a:r>
              <a:rPr kumimoji="0" lang="en-CA" sz="2000" b="0" i="0" u="none" strike="noStrike" kern="0" cap="none" spc="0" normalizeH="0" noProof="0" dirty="0">
                <a:ln>
                  <a:noFill/>
                </a:ln>
                <a:solidFill>
                  <a:schemeClr val="bg1"/>
                </a:solidFill>
                <a:effectLst/>
                <a:uLnTx/>
                <a:uFillTx/>
                <a:ea typeface="+mn-ea"/>
                <a:cs typeface="Calibri"/>
              </a:rPr>
              <a:t>   </a:t>
            </a:r>
            <a:r>
              <a:rPr lang="en-CA" sz="2000" kern="0" dirty="0">
                <a:solidFill>
                  <a:schemeClr val="bg1"/>
                </a:solidFill>
                <a:cs typeface="Calibri"/>
              </a:rPr>
              <a:t> </a:t>
            </a:r>
            <a:r>
              <a:rPr kumimoji="0" lang="en-CA" sz="2000" b="0" i="0" u="none" strike="noStrike" kern="0" cap="none" spc="0" normalizeH="0" baseline="0" noProof="0" dirty="0">
                <a:ln>
                  <a:noFill/>
                </a:ln>
                <a:solidFill>
                  <a:schemeClr val="bg1"/>
                </a:solidFill>
                <a:effectLst/>
                <a:uLnTx/>
                <a:uFillTx/>
                <a:ea typeface="+mn-ea"/>
                <a:cs typeface="Calibri"/>
              </a:rPr>
              <a:t>Total </a:t>
            </a:r>
            <a:r>
              <a:rPr kumimoji="0" lang="en-CA" sz="2000" i="0" u="none" strike="noStrike" kern="0" cap="none" spc="0" normalizeH="0" baseline="0" noProof="0" dirty="0">
                <a:ln>
                  <a:noFill/>
                </a:ln>
                <a:solidFill>
                  <a:schemeClr val="bg1"/>
                </a:solidFill>
                <a:effectLst/>
                <a:uLnTx/>
                <a:uFillTx/>
                <a:cs typeface="Calibri"/>
              </a:rPr>
              <a:t>=    $7,769</a:t>
            </a:r>
            <a:r>
              <a:rPr kumimoji="0" lang="en-CA" sz="2000" i="0" u="none" strike="noStrike" kern="0" cap="none" spc="0" normalizeH="0" noProof="0" dirty="0">
                <a:ln>
                  <a:noFill/>
                </a:ln>
                <a:solidFill>
                  <a:schemeClr val="bg1"/>
                </a:solidFill>
                <a:effectLst/>
                <a:uLnTx/>
                <a:uFillTx/>
                <a:cs typeface="Calibri"/>
              </a:rPr>
              <a:t> per </a:t>
            </a:r>
            <a:r>
              <a:rPr kumimoji="0" lang="en-CA" sz="2000" i="0" u="none" strike="noStrike" kern="0" cap="none" spc="0" normalizeH="0" baseline="0" noProof="0" dirty="0">
                <a:ln>
                  <a:noFill/>
                </a:ln>
                <a:solidFill>
                  <a:schemeClr val="bg1"/>
                </a:solidFill>
                <a:effectLst/>
                <a:uLnTx/>
                <a:uFillTx/>
                <a:cs typeface="Calibri"/>
              </a:rPr>
              <a:t>month</a:t>
            </a:r>
            <a:endParaRPr lang="en-CA" sz="2000" i="0" u="none" strike="noStrike" kern="0" cap="none" spc="0" normalizeH="0" baseline="0" noProof="0" dirty="0">
              <a:ln>
                <a:noFill/>
              </a:ln>
              <a:solidFill>
                <a:schemeClr val="bg1"/>
              </a:solidFill>
              <a:effectLst/>
              <a:uLnTx/>
              <a:uFillTx/>
              <a:cs typeface="Calibri"/>
            </a:endParaRPr>
          </a:p>
          <a:p>
            <a:endParaRPr lang="en-CA" dirty="0"/>
          </a:p>
        </p:txBody>
      </p:sp>
      <p:grpSp>
        <p:nvGrpSpPr>
          <p:cNvPr id="13" name="Group 12" descr="Arrow showing the comparison between 30 years full-time vs. 27  years full time plus  3 years part-time">
            <a:extLst>
              <a:ext uri="{FF2B5EF4-FFF2-40B4-BE49-F238E27FC236}">
                <a16:creationId xmlns:a16="http://schemas.microsoft.com/office/drawing/2014/main" id="{E52205AE-1749-AC31-3C28-B14444D9D6A9}"/>
              </a:ext>
            </a:extLst>
          </p:cNvPr>
          <p:cNvGrpSpPr/>
          <p:nvPr/>
        </p:nvGrpSpPr>
        <p:grpSpPr>
          <a:xfrm>
            <a:off x="10060597" y="2549994"/>
            <a:ext cx="542927" cy="3508408"/>
            <a:chOff x="9943634" y="2613792"/>
            <a:chExt cx="542927" cy="3508408"/>
          </a:xfrm>
        </p:grpSpPr>
        <p:sp>
          <p:nvSpPr>
            <p:cNvPr id="3" name="Left Arrow 13" descr="An arrow is pointing to the total dollar amount of monthly benefits for someone with 30 years of pensionable service and a highest average salary of $72,000 over there 5 best consecutive years.">
              <a:extLst>
                <a:ext uri="{FF2B5EF4-FFF2-40B4-BE49-F238E27FC236}">
                  <a16:creationId xmlns:a16="http://schemas.microsoft.com/office/drawing/2014/main" id="{20CCC0CF-FDF1-FA97-27F1-DE9CE82A0DD5}"/>
                </a:ext>
              </a:extLst>
            </p:cNvPr>
            <p:cNvSpPr/>
            <p:nvPr>
              <p:custDataLst>
                <p:tags r:id="rId6"/>
              </p:custDataLst>
            </p:nvPr>
          </p:nvSpPr>
          <p:spPr>
            <a:xfrm>
              <a:off x="9943636" y="2613792"/>
              <a:ext cx="542925" cy="303864"/>
            </a:xfrm>
            <a:prstGeom prst="leftArrow">
              <a:avLst/>
            </a:prstGeom>
            <a:solidFill>
              <a:srgbClr val="D139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Left Arrow 13" descr="An arrow is located at the bottom of the slide, pointing to the section that shows the total dollar amount of monthly benefits for someone working part-time.">
              <a:extLst>
                <a:ext uri="{FF2B5EF4-FFF2-40B4-BE49-F238E27FC236}">
                  <a16:creationId xmlns:a16="http://schemas.microsoft.com/office/drawing/2014/main" id="{CF805A82-57FE-0256-5AA3-3BBAEB62AE4E}"/>
                </a:ext>
              </a:extLst>
            </p:cNvPr>
            <p:cNvSpPr/>
            <p:nvPr>
              <p:custDataLst>
                <p:tags r:id="rId7"/>
              </p:custDataLst>
            </p:nvPr>
          </p:nvSpPr>
          <p:spPr>
            <a:xfrm>
              <a:off x="9943634" y="5818336"/>
              <a:ext cx="542925" cy="303864"/>
            </a:xfrm>
            <a:prstGeom prst="leftArrow">
              <a:avLst/>
            </a:prstGeom>
            <a:solidFill>
              <a:srgbClr val="D139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Slide Number Placeholder 4">
            <a:extLst>
              <a:ext uri="{FF2B5EF4-FFF2-40B4-BE49-F238E27FC236}">
                <a16:creationId xmlns:a16="http://schemas.microsoft.com/office/drawing/2014/main" id="{39E638A0-964F-FA0A-5FD2-1982CE4E187D}"/>
              </a:ext>
            </a:extLst>
          </p:cNvPr>
          <p:cNvSpPr>
            <a:spLocks noGrp="1"/>
          </p:cNvSpPr>
          <p:nvPr>
            <p:ph type="sldNum" sz="quarter" idx="12"/>
          </p:nvPr>
        </p:nvSpPr>
        <p:spPr/>
        <p:txBody>
          <a:bodyPr/>
          <a:lstStyle/>
          <a:p>
            <a:fld id="{CB8C0070-AC95-4E25-AAB3-0DDC6EE6265B}" type="slidenum">
              <a:rPr lang="en-CA" noProof="0" smtClean="0"/>
              <a:t>4</a:t>
            </a:fld>
            <a:endParaRPr lang="en-CA" noProof="0" dirty="0"/>
          </a:p>
        </p:txBody>
      </p:sp>
    </p:spTree>
    <p:extLst>
      <p:ext uri="{BB962C8B-B14F-4D97-AF65-F5344CB8AC3E}">
        <p14:creationId xmlns:p14="http://schemas.microsoft.com/office/powerpoint/2010/main" val="5721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653C-8CFB-4788-E0C8-21CEC3439DBC}"/>
              </a:ext>
            </a:extLst>
          </p:cNvPr>
          <p:cNvSpPr>
            <a:spLocks noGrp="1"/>
          </p:cNvSpPr>
          <p:nvPr>
            <p:ph type="title"/>
            <p:custDataLst>
              <p:tags r:id="rId1"/>
            </p:custDataLst>
          </p:nvPr>
        </p:nvSpPr>
        <p:spPr>
          <a:xfrm>
            <a:off x="540000" y="324000"/>
            <a:ext cx="10978600" cy="779462"/>
          </a:xfrm>
        </p:spPr>
        <p:txBody>
          <a:bodyPr/>
          <a:lstStyle/>
          <a:p>
            <a:r>
              <a:rPr lang="en-CA" dirty="0">
                <a:solidFill>
                  <a:srgbClr val="000000"/>
                </a:solidFill>
              </a:rPr>
              <a:t>Bridge Benefit</a:t>
            </a:r>
          </a:p>
        </p:txBody>
      </p:sp>
      <p:sp>
        <p:nvSpPr>
          <p:cNvPr id="5" name="TextBox 4">
            <a:extLst>
              <a:ext uri="{FF2B5EF4-FFF2-40B4-BE49-F238E27FC236}">
                <a16:creationId xmlns:a16="http://schemas.microsoft.com/office/drawing/2014/main" id="{5A824C62-9EC6-553A-F67B-6E2520C209F9}"/>
              </a:ext>
            </a:extLst>
          </p:cNvPr>
          <p:cNvSpPr txBox="1"/>
          <p:nvPr>
            <p:custDataLst>
              <p:tags r:id="rId2"/>
            </p:custDataLst>
          </p:nvPr>
        </p:nvSpPr>
        <p:spPr>
          <a:xfrm>
            <a:off x="548639" y="1518985"/>
            <a:ext cx="10965059" cy="738664"/>
          </a:xfrm>
          <a:prstGeom prst="rect">
            <a:avLst/>
          </a:prstGeom>
          <a:noFill/>
        </p:spPr>
        <p:txBody>
          <a:bodyPr wrap="square" lIns="91440" tIns="45720" rIns="91440" bIns="45720" rtlCol="0" anchor="t">
            <a:spAutoFit/>
          </a:bodyPr>
          <a:lstStyle/>
          <a:p>
            <a:pPr marL="342900" indent="-342900">
              <a:buSzPct val="75000"/>
              <a:buFont typeface="Arial"/>
              <a:buChar char="•"/>
            </a:pPr>
            <a:r>
              <a:rPr lang="en-CA" sz="2400" dirty="0">
                <a:solidFill>
                  <a:srgbClr val="000000"/>
                </a:solidFill>
                <a:cs typeface="Calibri" panose="020F0502020204030204" pitchFamily="34" charset="0"/>
              </a:rPr>
              <a:t>Temporary benefit until 65 or CPP/QPP disability </a:t>
            </a:r>
            <a:endParaRPr lang="en-US" dirty="0">
              <a:solidFill>
                <a:srgbClr val="000000"/>
              </a:solidFill>
              <a:cs typeface="Arial"/>
            </a:endParaRPr>
          </a:p>
          <a:p>
            <a:endParaRPr lang="en-CA" dirty="0"/>
          </a:p>
        </p:txBody>
      </p:sp>
      <p:grpSp>
        <p:nvGrpSpPr>
          <p:cNvPr id="6" name="Group 5" descr="Group of objects representing an example of a participant who terminates employment before age 65.&#10;The lifetime pension and the bridge benefit are payable upon retirement. The lifetime pension is payable for the remainder of the pensioner's life. The bridge benefit is payable until age 65.">
            <a:extLst>
              <a:ext uri="{FF2B5EF4-FFF2-40B4-BE49-F238E27FC236}">
                <a16:creationId xmlns:a16="http://schemas.microsoft.com/office/drawing/2014/main" id="{52AECF0F-11D2-DCD0-2D45-5EE110513CE6}"/>
              </a:ext>
            </a:extLst>
          </p:cNvPr>
          <p:cNvGrpSpPr/>
          <p:nvPr>
            <p:custDataLst>
              <p:tags r:id="rId3"/>
            </p:custDataLst>
          </p:nvPr>
        </p:nvGrpSpPr>
        <p:grpSpPr>
          <a:xfrm>
            <a:off x="2598983" y="2535294"/>
            <a:ext cx="6330997" cy="3068769"/>
            <a:chOff x="2598983" y="2535294"/>
            <a:chExt cx="6330997" cy="3068769"/>
          </a:xfrm>
        </p:grpSpPr>
        <p:grpSp>
          <p:nvGrpSpPr>
            <p:cNvPr id="4" name="Group 3">
              <a:extLst>
                <a:ext uri="{FF2B5EF4-FFF2-40B4-BE49-F238E27FC236}">
                  <a16:creationId xmlns:a16="http://schemas.microsoft.com/office/drawing/2014/main" id="{2CD3824A-2B88-95EB-9025-A97EEDD59657}"/>
                </a:ext>
              </a:extLst>
            </p:cNvPr>
            <p:cNvGrpSpPr/>
            <p:nvPr/>
          </p:nvGrpSpPr>
          <p:grpSpPr>
            <a:xfrm>
              <a:off x="2598983" y="2535294"/>
              <a:ext cx="6330997" cy="3068769"/>
              <a:chOff x="2598983" y="2535294"/>
              <a:chExt cx="6330997" cy="3068769"/>
            </a:xfrm>
          </p:grpSpPr>
          <p:grpSp>
            <p:nvGrpSpPr>
              <p:cNvPr id="3" name="Group 2" descr="Graphic: Pension Incomes at retirement, include Lifetime and Bridge">
                <a:extLst>
                  <a:ext uri="{FF2B5EF4-FFF2-40B4-BE49-F238E27FC236}">
                    <a16:creationId xmlns:a16="http://schemas.microsoft.com/office/drawing/2014/main" id="{326F5CD4-B31E-2E0F-58B4-E29C2866D301}"/>
                  </a:ext>
                  <a:ext uri="{C183D7F6-B498-43B3-948B-1728B52AA6E4}">
                    <adec:decorative xmlns:adec="http://schemas.microsoft.com/office/drawing/2017/decorative" val="0"/>
                  </a:ext>
                </a:extLst>
              </p:cNvPr>
              <p:cNvGrpSpPr/>
              <p:nvPr/>
            </p:nvGrpSpPr>
            <p:grpSpPr>
              <a:xfrm>
                <a:off x="2598983" y="2857389"/>
                <a:ext cx="6330997" cy="2746674"/>
                <a:chOff x="2598983" y="2857389"/>
                <a:chExt cx="6330997" cy="2746674"/>
              </a:xfrm>
            </p:grpSpPr>
            <p:sp>
              <p:nvSpPr>
                <p:cNvPr id="31" name="TextBox 30">
                  <a:extLst>
                    <a:ext uri="{FF2B5EF4-FFF2-40B4-BE49-F238E27FC236}">
                      <a16:creationId xmlns:a16="http://schemas.microsoft.com/office/drawing/2014/main" id="{665A366F-3734-B55E-0C07-29C385493BDD}"/>
                    </a:ext>
                  </a:extLst>
                </p:cNvPr>
                <p:cNvSpPr txBox="1"/>
                <p:nvPr/>
              </p:nvSpPr>
              <p:spPr>
                <a:xfrm rot="16200000">
                  <a:off x="1982677" y="3671081"/>
                  <a:ext cx="1996716" cy="369332"/>
                </a:xfrm>
                <a:prstGeom prst="rect">
                  <a:avLst/>
                </a:prstGeom>
                <a:noFill/>
              </p:spPr>
              <p:txBody>
                <a:bodyPr wrap="square" rtlCol="0">
                  <a:spAutoFit/>
                </a:bodyPr>
                <a:lstStyle/>
                <a:p>
                  <a:r>
                    <a:rPr lang="en-CA" dirty="0">
                      <a:solidFill>
                        <a:srgbClr val="000000"/>
                      </a:solidFill>
                    </a:rPr>
                    <a:t>Pension Incomes</a:t>
                  </a:r>
                </a:p>
              </p:txBody>
            </p:sp>
            <p:grpSp>
              <p:nvGrpSpPr>
                <p:cNvPr id="9" name="Group 8" descr="Graphic showing Bridge and Lifetime portions of pension">
                  <a:extLst>
                    <a:ext uri="{FF2B5EF4-FFF2-40B4-BE49-F238E27FC236}">
                      <a16:creationId xmlns:a16="http://schemas.microsoft.com/office/drawing/2014/main" id="{20DAF3C7-1672-C4A4-20AB-E040DAA60EE2}"/>
                    </a:ext>
                  </a:extLst>
                </p:cNvPr>
                <p:cNvGrpSpPr/>
                <p:nvPr/>
              </p:nvGrpSpPr>
              <p:grpSpPr>
                <a:xfrm>
                  <a:off x="3219471" y="3229010"/>
                  <a:ext cx="5710509" cy="1791866"/>
                  <a:chOff x="3219471" y="3229010"/>
                  <a:chExt cx="5710509" cy="1791866"/>
                </a:xfrm>
              </p:grpSpPr>
              <p:sp>
                <p:nvSpPr>
                  <p:cNvPr id="32" name="Pentagon 41">
                    <a:extLst>
                      <a:ext uri="{FF2B5EF4-FFF2-40B4-BE49-F238E27FC236}">
                        <a16:creationId xmlns:a16="http://schemas.microsoft.com/office/drawing/2014/main" id="{224BCB4D-CF30-8FBF-CA3C-E9B875B552A9}"/>
                      </a:ext>
                      <a:ext uri="{C183D7F6-B498-43B3-948B-1728B52AA6E4}">
                        <adec:decorative xmlns:adec="http://schemas.microsoft.com/office/drawing/2017/decorative" val="0"/>
                      </a:ext>
                    </a:extLst>
                  </p:cNvPr>
                  <p:cNvSpPr/>
                  <p:nvPr/>
                </p:nvSpPr>
                <p:spPr>
                  <a:xfrm>
                    <a:off x="3219471" y="3842216"/>
                    <a:ext cx="5710509" cy="1178660"/>
                  </a:xfrm>
                  <a:prstGeom prst="homePlate">
                    <a:avLst/>
                  </a:prstGeom>
                  <a:solidFill>
                    <a:srgbClr val="4B4F59">
                      <a:alpha val="74902"/>
                    </a:srgb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Lifetime</a:t>
                    </a:r>
                    <a:endParaRPr kumimoji="0" lang="fr-CA" sz="1600" b="1" i="0" u="none" strike="noStrike" kern="0" cap="none" spc="0" normalizeH="0" baseline="0" noProof="0" dirty="0">
                      <a:ln>
                        <a:noFill/>
                      </a:ln>
                      <a:solidFill>
                        <a:schemeClr val="bg1"/>
                      </a:solidFill>
                      <a:effectLst/>
                      <a:uLnTx/>
                      <a:uFillTx/>
                      <a:ea typeface="+mn-ea"/>
                      <a:cs typeface="+mn-cs"/>
                    </a:endParaRPr>
                  </a:p>
                </p:txBody>
              </p:sp>
              <p:sp>
                <p:nvSpPr>
                  <p:cNvPr id="25" name="Rectangle 24">
                    <a:extLst>
                      <a:ext uri="{FF2B5EF4-FFF2-40B4-BE49-F238E27FC236}">
                        <a16:creationId xmlns:a16="http://schemas.microsoft.com/office/drawing/2014/main" id="{626142DB-8CB3-4F94-3E66-05A55CBD9208}"/>
                      </a:ext>
                      <a:ext uri="{C183D7F6-B498-43B3-948B-1728B52AA6E4}">
                        <adec:decorative xmlns:adec="http://schemas.microsoft.com/office/drawing/2017/decorative" val="0"/>
                      </a:ext>
                    </a:extLst>
                  </p:cNvPr>
                  <p:cNvSpPr/>
                  <p:nvPr/>
                </p:nvSpPr>
                <p:spPr>
                  <a:xfrm>
                    <a:off x="3222574" y="3229010"/>
                    <a:ext cx="3157114"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Bridge</a:t>
                    </a:r>
                    <a:endParaRPr lang="fr-CA" sz="1600" b="1" i="0" u="none" strike="noStrike" kern="0" cap="none" spc="0" normalizeH="0" baseline="0" noProof="0" dirty="0">
                      <a:ln>
                        <a:noFill/>
                      </a:ln>
                      <a:solidFill>
                        <a:schemeClr val="bg1"/>
                      </a:solidFill>
                      <a:effectLst/>
                      <a:uLnTx/>
                      <a:uFillTx/>
                      <a:cs typeface="Arial"/>
                    </a:endParaRPr>
                  </a:p>
                </p:txBody>
              </p:sp>
            </p:grpSp>
            <p:sp>
              <p:nvSpPr>
                <p:cNvPr id="27" name="TextBox 26">
                  <a:extLst>
                    <a:ext uri="{FF2B5EF4-FFF2-40B4-BE49-F238E27FC236}">
                      <a16:creationId xmlns:a16="http://schemas.microsoft.com/office/drawing/2014/main" id="{B6AA41DA-8030-87F6-98F9-199A2BFEBA63}"/>
                    </a:ext>
                  </a:extLst>
                </p:cNvPr>
                <p:cNvSpPr txBox="1"/>
                <p:nvPr/>
              </p:nvSpPr>
              <p:spPr>
                <a:xfrm>
                  <a:off x="2598983" y="5296286"/>
                  <a:ext cx="1215316" cy="307777"/>
                </a:xfrm>
                <a:prstGeom prst="rect">
                  <a:avLst/>
                </a:prstGeom>
                <a:noFill/>
                <a:ln>
                  <a:solidFill>
                    <a:srgbClr val="B0AAA2"/>
                  </a:solidFill>
                </a:ln>
              </p:spPr>
              <p:txBody>
                <a:bodyPr wrap="square" rtlCol="0">
                  <a:spAutoFit/>
                </a:bodyPr>
                <a:lstStyle/>
                <a:p>
                  <a:pPr algn="ctr"/>
                  <a:r>
                    <a:rPr lang="en-US" sz="1200" dirty="0">
                      <a:solidFill>
                        <a:prstClr val="black"/>
                      </a:solidFill>
                    </a:rPr>
                    <a:t> </a:t>
                  </a:r>
                  <a:r>
                    <a:rPr lang="en-US" sz="1400" dirty="0">
                      <a:solidFill>
                        <a:prstClr val="black"/>
                      </a:solidFill>
                    </a:rPr>
                    <a:t>Retirement</a:t>
                  </a:r>
                  <a:endParaRPr lang="fr-CA" sz="1400" dirty="0">
                    <a:solidFill>
                      <a:prstClr val="black"/>
                    </a:solidFill>
                  </a:endParaRPr>
                </a:p>
              </p:txBody>
            </p:sp>
          </p:grpSp>
          <p:cxnSp>
            <p:nvCxnSpPr>
              <p:cNvPr id="26" name="Straight Connector 25">
                <a:extLst>
                  <a:ext uri="{FF2B5EF4-FFF2-40B4-BE49-F238E27FC236}">
                    <a16:creationId xmlns:a16="http://schemas.microsoft.com/office/drawing/2014/main" id="{1F5D1BBE-F5BB-3EAF-CB30-21BD700C1538}"/>
                  </a:ext>
                  <a:ext uri="{C183D7F6-B498-43B3-948B-1728B52AA6E4}">
                    <adec:decorative xmlns:adec="http://schemas.microsoft.com/office/drawing/2017/decorative" val="1"/>
                  </a:ext>
                </a:extLst>
              </p:cNvPr>
              <p:cNvCxnSpPr/>
              <p:nvPr/>
            </p:nvCxnSpPr>
            <p:spPr>
              <a:xfrm flipH="1">
                <a:off x="3197235" y="2535294"/>
                <a:ext cx="3385" cy="2495009"/>
              </a:xfrm>
              <a:prstGeom prst="line">
                <a:avLst/>
              </a:prstGeom>
              <a:noFill/>
              <a:ln w="76200" cap="flat" cmpd="sng" algn="ctr">
                <a:solidFill>
                  <a:sysClr val="windowText" lastClr="000000"/>
                </a:solidFill>
                <a:prstDash val="solid"/>
                <a:miter lim="800000"/>
              </a:ln>
              <a:effectLst/>
            </p:spPr>
          </p:cxnSp>
        </p:grpSp>
        <p:cxnSp>
          <p:nvCxnSpPr>
            <p:cNvPr id="28" name="Straight Connector 27">
              <a:extLst>
                <a:ext uri="{FF2B5EF4-FFF2-40B4-BE49-F238E27FC236}">
                  <a16:creationId xmlns:a16="http://schemas.microsoft.com/office/drawing/2014/main" id="{554365E8-BF59-F673-798A-00A4B8EBD2CF}"/>
                </a:ext>
                <a:ext uri="{C183D7F6-B498-43B3-948B-1728B52AA6E4}">
                  <adec:decorative xmlns:adec="http://schemas.microsoft.com/office/drawing/2017/decorative" val="1"/>
                </a:ext>
              </a:extLst>
            </p:cNvPr>
            <p:cNvCxnSpPr/>
            <p:nvPr/>
          </p:nvCxnSpPr>
          <p:spPr>
            <a:xfrm flipH="1">
              <a:off x="3200411" y="5034586"/>
              <a:ext cx="4441" cy="264106"/>
            </a:xfrm>
            <a:prstGeom prst="line">
              <a:avLst/>
            </a:prstGeom>
            <a:noFill/>
            <a:ln w="6350" cap="flat" cmpd="sng" algn="ctr">
              <a:solidFill>
                <a:srgbClr val="B0AAA2"/>
              </a:solidFill>
              <a:prstDash val="solid"/>
              <a:miter lim="800000"/>
            </a:ln>
            <a:effectLst/>
          </p:spPr>
        </p:cxnSp>
      </p:grpSp>
      <p:sp>
        <p:nvSpPr>
          <p:cNvPr id="33" name="TextBox 32">
            <a:extLst>
              <a:ext uri="{FF2B5EF4-FFF2-40B4-BE49-F238E27FC236}">
                <a16:creationId xmlns:a16="http://schemas.microsoft.com/office/drawing/2014/main" id="{1C773CB7-9E5E-8AC3-0591-BA6B17074EBA}"/>
              </a:ext>
            </a:extLst>
          </p:cNvPr>
          <p:cNvSpPr txBox="1"/>
          <p:nvPr>
            <p:custDataLst>
              <p:tags r:id="rId4"/>
            </p:custDataLst>
          </p:nvPr>
        </p:nvSpPr>
        <p:spPr>
          <a:xfrm>
            <a:off x="6215550" y="5290851"/>
            <a:ext cx="346444" cy="307777"/>
          </a:xfrm>
          <a:prstGeom prst="rect">
            <a:avLst/>
          </a:prstGeom>
          <a:noFill/>
          <a:ln>
            <a:solidFill>
              <a:srgbClr val="B0AAA2"/>
            </a:solidFill>
          </a:ln>
        </p:spPr>
        <p:txBody>
          <a:bodyPr wrap="square" lIns="45720" tIns="45720" rIns="45720" bIns="45720" rtlCol="0" anchor="t">
            <a:spAutoFit/>
          </a:bodyPr>
          <a:lstStyle/>
          <a:p>
            <a:pPr algn="ctr"/>
            <a:r>
              <a:rPr lang="en-US" sz="1400" dirty="0">
                <a:solidFill>
                  <a:prstClr val="black"/>
                </a:solidFill>
              </a:rPr>
              <a:t>65</a:t>
            </a:r>
            <a:endParaRPr lang="fr-CA" sz="1400" dirty="0">
              <a:solidFill>
                <a:prstClr val="black"/>
              </a:solidFill>
            </a:endParaRPr>
          </a:p>
        </p:txBody>
      </p:sp>
      <p:sp>
        <p:nvSpPr>
          <p:cNvPr id="35" name="Pentagon 43" descr="An arrow like shape representing that at age 65, a participant starts receiving regular CPP/QPP benefit payable for life.&#10;">
            <a:extLst>
              <a:ext uri="{FF2B5EF4-FFF2-40B4-BE49-F238E27FC236}">
                <a16:creationId xmlns:a16="http://schemas.microsoft.com/office/drawing/2014/main" id="{0E6E57F7-7E36-AF02-4527-AC44996D3960}"/>
              </a:ext>
              <a:ext uri="{C183D7F6-B498-43B3-948B-1728B52AA6E4}">
                <adec:decorative xmlns:adec="http://schemas.microsoft.com/office/drawing/2017/decorative" val="0"/>
              </a:ext>
            </a:extLst>
          </p:cNvPr>
          <p:cNvSpPr/>
          <p:nvPr>
            <p:custDataLst>
              <p:tags r:id="rId5"/>
            </p:custDataLst>
          </p:nvPr>
        </p:nvSpPr>
        <p:spPr>
          <a:xfrm>
            <a:off x="6388772" y="2615965"/>
            <a:ext cx="2635892" cy="619200"/>
          </a:xfrm>
          <a:prstGeom prst="homePlate">
            <a:avLst/>
          </a:prstGeom>
          <a:solidFill>
            <a:srgbClr val="D1397A">
              <a:alpha val="84706"/>
            </a:srgbClr>
          </a:solidFill>
          <a:ln w="12700" cap="flat" cmpd="sng" algn="ctr">
            <a:solidFill>
              <a:schemeClr val="tx1"/>
            </a:solidFill>
            <a:prstDash val="solid"/>
            <a:miter lim="800000"/>
          </a:ln>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CPP/QPP regular</a:t>
            </a:r>
          </a:p>
        </p:txBody>
      </p:sp>
      <p:cxnSp>
        <p:nvCxnSpPr>
          <p:cNvPr id="34" name="Straight Connector 33">
            <a:extLst>
              <a:ext uri="{FF2B5EF4-FFF2-40B4-BE49-F238E27FC236}">
                <a16:creationId xmlns:a16="http://schemas.microsoft.com/office/drawing/2014/main" id="{7A546341-0868-0F15-35A7-41C5A5E562CE}"/>
              </a:ext>
              <a:ext uri="{C183D7F6-B498-43B3-948B-1728B52AA6E4}">
                <adec:decorative xmlns:adec="http://schemas.microsoft.com/office/drawing/2017/decorative" val="1"/>
              </a:ext>
            </a:extLst>
          </p:cNvPr>
          <p:cNvCxnSpPr>
            <a:cxnSpLocks/>
            <a:endCxn id="33" idx="0"/>
          </p:cNvCxnSpPr>
          <p:nvPr>
            <p:custDataLst>
              <p:tags r:id="rId6"/>
            </p:custDataLst>
          </p:nvPr>
        </p:nvCxnSpPr>
        <p:spPr>
          <a:xfrm>
            <a:off x="6388772" y="5037113"/>
            <a:ext cx="0" cy="253738"/>
          </a:xfrm>
          <a:prstGeom prst="line">
            <a:avLst/>
          </a:prstGeom>
          <a:noFill/>
          <a:ln w="6350" cap="flat" cmpd="sng" algn="ctr">
            <a:solidFill>
              <a:schemeClr val="tx1"/>
            </a:solidFill>
            <a:prstDash val="solid"/>
            <a:miter lim="800000"/>
          </a:ln>
          <a:effectLst/>
        </p:spPr>
      </p:cxnSp>
      <p:sp>
        <p:nvSpPr>
          <p:cNvPr id="7" name="Slide Number Placeholder 6">
            <a:extLst>
              <a:ext uri="{FF2B5EF4-FFF2-40B4-BE49-F238E27FC236}">
                <a16:creationId xmlns:a16="http://schemas.microsoft.com/office/drawing/2014/main" id="{372286C1-26B1-5EB5-7D15-75E69059FDBA}"/>
              </a:ext>
            </a:extLst>
          </p:cNvPr>
          <p:cNvSpPr>
            <a:spLocks noGrp="1"/>
          </p:cNvSpPr>
          <p:nvPr>
            <p:ph type="sldNum" sz="quarter" idx="12"/>
          </p:nvPr>
        </p:nvSpPr>
        <p:spPr/>
        <p:txBody>
          <a:bodyPr/>
          <a:lstStyle/>
          <a:p>
            <a:fld id="{CB8C0070-AC95-4E25-AAB3-0DDC6EE6265B}" type="slidenum">
              <a:rPr lang="fr-CA" smtClean="0"/>
              <a:pPr/>
              <a:t>5</a:t>
            </a:fld>
            <a:endParaRPr lang="fr-CA" noProof="0" dirty="0"/>
          </a:p>
        </p:txBody>
      </p:sp>
    </p:spTree>
    <p:extLst>
      <p:ext uri="{BB962C8B-B14F-4D97-AF65-F5344CB8AC3E}">
        <p14:creationId xmlns:p14="http://schemas.microsoft.com/office/powerpoint/2010/main" val="34792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9559-35CA-B8BE-ACD5-8AF86E10E98A}"/>
              </a:ext>
            </a:extLst>
          </p:cNvPr>
          <p:cNvSpPr>
            <a:spLocks noGrp="1"/>
          </p:cNvSpPr>
          <p:nvPr>
            <p:ph type="title"/>
            <p:custDataLst>
              <p:tags r:id="rId1"/>
            </p:custDataLst>
          </p:nvPr>
        </p:nvSpPr>
        <p:spPr>
          <a:xfrm>
            <a:off x="540000" y="324000"/>
            <a:ext cx="10978600" cy="779462"/>
          </a:xfrm>
        </p:spPr>
        <p:txBody>
          <a:bodyPr/>
          <a:lstStyle/>
          <a:p>
            <a:r>
              <a:rPr lang="en-CA" dirty="0">
                <a:solidFill>
                  <a:srgbClr val="000000"/>
                </a:solidFill>
              </a:rPr>
              <a:t>Bridge Benefit </a:t>
            </a:r>
            <a:r>
              <a:rPr lang="en-CA" sz="2800" b="0" dirty="0">
                <a:solidFill>
                  <a:srgbClr val="000000"/>
                </a:solidFill>
              </a:rPr>
              <a:t>(continued)</a:t>
            </a:r>
          </a:p>
        </p:txBody>
      </p:sp>
      <p:sp>
        <p:nvSpPr>
          <p:cNvPr id="6" name="TextBox 5">
            <a:extLst>
              <a:ext uri="{FF2B5EF4-FFF2-40B4-BE49-F238E27FC236}">
                <a16:creationId xmlns:a16="http://schemas.microsoft.com/office/drawing/2014/main" id="{0A56956E-B2ED-F53D-CEB2-548881801A15}"/>
              </a:ext>
            </a:extLst>
          </p:cNvPr>
          <p:cNvSpPr txBox="1"/>
          <p:nvPr>
            <p:custDataLst>
              <p:tags r:id="rId2"/>
            </p:custDataLst>
          </p:nvPr>
        </p:nvSpPr>
        <p:spPr>
          <a:xfrm>
            <a:off x="582820" y="1515830"/>
            <a:ext cx="10970373" cy="738664"/>
          </a:xfrm>
          <a:prstGeom prst="rect">
            <a:avLst/>
          </a:prstGeom>
          <a:noFill/>
        </p:spPr>
        <p:txBody>
          <a:bodyPr wrap="square" lIns="91440" tIns="45720" rIns="91440" bIns="45720" rtlCol="0" anchor="t">
            <a:spAutoFit/>
          </a:bodyPr>
          <a:lstStyle/>
          <a:p>
            <a:pPr marL="342900" indent="-342900" algn="l">
              <a:buSzPct val="75000"/>
              <a:buFont typeface="Arial" panose="05020102010507070707" pitchFamily="18" charset="2"/>
              <a:buChar char="•"/>
            </a:pPr>
            <a:r>
              <a:rPr lang="en-CA" sz="2400" dirty="0">
                <a:solidFill>
                  <a:srgbClr val="000000"/>
                </a:solidFill>
              </a:rPr>
              <a:t>Early or deferred CPP/QPP = No impact</a:t>
            </a:r>
            <a:endParaRPr lang="en-US" dirty="0">
              <a:solidFill>
                <a:srgbClr val="000000"/>
              </a:solidFill>
            </a:endParaRPr>
          </a:p>
          <a:p>
            <a:pPr algn="l"/>
            <a:endParaRPr lang="en-CA" dirty="0"/>
          </a:p>
        </p:txBody>
      </p:sp>
      <p:grpSp>
        <p:nvGrpSpPr>
          <p:cNvPr id="3" name="Group 2" descr="Group of objects representing an example of a participant who terminates employment before age 65.&#10;The lifetime pension and the bridge benefit are payable upon retirement. The lifetime pension is payable for the remainder of the pensioner's life. The bridge benefit is payable until age 65.">
            <a:extLst>
              <a:ext uri="{FF2B5EF4-FFF2-40B4-BE49-F238E27FC236}">
                <a16:creationId xmlns:a16="http://schemas.microsoft.com/office/drawing/2014/main" id="{066E0FD7-01F6-1C2A-F699-ABF3FC2D9C27}"/>
              </a:ext>
            </a:extLst>
          </p:cNvPr>
          <p:cNvGrpSpPr/>
          <p:nvPr>
            <p:custDataLst>
              <p:tags r:id="rId3"/>
            </p:custDataLst>
          </p:nvPr>
        </p:nvGrpSpPr>
        <p:grpSpPr>
          <a:xfrm>
            <a:off x="89305" y="2866318"/>
            <a:ext cx="5053180" cy="2845020"/>
            <a:chOff x="78288" y="2866318"/>
            <a:chExt cx="5053180" cy="2845020"/>
          </a:xfrm>
        </p:grpSpPr>
        <p:sp>
          <p:nvSpPr>
            <p:cNvPr id="98" name="TextBox 97">
              <a:extLst>
                <a:ext uri="{FF2B5EF4-FFF2-40B4-BE49-F238E27FC236}">
                  <a16:creationId xmlns:a16="http://schemas.microsoft.com/office/drawing/2014/main" id="{FC83FDB6-F259-450C-62AA-EC11F8AF31D9}"/>
                </a:ext>
              </a:extLst>
            </p:cNvPr>
            <p:cNvSpPr txBox="1"/>
            <p:nvPr/>
          </p:nvSpPr>
          <p:spPr>
            <a:xfrm rot="16200000">
              <a:off x="-684187" y="3714598"/>
              <a:ext cx="2065891" cy="369332"/>
            </a:xfrm>
            <a:prstGeom prst="rect">
              <a:avLst/>
            </a:prstGeom>
            <a:noFill/>
          </p:spPr>
          <p:txBody>
            <a:bodyPr wrap="square" rtlCol="0">
              <a:spAutoFit/>
            </a:bodyPr>
            <a:lstStyle/>
            <a:p>
              <a:r>
                <a:rPr lang="en-CA" dirty="0">
                  <a:solidFill>
                    <a:srgbClr val="000000"/>
                  </a:solidFill>
                </a:rPr>
                <a:t>Pension Incomes</a:t>
              </a:r>
            </a:p>
          </p:txBody>
        </p:sp>
        <p:sp>
          <p:nvSpPr>
            <p:cNvPr id="95" name="TextBox 94" descr="Drawing showing Bridge and Lifetime payable as of retirement equals 2% of the formula">
              <a:extLst>
                <a:ext uri="{FF2B5EF4-FFF2-40B4-BE49-F238E27FC236}">
                  <a16:creationId xmlns:a16="http://schemas.microsoft.com/office/drawing/2014/main" id="{568DC66A-F3BA-2977-84A9-91D1F97D0F7C}"/>
                </a:ext>
              </a:extLst>
            </p:cNvPr>
            <p:cNvSpPr txBox="1"/>
            <p:nvPr/>
          </p:nvSpPr>
          <p:spPr>
            <a:xfrm>
              <a:off x="78288" y="5403561"/>
              <a:ext cx="1125473" cy="307777"/>
            </a:xfrm>
            <a:prstGeom prst="rect">
              <a:avLst/>
            </a:prstGeom>
            <a:noFill/>
            <a:ln>
              <a:solidFill>
                <a:srgbClr val="B0AAA2"/>
              </a:solidFill>
            </a:ln>
          </p:spPr>
          <p:txBody>
            <a:bodyPr wrap="square" rtlCol="0">
              <a:spAutoFit/>
            </a:bodyPr>
            <a:lstStyle/>
            <a:p>
              <a:pPr algn="ctr"/>
              <a:r>
                <a:rPr lang="en-US" sz="1200" dirty="0">
                  <a:solidFill>
                    <a:prstClr val="black"/>
                  </a:solidFill>
                </a:rPr>
                <a:t> </a:t>
              </a:r>
              <a:r>
                <a:rPr lang="en-US" sz="1400" dirty="0">
                  <a:solidFill>
                    <a:prstClr val="black"/>
                  </a:solidFill>
                </a:rPr>
                <a:t>Retirement</a:t>
              </a:r>
              <a:endParaRPr lang="fr-CA" sz="1400" dirty="0">
                <a:solidFill>
                  <a:prstClr val="black"/>
                </a:solidFill>
              </a:endParaRPr>
            </a:p>
          </p:txBody>
        </p:sp>
        <p:sp>
          <p:nvSpPr>
            <p:cNvPr id="99" name="Pentagon 41">
              <a:extLst>
                <a:ext uri="{FF2B5EF4-FFF2-40B4-BE49-F238E27FC236}">
                  <a16:creationId xmlns:a16="http://schemas.microsoft.com/office/drawing/2014/main" id="{21373723-E04D-DC71-53FD-74DC63075BCC}"/>
                </a:ext>
              </a:extLst>
            </p:cNvPr>
            <p:cNvSpPr/>
            <p:nvPr/>
          </p:nvSpPr>
          <p:spPr>
            <a:xfrm>
              <a:off x="625413" y="3960147"/>
              <a:ext cx="4506055" cy="1178660"/>
            </a:xfrm>
            <a:prstGeom prst="homePlate">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Lifetime</a:t>
              </a:r>
              <a:endParaRPr kumimoji="0" lang="fr-CA" sz="1600" b="1" i="0" u="none" strike="noStrike" kern="0" cap="none" spc="0" normalizeH="0" baseline="0" noProof="0" dirty="0">
                <a:ln>
                  <a:noFill/>
                </a:ln>
                <a:solidFill>
                  <a:schemeClr val="bg1"/>
                </a:solidFill>
                <a:effectLst/>
                <a:uLnTx/>
                <a:uFillTx/>
                <a:ea typeface="+mn-ea"/>
                <a:cs typeface="+mn-cs"/>
              </a:endParaRPr>
            </a:p>
          </p:txBody>
        </p:sp>
        <p:sp>
          <p:nvSpPr>
            <p:cNvPr id="93" name="Rectangle 92">
              <a:extLst>
                <a:ext uri="{FF2B5EF4-FFF2-40B4-BE49-F238E27FC236}">
                  <a16:creationId xmlns:a16="http://schemas.microsoft.com/office/drawing/2014/main" id="{96B4759C-C3F5-A8D0-293C-4F4C06660786}"/>
                </a:ext>
              </a:extLst>
            </p:cNvPr>
            <p:cNvSpPr/>
            <p:nvPr/>
          </p:nvSpPr>
          <p:spPr>
            <a:xfrm>
              <a:off x="629843" y="3341910"/>
              <a:ext cx="2305905"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Bridge</a:t>
              </a:r>
              <a:endParaRPr kumimoji="0" lang="fr-CA" sz="1600" b="1" i="0" u="none" strike="noStrike" kern="0" cap="none" spc="0" normalizeH="0" baseline="0" noProof="0" dirty="0">
                <a:ln>
                  <a:noFill/>
                </a:ln>
                <a:solidFill>
                  <a:schemeClr val="bg1"/>
                </a:solidFill>
                <a:effectLst/>
                <a:uLnTx/>
                <a:uFillTx/>
                <a:ea typeface="+mn-ea"/>
                <a:cs typeface="+mn-cs"/>
              </a:endParaRPr>
            </a:p>
          </p:txBody>
        </p:sp>
      </p:grpSp>
      <p:grpSp>
        <p:nvGrpSpPr>
          <p:cNvPr id="9" name="Group 8" descr="An arrow like shape representing a participant chose to receive early CPP/QPP benefit payable at age 60. Starting earlier results in reduced monthly payments for life.">
            <a:extLst>
              <a:ext uri="{FF2B5EF4-FFF2-40B4-BE49-F238E27FC236}">
                <a16:creationId xmlns:a16="http://schemas.microsoft.com/office/drawing/2014/main" id="{85633652-BDD8-5A32-A07C-4EF3BB8E88F5}"/>
              </a:ext>
            </a:extLst>
          </p:cNvPr>
          <p:cNvGrpSpPr/>
          <p:nvPr>
            <p:custDataLst>
              <p:tags r:id="rId4"/>
            </p:custDataLst>
          </p:nvPr>
        </p:nvGrpSpPr>
        <p:grpSpPr>
          <a:xfrm>
            <a:off x="1886984" y="2978955"/>
            <a:ext cx="3264928" cy="2721479"/>
            <a:chOff x="1886984" y="2978955"/>
            <a:chExt cx="3264928" cy="2721479"/>
          </a:xfrm>
        </p:grpSpPr>
        <p:sp>
          <p:nvSpPr>
            <p:cNvPr id="105" name="TextBox 104">
              <a:extLst>
                <a:ext uri="{FF2B5EF4-FFF2-40B4-BE49-F238E27FC236}">
                  <a16:creationId xmlns:a16="http://schemas.microsoft.com/office/drawing/2014/main" id="{2D120879-A0B3-5218-E7CF-64B784AF1499}"/>
                </a:ext>
              </a:extLst>
            </p:cNvPr>
            <p:cNvSpPr txBox="1"/>
            <p:nvPr/>
          </p:nvSpPr>
          <p:spPr>
            <a:xfrm>
              <a:off x="1886984" y="5392657"/>
              <a:ext cx="293032" cy="307777"/>
            </a:xfrm>
            <a:prstGeom prst="rect">
              <a:avLst/>
            </a:prstGeom>
            <a:noFill/>
            <a:ln>
              <a:solidFill>
                <a:srgbClr val="B0AAA2"/>
              </a:solidFill>
            </a:ln>
          </p:spPr>
          <p:txBody>
            <a:bodyPr wrap="square" lIns="45720" rIns="45720" rtlCol="0">
              <a:spAutoFit/>
            </a:bodyPr>
            <a:lstStyle/>
            <a:p>
              <a:pPr algn="ctr"/>
              <a:r>
                <a:rPr lang="en-US" sz="1400" dirty="0">
                  <a:solidFill>
                    <a:prstClr val="black"/>
                  </a:solidFill>
                </a:rPr>
                <a:t>60</a:t>
              </a:r>
              <a:endParaRPr lang="fr-CA" sz="1400" dirty="0">
                <a:solidFill>
                  <a:prstClr val="black"/>
                </a:solidFill>
              </a:endParaRPr>
            </a:p>
          </p:txBody>
        </p:sp>
        <p:sp>
          <p:nvSpPr>
            <p:cNvPr id="107" name="Pentagon 43">
              <a:extLst>
                <a:ext uri="{FF2B5EF4-FFF2-40B4-BE49-F238E27FC236}">
                  <a16:creationId xmlns:a16="http://schemas.microsoft.com/office/drawing/2014/main" id="{07BB3B4E-A440-8272-6E0E-EA695F4BB68E}"/>
                </a:ext>
              </a:extLst>
            </p:cNvPr>
            <p:cNvSpPr/>
            <p:nvPr/>
          </p:nvSpPr>
          <p:spPr>
            <a:xfrm>
              <a:off x="2052289" y="2978955"/>
              <a:ext cx="3099623" cy="360000"/>
            </a:xfrm>
            <a:prstGeom prst="homePlate">
              <a:avLst/>
            </a:prstGeom>
            <a:solidFill>
              <a:srgbClr val="D1397A"/>
            </a:solidFill>
            <a:ln w="12700" cap="flat" cmpd="sng" algn="ctr">
              <a:solidFill>
                <a:schemeClr val="tx1"/>
              </a:solidFill>
              <a:prstDash val="solid"/>
              <a:miter lim="800000"/>
            </a:ln>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Early CPP/QPP</a:t>
              </a:r>
            </a:p>
          </p:txBody>
        </p:sp>
      </p:grpSp>
      <p:sp>
        <p:nvSpPr>
          <p:cNvPr id="103" name="TextBox 102">
            <a:extLst>
              <a:ext uri="{FF2B5EF4-FFF2-40B4-BE49-F238E27FC236}">
                <a16:creationId xmlns:a16="http://schemas.microsoft.com/office/drawing/2014/main" id="{CFAC671D-B991-AB18-AAC1-1B1608E7175B}"/>
              </a:ext>
            </a:extLst>
          </p:cNvPr>
          <p:cNvSpPr txBox="1"/>
          <p:nvPr>
            <p:custDataLst>
              <p:tags r:id="rId5"/>
            </p:custDataLst>
          </p:nvPr>
        </p:nvSpPr>
        <p:spPr>
          <a:xfrm>
            <a:off x="2754439" y="5392656"/>
            <a:ext cx="320833" cy="307777"/>
          </a:xfrm>
          <a:prstGeom prst="rect">
            <a:avLst/>
          </a:prstGeom>
          <a:noFill/>
          <a:ln>
            <a:solidFill>
              <a:srgbClr val="B0AAA2"/>
            </a:solidFill>
          </a:ln>
        </p:spPr>
        <p:txBody>
          <a:bodyPr wrap="square" lIns="45720" rIns="45720" rtlCol="0">
            <a:spAutoFit/>
          </a:bodyPr>
          <a:lstStyle/>
          <a:p>
            <a:pPr algn="ctr"/>
            <a:r>
              <a:rPr lang="en-US" sz="1400" dirty="0">
                <a:solidFill>
                  <a:prstClr val="black"/>
                </a:solidFill>
              </a:rPr>
              <a:t>65</a:t>
            </a:r>
            <a:endParaRPr lang="fr-CA" sz="1400" dirty="0">
              <a:solidFill>
                <a:prstClr val="black"/>
              </a:solidFill>
            </a:endParaRPr>
          </a:p>
        </p:txBody>
      </p:sp>
      <p:cxnSp>
        <p:nvCxnSpPr>
          <p:cNvPr id="94" name="Straight Connector 93">
            <a:extLst>
              <a:ext uri="{FF2B5EF4-FFF2-40B4-BE49-F238E27FC236}">
                <a16:creationId xmlns:a16="http://schemas.microsoft.com/office/drawing/2014/main" id="{A40A9EDD-A4F3-28BC-41E3-42B47D21FA5B}"/>
              </a:ext>
              <a:ext uri="{C183D7F6-B498-43B3-948B-1728B52AA6E4}">
                <adec:decorative xmlns:adec="http://schemas.microsoft.com/office/drawing/2017/decorative" val="1"/>
              </a:ext>
            </a:extLst>
          </p:cNvPr>
          <p:cNvCxnSpPr/>
          <p:nvPr>
            <p:custDataLst>
              <p:tags r:id="rId6"/>
            </p:custDataLst>
          </p:nvPr>
        </p:nvCxnSpPr>
        <p:spPr>
          <a:xfrm flipH="1">
            <a:off x="599588" y="2651760"/>
            <a:ext cx="3135" cy="2495009"/>
          </a:xfrm>
          <a:prstGeom prst="line">
            <a:avLst/>
          </a:prstGeom>
          <a:noFill/>
          <a:ln w="76200" cap="flat" cmpd="sng" algn="ctr">
            <a:solidFill>
              <a:sysClr val="windowText" lastClr="000000"/>
            </a:solidFill>
            <a:prstDash val="solid"/>
            <a:miter lim="800000"/>
          </a:ln>
          <a:effectLst/>
        </p:spPr>
      </p:cxnSp>
      <p:cxnSp>
        <p:nvCxnSpPr>
          <p:cNvPr id="96" name="Straight Connector 95">
            <a:extLst>
              <a:ext uri="{FF2B5EF4-FFF2-40B4-BE49-F238E27FC236}">
                <a16:creationId xmlns:a16="http://schemas.microsoft.com/office/drawing/2014/main" id="{0D5128B1-A2F9-217B-2523-C491E5BCFA4E}"/>
              </a:ext>
              <a:ext uri="{C183D7F6-B498-43B3-948B-1728B52AA6E4}">
                <adec:decorative xmlns:adec="http://schemas.microsoft.com/office/drawing/2017/decorative" val="1"/>
              </a:ext>
            </a:extLst>
          </p:cNvPr>
          <p:cNvCxnSpPr/>
          <p:nvPr>
            <p:custDataLst>
              <p:tags r:id="rId7"/>
            </p:custDataLst>
          </p:nvPr>
        </p:nvCxnSpPr>
        <p:spPr>
          <a:xfrm flipH="1">
            <a:off x="625730" y="5141861"/>
            <a:ext cx="4113" cy="264106"/>
          </a:xfrm>
          <a:prstGeom prst="line">
            <a:avLst/>
          </a:prstGeom>
          <a:noFill/>
          <a:ln w="6350" cap="flat" cmpd="sng" algn="ctr">
            <a:solidFill>
              <a:srgbClr val="B0AAA2"/>
            </a:solidFill>
            <a:prstDash val="solid"/>
            <a:miter lim="800000"/>
          </a:ln>
          <a:effectLst/>
        </p:spPr>
      </p:cxnSp>
      <p:cxnSp>
        <p:nvCxnSpPr>
          <p:cNvPr id="106" name="Straight Connector 105">
            <a:extLst>
              <a:ext uri="{FF2B5EF4-FFF2-40B4-BE49-F238E27FC236}">
                <a16:creationId xmlns:a16="http://schemas.microsoft.com/office/drawing/2014/main" id="{D5DD0411-21A2-75EE-D284-590DBEDBF553}"/>
              </a:ext>
              <a:ext uri="{C183D7F6-B498-43B3-948B-1728B52AA6E4}">
                <adec:decorative xmlns:adec="http://schemas.microsoft.com/office/drawing/2017/decorative" val="1"/>
              </a:ext>
            </a:extLst>
          </p:cNvPr>
          <p:cNvCxnSpPr>
            <a:cxnSpLocks/>
          </p:cNvCxnSpPr>
          <p:nvPr>
            <p:custDataLst>
              <p:tags r:id="rId8"/>
            </p:custDataLst>
          </p:nvPr>
        </p:nvCxnSpPr>
        <p:spPr>
          <a:xfrm>
            <a:off x="2051636" y="5142700"/>
            <a:ext cx="1808" cy="253192"/>
          </a:xfrm>
          <a:prstGeom prst="line">
            <a:avLst/>
          </a:prstGeom>
          <a:noFill/>
          <a:ln w="6350" cap="flat" cmpd="sng" algn="ctr">
            <a:solidFill>
              <a:srgbClr val="B0AAA2"/>
            </a:solidFill>
            <a:prstDash val="solid"/>
            <a:miter lim="800000"/>
          </a:ln>
          <a:effectLst/>
        </p:spPr>
      </p:cxnSp>
      <p:grpSp>
        <p:nvGrpSpPr>
          <p:cNvPr id="10" name="Group 9" descr="Chart showing an example of a participant who terminates employment before age 65.&#10;The lifetime pension and the bridge benefit are payable upon retirement. The lifetime pension is payable for the remainder of the pensioner's life. The bridge benefit is payable until age 65.">
            <a:extLst>
              <a:ext uri="{FF2B5EF4-FFF2-40B4-BE49-F238E27FC236}">
                <a16:creationId xmlns:a16="http://schemas.microsoft.com/office/drawing/2014/main" id="{9B59DEAE-4933-CB2F-9B61-0BED1F4BCFC6}"/>
              </a:ext>
            </a:extLst>
          </p:cNvPr>
          <p:cNvGrpSpPr/>
          <p:nvPr>
            <p:custDataLst>
              <p:tags r:id="rId9"/>
            </p:custDataLst>
          </p:nvPr>
        </p:nvGrpSpPr>
        <p:grpSpPr>
          <a:xfrm>
            <a:off x="5242030" y="2989440"/>
            <a:ext cx="4976811" cy="2721898"/>
            <a:chOff x="5242030" y="2989440"/>
            <a:chExt cx="4976811" cy="2721898"/>
          </a:xfrm>
        </p:grpSpPr>
        <p:sp>
          <p:nvSpPr>
            <p:cNvPr id="59" name="TextBox 58">
              <a:extLst>
                <a:ext uri="{FF2B5EF4-FFF2-40B4-BE49-F238E27FC236}">
                  <a16:creationId xmlns:a16="http://schemas.microsoft.com/office/drawing/2014/main" id="{F675AF07-93E2-6FB5-BDE6-27297AA562E9}"/>
                </a:ext>
              </a:extLst>
            </p:cNvPr>
            <p:cNvSpPr txBox="1"/>
            <p:nvPr/>
          </p:nvSpPr>
          <p:spPr>
            <a:xfrm rot="16200000">
              <a:off x="4524278" y="3783938"/>
              <a:ext cx="1958328" cy="369332"/>
            </a:xfrm>
            <a:prstGeom prst="rect">
              <a:avLst/>
            </a:prstGeom>
            <a:noFill/>
          </p:spPr>
          <p:txBody>
            <a:bodyPr wrap="square" rtlCol="0">
              <a:spAutoFit/>
            </a:bodyPr>
            <a:lstStyle/>
            <a:p>
              <a:r>
                <a:rPr lang="en-CA" dirty="0">
                  <a:solidFill>
                    <a:srgbClr val="000000"/>
                  </a:solidFill>
                </a:rPr>
                <a:t>Pension Incomes</a:t>
              </a:r>
            </a:p>
          </p:txBody>
        </p:sp>
        <p:sp>
          <p:nvSpPr>
            <p:cNvPr id="55" name="TextBox 54">
              <a:extLst>
                <a:ext uri="{FF2B5EF4-FFF2-40B4-BE49-F238E27FC236}">
                  <a16:creationId xmlns:a16="http://schemas.microsoft.com/office/drawing/2014/main" id="{EF88F62F-FF84-9052-2DDF-2DD62DEA42AF}"/>
                </a:ext>
              </a:extLst>
            </p:cNvPr>
            <p:cNvSpPr txBox="1"/>
            <p:nvPr/>
          </p:nvSpPr>
          <p:spPr>
            <a:xfrm>
              <a:off x="5242030" y="5403561"/>
              <a:ext cx="1125473" cy="307777"/>
            </a:xfrm>
            <a:prstGeom prst="rect">
              <a:avLst/>
            </a:prstGeom>
            <a:noFill/>
            <a:ln>
              <a:solidFill>
                <a:srgbClr val="B0AAA2"/>
              </a:solidFill>
            </a:ln>
          </p:spPr>
          <p:txBody>
            <a:bodyPr wrap="square" rtlCol="0">
              <a:spAutoFit/>
            </a:bodyPr>
            <a:lstStyle/>
            <a:p>
              <a:pPr algn="ctr"/>
              <a:r>
                <a:rPr lang="en-US" sz="1200" dirty="0">
                  <a:solidFill>
                    <a:prstClr val="black"/>
                  </a:solidFill>
                </a:rPr>
                <a:t> </a:t>
              </a:r>
              <a:r>
                <a:rPr lang="en-US" sz="1400" dirty="0">
                  <a:solidFill>
                    <a:prstClr val="black"/>
                  </a:solidFill>
                </a:rPr>
                <a:t>Retirement</a:t>
              </a:r>
              <a:endParaRPr lang="fr-CA" sz="1400" dirty="0">
                <a:solidFill>
                  <a:prstClr val="black"/>
                </a:solidFill>
              </a:endParaRPr>
            </a:p>
          </p:txBody>
        </p:sp>
        <p:sp>
          <p:nvSpPr>
            <p:cNvPr id="7" name="Pentagon 41">
              <a:extLst>
                <a:ext uri="{FF2B5EF4-FFF2-40B4-BE49-F238E27FC236}">
                  <a16:creationId xmlns:a16="http://schemas.microsoft.com/office/drawing/2014/main" id="{DD20A3D3-0C70-DCCD-9612-9442F82843DD}"/>
                </a:ext>
              </a:extLst>
            </p:cNvPr>
            <p:cNvSpPr/>
            <p:nvPr/>
          </p:nvSpPr>
          <p:spPr>
            <a:xfrm>
              <a:off x="5785975" y="3945961"/>
              <a:ext cx="4432866" cy="1178660"/>
            </a:xfrm>
            <a:prstGeom prst="homePlate">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Lifetime</a:t>
              </a:r>
              <a:endParaRPr kumimoji="0" lang="fr-CA" sz="1600" b="1" i="0" u="none" strike="noStrike" kern="0" cap="none" spc="0" normalizeH="0" baseline="0" noProof="0" dirty="0">
                <a:ln>
                  <a:noFill/>
                </a:ln>
                <a:solidFill>
                  <a:schemeClr val="bg1"/>
                </a:solidFill>
                <a:effectLst/>
                <a:uLnTx/>
                <a:uFillTx/>
                <a:ea typeface="+mn-ea"/>
                <a:cs typeface="+mn-cs"/>
              </a:endParaRPr>
            </a:p>
          </p:txBody>
        </p:sp>
        <p:sp>
          <p:nvSpPr>
            <p:cNvPr id="8" name="Rectangle 7">
              <a:extLst>
                <a:ext uri="{FF2B5EF4-FFF2-40B4-BE49-F238E27FC236}">
                  <a16:creationId xmlns:a16="http://schemas.microsoft.com/office/drawing/2014/main" id="{608F0F42-CAA6-CDAE-BCAB-758A73682194}"/>
                </a:ext>
              </a:extLst>
            </p:cNvPr>
            <p:cNvSpPr/>
            <p:nvPr/>
          </p:nvSpPr>
          <p:spPr>
            <a:xfrm>
              <a:off x="5766782" y="3329393"/>
              <a:ext cx="2305905"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ea typeface="+mn-ea"/>
                  <a:cs typeface="+mn-cs"/>
                </a:rPr>
                <a:t>Bridge</a:t>
              </a:r>
              <a:endParaRPr kumimoji="0" lang="fr-CA" sz="1600" b="1" i="0" u="none" strike="noStrike" kern="0" cap="none" spc="0" normalizeH="0" baseline="0" noProof="0" dirty="0">
                <a:ln>
                  <a:noFill/>
                </a:ln>
                <a:solidFill>
                  <a:schemeClr val="bg1"/>
                </a:solidFill>
                <a:effectLst/>
                <a:uLnTx/>
                <a:uFillTx/>
                <a:ea typeface="+mn-ea"/>
                <a:cs typeface="+mn-cs"/>
              </a:endParaRPr>
            </a:p>
          </p:txBody>
        </p:sp>
      </p:grpSp>
      <p:sp>
        <p:nvSpPr>
          <p:cNvPr id="56" name="TextBox 55">
            <a:extLst>
              <a:ext uri="{FF2B5EF4-FFF2-40B4-BE49-F238E27FC236}">
                <a16:creationId xmlns:a16="http://schemas.microsoft.com/office/drawing/2014/main" id="{27AEF54E-5618-82D4-C9CC-7D17DDCBE02A}"/>
              </a:ext>
            </a:extLst>
          </p:cNvPr>
          <p:cNvSpPr txBox="1"/>
          <p:nvPr>
            <p:custDataLst>
              <p:tags r:id="rId10"/>
            </p:custDataLst>
          </p:nvPr>
        </p:nvSpPr>
        <p:spPr>
          <a:xfrm>
            <a:off x="7951681" y="5394950"/>
            <a:ext cx="299161" cy="307777"/>
          </a:xfrm>
          <a:prstGeom prst="rect">
            <a:avLst/>
          </a:prstGeom>
          <a:noFill/>
          <a:ln>
            <a:solidFill>
              <a:srgbClr val="B0AAA2"/>
            </a:solidFill>
          </a:ln>
        </p:spPr>
        <p:txBody>
          <a:bodyPr wrap="square" lIns="45720" rIns="45720" rtlCol="0">
            <a:spAutoFit/>
          </a:bodyPr>
          <a:lstStyle/>
          <a:p>
            <a:pPr algn="ctr"/>
            <a:r>
              <a:rPr lang="en-US" sz="1400" dirty="0">
                <a:solidFill>
                  <a:prstClr val="black"/>
                </a:solidFill>
              </a:rPr>
              <a:t>65</a:t>
            </a:r>
            <a:endParaRPr lang="fr-CA" sz="1400" dirty="0">
              <a:solidFill>
                <a:prstClr val="black"/>
              </a:solidFill>
            </a:endParaRPr>
          </a:p>
        </p:txBody>
      </p:sp>
      <p:cxnSp>
        <p:nvCxnSpPr>
          <p:cNvPr id="104" name="Straight Connector 103">
            <a:extLst>
              <a:ext uri="{FF2B5EF4-FFF2-40B4-BE49-F238E27FC236}">
                <a16:creationId xmlns:a16="http://schemas.microsoft.com/office/drawing/2014/main" id="{D689A23E-D1F4-AF14-7720-4630463CE784}"/>
              </a:ext>
              <a:ext uri="{C183D7F6-B498-43B3-948B-1728B52AA6E4}">
                <adec:decorative xmlns:adec="http://schemas.microsoft.com/office/drawing/2017/decorative" val="1"/>
              </a:ext>
            </a:extLst>
          </p:cNvPr>
          <p:cNvCxnSpPr>
            <a:cxnSpLocks/>
          </p:cNvCxnSpPr>
          <p:nvPr>
            <p:custDataLst>
              <p:tags r:id="rId11"/>
            </p:custDataLst>
          </p:nvPr>
        </p:nvCxnSpPr>
        <p:spPr>
          <a:xfrm>
            <a:off x="2919009" y="5155193"/>
            <a:ext cx="0" cy="242766"/>
          </a:xfrm>
          <a:prstGeom prst="line">
            <a:avLst/>
          </a:prstGeom>
          <a:noFill/>
          <a:ln w="6350" cap="flat" cmpd="sng" algn="ctr">
            <a:solidFill>
              <a:schemeClr val="tx1"/>
            </a:solidFill>
            <a:prstDash val="solid"/>
            <a:miter lim="800000"/>
          </a:ln>
          <a:effectLst/>
        </p:spPr>
      </p:cxnSp>
      <p:sp>
        <p:nvSpPr>
          <p:cNvPr id="62" name="TextBox 61">
            <a:extLst>
              <a:ext uri="{FF2B5EF4-FFF2-40B4-BE49-F238E27FC236}">
                <a16:creationId xmlns:a16="http://schemas.microsoft.com/office/drawing/2014/main" id="{785A41BF-04C5-1040-60F1-B91CCB8FC237}"/>
              </a:ext>
            </a:extLst>
          </p:cNvPr>
          <p:cNvSpPr txBox="1"/>
          <p:nvPr>
            <p:custDataLst>
              <p:tags r:id="rId12"/>
            </p:custDataLst>
          </p:nvPr>
        </p:nvSpPr>
        <p:spPr>
          <a:xfrm>
            <a:off x="8682145" y="5388941"/>
            <a:ext cx="293150" cy="307777"/>
          </a:xfrm>
          <a:prstGeom prst="rect">
            <a:avLst/>
          </a:prstGeom>
          <a:noFill/>
          <a:ln>
            <a:solidFill>
              <a:srgbClr val="B0AAA2"/>
            </a:solidFill>
          </a:ln>
        </p:spPr>
        <p:txBody>
          <a:bodyPr wrap="square" lIns="45720" rIns="45720" rtlCol="0">
            <a:spAutoFit/>
          </a:bodyPr>
          <a:lstStyle/>
          <a:p>
            <a:pPr algn="ctr"/>
            <a:r>
              <a:rPr lang="en-US" sz="1400" dirty="0">
                <a:solidFill>
                  <a:prstClr val="black"/>
                </a:solidFill>
              </a:rPr>
              <a:t>70</a:t>
            </a:r>
            <a:endParaRPr lang="fr-CA" sz="1400" dirty="0">
              <a:solidFill>
                <a:prstClr val="black"/>
              </a:solidFill>
            </a:endParaRPr>
          </a:p>
        </p:txBody>
      </p:sp>
      <p:sp>
        <p:nvSpPr>
          <p:cNvPr id="52" name="Pentagon 43" descr="An arrow like shape representing a participant chose to defer CPP/QPP benefit until age 70. The delay of the payments leads to larger monthly payments for life.&#10;&#10;">
            <a:extLst>
              <a:ext uri="{FF2B5EF4-FFF2-40B4-BE49-F238E27FC236}">
                <a16:creationId xmlns:a16="http://schemas.microsoft.com/office/drawing/2014/main" id="{D0B417F8-5449-D2B2-B829-6F5121E5C717}"/>
              </a:ext>
            </a:extLst>
          </p:cNvPr>
          <p:cNvSpPr/>
          <p:nvPr>
            <p:custDataLst>
              <p:tags r:id="rId13"/>
            </p:custDataLst>
          </p:nvPr>
        </p:nvSpPr>
        <p:spPr>
          <a:xfrm>
            <a:off x="8809753" y="2452124"/>
            <a:ext cx="2081779" cy="880676"/>
          </a:xfrm>
          <a:prstGeom prst="homePlate">
            <a:avLst/>
          </a:prstGeom>
          <a:solidFill>
            <a:srgbClr val="D1397A"/>
          </a:solidFill>
          <a:ln w="12700" cap="flat" cmpd="sng" algn="ctr">
            <a:solidFill>
              <a:schemeClr val="tx1"/>
            </a:solidFill>
            <a:prstDash val="solid"/>
            <a:miter lim="800000"/>
          </a:ln>
          <a:effectLst/>
        </p:spPr>
        <p:txBody>
          <a:bodyPr lIns="0" tIns="45720" rIns="0" bIns="45720" rtlCol="0" anchor="ctr"/>
          <a:lstStyle/>
          <a:p>
            <a:pPr algn="ctr">
              <a:defRPr/>
            </a:pPr>
            <a:r>
              <a:rPr lang="en-US" sz="1600" b="1" kern="0" dirty="0">
                <a:solidFill>
                  <a:schemeClr val="bg1"/>
                </a:solidFill>
              </a:rPr>
              <a:t> </a:t>
            </a:r>
            <a:r>
              <a:rPr kumimoji="0" lang="en-US" sz="1600" b="1" i="0" u="none" strike="noStrike" kern="0" cap="none" spc="0" normalizeH="0" baseline="0" noProof="0" dirty="0">
                <a:ln>
                  <a:noFill/>
                </a:ln>
                <a:solidFill>
                  <a:schemeClr val="bg1"/>
                </a:solidFill>
                <a:effectLst/>
                <a:uLnTx/>
                <a:uFillTx/>
                <a:ea typeface="+mn-ea"/>
                <a:cs typeface="+mn-cs"/>
              </a:rPr>
              <a:t>Deferred CPP/QPP</a:t>
            </a:r>
            <a:r>
              <a:rPr kumimoji="0" lang="en-US" sz="1600" b="1" i="0" u="none" strike="noStrike" kern="0" cap="none" spc="0" normalizeH="0" baseline="0" noProof="0" dirty="0">
                <a:ln>
                  <a:noFill/>
                </a:ln>
                <a:effectLst/>
                <a:uLnTx/>
                <a:uFillTx/>
                <a:ea typeface="+mn-ea"/>
                <a:cs typeface="+mn-cs"/>
              </a:rPr>
              <a:t> </a:t>
            </a:r>
          </a:p>
        </p:txBody>
      </p:sp>
      <p:cxnSp>
        <p:nvCxnSpPr>
          <p:cNvPr id="54" name="Straight Connector 53">
            <a:extLst>
              <a:ext uri="{FF2B5EF4-FFF2-40B4-BE49-F238E27FC236}">
                <a16:creationId xmlns:a16="http://schemas.microsoft.com/office/drawing/2014/main" id="{9E867753-C188-CF60-EBD1-4E2445CBA13B}"/>
              </a:ext>
              <a:ext uri="{C183D7F6-B498-43B3-948B-1728B52AA6E4}">
                <adec:decorative xmlns:adec="http://schemas.microsoft.com/office/drawing/2017/decorative" val="1"/>
              </a:ext>
            </a:extLst>
          </p:cNvPr>
          <p:cNvCxnSpPr/>
          <p:nvPr>
            <p:custDataLst>
              <p:tags r:id="rId14"/>
            </p:custDataLst>
          </p:nvPr>
        </p:nvCxnSpPr>
        <p:spPr>
          <a:xfrm flipH="1">
            <a:off x="5763330" y="2640743"/>
            <a:ext cx="3135" cy="2495009"/>
          </a:xfrm>
          <a:prstGeom prst="line">
            <a:avLst/>
          </a:prstGeom>
          <a:noFill/>
          <a:ln w="76200" cap="flat" cmpd="sng" algn="ctr">
            <a:solidFill>
              <a:sysClr val="windowText" lastClr="000000"/>
            </a:solidFill>
            <a:prstDash val="solid"/>
            <a:miter lim="800000"/>
          </a:ln>
          <a:effectLst/>
        </p:spPr>
      </p:cxnSp>
      <p:cxnSp>
        <p:nvCxnSpPr>
          <p:cNvPr id="57" name="Straight Connector 56">
            <a:extLst>
              <a:ext uri="{FF2B5EF4-FFF2-40B4-BE49-F238E27FC236}">
                <a16:creationId xmlns:a16="http://schemas.microsoft.com/office/drawing/2014/main" id="{E7B96A12-9BBD-E4F7-CB98-BCCE55C35709}"/>
              </a:ext>
              <a:ext uri="{C183D7F6-B498-43B3-948B-1728B52AA6E4}">
                <adec:decorative xmlns:adec="http://schemas.microsoft.com/office/drawing/2017/decorative" val="1"/>
              </a:ext>
            </a:extLst>
          </p:cNvPr>
          <p:cNvCxnSpPr/>
          <p:nvPr>
            <p:custDataLst>
              <p:tags r:id="rId15"/>
            </p:custDataLst>
          </p:nvPr>
        </p:nvCxnSpPr>
        <p:spPr>
          <a:xfrm flipH="1">
            <a:off x="5789472" y="5130844"/>
            <a:ext cx="4113" cy="264106"/>
          </a:xfrm>
          <a:prstGeom prst="line">
            <a:avLst/>
          </a:prstGeom>
          <a:noFill/>
          <a:ln w="6350" cap="flat" cmpd="sng" algn="ctr">
            <a:solidFill>
              <a:srgbClr val="B0AAA2"/>
            </a:solidFill>
            <a:prstDash val="solid"/>
            <a:miter lim="800000"/>
          </a:ln>
          <a:effectLst/>
        </p:spPr>
      </p:cxnSp>
      <p:cxnSp>
        <p:nvCxnSpPr>
          <p:cNvPr id="58" name="Straight Connector 57">
            <a:extLst>
              <a:ext uri="{FF2B5EF4-FFF2-40B4-BE49-F238E27FC236}">
                <a16:creationId xmlns:a16="http://schemas.microsoft.com/office/drawing/2014/main" id="{D03140FB-69D7-5810-B677-533D51C85E34}"/>
              </a:ext>
              <a:ext uri="{C183D7F6-B498-43B3-948B-1728B52AA6E4}">
                <adec:decorative xmlns:adec="http://schemas.microsoft.com/office/drawing/2017/decorative" val="1"/>
              </a:ext>
            </a:extLst>
          </p:cNvPr>
          <p:cNvCxnSpPr>
            <a:cxnSpLocks/>
          </p:cNvCxnSpPr>
          <p:nvPr>
            <p:custDataLst>
              <p:tags r:id="rId16"/>
            </p:custDataLst>
          </p:nvPr>
        </p:nvCxnSpPr>
        <p:spPr>
          <a:xfrm>
            <a:off x="8101262" y="5129319"/>
            <a:ext cx="0" cy="265631"/>
          </a:xfrm>
          <a:prstGeom prst="line">
            <a:avLst/>
          </a:prstGeom>
          <a:noFill/>
          <a:ln w="6350" cap="flat" cmpd="sng" algn="ctr">
            <a:solidFill>
              <a:schemeClr val="tx1"/>
            </a:solidFill>
            <a:prstDash val="solid"/>
            <a:miter lim="800000"/>
          </a:ln>
          <a:effectLst/>
        </p:spPr>
      </p:cxnSp>
      <p:cxnSp>
        <p:nvCxnSpPr>
          <p:cNvPr id="70" name="Straight Connector 69">
            <a:extLst>
              <a:ext uri="{FF2B5EF4-FFF2-40B4-BE49-F238E27FC236}">
                <a16:creationId xmlns:a16="http://schemas.microsoft.com/office/drawing/2014/main" id="{EE96A1B2-5D11-D02E-CC96-B0E3D43B1A8B}"/>
              </a:ext>
              <a:ext uri="{C183D7F6-B498-43B3-948B-1728B52AA6E4}">
                <adec:decorative xmlns:adec="http://schemas.microsoft.com/office/drawing/2017/decorative" val="1"/>
              </a:ext>
            </a:extLst>
          </p:cNvPr>
          <p:cNvCxnSpPr>
            <a:cxnSpLocks/>
          </p:cNvCxnSpPr>
          <p:nvPr>
            <p:custDataLst>
              <p:tags r:id="rId17"/>
            </p:custDataLst>
          </p:nvPr>
        </p:nvCxnSpPr>
        <p:spPr>
          <a:xfrm>
            <a:off x="8122386" y="3326901"/>
            <a:ext cx="698253" cy="4320"/>
          </a:xfrm>
          <a:prstGeom prst="line">
            <a:avLst/>
          </a:prstGeom>
          <a:ln>
            <a:solidFill>
              <a:srgbClr val="B0AAA2"/>
            </a:solidFill>
            <a:prstDash val="lgDashDot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6B13C26-75A4-E661-3577-31D5076EE645}"/>
              </a:ext>
              <a:ext uri="{C183D7F6-B498-43B3-948B-1728B52AA6E4}">
                <adec:decorative xmlns:adec="http://schemas.microsoft.com/office/drawing/2017/decorative" val="1"/>
              </a:ext>
            </a:extLst>
          </p:cNvPr>
          <p:cNvCxnSpPr>
            <a:cxnSpLocks/>
          </p:cNvCxnSpPr>
          <p:nvPr>
            <p:custDataLst>
              <p:tags r:id="rId18"/>
            </p:custDataLst>
          </p:nvPr>
        </p:nvCxnSpPr>
        <p:spPr>
          <a:xfrm>
            <a:off x="8818082" y="3331221"/>
            <a:ext cx="0" cy="610042"/>
          </a:xfrm>
          <a:prstGeom prst="line">
            <a:avLst/>
          </a:prstGeom>
          <a:ln>
            <a:solidFill>
              <a:srgbClr val="B0AAA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03E9DF-1A75-7113-AA2F-8CF1C3A127AE}"/>
              </a:ext>
              <a:ext uri="{C183D7F6-B498-43B3-948B-1728B52AA6E4}">
                <adec:decorative xmlns:adec="http://schemas.microsoft.com/office/drawing/2017/decorative" val="1"/>
              </a:ext>
            </a:extLst>
          </p:cNvPr>
          <p:cNvCxnSpPr>
            <a:cxnSpLocks/>
          </p:cNvCxnSpPr>
          <p:nvPr>
            <p:custDataLst>
              <p:tags r:id="rId19"/>
            </p:custDataLst>
          </p:nvPr>
        </p:nvCxnSpPr>
        <p:spPr>
          <a:xfrm>
            <a:off x="8818082" y="5135921"/>
            <a:ext cx="0" cy="244422"/>
          </a:xfrm>
          <a:prstGeom prst="line">
            <a:avLst/>
          </a:prstGeom>
          <a:noFill/>
          <a:ln w="6350" cap="flat" cmpd="sng" algn="ctr">
            <a:solidFill>
              <a:schemeClr val="tx1"/>
            </a:solidFill>
            <a:prstDash val="solid"/>
            <a:miter lim="800000"/>
          </a:ln>
          <a:effectLst/>
        </p:spPr>
      </p:cxnSp>
      <p:sp>
        <p:nvSpPr>
          <p:cNvPr id="4" name="Slide Number Placeholder 3">
            <a:extLst>
              <a:ext uri="{FF2B5EF4-FFF2-40B4-BE49-F238E27FC236}">
                <a16:creationId xmlns:a16="http://schemas.microsoft.com/office/drawing/2014/main" id="{D7A36C6E-A544-C818-CE45-3286FE6B98A4}"/>
              </a:ext>
            </a:extLst>
          </p:cNvPr>
          <p:cNvSpPr>
            <a:spLocks noGrp="1"/>
          </p:cNvSpPr>
          <p:nvPr>
            <p:ph type="sldNum" sz="quarter" idx="12"/>
          </p:nvPr>
        </p:nvSpPr>
        <p:spPr/>
        <p:txBody>
          <a:bodyPr/>
          <a:lstStyle/>
          <a:p>
            <a:fld id="{CB8C0070-AC95-4E25-AAB3-0DDC6EE6265B}" type="slidenum">
              <a:rPr lang="fr-CA" smtClean="0"/>
              <a:pPr/>
              <a:t>6</a:t>
            </a:fld>
            <a:endParaRPr lang="fr-CA" noProof="0" dirty="0"/>
          </a:p>
        </p:txBody>
      </p:sp>
    </p:spTree>
    <p:extLst>
      <p:ext uri="{BB962C8B-B14F-4D97-AF65-F5344CB8AC3E}">
        <p14:creationId xmlns:p14="http://schemas.microsoft.com/office/powerpoint/2010/main" val="56522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6" grpId="0" animBg="1"/>
      <p:bldP spid="62"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B128-5F0A-64DA-10E8-F834930FE3BB}"/>
              </a:ext>
            </a:extLst>
          </p:cNvPr>
          <p:cNvSpPr>
            <a:spLocks noGrp="1"/>
          </p:cNvSpPr>
          <p:nvPr>
            <p:ph type="title"/>
            <p:custDataLst>
              <p:tags r:id="rId1"/>
            </p:custDataLst>
          </p:nvPr>
        </p:nvSpPr>
        <p:spPr>
          <a:xfrm>
            <a:off x="540000" y="324000"/>
            <a:ext cx="9601200" cy="1131569"/>
          </a:xfrm>
        </p:spPr>
        <p:txBody>
          <a:bodyPr/>
          <a:lstStyle/>
          <a:p>
            <a:r>
              <a:rPr lang="en-CA" dirty="0">
                <a:solidFill>
                  <a:srgbClr val="000000"/>
                </a:solidFill>
              </a:rPr>
              <a:t>Lump Sum Options </a:t>
            </a:r>
            <a:r>
              <a:rPr lang="en-CA" sz="2800" dirty="0">
                <a:solidFill>
                  <a:srgbClr val="000000"/>
                </a:solidFill>
              </a:rPr>
              <a:t>at termination</a:t>
            </a:r>
          </a:p>
        </p:txBody>
      </p:sp>
      <p:sp>
        <p:nvSpPr>
          <p:cNvPr id="7" name="TextBox 6">
            <a:extLst>
              <a:ext uri="{FF2B5EF4-FFF2-40B4-BE49-F238E27FC236}">
                <a16:creationId xmlns:a16="http://schemas.microsoft.com/office/drawing/2014/main" id="{AF2D1DF5-4910-6BD2-FDA9-AC6A785FCA1F}"/>
              </a:ext>
            </a:extLst>
          </p:cNvPr>
          <p:cNvSpPr txBox="1"/>
          <p:nvPr>
            <p:custDataLst>
              <p:tags r:id="rId2"/>
            </p:custDataLst>
          </p:nvPr>
        </p:nvSpPr>
        <p:spPr>
          <a:xfrm>
            <a:off x="761331" y="2088682"/>
            <a:ext cx="96035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0000"/>
                </a:solidFill>
                <a:ea typeface="Malgun Gothic"/>
                <a:cs typeface="Arial"/>
              </a:rPr>
              <a:t>Return of contributions (with Interest):</a:t>
            </a:r>
            <a:r>
              <a:rPr lang="en-US" sz="2400" dirty="0">
                <a:solidFill>
                  <a:srgbClr val="000000"/>
                </a:solidFill>
                <a:ea typeface="Malgun Gothic"/>
                <a:cs typeface="Arial"/>
              </a:rPr>
              <a:t> </a:t>
            </a:r>
          </a:p>
          <a:p>
            <a:pPr marL="342900" indent="-342900">
              <a:buFont typeface="Arial" panose="020B0604020202020204" pitchFamily="34" charset="0"/>
              <a:buChar char="•"/>
            </a:pPr>
            <a:r>
              <a:rPr lang="en-US" sz="2400" dirty="0">
                <a:solidFill>
                  <a:srgbClr val="000000"/>
                </a:solidFill>
                <a:ea typeface="Malgun Gothic"/>
                <a:cs typeface="Arial"/>
              </a:rPr>
              <a:t>Any age with less than 2 years of pensionable service</a:t>
            </a:r>
            <a:r>
              <a:rPr lang="en-US" sz="2400" dirty="0">
                <a:solidFill>
                  <a:schemeClr val="bg1"/>
                </a:solidFill>
                <a:ea typeface="Malgun Gothic"/>
                <a:cs typeface="Arial"/>
              </a:rPr>
              <a:t>.</a:t>
            </a:r>
          </a:p>
        </p:txBody>
      </p:sp>
      <p:sp>
        <p:nvSpPr>
          <p:cNvPr id="3" name="TextBox 2">
            <a:extLst>
              <a:ext uri="{FF2B5EF4-FFF2-40B4-BE49-F238E27FC236}">
                <a16:creationId xmlns:a16="http://schemas.microsoft.com/office/drawing/2014/main" id="{D36583EA-1C62-CC23-20CE-1E6BB71CD7F9}"/>
              </a:ext>
            </a:extLst>
          </p:cNvPr>
          <p:cNvSpPr txBox="1"/>
          <p:nvPr>
            <p:custDataLst>
              <p:tags r:id="rId3"/>
            </p:custDataLst>
          </p:nvPr>
        </p:nvSpPr>
        <p:spPr>
          <a:xfrm>
            <a:off x="762000" y="3535680"/>
            <a:ext cx="6004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0000"/>
                </a:solidFill>
                <a:cs typeface="Arial"/>
              </a:rPr>
              <a:t>Transfer Value: </a:t>
            </a:r>
            <a:endParaRPr lang="en-US" sz="2400" dirty="0">
              <a:solidFill>
                <a:srgbClr val="0C1E2B"/>
              </a:solidFill>
              <a:cs typeface="Arial"/>
            </a:endParaRPr>
          </a:p>
        </p:txBody>
      </p:sp>
      <p:sp>
        <p:nvSpPr>
          <p:cNvPr id="5" name="TextBox 4">
            <a:extLst>
              <a:ext uri="{FF2B5EF4-FFF2-40B4-BE49-F238E27FC236}">
                <a16:creationId xmlns:a16="http://schemas.microsoft.com/office/drawing/2014/main" id="{B5CC3BF0-6464-04EF-CECD-C3F2F0EFDAD2}"/>
              </a:ext>
            </a:extLst>
          </p:cNvPr>
          <p:cNvSpPr txBox="1"/>
          <p:nvPr>
            <p:custDataLst>
              <p:tags r:id="rId4"/>
            </p:custDataLst>
          </p:nvPr>
        </p:nvSpPr>
        <p:spPr>
          <a:xfrm>
            <a:off x="762000" y="4033520"/>
            <a:ext cx="4673600" cy="830997"/>
          </a:xfrm>
          <a:prstGeom prst="rect">
            <a:avLst/>
          </a:prstGeom>
          <a:solidFill>
            <a:srgbClr val="00C2F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cs typeface="Arial"/>
              </a:rPr>
              <a:t>GR1 - under age 50 with 2+ yrs. of pensionable service</a:t>
            </a:r>
            <a:r>
              <a:rPr lang="en-US" sz="2400" dirty="0">
                <a:cs typeface="Arial"/>
              </a:rPr>
              <a:t>​</a:t>
            </a:r>
            <a:r>
              <a:rPr lang="en-US" sz="2400" dirty="0">
                <a:solidFill>
                  <a:srgbClr val="00C2F3"/>
                </a:solidFill>
                <a:cs typeface="Arial"/>
              </a:rPr>
              <a:t>.</a:t>
            </a:r>
          </a:p>
        </p:txBody>
      </p:sp>
      <p:sp>
        <p:nvSpPr>
          <p:cNvPr id="9" name="TextBox 8">
            <a:extLst>
              <a:ext uri="{FF2B5EF4-FFF2-40B4-BE49-F238E27FC236}">
                <a16:creationId xmlns:a16="http://schemas.microsoft.com/office/drawing/2014/main" id="{B234E6F2-05FB-8B8C-4443-8EDF3B2029E8}"/>
              </a:ext>
            </a:extLst>
          </p:cNvPr>
          <p:cNvSpPr txBox="1"/>
          <p:nvPr>
            <p:custDataLst>
              <p:tags r:id="rId5"/>
            </p:custDataLst>
          </p:nvPr>
        </p:nvSpPr>
        <p:spPr>
          <a:xfrm>
            <a:off x="5659120" y="4033520"/>
            <a:ext cx="4672800" cy="830997"/>
          </a:xfrm>
          <a:prstGeom prst="rect">
            <a:avLst/>
          </a:prstGeom>
          <a:solidFill>
            <a:srgbClr val="C3D941">
              <a:alpha val="85098"/>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cs typeface="Arial"/>
              </a:rPr>
              <a:t>GR2 – under age 55 with 2+ yrs. of pensionable service</a:t>
            </a:r>
            <a:r>
              <a:rPr lang="en-US" sz="2400" dirty="0">
                <a:solidFill>
                  <a:srgbClr val="C3D941"/>
                </a:solidFill>
                <a:cs typeface="Arial"/>
              </a:rPr>
              <a:t>.</a:t>
            </a:r>
            <a:r>
              <a:rPr lang="en-US" sz="2400" dirty="0">
                <a:cs typeface="Arial"/>
              </a:rPr>
              <a:t> </a:t>
            </a:r>
          </a:p>
        </p:txBody>
      </p:sp>
      <p:sp>
        <p:nvSpPr>
          <p:cNvPr id="4" name="Slide Number Placeholder 3">
            <a:extLst>
              <a:ext uri="{FF2B5EF4-FFF2-40B4-BE49-F238E27FC236}">
                <a16:creationId xmlns:a16="http://schemas.microsoft.com/office/drawing/2014/main" id="{851B359F-8E7C-7BAE-8216-A969740A7D15}"/>
              </a:ext>
            </a:extLst>
          </p:cNvPr>
          <p:cNvSpPr>
            <a:spLocks noGrp="1"/>
          </p:cNvSpPr>
          <p:nvPr>
            <p:ph type="sldNum" sz="quarter" idx="12"/>
          </p:nvPr>
        </p:nvSpPr>
        <p:spPr/>
        <p:txBody>
          <a:bodyPr/>
          <a:lstStyle/>
          <a:p>
            <a:fld id="{CB8C0070-AC95-4E25-AAB3-0DDC6EE6265B}" type="slidenum">
              <a:rPr lang="en-CA" noProof="0" smtClean="0"/>
              <a:t>7</a:t>
            </a:fld>
            <a:endParaRPr lang="en-CA" noProof="0" dirty="0"/>
          </a:p>
        </p:txBody>
      </p:sp>
    </p:spTree>
    <p:extLst>
      <p:ext uri="{BB962C8B-B14F-4D97-AF65-F5344CB8AC3E}">
        <p14:creationId xmlns:p14="http://schemas.microsoft.com/office/powerpoint/2010/main" val="158065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4495-0140-8206-7F25-418244C17340}"/>
              </a:ext>
            </a:extLst>
          </p:cNvPr>
          <p:cNvSpPr>
            <a:spLocks noGrp="1"/>
          </p:cNvSpPr>
          <p:nvPr>
            <p:ph type="title"/>
            <p:custDataLst>
              <p:tags r:id="rId1"/>
            </p:custDataLst>
          </p:nvPr>
        </p:nvSpPr>
        <p:spPr>
          <a:xfrm>
            <a:off x="540000" y="324000"/>
            <a:ext cx="9601200" cy="1131569"/>
          </a:xfrm>
        </p:spPr>
        <p:txBody>
          <a:bodyPr>
            <a:noAutofit/>
          </a:bodyPr>
          <a:lstStyle/>
          <a:p>
            <a:r>
              <a:rPr lang="en-CA" dirty="0">
                <a:solidFill>
                  <a:srgbClr val="000000"/>
                </a:solidFill>
              </a:rPr>
              <a:t>Lump Sum Option: </a:t>
            </a:r>
            <a:r>
              <a:rPr lang="en-CA" sz="2800" dirty="0">
                <a:solidFill>
                  <a:srgbClr val="000000"/>
                </a:solidFill>
              </a:rPr>
              <a:t>Transfer Value</a:t>
            </a:r>
          </a:p>
        </p:txBody>
      </p:sp>
      <p:sp>
        <p:nvSpPr>
          <p:cNvPr id="5" name="TextBox 4">
            <a:extLst>
              <a:ext uri="{FF2B5EF4-FFF2-40B4-BE49-F238E27FC236}">
                <a16:creationId xmlns:a16="http://schemas.microsoft.com/office/drawing/2014/main" id="{5F7B0A57-F1E8-C2E9-F722-5706A1955192}"/>
              </a:ext>
            </a:extLst>
          </p:cNvPr>
          <p:cNvSpPr txBox="1"/>
          <p:nvPr>
            <p:custDataLst>
              <p:tags r:id="rId2"/>
            </p:custDataLst>
          </p:nvPr>
        </p:nvSpPr>
        <p:spPr>
          <a:xfrm>
            <a:off x="548640" y="1565997"/>
            <a:ext cx="6598609" cy="738664"/>
          </a:xfrm>
          <a:prstGeom prst="rect">
            <a:avLst/>
          </a:prstGeom>
          <a:noFill/>
        </p:spPr>
        <p:txBody>
          <a:bodyPr wrap="square" lIns="91440" tIns="45720" rIns="91440" bIns="45720" rtlCol="0" anchor="t">
            <a:spAutoFit/>
          </a:bodyPr>
          <a:lstStyle/>
          <a:p>
            <a:pPr marL="342900" indent="-342900">
              <a:buSzPct val="75000"/>
              <a:buFont typeface="Arial"/>
              <a:buChar char="•"/>
            </a:pPr>
            <a:r>
              <a:rPr lang="en-CA" sz="2400" dirty="0">
                <a:solidFill>
                  <a:srgbClr val="000000"/>
                </a:solidFill>
              </a:rPr>
              <a:t>Present value of your future entitlements</a:t>
            </a:r>
            <a:r>
              <a:rPr lang="en-US" sz="2400" dirty="0">
                <a:solidFill>
                  <a:schemeClr val="bg1"/>
                </a:solidFill>
              </a:rPr>
              <a:t>.</a:t>
            </a:r>
            <a:endParaRPr lang="en-US" dirty="0">
              <a:cs typeface="Arial"/>
            </a:endParaRPr>
          </a:p>
          <a:p>
            <a:endParaRPr lang="en-CA" dirty="0"/>
          </a:p>
        </p:txBody>
      </p:sp>
      <p:sp>
        <p:nvSpPr>
          <p:cNvPr id="3" name="TextBox 2">
            <a:extLst>
              <a:ext uri="{FF2B5EF4-FFF2-40B4-BE49-F238E27FC236}">
                <a16:creationId xmlns:a16="http://schemas.microsoft.com/office/drawing/2014/main" id="{36D30DC5-C3D0-EDE3-B4BB-077BF2F219D5}"/>
              </a:ext>
            </a:extLst>
          </p:cNvPr>
          <p:cNvSpPr txBox="1"/>
          <p:nvPr>
            <p:custDataLst>
              <p:tags r:id="rId3"/>
            </p:custDataLst>
          </p:nvPr>
        </p:nvSpPr>
        <p:spPr>
          <a:xfrm>
            <a:off x="1141971" y="2300689"/>
            <a:ext cx="8450263" cy="1569660"/>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kern="0" dirty="0">
                <a:solidFill>
                  <a:schemeClr val="bg1"/>
                </a:solidFill>
                <a:cs typeface="Calibri"/>
              </a:rPr>
              <a:t>Amount within tax limit must be transferred to either: </a:t>
            </a:r>
            <a:endParaRPr lang="en-US" sz="2400" dirty="0">
              <a:solidFill>
                <a:schemeClr val="bg1"/>
              </a:solidFill>
              <a:cs typeface="Arial"/>
            </a:endParaRPr>
          </a:p>
          <a:p>
            <a:pPr marL="342900" indent="-342900">
              <a:buFont typeface="Arial"/>
              <a:buChar char="•"/>
            </a:pPr>
            <a:r>
              <a:rPr lang="en-US" sz="2400" kern="0" dirty="0">
                <a:solidFill>
                  <a:schemeClr val="bg1"/>
                </a:solidFill>
                <a:cs typeface="Calibri"/>
              </a:rPr>
              <a:t>Locked-in Registered Retirement Savings Plan (RRSP)</a:t>
            </a:r>
            <a:r>
              <a:rPr lang="en-US" sz="2400" kern="0" dirty="0">
                <a:solidFill>
                  <a:schemeClr val="bg1">
                    <a:lumMod val="49000"/>
                  </a:schemeClr>
                </a:solidFill>
                <a:cs typeface="Arial"/>
              </a:rPr>
              <a:t>.</a:t>
            </a:r>
            <a:endParaRPr lang="en-US" sz="2400" dirty="0">
              <a:solidFill>
                <a:schemeClr val="bg1">
                  <a:lumMod val="49000"/>
                </a:schemeClr>
              </a:solidFill>
              <a:cs typeface="Arial"/>
            </a:endParaRPr>
          </a:p>
          <a:p>
            <a:pPr marL="342900" indent="-342900">
              <a:buFont typeface="Arial"/>
              <a:buChar char="•"/>
            </a:pPr>
            <a:r>
              <a:rPr lang="en-US" sz="2400" kern="0" dirty="0">
                <a:solidFill>
                  <a:schemeClr val="bg1"/>
                </a:solidFill>
                <a:cs typeface="Calibri"/>
              </a:rPr>
              <a:t>Registered Pension Plan (RPP</a:t>
            </a:r>
            <a:r>
              <a:rPr lang="en-US" sz="2400" dirty="0">
                <a:solidFill>
                  <a:schemeClr val="bg1"/>
                </a:solidFill>
                <a:cs typeface="Arial"/>
              </a:rPr>
              <a:t>)</a:t>
            </a:r>
            <a:r>
              <a:rPr lang="en-US" sz="2400" dirty="0">
                <a:solidFill>
                  <a:schemeClr val="bg1">
                    <a:lumMod val="49000"/>
                  </a:schemeClr>
                </a:solidFill>
                <a:cs typeface="Arial"/>
              </a:rPr>
              <a:t>.</a:t>
            </a:r>
          </a:p>
          <a:p>
            <a:pPr marL="342900" indent="-342900">
              <a:buFont typeface="Arial"/>
              <a:buChar char="•"/>
            </a:pPr>
            <a:r>
              <a:rPr lang="en-US" sz="2400" kern="0" dirty="0">
                <a:solidFill>
                  <a:schemeClr val="bg1"/>
                </a:solidFill>
                <a:cs typeface="Calibri"/>
              </a:rPr>
              <a:t>Purchase a life annuity</a:t>
            </a:r>
            <a:r>
              <a:rPr lang="en-US" sz="2400" kern="0" dirty="0">
                <a:solidFill>
                  <a:schemeClr val="bg1">
                    <a:lumMod val="49000"/>
                  </a:schemeClr>
                </a:solidFill>
                <a:cs typeface="Arial"/>
              </a:rPr>
              <a:t>.</a:t>
            </a:r>
            <a:endParaRPr lang="en-US" sz="2400" kern="0" dirty="0">
              <a:solidFill>
                <a:schemeClr val="bg1">
                  <a:lumMod val="49000"/>
                </a:schemeClr>
              </a:solidFill>
              <a:ea typeface="Malgun Gothic"/>
              <a:cs typeface="Arial"/>
            </a:endParaRPr>
          </a:p>
        </p:txBody>
      </p:sp>
      <p:sp>
        <p:nvSpPr>
          <p:cNvPr id="6" name="TextBox 5">
            <a:extLst>
              <a:ext uri="{FF2B5EF4-FFF2-40B4-BE49-F238E27FC236}">
                <a16:creationId xmlns:a16="http://schemas.microsoft.com/office/drawing/2014/main" id="{7F2125C2-4F1C-3750-ADCE-E16327D0D378}"/>
              </a:ext>
            </a:extLst>
          </p:cNvPr>
          <p:cNvSpPr txBox="1"/>
          <p:nvPr>
            <p:custDataLst>
              <p:tags r:id="rId4"/>
            </p:custDataLst>
          </p:nvPr>
        </p:nvSpPr>
        <p:spPr>
          <a:xfrm>
            <a:off x="1141972" y="4118471"/>
            <a:ext cx="8450263" cy="1569600"/>
          </a:xfrm>
          <a:prstGeom prst="rect">
            <a:avLst/>
          </a:prstGeom>
          <a:solidFill>
            <a:srgbClr val="4B4F59">
              <a:alpha val="74902"/>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kern="0" dirty="0">
                <a:solidFill>
                  <a:srgbClr val="FFFFFF"/>
                </a:solidFill>
                <a:cs typeface="Calibri"/>
              </a:rPr>
              <a:t>Amount in excess of tax limit: </a:t>
            </a:r>
            <a:endParaRPr lang="en-US" sz="2400" dirty="0">
              <a:solidFill>
                <a:srgbClr val="FFFFFF"/>
              </a:solidFill>
              <a:cs typeface="Calibri"/>
            </a:endParaRPr>
          </a:p>
          <a:p>
            <a:pPr marL="342900" indent="-342900">
              <a:buFont typeface="Arial"/>
              <a:buChar char="•"/>
            </a:pPr>
            <a:r>
              <a:rPr lang="en-US" sz="2400" kern="0" dirty="0">
                <a:solidFill>
                  <a:srgbClr val="FFFFFF"/>
                </a:solidFill>
                <a:cs typeface="Calibri"/>
              </a:rPr>
              <a:t>Paid directly to you (taxed at source)</a:t>
            </a:r>
            <a:r>
              <a:rPr lang="en-US" sz="2400" kern="0" dirty="0">
                <a:solidFill>
                  <a:schemeClr val="bg1">
                    <a:lumMod val="49000"/>
                  </a:schemeClr>
                </a:solidFill>
                <a:cs typeface="Calibri"/>
              </a:rPr>
              <a:t>.</a:t>
            </a:r>
          </a:p>
          <a:p>
            <a:pPr marL="342900" indent="-342900">
              <a:buFont typeface="Arial"/>
              <a:buChar char="•"/>
            </a:pPr>
            <a:r>
              <a:rPr lang="en-US" sz="2400" kern="0" dirty="0">
                <a:solidFill>
                  <a:srgbClr val="FFFFFF"/>
                </a:solidFill>
                <a:cs typeface="Calibri"/>
              </a:rPr>
              <a:t>Your RRSP, if you have sufficient contribution room</a:t>
            </a:r>
            <a:endParaRPr lang="en-US" sz="2400" kern="0" dirty="0">
              <a:solidFill>
                <a:srgbClr val="FFFFFF"/>
              </a:solidFill>
              <a:ea typeface="Malgun Gothic"/>
              <a:cs typeface="Calibri"/>
            </a:endParaRPr>
          </a:p>
          <a:p>
            <a:pPr marL="285750" indent="-285750">
              <a:buFont typeface="Arial"/>
              <a:buChar char="•"/>
            </a:pPr>
            <a:r>
              <a:rPr lang="en-US" sz="2400" kern="0" dirty="0">
                <a:solidFill>
                  <a:srgbClr val="FFFFFF"/>
                </a:solidFill>
                <a:ea typeface="Malgun Gothic"/>
                <a:cs typeface="Calibri"/>
              </a:rPr>
              <a:t> Or both</a:t>
            </a:r>
            <a:r>
              <a:rPr lang="en-US" sz="2400" kern="0" dirty="0">
                <a:solidFill>
                  <a:schemeClr val="bg1">
                    <a:lumMod val="49000"/>
                  </a:schemeClr>
                </a:solidFill>
                <a:ea typeface="Malgun Gothic"/>
                <a:cs typeface="Arial"/>
              </a:rPr>
              <a:t>.</a:t>
            </a:r>
            <a:br>
              <a:rPr lang="en-US" sz="2400" kern="0" dirty="0">
                <a:latin typeface="Arial"/>
                <a:cs typeface="Calibri"/>
              </a:rPr>
            </a:br>
            <a:r>
              <a:rPr lang="en-US" sz="1300" kern="0" dirty="0">
                <a:solidFill>
                  <a:srgbClr val="FFFFFF"/>
                </a:solidFill>
                <a:latin typeface="Malgun Gothic"/>
                <a:cs typeface="Calibri"/>
              </a:rPr>
              <a:t> </a:t>
            </a:r>
            <a:endParaRPr lang="en-US" sz="1300" kern="0" dirty="0">
              <a:solidFill>
                <a:srgbClr val="FFFFFF"/>
              </a:solidFill>
              <a:latin typeface="Malgun Gothic"/>
              <a:ea typeface="Malgun Gothic"/>
              <a:cs typeface="Calibri"/>
            </a:endParaRPr>
          </a:p>
        </p:txBody>
      </p:sp>
      <p:sp>
        <p:nvSpPr>
          <p:cNvPr id="4" name="Slide Number Placeholder 3">
            <a:extLst>
              <a:ext uri="{FF2B5EF4-FFF2-40B4-BE49-F238E27FC236}">
                <a16:creationId xmlns:a16="http://schemas.microsoft.com/office/drawing/2014/main" id="{2D8842E5-AE54-6B86-B28C-7DA6B2841DE1}"/>
              </a:ext>
            </a:extLst>
          </p:cNvPr>
          <p:cNvSpPr>
            <a:spLocks noGrp="1"/>
          </p:cNvSpPr>
          <p:nvPr>
            <p:ph type="sldNum" sz="quarter" idx="12"/>
          </p:nvPr>
        </p:nvSpPr>
        <p:spPr/>
        <p:txBody>
          <a:bodyPr/>
          <a:lstStyle/>
          <a:p>
            <a:fld id="{CB8C0070-AC95-4E25-AAB3-0DDC6EE6265B}" type="slidenum">
              <a:rPr lang="en-CA" noProof="0" smtClean="0"/>
              <a:t>8</a:t>
            </a:fld>
            <a:endParaRPr lang="en-CA" noProof="0" dirty="0"/>
          </a:p>
        </p:txBody>
      </p:sp>
    </p:spTree>
    <p:extLst>
      <p:ext uri="{BB962C8B-B14F-4D97-AF65-F5344CB8AC3E}">
        <p14:creationId xmlns:p14="http://schemas.microsoft.com/office/powerpoint/2010/main" val="211467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281E-03AE-CE2E-CCA1-75A6E3DB1DED}"/>
              </a:ext>
            </a:extLst>
          </p:cNvPr>
          <p:cNvSpPr>
            <a:spLocks noGrp="1"/>
          </p:cNvSpPr>
          <p:nvPr>
            <p:ph type="title"/>
            <p:custDataLst>
              <p:tags r:id="rId1"/>
            </p:custDataLst>
          </p:nvPr>
        </p:nvSpPr>
        <p:spPr>
          <a:xfrm>
            <a:off x="540000" y="324000"/>
            <a:ext cx="10721570" cy="779462"/>
          </a:xfrm>
        </p:spPr>
        <p:txBody>
          <a:bodyPr>
            <a:noAutofit/>
          </a:bodyPr>
          <a:lstStyle/>
          <a:p>
            <a:r>
              <a:rPr lang="en-CA" sz="4000" dirty="0">
                <a:solidFill>
                  <a:srgbClr val="000000"/>
                </a:solidFill>
              </a:rPr>
              <a:t>Monthly Option: </a:t>
            </a:r>
            <a:r>
              <a:rPr lang="en-CA" sz="2800" dirty="0">
                <a:solidFill>
                  <a:srgbClr val="000000"/>
                </a:solidFill>
              </a:rPr>
              <a:t>Unreduced (Immediate annuity)</a:t>
            </a:r>
          </a:p>
        </p:txBody>
      </p:sp>
      <p:sp>
        <p:nvSpPr>
          <p:cNvPr id="10" name="TextBox 9">
            <a:extLst>
              <a:ext uri="{FF2B5EF4-FFF2-40B4-BE49-F238E27FC236}">
                <a16:creationId xmlns:a16="http://schemas.microsoft.com/office/drawing/2014/main" id="{0DBE6CA8-4C2E-4BD4-849E-D6C233999F5D}"/>
              </a:ext>
            </a:extLst>
          </p:cNvPr>
          <p:cNvSpPr txBox="1"/>
          <p:nvPr>
            <p:custDataLst>
              <p:tags r:id="rId2"/>
            </p:custDataLst>
          </p:nvPr>
        </p:nvSpPr>
        <p:spPr>
          <a:xfrm>
            <a:off x="1759565" y="1503795"/>
            <a:ext cx="7545801" cy="1800493"/>
          </a:xfrm>
          <a:prstGeom prst="rect">
            <a:avLst/>
          </a:prstGeom>
          <a:solidFill>
            <a:srgbClr val="00C2F3"/>
          </a:solidFill>
        </p:spPr>
        <p:txBody>
          <a:bodyPr wrap="square" lIns="91440" tIns="45720" rIns="91440" bIns="45720" rtlCol="0" anchor="t">
            <a:spAutoFit/>
          </a:bodyPr>
          <a:lstStyle/>
          <a:p>
            <a:pPr>
              <a:spcAft>
                <a:spcPts val="600"/>
              </a:spcAft>
              <a:buSzPct val="75000"/>
            </a:pPr>
            <a:r>
              <a:rPr lang="en-CA" sz="2400" dirty="0">
                <a:solidFill>
                  <a:srgbClr val="000000"/>
                </a:solidFill>
              </a:rPr>
              <a:t>GR1 Payable at:</a:t>
            </a:r>
            <a:endParaRPr lang="en-CA" sz="2400" dirty="0">
              <a:solidFill>
                <a:srgbClr val="000000"/>
              </a:solidFill>
              <a:cs typeface="Arial"/>
            </a:endParaRPr>
          </a:p>
          <a:p>
            <a:pPr marL="342900">
              <a:spcAft>
                <a:spcPts val="600"/>
              </a:spcAft>
              <a:buFont typeface="Arial"/>
              <a:buChar char="•"/>
            </a:pPr>
            <a:r>
              <a:rPr lang="en-CA" sz="2400" dirty="0">
                <a:solidFill>
                  <a:srgbClr val="000000"/>
                </a:solidFill>
                <a:cs typeface="Arial"/>
              </a:rPr>
              <a:t> Age 60+ with 2+ years of pensionable service.</a:t>
            </a:r>
          </a:p>
          <a:p>
            <a:pPr marL="342900">
              <a:spcAft>
                <a:spcPts val="600"/>
              </a:spcAft>
              <a:buFont typeface="Arial"/>
              <a:buChar char="•"/>
            </a:pPr>
            <a:r>
              <a:rPr lang="en-CA" sz="2400" dirty="0">
                <a:solidFill>
                  <a:srgbClr val="000000"/>
                </a:solidFill>
                <a:ea typeface="Malgun Gothic"/>
                <a:cs typeface="Arial"/>
              </a:rPr>
              <a:t> Age 55+ with 30+ years of pensionable service.</a:t>
            </a:r>
          </a:p>
          <a:p>
            <a:pPr marL="342900" algn="ctr">
              <a:spcAft>
                <a:spcPts val="600"/>
              </a:spcAft>
            </a:pPr>
            <a:r>
              <a:rPr lang="en-CA" sz="2400" b="1" dirty="0">
                <a:solidFill>
                  <a:srgbClr val="000000"/>
                </a:solidFill>
                <a:ea typeface="Malgun Gothic"/>
                <a:cs typeface="Arial"/>
              </a:rPr>
              <a:t>Example: 62/20 = 2% x 20 x 163K</a:t>
            </a:r>
            <a:r>
              <a:rPr kumimoji="0" lang="en-CA" sz="2400" b="0" i="0" u="none" strike="noStrike" kern="0" cap="none" spc="0" normalizeH="0" baseline="0" noProof="0" dirty="0">
                <a:ln>
                  <a:noFill/>
                </a:ln>
                <a:solidFill>
                  <a:srgbClr val="000000"/>
                </a:solidFill>
                <a:effectLst/>
                <a:uLnTx/>
                <a:uFillTx/>
                <a:ea typeface="+mn-ea"/>
                <a:cs typeface="Calibri"/>
              </a:rPr>
              <a:t> ÷ </a:t>
            </a:r>
            <a:r>
              <a:rPr lang="en-CA" sz="2400" b="1" dirty="0">
                <a:solidFill>
                  <a:srgbClr val="000000"/>
                </a:solidFill>
                <a:ea typeface="Malgun Gothic"/>
                <a:cs typeface="Arial"/>
              </a:rPr>
              <a:t>12 = $5,433</a:t>
            </a:r>
            <a:r>
              <a:rPr lang="en-CA" sz="2400" dirty="0">
                <a:solidFill>
                  <a:srgbClr val="00C2F3"/>
                </a:solidFill>
                <a:ea typeface="Malgun Gothic"/>
                <a:cs typeface="Arial"/>
              </a:rPr>
              <a:t>.</a:t>
            </a:r>
          </a:p>
        </p:txBody>
      </p:sp>
      <p:sp>
        <p:nvSpPr>
          <p:cNvPr id="3" name="TextBox 2">
            <a:extLst>
              <a:ext uri="{FF2B5EF4-FFF2-40B4-BE49-F238E27FC236}">
                <a16:creationId xmlns:a16="http://schemas.microsoft.com/office/drawing/2014/main" id="{E6CE1DFD-D14F-D8DD-F8B8-85FF0BF021E4}"/>
              </a:ext>
            </a:extLst>
          </p:cNvPr>
          <p:cNvSpPr txBox="1"/>
          <p:nvPr>
            <p:custDataLst>
              <p:tags r:id="rId3"/>
            </p:custDataLst>
          </p:nvPr>
        </p:nvSpPr>
        <p:spPr>
          <a:xfrm>
            <a:off x="1759565" y="3438709"/>
            <a:ext cx="7545800" cy="1800493"/>
          </a:xfrm>
          <a:prstGeom prst="rect">
            <a:avLst/>
          </a:prstGeom>
          <a:solidFill>
            <a:srgbClr val="C3D941">
              <a:alpha val="84706"/>
            </a:srgbClr>
          </a:solidFill>
        </p:spPr>
        <p:txBody>
          <a:bodyPr wrap="square" lIns="91440" tIns="45720" rIns="91440" bIns="45720" rtlCol="0" anchor="t">
            <a:spAutoFit/>
          </a:bodyPr>
          <a:lstStyle/>
          <a:p>
            <a:pPr>
              <a:spcAft>
                <a:spcPts val="600"/>
              </a:spcAft>
              <a:buSzPct val="75000"/>
            </a:pPr>
            <a:r>
              <a:rPr lang="en-CA" sz="2400" dirty="0">
                <a:solidFill>
                  <a:srgbClr val="000000"/>
                </a:solidFill>
              </a:rPr>
              <a:t>GR2 Payable at:</a:t>
            </a:r>
            <a:endParaRPr lang="en-CA" sz="2400" dirty="0">
              <a:solidFill>
                <a:srgbClr val="000000"/>
              </a:solidFill>
              <a:cs typeface="Arial"/>
            </a:endParaRPr>
          </a:p>
          <a:p>
            <a:pPr marL="342900">
              <a:spcAft>
                <a:spcPts val="600"/>
              </a:spcAft>
              <a:buFont typeface="Arial"/>
              <a:buChar char="•"/>
            </a:pPr>
            <a:r>
              <a:rPr lang="en-CA" sz="2400" dirty="0">
                <a:solidFill>
                  <a:srgbClr val="000000"/>
                </a:solidFill>
                <a:cs typeface="Arial"/>
              </a:rPr>
              <a:t> Age 65+ with 2+ years of pensionable service.</a:t>
            </a:r>
          </a:p>
          <a:p>
            <a:pPr marL="342900">
              <a:spcAft>
                <a:spcPts val="600"/>
              </a:spcAft>
              <a:buFont typeface="Arial"/>
              <a:buChar char="•"/>
            </a:pPr>
            <a:r>
              <a:rPr lang="en-CA" sz="2400" dirty="0">
                <a:solidFill>
                  <a:srgbClr val="000000"/>
                </a:solidFill>
                <a:ea typeface="Malgun Gothic"/>
                <a:cs typeface="Arial"/>
              </a:rPr>
              <a:t> Age 60+ with 30+ years of pensionable service.</a:t>
            </a:r>
          </a:p>
          <a:p>
            <a:pPr marL="342900" algn="ctr">
              <a:spcAft>
                <a:spcPts val="600"/>
              </a:spcAft>
            </a:pPr>
            <a:r>
              <a:rPr lang="en-CA" sz="2400" b="1" dirty="0">
                <a:solidFill>
                  <a:srgbClr val="000000"/>
                </a:solidFill>
                <a:ea typeface="Malgun Gothic"/>
                <a:cs typeface="Arial"/>
              </a:rPr>
              <a:t>Example: 60/30 = 2% x 30 x 163K</a:t>
            </a:r>
            <a:r>
              <a:rPr kumimoji="0" lang="en-CA" sz="2400" b="0" i="0" u="none" strike="noStrike" kern="0" cap="none" spc="0" normalizeH="0" baseline="0" noProof="0" dirty="0">
                <a:ln>
                  <a:noFill/>
                </a:ln>
                <a:solidFill>
                  <a:srgbClr val="000000"/>
                </a:solidFill>
                <a:effectLst/>
                <a:uLnTx/>
                <a:uFillTx/>
                <a:ea typeface="+mn-ea"/>
                <a:cs typeface="Calibri"/>
              </a:rPr>
              <a:t> ÷ </a:t>
            </a:r>
            <a:r>
              <a:rPr lang="en-CA" sz="2400" b="1" dirty="0">
                <a:solidFill>
                  <a:srgbClr val="000000"/>
                </a:solidFill>
                <a:ea typeface="Malgun Gothic"/>
                <a:cs typeface="Arial"/>
              </a:rPr>
              <a:t>12 = $8,150</a:t>
            </a:r>
            <a:r>
              <a:rPr lang="en-CA" sz="2200" dirty="0">
                <a:solidFill>
                  <a:srgbClr val="CFE35B"/>
                </a:solidFill>
                <a:ea typeface="Malgun Gothic"/>
                <a:cs typeface="Arial"/>
              </a:rPr>
              <a:t>.</a:t>
            </a:r>
          </a:p>
        </p:txBody>
      </p:sp>
      <p:sp>
        <p:nvSpPr>
          <p:cNvPr id="5" name="TextBox 4">
            <a:extLst>
              <a:ext uri="{FF2B5EF4-FFF2-40B4-BE49-F238E27FC236}">
                <a16:creationId xmlns:a16="http://schemas.microsoft.com/office/drawing/2014/main" id="{8AFC75BD-2DBA-1A33-D5A4-23E9C112091A}"/>
              </a:ext>
            </a:extLst>
          </p:cNvPr>
          <p:cNvSpPr txBox="1"/>
          <p:nvPr>
            <p:custDataLst>
              <p:tags r:id="rId4"/>
            </p:custDataLst>
          </p:nvPr>
        </p:nvSpPr>
        <p:spPr>
          <a:xfrm>
            <a:off x="959814" y="5505115"/>
            <a:ext cx="93406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spcAft>
                <a:spcPts val="600"/>
              </a:spcAft>
            </a:pPr>
            <a:r>
              <a:rPr lang="en-CA" sz="2400" dirty="0">
                <a:solidFill>
                  <a:srgbClr val="000000"/>
                </a:solidFill>
                <a:cs typeface="Arial"/>
              </a:rPr>
              <a:t>Any age with 2+ years of pensionable service, if approved for disability by Health Canada</a:t>
            </a:r>
            <a:endParaRPr lang="en-US" sz="2400" dirty="0">
              <a:solidFill>
                <a:srgbClr val="000000"/>
              </a:solidFill>
              <a:cs typeface="Arial"/>
            </a:endParaRPr>
          </a:p>
        </p:txBody>
      </p:sp>
      <p:sp>
        <p:nvSpPr>
          <p:cNvPr id="4" name="Slide Number Placeholder 3">
            <a:extLst>
              <a:ext uri="{FF2B5EF4-FFF2-40B4-BE49-F238E27FC236}">
                <a16:creationId xmlns:a16="http://schemas.microsoft.com/office/drawing/2014/main" id="{08104A90-9FD2-E92E-302A-3580C0196B4F}"/>
              </a:ext>
            </a:extLst>
          </p:cNvPr>
          <p:cNvSpPr>
            <a:spLocks noGrp="1"/>
          </p:cNvSpPr>
          <p:nvPr>
            <p:ph type="sldNum" sz="quarter" idx="12"/>
          </p:nvPr>
        </p:nvSpPr>
        <p:spPr/>
        <p:txBody>
          <a:bodyPr/>
          <a:lstStyle/>
          <a:p>
            <a:fld id="{CB8C0070-AC95-4E25-AAB3-0DDC6EE6265B}" type="slidenum">
              <a:rPr lang="fr-CA" smtClean="0"/>
              <a:pPr/>
              <a:t>9</a:t>
            </a:fld>
            <a:endParaRPr lang="fr-CA" noProof="0" dirty="0"/>
          </a:p>
        </p:txBody>
      </p:sp>
    </p:spTree>
    <p:extLst>
      <p:ext uri="{BB962C8B-B14F-4D97-AF65-F5344CB8AC3E}">
        <p14:creationId xmlns:p14="http://schemas.microsoft.com/office/powerpoint/2010/main" val="413527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7"/>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0"/>
</p:tagLst>
</file>

<file path=ppt/tags/tag141.xml><?xml version="1.0" encoding="utf-8"?>
<p:tagLst xmlns:a="http://schemas.openxmlformats.org/drawingml/2006/main" xmlns:r="http://schemas.openxmlformats.org/officeDocument/2006/relationships" xmlns:p="http://schemas.openxmlformats.org/presentationml/2006/main">
  <p:tag name="NUM" val="11"/>
</p:tagLst>
</file>

<file path=ppt/tags/tag142.xml><?xml version="1.0" encoding="utf-8"?>
<p:tagLst xmlns:a="http://schemas.openxmlformats.org/drawingml/2006/main" xmlns:r="http://schemas.openxmlformats.org/officeDocument/2006/relationships" xmlns:p="http://schemas.openxmlformats.org/presentationml/2006/main">
  <p:tag name="NUM" val="12"/>
</p:tagLst>
</file>

<file path=ppt/tags/tag143.xml><?xml version="1.0" encoding="utf-8"?>
<p:tagLst xmlns:a="http://schemas.openxmlformats.org/drawingml/2006/main" xmlns:r="http://schemas.openxmlformats.org/officeDocument/2006/relationships" xmlns:p="http://schemas.openxmlformats.org/presentationml/2006/main">
  <p:tag name="NUM" val="1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7"/>
</p:tagLst>
</file>

<file path=ppt/tags/tag181.xml><?xml version="1.0" encoding="utf-8"?>
<p:tagLst xmlns:a="http://schemas.openxmlformats.org/drawingml/2006/main" xmlns:r="http://schemas.openxmlformats.org/officeDocument/2006/relationships" xmlns:p="http://schemas.openxmlformats.org/presentationml/2006/main">
  <p:tag name="NUM" val="8"/>
</p:tagLst>
</file>

<file path=ppt/tags/tag182.xml><?xml version="1.0" encoding="utf-8"?>
<p:tagLst xmlns:a="http://schemas.openxmlformats.org/drawingml/2006/main" xmlns:r="http://schemas.openxmlformats.org/officeDocument/2006/relationships" xmlns:p="http://schemas.openxmlformats.org/presentationml/2006/main">
  <p:tag name="NUM" val="9"/>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19"/>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3"/>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14"/>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3"/>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5"/>
</p:tagLst>
</file>

<file path=ppt/tags/tag93.xml><?xml version="1.0" encoding="utf-8"?>
<p:tagLst xmlns:a="http://schemas.openxmlformats.org/drawingml/2006/main" xmlns:r="http://schemas.openxmlformats.org/officeDocument/2006/relationships" xmlns:p="http://schemas.openxmlformats.org/presentationml/2006/main">
  <p:tag name="NUM" val="12"/>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PSPC">
      <a:dk1>
        <a:srgbClr val="0C1E2B"/>
      </a:dk1>
      <a:lt1>
        <a:srgbClr val="FFFFFF"/>
      </a:lt1>
      <a:dk2>
        <a:srgbClr val="093B5C"/>
      </a:dk2>
      <a:lt2>
        <a:srgbClr val="F7F5F5"/>
      </a:lt2>
      <a:accent1>
        <a:srgbClr val="00C2F3"/>
      </a:accent1>
      <a:accent2>
        <a:srgbClr val="C3D941"/>
      </a:accent2>
      <a:accent3>
        <a:srgbClr val="C7EAFB"/>
      </a:accent3>
      <a:accent4>
        <a:srgbClr val="D1397A"/>
      </a:accent4>
      <a:accent5>
        <a:srgbClr val="FAA41A"/>
      </a:accent5>
      <a:accent6>
        <a:srgbClr val="FEE32D"/>
      </a:accent6>
      <a:hlink>
        <a:srgbClr val="0C1E2B"/>
      </a:hlink>
      <a:folHlink>
        <a:srgbClr val="0C1E2B"/>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PSPC">
      <a:dk1>
        <a:srgbClr val="0C1E2B"/>
      </a:dk1>
      <a:lt1>
        <a:srgbClr val="FFFFFF"/>
      </a:lt1>
      <a:dk2>
        <a:srgbClr val="093B5C"/>
      </a:dk2>
      <a:lt2>
        <a:srgbClr val="F7F5F5"/>
      </a:lt2>
      <a:accent1>
        <a:srgbClr val="00C2F3"/>
      </a:accent1>
      <a:accent2>
        <a:srgbClr val="C3D941"/>
      </a:accent2>
      <a:accent3>
        <a:srgbClr val="C7EAFB"/>
      </a:accent3>
      <a:accent4>
        <a:srgbClr val="D1397A"/>
      </a:accent4>
      <a:accent5>
        <a:srgbClr val="FAA41A"/>
      </a:accent5>
      <a:accent6>
        <a:srgbClr val="FEE32D"/>
      </a:accent6>
      <a:hlink>
        <a:srgbClr val="0C1E2B"/>
      </a:hlink>
      <a:folHlink>
        <a:srgbClr val="0C1E2B"/>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2828</Words>
  <Application>Microsoft Office PowerPoint</Application>
  <PresentationFormat>Widescreen</PresentationFormat>
  <Paragraphs>466</Paragraphs>
  <Slides>34</Slides>
  <Notes>34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34</vt:i4>
      </vt:variant>
    </vt:vector>
  </HeadingPairs>
  <TitlesOfParts>
    <vt:vector size="49" baseType="lpstr">
      <vt:lpstr>Malgun Gothic</vt:lpstr>
      <vt:lpstr>Aptos</vt:lpstr>
      <vt:lpstr>Arial</vt:lpstr>
      <vt:lpstr>Arial Unicode MS</vt:lpstr>
      <vt:lpstr>Arial,Sans-Serif</vt:lpstr>
      <vt:lpstr>Calibri</vt:lpstr>
      <vt:lpstr>Cambria Math</vt:lpstr>
      <vt:lpstr>Century Gothic</vt:lpstr>
      <vt:lpstr>Figtree</vt:lpstr>
      <vt:lpstr>Noto Sans</vt:lpstr>
      <vt:lpstr>Segoe UI</vt:lpstr>
      <vt:lpstr>Verdana</vt:lpstr>
      <vt:lpstr>Wingdings</vt:lpstr>
      <vt:lpstr>Office Theme</vt:lpstr>
      <vt:lpstr>1_Office Theme</vt:lpstr>
      <vt:lpstr>Plan Member Education Session Public Service Superannuation Act (PSSA)</vt:lpstr>
      <vt:lpstr>Today's Topics</vt:lpstr>
      <vt:lpstr>Pension and Benefits Website</vt:lpstr>
      <vt:lpstr>Benefit Calculation</vt:lpstr>
      <vt:lpstr>Bridge Benefit</vt:lpstr>
      <vt:lpstr>Bridge Benefit (continued)</vt:lpstr>
      <vt:lpstr>Lump Sum Options at termination</vt:lpstr>
      <vt:lpstr>Lump Sum Option: Transfer Value</vt:lpstr>
      <vt:lpstr>Monthly Option: Unreduced (Immediate annuity)</vt:lpstr>
      <vt:lpstr>Monthly Option: Reduced (Annual allowance)</vt:lpstr>
      <vt:lpstr>Reduction: Plan members – GR1</vt:lpstr>
      <vt:lpstr>Reduction: Plan members – GR1</vt:lpstr>
      <vt:lpstr>Reduction: Plan members – GR2</vt:lpstr>
      <vt:lpstr>Reduction: Plan members – GR2</vt:lpstr>
      <vt:lpstr>Monthly Option: Unreduced (Deferred annuity)</vt:lpstr>
      <vt:lpstr>Summary of Options at termination GR1</vt:lpstr>
      <vt:lpstr>Summary of Options at termination GR2</vt:lpstr>
      <vt:lpstr>Waiver of reduction</vt:lpstr>
      <vt:lpstr>Deductions</vt:lpstr>
      <vt:lpstr>Indexing</vt:lpstr>
      <vt:lpstr>Indexing: Example</vt:lpstr>
      <vt:lpstr>Supplementary Death Benefit (SDB) (Similar to a term life insurance)</vt:lpstr>
      <vt:lpstr>Supplementary Death Benefit (SDB) (Continued)</vt:lpstr>
      <vt:lpstr>Public Service Management Insurance Plan</vt:lpstr>
      <vt:lpstr>Post-Retirement Life Insurance Plan (Members of the Executive Group)</vt:lpstr>
      <vt:lpstr>Survivor Benefits (documentation required)</vt:lpstr>
      <vt:lpstr>Group Insurance Benefits Public Service Health Care Plan</vt:lpstr>
      <vt:lpstr>Group Insurance Benefits  Pensioners’ Dental Services Plan</vt:lpstr>
      <vt:lpstr>Retirement Process</vt:lpstr>
      <vt:lpstr>Other Topics</vt:lpstr>
      <vt:lpstr>Tools</vt:lpstr>
      <vt:lpstr>Contact Information</vt:lpstr>
      <vt:lpstr>National Association of Federal Retirees</vt:lpstr>
      <vt:lpstr>Government of Canada Pension Centre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2025-11-21T18:41:05Z</dcterms:created>
  <dcterms:modified xsi:type="dcterms:W3CDTF">2025-11-21T18:41:39Z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2025-11-21T18:41:38Z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39957c01-5ca0-4516-b8a8-12e863b2dcb6</vt:lpwstr>
  </property>
  <property fmtid="{D5CDD505-2E9C-101B-9397-08002B2CF9AE}" pid="8" name="MSIP_Label_834ed4f5-eae4-40c7-82be-b1cdf720a1b9_ContentBits">
    <vt:lpwstr>0</vt:lpwstr>
  </property>
  <property fmtid="{D5CDD505-2E9C-101B-9397-08002B2CF9AE}" pid="9" name="MSIP_Label_834ed4f5-eae4-40c7-82be-b1cdf720a1b9_Tag">
    <vt:lpwstr>10, 3, 0, 1</vt:lpwstr>
  </property>
  <property fmtid="{D5CDD505-2E9C-101B-9397-08002B2CF9AE}" pid="10" name="_AdHocReviewCycleID">
    <vt:i4>-325077183</vt:i4>
  </property>
  <property fmtid="{D5CDD505-2E9C-101B-9397-08002B2CF9AE}" pid="11" name="_NewReviewCycle">
    <vt:lpwstr/>
  </property>
  <property fmtid="{D5CDD505-2E9C-101B-9397-08002B2CF9AE}" pid="12" name="_PreviousAdHocReviewCycleID">
    <vt:i4>2140023648</vt:i4>
  </property>
</Properties>
</file>