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4"/>
  </p:sldMasterIdLst>
  <p:notesMasterIdLst>
    <p:notesMasterId r:id="rId14"/>
  </p:notesMasterIdLst>
  <p:sldIdLst>
    <p:sldId id="317" r:id="rId5"/>
    <p:sldId id="328" r:id="rId6"/>
    <p:sldId id="327" r:id="rId7"/>
    <p:sldId id="321" r:id="rId8"/>
    <p:sldId id="322" r:id="rId9"/>
    <p:sldId id="323" r:id="rId10"/>
    <p:sldId id="324" r:id="rId11"/>
    <p:sldId id="325" r:id="rId12"/>
    <p:sldId id="326" r:id="rId13"/>
  </p:sldIdLst>
  <p:sldSz cx="9144000" cy="6858000" type="screen4x3"/>
  <p:notesSz cx="6858000" cy="9144000"/>
  <p:embeddedFontLst>
    <p:embeddedFont>
      <p:font typeface="Avenir Next LT Pro" panose="020B0504020202020204" pitchFamily="34" charset="0"/>
      <p:regular r:id="rId15"/>
      <p:bold r:id="rId16"/>
      <p:italic r:id="rId17"/>
      <p:boldItalic r:id="rId18"/>
    </p:embeddedFont>
    <p:embeddedFont>
      <p:font typeface="Poppins Medium" panose="00000600000000000000" pitchFamily="2" charset="0"/>
      <p:regular r:id="rId19"/>
      <p: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" userDrawn="1">
          <p15:clr>
            <a:srgbClr val="A4A3A4"/>
          </p15:clr>
        </p15:guide>
        <p15:guide id="2" pos="14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3F9F3B-6DDE-308A-62AF-22F3D385C05C}" name="Catherine Marcotte" initials="CM" userId="S::catherinem@apex.gc.ca::2a63b528-96ce-4dad-a0da-59e6ed459c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447E"/>
    <a:srgbClr val="20ABAD"/>
    <a:srgbClr val="F5F5F5"/>
    <a:srgbClr val="252F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D2E856-E451-903F-A347-50B8B2B26CA6}" v="21" dt="2025-11-28T14:44:58.810"/>
    <p1510:client id="{55757C4E-36B2-ED1C-73DF-051167DA11BB}" v="53" dt="2025-11-28T17:54:35.169"/>
    <p1510:client id="{7B2D1717-026D-E738-FA58-5A5E7083BF12}" v="2" dt="2025-11-27T22:46:26.940"/>
    <p1510:client id="{7FD93638-9A91-4778-9E57-D79089C348BC}" v="14" dt="2025-11-28T00:01:09.554"/>
    <p1510:client id="{896AA3F8-1A73-77E8-B2A0-AF75A60C7904}" v="474" dt="2025-11-28T01:24:51.788"/>
    <p1510:client id="{A2AB1708-7DE7-5A1F-ABAE-CA99B09648F3}" v="19" dt="2025-11-28T16:24:47.555"/>
    <p1510:client id="{DECEB15F-6AA6-AD8D-1EB5-38D268C6C169}" v="24" dt="2025-11-27T21:42:16.919"/>
    <p1510:client id="{F0A0273D-4FEE-7688-8B80-C110C6B3E762}" v="77" dt="2025-11-28T15:39:59.3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1440"/>
        <p:guide pos="14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79FD9-BD28-4D2B-9339-7FF205EE8A21}" type="datetimeFigureOut">
              <a:rPr lang="en-CA" smtClean="0"/>
              <a:t>2025-11-28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14A69-3BFC-4FC5-9072-7BB40A7F3C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3598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054" y="1124712"/>
            <a:ext cx="8277606" cy="3172968"/>
          </a:xfrm>
        </p:spPr>
        <p:txBody>
          <a:bodyPr anchor="b">
            <a:normAutofit/>
          </a:bodyPr>
          <a:lstStyle>
            <a:lvl1pPr algn="l">
              <a:defRPr sz="1066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054" y="4727448"/>
            <a:ext cx="8277606" cy="1481328"/>
          </a:xfrm>
        </p:spPr>
        <p:txBody>
          <a:bodyPr>
            <a:normAutofit/>
          </a:bodyPr>
          <a:lstStyle>
            <a:lvl1pPr marL="0" indent="0" algn="l">
              <a:buNone/>
              <a:defRPr sz="3733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2054" y="6356351"/>
            <a:ext cx="2057400" cy="365125"/>
          </a:xfrm>
        </p:spPr>
        <p:txBody>
          <a:bodyPr/>
          <a:lstStyle/>
          <a:p>
            <a:fld id="{965A7A7B-B71A-428D-833F-0F3507A6DB13}" type="datetimeFigureOut">
              <a:rPr lang="en-US" dirty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52260" y="6356351"/>
            <a:ext cx="20574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624870" y="434802"/>
            <a:ext cx="146304" cy="528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433989" y="4501201"/>
            <a:ext cx="8276022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01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F9EB-9D34-4B41-B66C-5FAF50876D2D}" type="datetimeFigureOut">
              <a:rPr lang="en-US" dirty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9A26-CAA1-4690-8C1F-1641B1B97745}" type="datetimeFigureOut">
              <a:rPr lang="en-US" dirty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98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53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6" y="2478024"/>
            <a:ext cx="7626096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</p:spPr>
        <p:txBody>
          <a:bodyPr/>
          <a:lstStyle/>
          <a:p>
            <a:fld id="{5CF65307-640F-4AE7-B0BE-50C709AD86C5}" type="datetimeFigureOut">
              <a:rPr lang="en-US" dirty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1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418658" y="4981421"/>
            <a:ext cx="8351217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374126" y="5118581"/>
            <a:ext cx="109728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338" y="640080"/>
            <a:ext cx="8167878" cy="4114800"/>
          </a:xfrm>
        </p:spPr>
        <p:txBody>
          <a:bodyPr anchor="b">
            <a:normAutofit/>
          </a:bodyPr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5102352"/>
            <a:ext cx="795528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EA1F9-1F0F-4C65-8F6E-9729B924AAAC}" type="datetimeFigureOut">
              <a:rPr lang="en-US" dirty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64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53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6676" y="2478024"/>
            <a:ext cx="370332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59452" y="2478024"/>
            <a:ext cx="370332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</p:spPr>
        <p:txBody>
          <a:bodyPr/>
          <a:lstStyle/>
          <a:p>
            <a:fld id="{202278E8-5F4B-47D5-A617-8CCDF75D6A33}" type="datetimeFigureOut">
              <a:rPr lang="en-US" dirty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2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53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76" y="2372650"/>
            <a:ext cx="3703320" cy="823912"/>
          </a:xfrm>
        </p:spPr>
        <p:txBody>
          <a:bodyPr anchor="b"/>
          <a:lstStyle>
            <a:lvl1pPr marL="0" indent="0">
              <a:buNone/>
              <a:defRPr sz="3200" b="1" cap="none" baseline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76" y="3203688"/>
            <a:ext cx="3703320" cy="2968512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9452" y="2372650"/>
            <a:ext cx="3703320" cy="823912"/>
          </a:xfrm>
        </p:spPr>
        <p:txBody>
          <a:bodyPr anchor="b"/>
          <a:lstStyle>
            <a:lvl1pPr marL="0" indent="0">
              <a:buNone/>
              <a:defRPr sz="3200" b="1" cap="none" baseline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9452" y="3203688"/>
            <a:ext cx="3703320" cy="2968511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</p:spPr>
        <p:txBody>
          <a:bodyPr/>
          <a:lstStyle/>
          <a:p>
            <a:fld id="{16AAFA52-7A21-407F-8339-40DF182D7460}" type="datetimeFigureOut">
              <a:rPr lang="en-US" dirty="0"/>
              <a:t>11/28/2025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6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499390" y="1533525"/>
            <a:ext cx="8187797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456813" y="2971798"/>
            <a:ext cx="96012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244" y="1938528"/>
            <a:ext cx="7632954" cy="2990088"/>
          </a:xfrm>
        </p:spPr>
        <p:txBody>
          <a:bodyPr>
            <a:norm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0335-1C1A-4243-9BDD-9630C417D284}" type="datetimeFigureOut">
              <a:rPr lang="en-US" dirty="0"/>
              <a:t>11/28/2025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3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513F-8EBD-4612-96F4-CC3E309609AF}" type="datetimeFigureOut">
              <a:rPr lang="en-US" dirty="0"/>
              <a:t>11/28/2025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97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418658" y="1162033"/>
            <a:ext cx="2805555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374126" y="1618375"/>
            <a:ext cx="109728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" y="1709928"/>
            <a:ext cx="2324862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45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894" y="1709928"/>
            <a:ext cx="5047488" cy="409651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510" y="3429000"/>
            <a:ext cx="2324862" cy="2066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1510" y="6356351"/>
            <a:ext cx="2057400" cy="365125"/>
          </a:xfrm>
        </p:spPr>
        <p:txBody>
          <a:bodyPr/>
          <a:lstStyle/>
          <a:p>
            <a:fld id="{6E6483A1-31A8-47A2-AB0A-53A7803D5EBF}" type="datetimeFigureOut">
              <a:rPr lang="en-US" dirty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6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418658" y="1162033"/>
            <a:ext cx="2805555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374126" y="1618375"/>
            <a:ext cx="109728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" y="1709928"/>
            <a:ext cx="2324862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45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3723894" y="1161288"/>
            <a:ext cx="5047488" cy="4645152"/>
          </a:xfrm>
        </p:spPr>
        <p:txBody>
          <a:bodyPr anchor="t">
            <a:normAutofit/>
          </a:bodyPr>
          <a:lstStyle>
            <a:lvl1pPr marL="0" indent="0">
              <a:buNone/>
              <a:defRPr sz="3733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510" y="3438144"/>
            <a:ext cx="2324862" cy="20574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1510" y="6356351"/>
            <a:ext cx="2057400" cy="365125"/>
          </a:xfrm>
        </p:spPr>
        <p:txBody>
          <a:bodyPr/>
          <a:lstStyle/>
          <a:p>
            <a:fld id="{6D8810B9-2C7C-4CAF-99E2-617AE20BA331}" type="datetimeFigureOut">
              <a:rPr lang="en-US" dirty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2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3E0A-5177-400C-87C9-C93AF466EC49}" type="datetimeFigureOut">
              <a:rPr lang="en-US" dirty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7615-2DB4-4DAA-9DE3-B2B689A846E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93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F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378145-2DC2-2313-87D8-3FDFD2EBA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994FB738-20D0-ED98-71D7-79C463740FB9}"/>
              </a:ext>
            </a:extLst>
          </p:cNvPr>
          <p:cNvSpPr txBox="1"/>
          <p:nvPr/>
        </p:nvSpPr>
        <p:spPr>
          <a:xfrm>
            <a:off x="581258" y="1489988"/>
            <a:ext cx="5270365" cy="3926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36"/>
              </a:lnSpc>
            </a:pPr>
            <a:r>
              <a:rPr lang="en-US" sz="3300">
                <a:solidFill>
                  <a:schemeClr val="bg2"/>
                </a:solidFill>
                <a:latin typeface="Poppins Medium"/>
                <a:ea typeface="Poppins Medium"/>
                <a:cs typeface="Poppins Medium"/>
              </a:rPr>
              <a:t>Agenda</a:t>
            </a:r>
            <a:endParaRPr lang="en-US" sz="2700">
              <a:solidFill>
                <a:schemeClr val="bg2"/>
              </a:solidFill>
              <a:latin typeface="Poppins Medium"/>
              <a:ea typeface="Poppins Medium"/>
              <a:cs typeface="Poppins Medium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2E0912-B1E8-1EC6-049E-CF42828AF494}"/>
              </a:ext>
            </a:extLst>
          </p:cNvPr>
          <p:cNvSpPr txBox="1"/>
          <p:nvPr/>
        </p:nvSpPr>
        <p:spPr>
          <a:xfrm>
            <a:off x="570565" y="2231027"/>
            <a:ext cx="4110618" cy="27519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ts val="3500"/>
              </a:lnSpc>
              <a:buClr>
                <a:srgbClr val="20ABAD"/>
              </a:buClr>
              <a:buFont typeface="+mj-lt"/>
              <a:buAutoNum type="arabicPeriod"/>
            </a:pPr>
            <a:r>
              <a:rPr lang="en-US" sz="27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Transition to Executive Leadership </a:t>
            </a:r>
          </a:p>
          <a:p>
            <a:pPr marL="457200" indent="-457200">
              <a:lnSpc>
                <a:spcPts val="3500"/>
              </a:lnSpc>
              <a:buClr>
                <a:srgbClr val="20ABAD"/>
              </a:buClr>
              <a:buFont typeface="+mj-lt"/>
              <a:buAutoNum type="arabicPeriod"/>
            </a:pPr>
            <a:r>
              <a:rPr lang="en-US" sz="27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Embracing Leadership Excellence </a:t>
            </a:r>
          </a:p>
          <a:p>
            <a:pPr marL="457200" indent="-457200">
              <a:lnSpc>
                <a:spcPts val="3500"/>
              </a:lnSpc>
              <a:buClr>
                <a:srgbClr val="20ABAD"/>
              </a:buClr>
              <a:buFont typeface="+mj-lt"/>
              <a:buAutoNum type="arabicPeriod"/>
            </a:pPr>
            <a:r>
              <a:rPr lang="en-US" sz="27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Accountable Leadership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46F0CFF-3221-043C-F4AB-FAF47750741E}"/>
              </a:ext>
            </a:extLst>
          </p:cNvPr>
          <p:cNvCxnSpPr>
            <a:cxnSpLocks/>
          </p:cNvCxnSpPr>
          <p:nvPr/>
        </p:nvCxnSpPr>
        <p:spPr>
          <a:xfrm>
            <a:off x="570564" y="1966258"/>
            <a:ext cx="2520654" cy="0"/>
          </a:xfrm>
          <a:prstGeom prst="line">
            <a:avLst/>
          </a:prstGeom>
          <a:ln w="41275">
            <a:solidFill>
              <a:srgbClr val="20AB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88BD5146-D3D7-3315-7D08-65C28A0C4FAF}"/>
              </a:ext>
            </a:extLst>
          </p:cNvPr>
          <p:cNvSpPr/>
          <p:nvPr/>
        </p:nvSpPr>
        <p:spPr>
          <a:xfrm>
            <a:off x="0" y="5820384"/>
            <a:ext cx="9144000" cy="1032422"/>
          </a:xfrm>
          <a:prstGeom prst="rect">
            <a:avLst/>
          </a:prstGeom>
          <a:solidFill>
            <a:srgbClr val="20A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504"/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8C8BB79-B86A-D045-A660-7C84A0B294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22" y="6066215"/>
            <a:ext cx="3091850" cy="623883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188C1A3-81FD-59F6-55D4-7E80D2BEE9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261" y="6249330"/>
            <a:ext cx="4020209" cy="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48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F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8A1009-43E2-5FCE-A0AB-08ABE493E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C7CE8865-1EE7-CD90-D8BA-0B2FA4797D1D}"/>
              </a:ext>
            </a:extLst>
          </p:cNvPr>
          <p:cNvSpPr txBox="1"/>
          <p:nvPr/>
        </p:nvSpPr>
        <p:spPr>
          <a:xfrm>
            <a:off x="581258" y="1303451"/>
            <a:ext cx="8059048" cy="381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36"/>
              </a:lnSpc>
            </a:pPr>
            <a:r>
              <a:rPr lang="en-US" sz="3000">
                <a:solidFill>
                  <a:schemeClr val="bg2"/>
                </a:solidFill>
                <a:latin typeface="Poppins Medium"/>
                <a:ea typeface="Poppins Medium"/>
                <a:cs typeface="Poppins Medium"/>
              </a:rPr>
              <a:t>1. Transition to Executive Leadership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D43AB1-578D-29F0-BCC6-BE662C8F6628}"/>
              </a:ext>
            </a:extLst>
          </p:cNvPr>
          <p:cNvSpPr txBox="1"/>
          <p:nvPr/>
        </p:nvSpPr>
        <p:spPr>
          <a:xfrm>
            <a:off x="570564" y="1825333"/>
            <a:ext cx="8302216" cy="26700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ts val="350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Fit matters </a:t>
            </a:r>
          </a:p>
          <a:p>
            <a:pPr marL="342900" indent="-342900">
              <a:lnSpc>
                <a:spcPts val="350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You need a plan </a:t>
            </a:r>
          </a:p>
          <a:p>
            <a:pPr marL="342900" indent="-342900">
              <a:lnSpc>
                <a:spcPts val="350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Bring-learn ratio </a:t>
            </a:r>
          </a:p>
          <a:p>
            <a:pPr marL="342900" indent="-342900">
              <a:lnSpc>
                <a:spcPts val="350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What got you here does not ensure success as an EX</a:t>
            </a:r>
          </a:p>
          <a:p>
            <a:pPr marL="342900" indent="-342900">
              <a:lnSpc>
                <a:spcPts val="350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You are working with and through other people 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endParaRPr lang="en-US" sz="2200">
              <a:solidFill>
                <a:schemeClr val="bg1"/>
              </a:solidFill>
              <a:latin typeface="Arial" panose="020B0604020202020204" pitchFamily="34" charset="0"/>
              <a:ea typeface="Poppins Medium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6AC63DE-793B-532C-ED72-2E1B27F81235}"/>
              </a:ext>
            </a:extLst>
          </p:cNvPr>
          <p:cNvCxnSpPr>
            <a:cxnSpLocks/>
          </p:cNvCxnSpPr>
          <p:nvPr/>
        </p:nvCxnSpPr>
        <p:spPr>
          <a:xfrm>
            <a:off x="570564" y="1714405"/>
            <a:ext cx="2520654" cy="0"/>
          </a:xfrm>
          <a:prstGeom prst="line">
            <a:avLst/>
          </a:prstGeom>
          <a:ln w="41275">
            <a:solidFill>
              <a:srgbClr val="20AB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DB9744E4-506F-999F-105D-15C22B8FC5F0}"/>
              </a:ext>
            </a:extLst>
          </p:cNvPr>
          <p:cNvSpPr/>
          <p:nvPr/>
        </p:nvSpPr>
        <p:spPr>
          <a:xfrm>
            <a:off x="0" y="5820384"/>
            <a:ext cx="9144000" cy="1032422"/>
          </a:xfrm>
          <a:prstGeom prst="rect">
            <a:avLst/>
          </a:prstGeom>
          <a:solidFill>
            <a:srgbClr val="20A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504"/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101C7B45-88F9-7A42-361C-1CD513FDBD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22" y="6066215"/>
            <a:ext cx="3091850" cy="623883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71E9AD0-2A4B-B76D-928B-FC007A08F8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261" y="6249330"/>
            <a:ext cx="4020209" cy="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640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F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97EA79-EF64-7574-E9B8-5A93E3005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694E0890-DCFD-9F74-AC6C-C04E623F2327}"/>
              </a:ext>
            </a:extLst>
          </p:cNvPr>
          <p:cNvSpPr txBox="1"/>
          <p:nvPr/>
        </p:nvSpPr>
        <p:spPr>
          <a:xfrm>
            <a:off x="581258" y="1233710"/>
            <a:ext cx="6660464" cy="381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36"/>
              </a:lnSpc>
            </a:pPr>
            <a:r>
              <a:rPr lang="en-US" sz="3000">
                <a:solidFill>
                  <a:schemeClr val="bg2"/>
                </a:solidFill>
                <a:latin typeface="Poppins Medium"/>
                <a:ea typeface="Poppins Medium"/>
                <a:cs typeface="Poppins Medium"/>
              </a:rPr>
              <a:t>Master the Classics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52D5E1-EF67-2704-A720-C07E89D55954}"/>
              </a:ext>
            </a:extLst>
          </p:cNvPr>
          <p:cNvSpPr txBox="1"/>
          <p:nvPr/>
        </p:nvSpPr>
        <p:spPr>
          <a:xfrm>
            <a:off x="570564" y="1755592"/>
            <a:ext cx="8302216" cy="18621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The field you are playing on has changed – rules and expectations are different 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More exposure to senior leaders and the political level 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Master the art of briefing quickly and effectively – do not wing it!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F43A56B-C4DC-314B-BCB2-B566BCF5F1D4}"/>
              </a:ext>
            </a:extLst>
          </p:cNvPr>
          <p:cNvCxnSpPr>
            <a:cxnSpLocks/>
          </p:cNvCxnSpPr>
          <p:nvPr/>
        </p:nvCxnSpPr>
        <p:spPr>
          <a:xfrm>
            <a:off x="570564" y="1644664"/>
            <a:ext cx="2520654" cy="0"/>
          </a:xfrm>
          <a:prstGeom prst="line">
            <a:avLst/>
          </a:prstGeom>
          <a:ln w="41275">
            <a:solidFill>
              <a:srgbClr val="20AB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EFF9642-889A-AEF3-E006-3610618BD672}"/>
              </a:ext>
            </a:extLst>
          </p:cNvPr>
          <p:cNvSpPr txBox="1"/>
          <p:nvPr/>
        </p:nvSpPr>
        <p:spPr>
          <a:xfrm>
            <a:off x="333214" y="4005666"/>
            <a:ext cx="9337729" cy="15030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More nuance and sophistication with partners and stakeholders </a:t>
            </a:r>
          </a:p>
          <a:p>
            <a:pPr marL="571500" lvl="1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More complexity, more ambiguity, focus of strategic alignment </a:t>
            </a:r>
          </a:p>
          <a:p>
            <a:pPr marL="571500" lvl="1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Relationships are 360 – more political acuity required </a:t>
            </a:r>
          </a:p>
          <a:p>
            <a:pPr marL="571500" lvl="1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No surprises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22FAB-36A7-2906-EC76-0721309FACE7}"/>
              </a:ext>
            </a:extLst>
          </p:cNvPr>
          <p:cNvSpPr txBox="1"/>
          <p:nvPr/>
        </p:nvSpPr>
        <p:spPr>
          <a:xfrm>
            <a:off x="581258" y="3567455"/>
            <a:ext cx="111580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b="1" i="0" u="none" strike="noStrike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Tips:</a:t>
            </a:r>
            <a:endParaRPr lang="en-CA" sz="2200">
              <a:solidFill>
                <a:schemeClr val="bg2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5A31A8-3148-4DC2-7066-E57EA9A519EC}"/>
              </a:ext>
            </a:extLst>
          </p:cNvPr>
          <p:cNvSpPr/>
          <p:nvPr/>
        </p:nvSpPr>
        <p:spPr>
          <a:xfrm>
            <a:off x="0" y="5820384"/>
            <a:ext cx="9144000" cy="1032422"/>
          </a:xfrm>
          <a:prstGeom prst="rect">
            <a:avLst/>
          </a:prstGeom>
          <a:solidFill>
            <a:srgbClr val="20A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504"/>
          </a:p>
        </p:txBody>
      </p:sp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ADB6736-4AB0-5755-37E8-562F0EDDD5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22" y="6066215"/>
            <a:ext cx="3091850" cy="623883"/>
          </a:xfrm>
          <a:prstGeom prst="rect">
            <a:avLst/>
          </a:prstGeom>
        </p:spPr>
      </p:pic>
      <p:pic>
        <p:nvPicPr>
          <p:cNvPr id="14" name="Picture 1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2F86EB2-9A51-B05F-DBE8-D204CF16AC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261" y="6249330"/>
            <a:ext cx="4020209" cy="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14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F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ED77B9-4759-6FA9-6704-56C6ECCDB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F3DA2A2A-5AE5-9991-ADDE-7319FBB4A298}"/>
              </a:ext>
            </a:extLst>
          </p:cNvPr>
          <p:cNvSpPr txBox="1"/>
          <p:nvPr/>
        </p:nvSpPr>
        <p:spPr>
          <a:xfrm>
            <a:off x="581258" y="1233710"/>
            <a:ext cx="6660464" cy="381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36"/>
              </a:lnSpc>
            </a:pPr>
            <a:r>
              <a:rPr lang="en-US" sz="3000">
                <a:solidFill>
                  <a:schemeClr val="bg2"/>
                </a:solidFill>
                <a:latin typeface="Poppins Medium"/>
                <a:ea typeface="Poppins Medium"/>
                <a:cs typeface="Poppins Medium"/>
              </a:rPr>
              <a:t>Learn from others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88C738-19CA-6D15-51AC-0F170B0FC02F}"/>
              </a:ext>
            </a:extLst>
          </p:cNvPr>
          <p:cNvSpPr txBox="1"/>
          <p:nvPr/>
        </p:nvSpPr>
        <p:spPr>
          <a:xfrm>
            <a:off x="570564" y="1755592"/>
            <a:ext cx="8302216" cy="183967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ts val="350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You learn many things as well as the person who is teaching you learned themselves</a:t>
            </a:r>
          </a:p>
          <a:p>
            <a:pPr marL="342900" indent="-342900">
              <a:lnSpc>
                <a:spcPts val="350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Continue to watch and learn from different leaders – curate your approach and never stop learning</a:t>
            </a:r>
            <a:endParaRPr lang="en-US" sz="2200">
              <a:solidFill>
                <a:schemeClr val="bg1"/>
              </a:solidFill>
              <a:latin typeface="Arial" panose="020B0604020202020204" pitchFamily="34" charset="0"/>
              <a:ea typeface="Poppins Medium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6DFA568-2423-E241-063E-F9ABC96B537B}"/>
              </a:ext>
            </a:extLst>
          </p:cNvPr>
          <p:cNvCxnSpPr>
            <a:cxnSpLocks/>
          </p:cNvCxnSpPr>
          <p:nvPr/>
        </p:nvCxnSpPr>
        <p:spPr>
          <a:xfrm>
            <a:off x="570564" y="1644664"/>
            <a:ext cx="2520654" cy="0"/>
          </a:xfrm>
          <a:prstGeom prst="line">
            <a:avLst/>
          </a:prstGeom>
          <a:ln w="41275">
            <a:solidFill>
              <a:srgbClr val="20AB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D93FE81C-0731-BEC3-5EB6-DE3FF9C141EB}"/>
              </a:ext>
            </a:extLst>
          </p:cNvPr>
          <p:cNvSpPr/>
          <p:nvPr/>
        </p:nvSpPr>
        <p:spPr>
          <a:xfrm>
            <a:off x="0" y="5820384"/>
            <a:ext cx="9144000" cy="1032422"/>
          </a:xfrm>
          <a:prstGeom prst="rect">
            <a:avLst/>
          </a:prstGeom>
          <a:solidFill>
            <a:srgbClr val="20A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504"/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8EF8999-9B18-D377-7AA5-35A146704D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22" y="6066215"/>
            <a:ext cx="3091850" cy="623883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502FD75-117D-2464-BF70-ACA727D446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261" y="6249330"/>
            <a:ext cx="4020209" cy="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36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F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84DC90-76A3-8E62-C702-205E5B432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A6ECEF30-6BD7-DA24-CB49-D64E80358272}"/>
              </a:ext>
            </a:extLst>
          </p:cNvPr>
          <p:cNvSpPr txBox="1"/>
          <p:nvPr/>
        </p:nvSpPr>
        <p:spPr>
          <a:xfrm>
            <a:off x="581258" y="1233710"/>
            <a:ext cx="8128790" cy="381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36"/>
              </a:lnSpc>
            </a:pPr>
            <a:r>
              <a:rPr lang="en-US" sz="3000">
                <a:solidFill>
                  <a:schemeClr val="bg2"/>
                </a:solidFill>
                <a:latin typeface="Poppins Medium"/>
                <a:ea typeface="Poppins Medium"/>
                <a:cs typeface="Poppins Medium"/>
              </a:rPr>
              <a:t>2. Embracing Leadership Excellence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CC5365-9D1F-051D-5BF5-6078BAC10A88}"/>
              </a:ext>
            </a:extLst>
          </p:cNvPr>
          <p:cNvSpPr txBox="1"/>
          <p:nvPr/>
        </p:nvSpPr>
        <p:spPr>
          <a:xfrm>
            <a:off x="570564" y="1755592"/>
            <a:ext cx="8302216" cy="25802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Leadership is a great privilege and a very serious responsibility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Many classic styles of leadership – all useful at different times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Build self-awareness, use political acuity, adapt to the context​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Pay attention to the core management functions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There will be difficult times – expect them and build a thicker skin without losing your humanity</a:t>
            </a:r>
            <a:endParaRPr lang="en-US" sz="2200">
              <a:solidFill>
                <a:schemeClr val="bg1"/>
              </a:solidFill>
              <a:latin typeface="Arial" panose="020B0604020202020204" pitchFamily="34" charset="0"/>
              <a:ea typeface="Poppins Medium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2CE7C71-CB18-30AC-F01C-C9D2923A8FD5}"/>
              </a:ext>
            </a:extLst>
          </p:cNvPr>
          <p:cNvCxnSpPr>
            <a:cxnSpLocks/>
          </p:cNvCxnSpPr>
          <p:nvPr/>
        </p:nvCxnSpPr>
        <p:spPr>
          <a:xfrm>
            <a:off x="570564" y="1707010"/>
            <a:ext cx="2520654" cy="0"/>
          </a:xfrm>
          <a:prstGeom prst="line">
            <a:avLst/>
          </a:prstGeom>
          <a:ln w="41275">
            <a:solidFill>
              <a:srgbClr val="20AB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6BB7C1C-BDA0-8802-59BA-B245DA2F84F3}"/>
              </a:ext>
            </a:extLst>
          </p:cNvPr>
          <p:cNvSpPr/>
          <p:nvPr/>
        </p:nvSpPr>
        <p:spPr>
          <a:xfrm>
            <a:off x="0" y="5820384"/>
            <a:ext cx="9144000" cy="1032422"/>
          </a:xfrm>
          <a:prstGeom prst="rect">
            <a:avLst/>
          </a:prstGeom>
          <a:solidFill>
            <a:srgbClr val="20A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504"/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4F6BF13-E54F-1A43-FA28-D5EFCE4328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22" y="6066215"/>
            <a:ext cx="3091850" cy="623883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5DD2847-17FB-FD28-60F0-9C13D00183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261" y="6249330"/>
            <a:ext cx="4020209" cy="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231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F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E39E67-DFE2-9AD4-4098-C0FFB6DB0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4D278B6F-C87F-84A8-04AF-823506C4A386}"/>
              </a:ext>
            </a:extLst>
          </p:cNvPr>
          <p:cNvSpPr txBox="1"/>
          <p:nvPr/>
        </p:nvSpPr>
        <p:spPr>
          <a:xfrm>
            <a:off x="581258" y="1233710"/>
            <a:ext cx="6660464" cy="381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36"/>
              </a:lnSpc>
            </a:pPr>
            <a:r>
              <a:rPr lang="en-US" sz="3000">
                <a:solidFill>
                  <a:schemeClr val="bg2"/>
                </a:solidFill>
                <a:latin typeface="Poppins Medium"/>
                <a:ea typeface="Poppins Medium"/>
                <a:cs typeface="Poppins Medium"/>
              </a:rPr>
              <a:t>Tips to Leadership Excellence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F47667-5D73-0A41-8C5C-07BE24BFA7F5}"/>
              </a:ext>
            </a:extLst>
          </p:cNvPr>
          <p:cNvSpPr txBox="1"/>
          <p:nvPr/>
        </p:nvSpPr>
        <p:spPr>
          <a:xfrm>
            <a:off x="570564" y="1755592"/>
            <a:ext cx="8302216" cy="2939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Networks matter ​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Learn how to ask for help​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Focus on what you can control and influence and master the “art of the pause”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Seek feedback and respond with maturity and professionalism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Set the tone and create a good work environment ​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Emotional intelligence and recognition are hugely important ​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Establish sound rules of engagement early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7504FCB-E9EE-4B31-D2DC-9937EE08DB56}"/>
              </a:ext>
            </a:extLst>
          </p:cNvPr>
          <p:cNvCxnSpPr>
            <a:cxnSpLocks/>
          </p:cNvCxnSpPr>
          <p:nvPr/>
        </p:nvCxnSpPr>
        <p:spPr>
          <a:xfrm>
            <a:off x="570564" y="1707010"/>
            <a:ext cx="2520654" cy="0"/>
          </a:xfrm>
          <a:prstGeom prst="line">
            <a:avLst/>
          </a:prstGeom>
          <a:ln w="41275">
            <a:solidFill>
              <a:srgbClr val="20AB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32B21D9F-51DF-4401-46EC-1EFA63558303}"/>
              </a:ext>
            </a:extLst>
          </p:cNvPr>
          <p:cNvSpPr/>
          <p:nvPr/>
        </p:nvSpPr>
        <p:spPr>
          <a:xfrm>
            <a:off x="0" y="5820384"/>
            <a:ext cx="9144000" cy="1032422"/>
          </a:xfrm>
          <a:prstGeom prst="rect">
            <a:avLst/>
          </a:prstGeom>
          <a:solidFill>
            <a:srgbClr val="20A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504"/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D3EADBA-661E-975E-371D-AB536C76AF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22" y="6066215"/>
            <a:ext cx="3091850" cy="623883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3BBDFB6-AC0C-A3BB-1F89-55764D1FEB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261" y="6249330"/>
            <a:ext cx="4020209" cy="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555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F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001329-F060-37D5-515C-BBAA896B1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14802566-48B9-BBC0-6CB4-DD626EB62901}"/>
              </a:ext>
            </a:extLst>
          </p:cNvPr>
          <p:cNvSpPr txBox="1"/>
          <p:nvPr/>
        </p:nvSpPr>
        <p:spPr>
          <a:xfrm>
            <a:off x="581258" y="1233710"/>
            <a:ext cx="6660464" cy="381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36"/>
              </a:lnSpc>
            </a:pPr>
            <a:r>
              <a:rPr lang="en-US" sz="3000">
                <a:solidFill>
                  <a:schemeClr val="bg2"/>
                </a:solidFill>
                <a:latin typeface="Poppins Medium"/>
                <a:ea typeface="Poppins Medium"/>
                <a:cs typeface="Poppins Medium"/>
              </a:rPr>
              <a:t>Tips to Leadership Excellence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E9B45D-BA2C-ED74-70D8-0C6AABB3830D}"/>
              </a:ext>
            </a:extLst>
          </p:cNvPr>
          <p:cNvSpPr txBox="1"/>
          <p:nvPr/>
        </p:nvSpPr>
        <p:spPr>
          <a:xfrm>
            <a:off x="570564" y="1755592"/>
            <a:ext cx="8302216" cy="25802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Standards for ambition and excellence matter​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How you react matters – intention and impact are not the same thing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Build leadership muscle – get out there and lead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Pay attention to your middle managers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Recruit, develop, deploy and sponsor great talent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Flexible governance; learn how to chair meetings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7B8CB4A-F31E-F414-B093-0A1CE7482D1C}"/>
              </a:ext>
            </a:extLst>
          </p:cNvPr>
          <p:cNvCxnSpPr>
            <a:cxnSpLocks/>
          </p:cNvCxnSpPr>
          <p:nvPr/>
        </p:nvCxnSpPr>
        <p:spPr>
          <a:xfrm>
            <a:off x="570564" y="1707010"/>
            <a:ext cx="2520654" cy="0"/>
          </a:xfrm>
          <a:prstGeom prst="line">
            <a:avLst/>
          </a:prstGeom>
          <a:ln w="41275">
            <a:solidFill>
              <a:srgbClr val="20AB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6B1F40C-276F-4E8F-8751-9C6F82878A90}"/>
              </a:ext>
            </a:extLst>
          </p:cNvPr>
          <p:cNvSpPr/>
          <p:nvPr/>
        </p:nvSpPr>
        <p:spPr>
          <a:xfrm>
            <a:off x="0" y="5820384"/>
            <a:ext cx="9144000" cy="1032422"/>
          </a:xfrm>
          <a:prstGeom prst="rect">
            <a:avLst/>
          </a:prstGeom>
          <a:solidFill>
            <a:srgbClr val="20A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504"/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049B675-A047-84AF-67D1-83A206474B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22" y="6066215"/>
            <a:ext cx="3091850" cy="623883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138D6BC2-9C03-4F17-DC12-ACD0105FD7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261" y="6249330"/>
            <a:ext cx="4020209" cy="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294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F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7F734E-AFFE-9F2D-C9FF-81B799718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F96B13E7-9D52-287F-C6C0-725638FD93C4}"/>
              </a:ext>
            </a:extLst>
          </p:cNvPr>
          <p:cNvSpPr txBox="1"/>
          <p:nvPr/>
        </p:nvSpPr>
        <p:spPr>
          <a:xfrm>
            <a:off x="581258" y="1233710"/>
            <a:ext cx="6660464" cy="381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36"/>
              </a:lnSpc>
            </a:pPr>
            <a:r>
              <a:rPr lang="en-US" sz="3000">
                <a:solidFill>
                  <a:schemeClr val="bg2"/>
                </a:solidFill>
                <a:latin typeface="Poppins Medium"/>
                <a:ea typeface="Poppins Medium"/>
                <a:cs typeface="Poppins Medium"/>
              </a:rPr>
              <a:t>3. Accountable Leadership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EE506A-6248-8A13-EA40-D6B05A7B900D}"/>
              </a:ext>
            </a:extLst>
          </p:cNvPr>
          <p:cNvSpPr txBox="1"/>
          <p:nvPr/>
        </p:nvSpPr>
        <p:spPr>
          <a:xfrm>
            <a:off x="570564" y="1755592"/>
            <a:ext cx="8302216" cy="25802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Values and ethics are the heart of accountable leadership​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Delegation of tasks is not delegation of accountability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Trust is the hallmark of effective leadership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Sweat the small stuff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Good leaders deal with the hard things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/>
                <a:ea typeface="Poppins Medium"/>
                <a:cs typeface="Arial"/>
              </a:rPr>
              <a:t>The hidden dangers of leadership are comfort and complacency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D57F938-FDC7-6DDE-F561-3C7ABC17179D}"/>
              </a:ext>
            </a:extLst>
          </p:cNvPr>
          <p:cNvCxnSpPr>
            <a:cxnSpLocks/>
          </p:cNvCxnSpPr>
          <p:nvPr/>
        </p:nvCxnSpPr>
        <p:spPr>
          <a:xfrm>
            <a:off x="570564" y="1644664"/>
            <a:ext cx="2520654" cy="0"/>
          </a:xfrm>
          <a:prstGeom prst="line">
            <a:avLst/>
          </a:prstGeom>
          <a:ln w="41275">
            <a:solidFill>
              <a:srgbClr val="20AB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9DA55D7-6B04-63A1-3E15-F80999C42F13}"/>
              </a:ext>
            </a:extLst>
          </p:cNvPr>
          <p:cNvSpPr/>
          <p:nvPr/>
        </p:nvSpPr>
        <p:spPr>
          <a:xfrm>
            <a:off x="0" y="5820384"/>
            <a:ext cx="9144000" cy="1032422"/>
          </a:xfrm>
          <a:prstGeom prst="rect">
            <a:avLst/>
          </a:prstGeom>
          <a:solidFill>
            <a:srgbClr val="20A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504"/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600BE4F-4CBA-D566-2C08-095E5C5438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22" y="6066215"/>
            <a:ext cx="3091850" cy="623883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186AEBBC-F36E-FD3C-5B33-897E29E177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261" y="6249330"/>
            <a:ext cx="4020209" cy="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068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2F3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54A7AE-4FC7-1606-7CFE-FAFD22B49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F2DE55E5-83E5-EA8D-5932-DF990CB4857D}"/>
              </a:ext>
            </a:extLst>
          </p:cNvPr>
          <p:cNvSpPr txBox="1"/>
          <p:nvPr/>
        </p:nvSpPr>
        <p:spPr>
          <a:xfrm>
            <a:off x="581258" y="1233710"/>
            <a:ext cx="6660464" cy="381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36"/>
              </a:lnSpc>
            </a:pPr>
            <a:r>
              <a:rPr lang="en-US" sz="3000">
                <a:solidFill>
                  <a:schemeClr val="bg2"/>
                </a:solidFill>
                <a:latin typeface="Poppins Medium"/>
                <a:ea typeface="Poppins Medium"/>
                <a:cs typeface="Poppins Medium"/>
              </a:rPr>
              <a:t>Key Takeaways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A59F68-15C6-30CF-8F43-EC51091735D5}"/>
              </a:ext>
            </a:extLst>
          </p:cNvPr>
          <p:cNvSpPr txBox="1"/>
          <p:nvPr/>
        </p:nvSpPr>
        <p:spPr>
          <a:xfrm>
            <a:off x="570564" y="1755592"/>
            <a:ext cx="8302216" cy="18621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Expertise, experience and sponsors got you here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Real leadership mastery comprises inspiration, imagination, judgment, discernment, emotional intelligence, and curiosity</a:t>
            </a:r>
          </a:p>
          <a:p>
            <a:pPr marL="342900" indent="-342900">
              <a:lnSpc>
                <a:spcPts val="2750"/>
              </a:lnSpc>
              <a:buClr>
                <a:srgbClr val="20ABAD"/>
              </a:buClr>
              <a:buFont typeface="Arial" panose="020B0604020202020204" pitchFamily="34" charset="0"/>
              <a:buChar char="•"/>
            </a:pPr>
            <a:r>
              <a:rPr lang="en-CA" sz="2200">
                <a:solidFill>
                  <a:schemeClr val="bg1"/>
                </a:solidFill>
                <a:latin typeface="Arial" panose="020B0604020202020204" pitchFamily="34" charset="0"/>
                <a:ea typeface="Poppins Medium"/>
                <a:cs typeface="Arial" panose="020B0604020202020204" pitchFamily="34" charset="0"/>
              </a:rPr>
              <a:t>The most powerful legacy will be the impact you have on people – those with whom you work and the people of Canada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291689F-C461-4DA8-3093-46640DDC3E15}"/>
              </a:ext>
            </a:extLst>
          </p:cNvPr>
          <p:cNvCxnSpPr>
            <a:cxnSpLocks/>
          </p:cNvCxnSpPr>
          <p:nvPr/>
        </p:nvCxnSpPr>
        <p:spPr>
          <a:xfrm>
            <a:off x="570564" y="1696619"/>
            <a:ext cx="2520654" cy="0"/>
          </a:xfrm>
          <a:prstGeom prst="line">
            <a:avLst/>
          </a:prstGeom>
          <a:ln w="41275">
            <a:solidFill>
              <a:srgbClr val="20AB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BA0C6E0-B320-A3A3-04BF-463B8CECD87E}"/>
              </a:ext>
            </a:extLst>
          </p:cNvPr>
          <p:cNvSpPr/>
          <p:nvPr/>
        </p:nvSpPr>
        <p:spPr>
          <a:xfrm>
            <a:off x="0" y="5820384"/>
            <a:ext cx="9144000" cy="1032422"/>
          </a:xfrm>
          <a:prstGeom prst="rect">
            <a:avLst/>
          </a:prstGeom>
          <a:solidFill>
            <a:srgbClr val="20A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206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128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0160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6192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92224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algn="l" defTabSz="512064" rtl="0" eaLnBrk="1" latinLnBrk="0" hangingPunct="1"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504"/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08B19EC-5594-249C-4358-84C0C4C8C4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22" y="6066215"/>
            <a:ext cx="3091850" cy="623883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8A2EF57-0496-BB7A-E120-ED367DD37E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261" y="6249330"/>
            <a:ext cx="4020209" cy="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750849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ccentBoxVTI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AccentBox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F4FE582F-5DDE-4E50-A331-B77FB79D7361}" vid="{42624B42-66F4-4B9A-A3DB-EB561F1627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5F598F1A95F44CAD65378B25145D02" ma:contentTypeVersion="20" ma:contentTypeDescription="Create a new document." ma:contentTypeScope="" ma:versionID="565481a613f3f4ffc6e4bd1d3f23ee1b">
  <xsd:schema xmlns:xsd="http://www.w3.org/2001/XMLSchema" xmlns:xs="http://www.w3.org/2001/XMLSchema" xmlns:p="http://schemas.microsoft.com/office/2006/metadata/properties" xmlns:ns2="83430159-1845-4167-ba9d-902ab8b9998e" xmlns:ns3="b0ade7d1-edcb-4f22-8a7a-5aa2a869a89a" targetNamespace="http://schemas.microsoft.com/office/2006/metadata/properties" ma:root="true" ma:fieldsID="dec0e6dfc00c9dfacc44d3cbdb053372" ns2:_="" ns3:_="">
    <xsd:import namespace="83430159-1845-4167-ba9d-902ab8b9998e"/>
    <xsd:import namespace="b0ade7d1-edcb-4f22-8a7a-5aa2a869a8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NewsletterCategory" minOccurs="0"/>
                <xsd:element ref="ns2:Date_x0020_of_x0020_Request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30159-1845-4167-ba9d-902ab8b999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b6c29cb-b2b6-401e-927c-c6264ba463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NewsletterCategory" ma:index="23" nillable="true" ma:displayName="Newsletter Category" ma:description="Please choose which category of the newsletter you'd like this information to be displayed." ma:format="Dropdown" ma:internalName="NewsletterCategory">
      <xsd:simpleType>
        <xsd:restriction base="dms:Choice">
          <xsd:enumeration value="General"/>
          <xsd:enumeration value="CEO Message"/>
          <xsd:enumeration value="Advocacy and Research"/>
          <xsd:enumeration value="Outreach and Engagement"/>
          <xsd:enumeration value="Equity, Diversity and Inclusion"/>
          <xsd:enumeration value="Total Compensation"/>
          <xsd:enumeration value="Executive Learning Opps"/>
          <xsd:enumeration value="Membership"/>
          <xsd:enumeration value="Signature Events"/>
          <xsd:enumeration value="Careers at APEX"/>
          <xsd:enumeration value="Board of Directors"/>
          <xsd:enumeration value="Resources and Tools"/>
        </xsd:restriction>
      </xsd:simpleType>
    </xsd:element>
    <xsd:element name="Date_x0020_of_x0020_Request" ma:index="24" nillable="true" ma:displayName="Date of Payout" ma:format="DateOnly" ma:internalName="Date_x0020_of_x0020_Request">
      <xsd:simpleType>
        <xsd:restriction base="dms:DateTime"/>
      </xsd:simpleType>
    </xsd:element>
    <xsd:element name="Date" ma:index="25" nillable="true" ma:displayName="Date" ma:format="DateOnly" ma:internalName="Date">
      <xsd:simpleType>
        <xsd:restriction base="dms:DateTim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ade7d1-edcb-4f22-8a7a-5aa2a869a89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73d612c-f5f9-4e10-a687-d0a0f4d87c1c}" ma:internalName="TaxCatchAll" ma:showField="CatchAllData" ma:web="b0ade7d1-edcb-4f22-8a7a-5aa2a869a8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ewsletterCategory xmlns="83430159-1845-4167-ba9d-902ab8b9998e" xsi:nil="true"/>
    <Date_x0020_of_x0020_Request xmlns="83430159-1845-4167-ba9d-902ab8b9998e" xsi:nil="true"/>
    <Date xmlns="83430159-1845-4167-ba9d-902ab8b9998e" xsi:nil="true"/>
    <lcf76f155ced4ddcb4097134ff3c332f xmlns="83430159-1845-4167-ba9d-902ab8b9998e">
      <Terms xmlns="http://schemas.microsoft.com/office/infopath/2007/PartnerControls"/>
    </lcf76f155ced4ddcb4097134ff3c332f>
    <TaxCatchAll xmlns="b0ade7d1-edcb-4f22-8a7a-5aa2a869a89a" xsi:nil="true"/>
  </documentManagement>
</p:properties>
</file>

<file path=customXml/itemProps1.xml><?xml version="1.0" encoding="utf-8"?>
<ds:datastoreItem xmlns:ds="http://schemas.openxmlformats.org/officeDocument/2006/customXml" ds:itemID="{E8B1FD78-24EA-411A-9CDE-7112015523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79B427-C83B-4683-9BD4-698CB2576783}">
  <ds:schemaRefs>
    <ds:schemaRef ds:uri="83430159-1845-4167-ba9d-902ab8b9998e"/>
    <ds:schemaRef ds:uri="b0ade7d1-edcb-4f22-8a7a-5aa2a869a89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5D144B4-8D29-4A10-BD1F-17ED24C372FC}">
  <ds:schemaRefs>
    <ds:schemaRef ds:uri="83430159-1845-4167-ba9d-902ab8b9998e"/>
    <ds:schemaRef ds:uri="b0ade7d1-edcb-4f22-8a7a-5aa2a869a89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Poppins Medium</vt:lpstr>
      <vt:lpstr>Arial</vt:lpstr>
      <vt:lpstr>Avenir Next LT Pro</vt:lpstr>
      <vt:lpstr>Aptos</vt:lpstr>
      <vt:lpstr>AccentBoxVTI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Marcotte</dc:creator>
  <cp:lastModifiedBy>Catherine Marcotte</cp:lastModifiedBy>
  <cp:revision>5</cp:revision>
  <dcterms:created xsi:type="dcterms:W3CDTF">2006-08-16T00:00:00Z</dcterms:created>
  <dcterms:modified xsi:type="dcterms:W3CDTF">2025-11-28T18:06:44Z</dcterms:modified>
  <dc:identifier>DAGq6Wk6V30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0x0101009D5F598F1A95F44CAD65378B25145D02</vt:lpwstr>
  </property>
  <property fmtid="{D5CDD505-2E9C-101B-9397-08002B2CF9AE}" pid="3" name="Order">
    <vt:r8>52500</vt:r8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  <property fmtid="{D5CDD505-2E9C-101B-9397-08002B2CF9AE}" pid="8" name="_activity">
    <vt:lpwstr>{"FileActivityType":"9","FileActivityTimeStamp":"2025-11-27T21:45:29.350Z","FileActivityUsersOnPage":[{"DisplayName":"Pascale Rouleau (Elle/She/Her)","Id":"pascaler@apex.gc.ca"},{"DisplayName":"Lilia Trombetti","Id":"liliat@apex.gc.ca"},{"DisplayName":"Nathalie Vallée (she/her/elle)","Id":"nathaliev@apex.gc.ca"},{"DisplayName":"Laurie Goldmann","Id":"laurieg@apex.gc.ca"},{"DisplayName":"Catherine Marcotte","Id":"catherinem@apex.gc.ca"},{"DisplayName":"Brittnay Del Guidice","Id":"brittnaydg@apex.gc.ca"},{"DisplayName":"Pascale Rouleau (Elle/She/Her)","Id":"pascaler@apex.gc.ca"}],"FileActivityNavigationId":null}</vt:lpwstr>
  </property>
</Properties>
</file>