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2" r:id="rId4"/>
    <p:sldMasterId id="2147483857" r:id="rId5"/>
    <p:sldMasterId id="2147483872" r:id="rId6"/>
    <p:sldMasterId id="2147483883" r:id="rId7"/>
  </p:sldMasterIdLst>
  <p:notesMasterIdLst>
    <p:notesMasterId r:id="rId28"/>
  </p:notesMasterIdLst>
  <p:sldIdLst>
    <p:sldId id="1260" r:id="rId8"/>
    <p:sldId id="1261" r:id="rId9"/>
    <p:sldId id="1262" r:id="rId10"/>
    <p:sldId id="25994" r:id="rId11"/>
    <p:sldId id="258" r:id="rId12"/>
    <p:sldId id="313" r:id="rId13"/>
    <p:sldId id="25990" r:id="rId14"/>
    <p:sldId id="25986" r:id="rId15"/>
    <p:sldId id="26000" r:id="rId16"/>
    <p:sldId id="3150" r:id="rId17"/>
    <p:sldId id="3151" r:id="rId18"/>
    <p:sldId id="25998" r:id="rId19"/>
    <p:sldId id="3144" r:id="rId20"/>
    <p:sldId id="25999" r:id="rId21"/>
    <p:sldId id="26002" r:id="rId22"/>
    <p:sldId id="26003" r:id="rId23"/>
    <p:sldId id="25997" r:id="rId24"/>
    <p:sldId id="26001" r:id="rId25"/>
    <p:sldId id="25981" r:id="rId26"/>
    <p:sldId id="25983" r:id="rId27"/>
  </p:sldIdLst>
  <p:sldSz cx="12192000" cy="6858000"/>
  <p:notesSz cx="7027863"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988CD00-0665-0AF2-C4D9-DC2EB1F224F1}" name="Dar, Arpita AD [NC]" initials="D[" userId="S::arpita.ad.dar@hrsdc-rhdcc.gc.ca::58130de8-f230-4e1c-8539-e6d881d3c0ad" providerId="AD"/>
  <p188:author id="{4E51A819-928A-4F4A-E312-EDE125FF637B}" name="Baril, André A [NC]" initials="AB" userId="S::andre.baril@hrsdc-rhdcc.gc.ca::d1db7fd8-ed25-49cc-8538-8fcb2b2c48b3" providerId="AD"/>
  <p188:author id="{7534EE85-BDC9-47AA-EF68-1C18F42C5B28}" name="Johnson, Meredith Mae MJ [NC]" initials="J[" userId="S::mae.johnson@hrsdc-rhdcc.gc.ca::2d0c9586-c224-4444-8478-da0184c924f2" providerId="AD"/>
  <p188:author id="{3037BF86-4DD4-6787-C99B-BF85845D704F}" name="Fenerci, Can" initials="FC" userId="S::can.fenerci@hrsdc-rhdcc.gc.ca::561e5a4b-814f-4544-ae81-ff4843df3f70" providerId="AD"/>
  <p188:author id="{1BC188B0-9BE5-53DD-6EDA-2CC917EB5E21}" name="McArthur, Paul PD [NC]" initials="M[" userId="S::paul.mcarthur@hrsdc-rhdcc.gc.ca::c37da24a-2a32-4063-93b7-5b5717408e52" providerId="AD"/>
  <p188:author id="{ECD710C8-2AC4-57C1-BB54-7180CD8AA01A}" name="Namiesniowski, Kristina KJ [NC]" initials="KN" userId="S::kristina.namiesniowski@hrsdc-rhdcc.gc.ca::911663de-7832-42c3-ae24-3850b0bdceab" providerId="AD"/>
  <p188:author id="{AB43BFD0-1DA9-98E9-7EC5-C6521CA7868E}" name="Grantis, Helen H [NC]" initials="HG" userId="S::helen.grantis@hrsdc-rhdcc.gc.ca::e9e4a6af-af04-4a20-a66b-1bfaaf90bb68" providerId="AD"/>
  <p188:author id="{20C1C8D9-76DE-6C50-EDED-4890FF2BAC28}" name="Street, Laurelle LJ" initials="SL" userId="S::laurelle.street@servicecanada.gc.ca::556fad68-8374-4c93-8d9d-3108df059f7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7886"/>
    <a:srgbClr val="15857C"/>
    <a:srgbClr val="69A020"/>
    <a:srgbClr val="BF7F00"/>
    <a:srgbClr val="501000"/>
    <a:srgbClr val="3F0065"/>
    <a:srgbClr val="004E9A"/>
    <a:srgbClr val="EAEAEA"/>
    <a:srgbClr val="B8B8B8"/>
    <a:srgbClr val="F1E0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F057C4-ACA9-8836-2CFF-509A6FC52A41}" v="12" dt="2025-11-10T18:23:29.180"/>
    <p1510:client id="{CAA9D8BB-BE50-E312-E053-839E0C68EC45}" v="2" dt="2025-11-10T17:06:47.181"/>
    <p1510:client id="{FCB61CF9-1021-4CEA-A936-E8FC703EA3E5}" v="4" dt="2025-11-10T18:44:08.8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microsoft.com/office/2018/10/relationships/authors" Target="author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viewProps" Target="viewProps.xml"/><Relationship Id="rId8"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26D43C-150B-4E98-A522-0775FF8B67CF}"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lang="en-CA"/>
        </a:p>
      </dgm:t>
    </dgm:pt>
    <dgm:pt modelId="{AE296DED-DDDA-4DF3-A258-1DF06A6DF35F}">
      <dgm:prSet phldrT="[Text]" custT="1"/>
      <dgm:spPr/>
      <dgm:t>
        <a:bodyPr/>
        <a:lstStyle/>
        <a:p>
          <a:pPr rtl="0"/>
          <a:r>
            <a:rPr lang="en-CA" sz="3200" noProof="0">
              <a:latin typeface="+mn-lt"/>
            </a:rPr>
            <a:t>BAP</a:t>
          </a:r>
          <a:br>
            <a:rPr lang="en-CA" sz="1600" noProof="0">
              <a:latin typeface="+mn-lt"/>
            </a:rPr>
          </a:br>
          <a:endParaRPr lang="en-CA" sz="1600" noProof="0">
            <a:latin typeface="+mn-lt"/>
          </a:endParaRPr>
        </a:p>
      </dgm:t>
    </dgm:pt>
    <dgm:pt modelId="{28FC3B68-C729-4D1C-9C61-BA2C6421F0C4}" type="parTrans" cxnId="{4523194E-C6FF-4D27-81DF-988B04CC836F}">
      <dgm:prSet/>
      <dgm:spPr/>
      <dgm:t>
        <a:bodyPr/>
        <a:lstStyle/>
        <a:p>
          <a:endParaRPr lang="en-CA"/>
        </a:p>
      </dgm:t>
    </dgm:pt>
    <dgm:pt modelId="{DCD07F2A-CFF4-4C45-927D-5E7DDFF0B42F}" type="sibTrans" cxnId="{4523194E-C6FF-4D27-81DF-988B04CC836F}">
      <dgm:prSet/>
      <dgm:spPr/>
      <dgm:t>
        <a:bodyPr/>
        <a:lstStyle/>
        <a:p>
          <a:endParaRPr lang="en-CA"/>
        </a:p>
      </dgm:t>
    </dgm:pt>
    <dgm:pt modelId="{23C6B91E-9648-4602-8E53-A739656B2383}">
      <dgm:prSet phldrT="[Text]" custT="1"/>
      <dgm:spPr/>
      <dgm:t>
        <a:bodyPr/>
        <a:lstStyle/>
        <a:p>
          <a:pPr rtl="0"/>
          <a:r>
            <a:rPr lang="en-CA" sz="2000" noProof="0">
              <a:latin typeface="+mn-lt"/>
            </a:rPr>
            <a:t>Build on progress by testing and sharing learnings </a:t>
          </a:r>
        </a:p>
      </dgm:t>
    </dgm:pt>
    <dgm:pt modelId="{9DFEB813-544E-40F4-B38F-D7F8E8FD2D8A}" type="parTrans" cxnId="{141802B6-9BBF-4ACC-BC77-615633F4FFFF}">
      <dgm:prSet/>
      <dgm:spPr/>
      <dgm:t>
        <a:bodyPr/>
        <a:lstStyle/>
        <a:p>
          <a:endParaRPr lang="en-CA"/>
        </a:p>
      </dgm:t>
    </dgm:pt>
    <dgm:pt modelId="{1BC95FD5-7CDE-4B95-ABC5-E03B24A02F80}" type="sibTrans" cxnId="{141802B6-9BBF-4ACC-BC77-615633F4FFFF}">
      <dgm:prSet/>
      <dgm:spPr/>
      <dgm:t>
        <a:bodyPr/>
        <a:lstStyle/>
        <a:p>
          <a:endParaRPr lang="en-CA"/>
        </a:p>
      </dgm:t>
    </dgm:pt>
    <dgm:pt modelId="{4AF9FD14-92D0-4500-868E-DD23F715E544}">
      <dgm:prSet phldrT="[Text]" custT="1"/>
      <dgm:spPr/>
      <dgm:t>
        <a:bodyPr/>
        <a:lstStyle/>
        <a:p>
          <a:pPr rtl="0"/>
          <a:r>
            <a:rPr lang="en-CA" sz="3200" noProof="0">
              <a:latin typeface="+mn-lt"/>
            </a:rPr>
            <a:t>Post-BAP</a:t>
          </a:r>
          <a:br>
            <a:rPr lang="en-CA" sz="1600" noProof="0">
              <a:latin typeface="+mn-lt"/>
            </a:rPr>
          </a:br>
          <a:br>
            <a:rPr lang="en-CA" sz="1600" noProof="0">
              <a:latin typeface="+mn-lt"/>
            </a:rPr>
          </a:br>
          <a:endParaRPr lang="en-CA" sz="1700" noProof="0">
            <a:latin typeface="+mn-lt"/>
          </a:endParaRPr>
        </a:p>
      </dgm:t>
    </dgm:pt>
    <dgm:pt modelId="{7D50E1E7-03C9-40EF-B8DE-D1B250805321}" type="parTrans" cxnId="{28EC2327-5BA8-4A30-B712-19568EB2B2FC}">
      <dgm:prSet/>
      <dgm:spPr/>
      <dgm:t>
        <a:bodyPr/>
        <a:lstStyle/>
        <a:p>
          <a:endParaRPr lang="en-CA"/>
        </a:p>
      </dgm:t>
    </dgm:pt>
    <dgm:pt modelId="{2804B7CD-D442-4936-A03B-24231CEFC245}" type="sibTrans" cxnId="{28EC2327-5BA8-4A30-B712-19568EB2B2FC}">
      <dgm:prSet/>
      <dgm:spPr/>
      <dgm:t>
        <a:bodyPr/>
        <a:lstStyle/>
        <a:p>
          <a:endParaRPr lang="en-CA"/>
        </a:p>
      </dgm:t>
    </dgm:pt>
    <dgm:pt modelId="{7C1FA856-2A04-4508-A282-1969F402E497}">
      <dgm:prSet custT="1"/>
      <dgm:spPr/>
      <dgm:t>
        <a:bodyPr/>
        <a:lstStyle/>
        <a:p>
          <a:r>
            <a:rPr lang="en-CA" sz="2000" baseline="0" noProof="0">
              <a:latin typeface="+mn-lt"/>
            </a:rPr>
            <a:t>Some key improvements with ACA, but systemic barriers remain; largely Medical Model</a:t>
          </a:r>
        </a:p>
      </dgm:t>
    </dgm:pt>
    <dgm:pt modelId="{356F756D-75B8-4566-8849-CC215F7DA948}" type="parTrans" cxnId="{AA36926E-35CA-4FE5-B69E-313284D57507}">
      <dgm:prSet/>
      <dgm:spPr/>
      <dgm:t>
        <a:bodyPr/>
        <a:lstStyle/>
        <a:p>
          <a:endParaRPr lang="en-US"/>
        </a:p>
      </dgm:t>
    </dgm:pt>
    <dgm:pt modelId="{17B52336-8B57-43FB-A21C-F49AABD0A9AA}" type="sibTrans" cxnId="{AA36926E-35CA-4FE5-B69E-313284D57507}">
      <dgm:prSet/>
      <dgm:spPr/>
      <dgm:t>
        <a:bodyPr/>
        <a:lstStyle/>
        <a:p>
          <a:endParaRPr lang="en-US"/>
        </a:p>
      </dgm:t>
    </dgm:pt>
    <dgm:pt modelId="{63463143-1789-4457-96D6-34B5D006F44C}">
      <dgm:prSet custT="1"/>
      <dgm:spPr/>
      <dgm:t>
        <a:bodyPr/>
        <a:lstStyle/>
        <a:p>
          <a:pPr rtl="0"/>
          <a:r>
            <a:rPr lang="en-CA" sz="3200" noProof="0">
              <a:latin typeface="+mn-lt"/>
            </a:rPr>
            <a:t>Pre-BAP</a:t>
          </a:r>
        </a:p>
      </dgm:t>
    </dgm:pt>
    <dgm:pt modelId="{D05A211A-2826-40F6-8BA4-BFCFC7AF2FF0}" type="parTrans" cxnId="{F04DD499-91E7-4647-9FA6-A18C213C37BC}">
      <dgm:prSet/>
      <dgm:spPr/>
      <dgm:t>
        <a:bodyPr/>
        <a:lstStyle/>
        <a:p>
          <a:endParaRPr lang="en-US"/>
        </a:p>
      </dgm:t>
    </dgm:pt>
    <dgm:pt modelId="{C2031CC6-30C9-4DCB-ACB1-0FEB87422A08}" type="sibTrans" cxnId="{F04DD499-91E7-4647-9FA6-A18C213C37BC}">
      <dgm:prSet/>
      <dgm:spPr/>
      <dgm:t>
        <a:bodyPr/>
        <a:lstStyle/>
        <a:p>
          <a:endParaRPr lang="en-US"/>
        </a:p>
      </dgm:t>
    </dgm:pt>
    <dgm:pt modelId="{BCA5CED0-3A10-4E27-BE10-A6FCE7BCA477}">
      <dgm:prSet custT="1"/>
      <dgm:spPr/>
      <dgm:t>
        <a:bodyPr/>
        <a:lstStyle/>
        <a:p>
          <a:pPr rtl="0"/>
          <a:r>
            <a:rPr lang="en-CA" sz="2000" noProof="0">
              <a:latin typeface="+mn-lt"/>
            </a:rPr>
            <a:t>Implement key success factors in accommodations and embed Social Model</a:t>
          </a:r>
        </a:p>
      </dgm:t>
    </dgm:pt>
    <dgm:pt modelId="{326B6796-BEA7-4F70-BEDA-E198534976B0}" type="parTrans" cxnId="{86C2B274-1070-430F-9B80-1B89E950DE1C}">
      <dgm:prSet/>
      <dgm:spPr/>
      <dgm:t>
        <a:bodyPr/>
        <a:lstStyle/>
        <a:p>
          <a:endParaRPr lang="en-CA"/>
        </a:p>
      </dgm:t>
    </dgm:pt>
    <dgm:pt modelId="{34540E2F-1384-4D97-BB06-B786F49AC986}" type="sibTrans" cxnId="{86C2B274-1070-430F-9B80-1B89E950DE1C}">
      <dgm:prSet/>
      <dgm:spPr/>
      <dgm:t>
        <a:bodyPr/>
        <a:lstStyle/>
        <a:p>
          <a:endParaRPr lang="en-CA"/>
        </a:p>
      </dgm:t>
    </dgm:pt>
    <dgm:pt modelId="{564C470F-14FD-4DDD-B533-D3647FA5A087}">
      <dgm:prSet custT="1"/>
      <dgm:spPr/>
      <dgm:t>
        <a:bodyPr/>
        <a:lstStyle/>
        <a:p>
          <a:r>
            <a:rPr lang="en-CA" sz="2000" noProof="0">
              <a:latin typeface="+mn-lt"/>
            </a:rPr>
            <a:t>Enhance understanding of key success factors and behaviours</a:t>
          </a:r>
        </a:p>
      </dgm:t>
    </dgm:pt>
    <dgm:pt modelId="{41836B4A-432E-4F5C-9A27-63958070626D}" type="parTrans" cxnId="{741B0C34-01F9-47E4-A349-4B37D8CFC1FE}">
      <dgm:prSet/>
      <dgm:spPr/>
      <dgm:t>
        <a:bodyPr/>
        <a:lstStyle/>
        <a:p>
          <a:endParaRPr lang="en-CA"/>
        </a:p>
      </dgm:t>
    </dgm:pt>
    <dgm:pt modelId="{FEEDB08A-F4AF-4588-BF28-16BAD768A6C0}" type="sibTrans" cxnId="{741B0C34-01F9-47E4-A349-4B37D8CFC1FE}">
      <dgm:prSet/>
      <dgm:spPr/>
      <dgm:t>
        <a:bodyPr/>
        <a:lstStyle/>
        <a:p>
          <a:endParaRPr lang="en-CA"/>
        </a:p>
      </dgm:t>
    </dgm:pt>
    <dgm:pt modelId="{3DF3F62B-AD75-429F-9ED8-4EB3B8184816}" type="pres">
      <dgm:prSet presAssocID="{5726D43C-150B-4E98-A522-0775FF8B67CF}" presName="arrowDiagram" presStyleCnt="0">
        <dgm:presLayoutVars>
          <dgm:chMax val="5"/>
          <dgm:dir/>
          <dgm:resizeHandles val="exact"/>
        </dgm:presLayoutVars>
      </dgm:prSet>
      <dgm:spPr/>
    </dgm:pt>
    <dgm:pt modelId="{441DC01F-4897-4A35-9B72-EA995DAD4A16}" type="pres">
      <dgm:prSet presAssocID="{5726D43C-150B-4E98-A522-0775FF8B67CF}" presName="arrow" presStyleLbl="bgShp" presStyleIdx="0" presStyleCnt="1" custLinFactNeighborX="-7578" custLinFactNeighborY="-11288"/>
      <dgm:spPr/>
    </dgm:pt>
    <dgm:pt modelId="{9D30661D-EBB5-4F68-86FB-B219E38B3987}" type="pres">
      <dgm:prSet presAssocID="{5726D43C-150B-4E98-A522-0775FF8B67CF}" presName="arrowDiagram3" presStyleCnt="0"/>
      <dgm:spPr/>
    </dgm:pt>
    <dgm:pt modelId="{65E098BA-680C-4874-ACDE-2BCF28F17253}" type="pres">
      <dgm:prSet presAssocID="{63463143-1789-4457-96D6-34B5D006F44C}" presName="bullet3a" presStyleLbl="node1" presStyleIdx="0" presStyleCnt="3" custLinFactY="-58890" custLinFactNeighborX="-91360" custLinFactNeighborY="-100000"/>
      <dgm:spPr/>
    </dgm:pt>
    <dgm:pt modelId="{7BFF9B39-E341-4A78-BD6C-0EF722B82AC8}" type="pres">
      <dgm:prSet presAssocID="{63463143-1789-4457-96D6-34B5D006F44C}" presName="textBox3a" presStyleLbl="revTx" presStyleIdx="0" presStyleCnt="3" custScaleX="180842" custScaleY="115417" custLinFactNeighborX="-23314" custLinFactNeighborY="-4952">
        <dgm:presLayoutVars>
          <dgm:bulletEnabled val="1"/>
        </dgm:presLayoutVars>
      </dgm:prSet>
      <dgm:spPr/>
    </dgm:pt>
    <dgm:pt modelId="{DF87BCF7-F818-4EFA-95ED-F2C1DC50C585}" type="pres">
      <dgm:prSet presAssocID="{AE296DED-DDDA-4DF3-A258-1DF06A6DF35F}" presName="bullet3b" presStyleLbl="node1" presStyleIdx="1" presStyleCnt="3" custLinFactNeighborX="-2198" custLinFactNeighborY="-50543"/>
      <dgm:spPr/>
    </dgm:pt>
    <dgm:pt modelId="{A67F38A3-77FB-400D-BC5E-977EE062C4E4}" type="pres">
      <dgm:prSet presAssocID="{AE296DED-DDDA-4DF3-A258-1DF06A6DF35F}" presName="textBox3b" presStyleLbl="revTx" presStyleIdx="1" presStyleCnt="3" custScaleX="137030" custLinFactNeighborX="2665" custLinFactNeighborY="-459">
        <dgm:presLayoutVars>
          <dgm:bulletEnabled val="1"/>
        </dgm:presLayoutVars>
      </dgm:prSet>
      <dgm:spPr/>
    </dgm:pt>
    <dgm:pt modelId="{F50AD743-A60D-4B6F-8EC4-AEEEACF2C2F2}" type="pres">
      <dgm:prSet presAssocID="{4AF9FD14-92D0-4500-868E-DD23F715E544}" presName="bullet3c" presStyleLbl="node1" presStyleIdx="2" presStyleCnt="3" custLinFactNeighborX="-12712" custLinFactNeighborY="-30191"/>
      <dgm:spPr/>
    </dgm:pt>
    <dgm:pt modelId="{E690DC72-97C5-4F8B-AF00-291BE2544D89}" type="pres">
      <dgm:prSet presAssocID="{4AF9FD14-92D0-4500-868E-DD23F715E544}" presName="textBox3c" presStyleLbl="revTx" presStyleIdx="2" presStyleCnt="3" custScaleX="128063" custLinFactNeighborX="3340" custLinFactNeighborY="238">
        <dgm:presLayoutVars>
          <dgm:bulletEnabled val="1"/>
        </dgm:presLayoutVars>
      </dgm:prSet>
      <dgm:spPr/>
    </dgm:pt>
  </dgm:ptLst>
  <dgm:cxnLst>
    <dgm:cxn modelId="{28EC2327-5BA8-4A30-B712-19568EB2B2FC}" srcId="{5726D43C-150B-4E98-A522-0775FF8B67CF}" destId="{4AF9FD14-92D0-4500-868E-DD23F715E544}" srcOrd="2" destOrd="0" parTransId="{7D50E1E7-03C9-40EF-B8DE-D1B250805321}" sibTransId="{2804B7CD-D442-4936-A03B-24231CEFC245}"/>
    <dgm:cxn modelId="{F3C70B33-B17A-4D22-AFB1-4BA048EBE65E}" type="presOf" srcId="{BCA5CED0-3A10-4E27-BE10-A6FCE7BCA477}" destId="{E690DC72-97C5-4F8B-AF00-291BE2544D89}" srcOrd="0" destOrd="1" presId="urn:microsoft.com/office/officeart/2005/8/layout/arrow2"/>
    <dgm:cxn modelId="{741B0C34-01F9-47E4-A349-4B37D8CFC1FE}" srcId="{AE296DED-DDDA-4DF3-A258-1DF06A6DF35F}" destId="{564C470F-14FD-4DDD-B533-D3647FA5A087}" srcOrd="1" destOrd="0" parTransId="{41836B4A-432E-4F5C-9A27-63958070626D}" sibTransId="{FEEDB08A-F4AF-4588-BF28-16BAD768A6C0}"/>
    <dgm:cxn modelId="{C431AF3D-EA5C-4263-8DBE-90D9F0D96EC5}" type="presOf" srcId="{564C470F-14FD-4DDD-B533-D3647FA5A087}" destId="{A67F38A3-77FB-400D-BC5E-977EE062C4E4}" srcOrd="0" destOrd="2" presId="urn:microsoft.com/office/officeart/2005/8/layout/arrow2"/>
    <dgm:cxn modelId="{F8EF7263-765A-45AE-AC58-5EDC78B3CFB5}" type="presOf" srcId="{63463143-1789-4457-96D6-34B5D006F44C}" destId="{7BFF9B39-E341-4A78-BD6C-0EF722B82AC8}" srcOrd="0" destOrd="0" presId="urn:microsoft.com/office/officeart/2005/8/layout/arrow2"/>
    <dgm:cxn modelId="{E5E7CA68-3183-4BB3-8217-E32C5D2355E6}" type="presOf" srcId="{7C1FA856-2A04-4508-A282-1969F402E497}" destId="{7BFF9B39-E341-4A78-BD6C-0EF722B82AC8}" srcOrd="0" destOrd="1" presId="urn:microsoft.com/office/officeart/2005/8/layout/arrow2"/>
    <dgm:cxn modelId="{FCA78E4B-DB76-435E-9A9E-B7A0A657E958}" type="presOf" srcId="{AE296DED-DDDA-4DF3-A258-1DF06A6DF35F}" destId="{A67F38A3-77FB-400D-BC5E-977EE062C4E4}" srcOrd="0" destOrd="0" presId="urn:microsoft.com/office/officeart/2005/8/layout/arrow2"/>
    <dgm:cxn modelId="{4523194E-C6FF-4D27-81DF-988B04CC836F}" srcId="{5726D43C-150B-4E98-A522-0775FF8B67CF}" destId="{AE296DED-DDDA-4DF3-A258-1DF06A6DF35F}" srcOrd="1" destOrd="0" parTransId="{28FC3B68-C729-4D1C-9C61-BA2C6421F0C4}" sibTransId="{DCD07F2A-CFF4-4C45-927D-5E7DDFF0B42F}"/>
    <dgm:cxn modelId="{AA36926E-35CA-4FE5-B69E-313284D57507}" srcId="{63463143-1789-4457-96D6-34B5D006F44C}" destId="{7C1FA856-2A04-4508-A282-1969F402E497}" srcOrd="0" destOrd="0" parTransId="{356F756D-75B8-4566-8849-CC215F7DA948}" sibTransId="{17B52336-8B57-43FB-A21C-F49AABD0A9AA}"/>
    <dgm:cxn modelId="{86C2B274-1070-430F-9B80-1B89E950DE1C}" srcId="{4AF9FD14-92D0-4500-868E-DD23F715E544}" destId="{BCA5CED0-3A10-4E27-BE10-A6FCE7BCA477}" srcOrd="0" destOrd="0" parTransId="{326B6796-BEA7-4F70-BEDA-E198534976B0}" sibTransId="{34540E2F-1384-4D97-BB06-B786F49AC986}"/>
    <dgm:cxn modelId="{A44D3977-BC1A-4E0B-AD96-0B97F189A1F9}" type="presOf" srcId="{5726D43C-150B-4E98-A522-0775FF8B67CF}" destId="{3DF3F62B-AD75-429F-9ED8-4EB3B8184816}" srcOrd="0" destOrd="0" presId="urn:microsoft.com/office/officeart/2005/8/layout/arrow2"/>
    <dgm:cxn modelId="{F04DD499-91E7-4647-9FA6-A18C213C37BC}" srcId="{5726D43C-150B-4E98-A522-0775FF8B67CF}" destId="{63463143-1789-4457-96D6-34B5D006F44C}" srcOrd="0" destOrd="0" parTransId="{D05A211A-2826-40F6-8BA4-BFCFC7AF2FF0}" sibTransId="{C2031CC6-30C9-4DCB-ACB1-0FEB87422A08}"/>
    <dgm:cxn modelId="{B2FD6AA3-4990-4A4E-81FB-F679B05D80E6}" type="presOf" srcId="{4AF9FD14-92D0-4500-868E-DD23F715E544}" destId="{E690DC72-97C5-4F8B-AF00-291BE2544D89}" srcOrd="0" destOrd="0" presId="urn:microsoft.com/office/officeart/2005/8/layout/arrow2"/>
    <dgm:cxn modelId="{141802B6-9BBF-4ACC-BC77-615633F4FFFF}" srcId="{AE296DED-DDDA-4DF3-A258-1DF06A6DF35F}" destId="{23C6B91E-9648-4602-8E53-A739656B2383}" srcOrd="0" destOrd="0" parTransId="{9DFEB813-544E-40F4-B38F-D7F8E8FD2D8A}" sibTransId="{1BC95FD5-7CDE-4B95-ABC5-E03B24A02F80}"/>
    <dgm:cxn modelId="{ECEC89C2-AB29-404A-85E1-18032E777C1F}" type="presOf" srcId="{23C6B91E-9648-4602-8E53-A739656B2383}" destId="{A67F38A3-77FB-400D-BC5E-977EE062C4E4}" srcOrd="0" destOrd="1" presId="urn:microsoft.com/office/officeart/2005/8/layout/arrow2"/>
    <dgm:cxn modelId="{10F9745F-3AF1-41E6-98D7-F961150CDA89}" type="presParOf" srcId="{3DF3F62B-AD75-429F-9ED8-4EB3B8184816}" destId="{441DC01F-4897-4A35-9B72-EA995DAD4A16}" srcOrd="0" destOrd="0" presId="urn:microsoft.com/office/officeart/2005/8/layout/arrow2"/>
    <dgm:cxn modelId="{07883A74-C1B5-4670-BCF0-2ADDCA53BF9A}" type="presParOf" srcId="{3DF3F62B-AD75-429F-9ED8-4EB3B8184816}" destId="{9D30661D-EBB5-4F68-86FB-B219E38B3987}" srcOrd="1" destOrd="0" presId="urn:microsoft.com/office/officeart/2005/8/layout/arrow2"/>
    <dgm:cxn modelId="{84B63D9E-22F8-49EC-8568-23308CAA4217}" type="presParOf" srcId="{9D30661D-EBB5-4F68-86FB-B219E38B3987}" destId="{65E098BA-680C-4874-ACDE-2BCF28F17253}" srcOrd="0" destOrd="0" presId="urn:microsoft.com/office/officeart/2005/8/layout/arrow2"/>
    <dgm:cxn modelId="{EC29B133-30D5-405A-A0CC-545783D38037}" type="presParOf" srcId="{9D30661D-EBB5-4F68-86FB-B219E38B3987}" destId="{7BFF9B39-E341-4A78-BD6C-0EF722B82AC8}" srcOrd="1" destOrd="0" presId="urn:microsoft.com/office/officeart/2005/8/layout/arrow2"/>
    <dgm:cxn modelId="{0C09E93B-7282-489A-80A0-837494517C7D}" type="presParOf" srcId="{9D30661D-EBB5-4F68-86FB-B219E38B3987}" destId="{DF87BCF7-F818-4EFA-95ED-F2C1DC50C585}" srcOrd="2" destOrd="0" presId="urn:microsoft.com/office/officeart/2005/8/layout/arrow2"/>
    <dgm:cxn modelId="{9570E2B0-F97B-49E3-B639-256F481C5FFF}" type="presParOf" srcId="{9D30661D-EBB5-4F68-86FB-B219E38B3987}" destId="{A67F38A3-77FB-400D-BC5E-977EE062C4E4}" srcOrd="3" destOrd="0" presId="urn:microsoft.com/office/officeart/2005/8/layout/arrow2"/>
    <dgm:cxn modelId="{B382B26C-8030-4A3D-A90A-6DB50C70424B}" type="presParOf" srcId="{9D30661D-EBB5-4F68-86FB-B219E38B3987}" destId="{F50AD743-A60D-4B6F-8EC4-AEEEACF2C2F2}" srcOrd="4" destOrd="0" presId="urn:microsoft.com/office/officeart/2005/8/layout/arrow2"/>
    <dgm:cxn modelId="{F998ABCA-0BA1-479F-B0E8-CF75571C7E01}" type="presParOf" srcId="{9D30661D-EBB5-4F68-86FB-B219E38B3987}" destId="{E690DC72-97C5-4F8B-AF00-291BE2544D89}" srcOrd="5"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colorful1" csCatId="colorful" phldr="1"/>
      <dgm:spPr/>
    </dgm:pt>
    <dgm:pt modelId="{47759619-8FC9-4A05-8867-7F103D9D1D94}">
      <dgm:prSet phldrT="[Text]">
        <dgm:style>
          <a:lnRef idx="2">
            <a:schemeClr val="dk1"/>
          </a:lnRef>
          <a:fillRef idx="1">
            <a:schemeClr val="lt1"/>
          </a:fillRef>
          <a:effectRef idx="0">
            <a:schemeClr val="dk1"/>
          </a:effectRef>
          <a:fontRef idx="minor">
            <a:schemeClr val="dk1"/>
          </a:fontRef>
        </dgm:style>
      </dgm:prSet>
      <dgm:spPr>
        <a:solidFill>
          <a:srgbClr val="CEB5DD"/>
        </a:solidFill>
      </dgm:spPr>
      <dgm:t>
        <a:bodyPr/>
        <a:lstStyle/>
        <a:p>
          <a:pPr rtl="0"/>
          <a:r>
            <a:rPr lang="en-CA" b="0" noProof="0">
              <a:solidFill>
                <a:schemeClr val="tx1"/>
              </a:solidFill>
              <a:latin typeface="+mn-lt"/>
            </a:rPr>
            <a:t>3. Implementation and support</a:t>
          </a:r>
        </a:p>
      </dgm:t>
    </dgm:pt>
    <dgm:pt modelId="{349703D7-4924-4766-BC62-5EF57D5BA349}" type="parTrans" cxnId="{44E17FF4-0F91-4B5E-BDBF-5D3488BD8CD9}">
      <dgm:prSet/>
      <dgm:spPr/>
      <dgm:t>
        <a:bodyPr/>
        <a:lstStyle/>
        <a:p>
          <a:endParaRPr lang="en-CA"/>
        </a:p>
      </dgm:t>
    </dgm:pt>
    <dgm:pt modelId="{D97C2968-DA3D-4745-AC0F-F32E6D79CB92}" type="sib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73074" custScaleY="63219" custLinFactNeighborX="6602">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colorful1" csCatId="colorful" phldr="1"/>
      <dgm:spPr/>
    </dgm:pt>
    <dgm:pt modelId="{47759619-8FC9-4A05-8867-7F103D9D1D94}">
      <dgm:prSet phldrT="[Text]" custT="1">
        <dgm:style>
          <a:lnRef idx="2">
            <a:schemeClr val="dk1"/>
          </a:lnRef>
          <a:fillRef idx="1">
            <a:schemeClr val="lt1"/>
          </a:fillRef>
          <a:effectRef idx="0">
            <a:schemeClr val="dk1"/>
          </a:effectRef>
          <a:fontRef idx="minor">
            <a:schemeClr val="dk1"/>
          </a:fontRef>
        </dgm:style>
      </dgm:prSet>
      <dgm:spPr>
        <a:solidFill>
          <a:srgbClr val="AD84C6"/>
        </a:solidFill>
      </dgm:spPr>
      <dgm:t>
        <a:bodyPr/>
        <a:lstStyle/>
        <a:p>
          <a:pPr rtl="0"/>
          <a:r>
            <a:rPr lang="en-CA" sz="1600" b="0" noProof="0">
              <a:solidFill>
                <a:schemeClr val="tx1"/>
              </a:solidFill>
              <a:latin typeface="+mn-lt"/>
            </a:rPr>
            <a:t>4. Monitoring and continuous improvement</a:t>
          </a:r>
        </a:p>
      </dgm:t>
      <dgm:extLst>
        <a:ext uri="{E40237B7-FDA0-4F09-8148-C483321AD2D9}">
          <dgm14:cNvPr xmlns:dgm14="http://schemas.microsoft.com/office/drawing/2010/diagram" id="0" name="" descr="Right pointed arrow with text 4. Monitoring and continuous improvement">
            <a:extLst>
              <a:ext uri="{C183D7F6-B498-43B3-948B-1728B52AA6E4}">
                <adec:decorative xmlns:adec="http://schemas.microsoft.com/office/drawing/2017/decorative" val="0"/>
              </a:ext>
            </a:extLst>
          </dgm14:cNvPr>
        </a:ext>
      </dgm:extLst>
    </dgm:pt>
    <dgm:pt modelId="{349703D7-4924-4766-BC62-5EF57D5BA349}" type="parTrans" cxnId="{44E17FF4-0F91-4B5E-BDBF-5D3488BD8CD9}">
      <dgm:prSet/>
      <dgm:spPr/>
      <dgm:t>
        <a:bodyPr/>
        <a:lstStyle/>
        <a:p>
          <a:endParaRPr lang="en-CA"/>
        </a:p>
      </dgm:t>
    </dgm:pt>
    <dgm:pt modelId="{D97C2968-DA3D-4745-AC0F-F32E6D79CB92}" type="sib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71967" custScaleY="63219" custLinFactNeighborX="14917">
        <dgm:presLayoutVars>
          <dgm:chMax val="0"/>
          <dgm:chPref val="0"/>
          <dgm:bulletEnabled val="1"/>
        </dgm:presLayoutVars>
      </dgm:prSet>
      <dgm:spPr/>
    </dgm:pt>
  </dgm:ptLst>
  <dgm:cxnLst>
    <dgm:cxn modelId="{46500323-9C0D-4661-898A-4ED38C2B4EA6}"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16102F25-8434-4A8A-9BF9-2547A21A0EE4}"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accent5_3" csCatId="accent5" phldr="1"/>
      <dgm:spPr/>
    </dgm:pt>
    <dgm:pt modelId="{47759619-8FC9-4A05-8867-7F103D9D1D94}">
      <dgm:prSet phldrT="[Text]" custT="1">
        <dgm:style>
          <a:lnRef idx="2">
            <a:schemeClr val="dk1"/>
          </a:lnRef>
          <a:fillRef idx="1">
            <a:schemeClr val="lt1"/>
          </a:fillRef>
          <a:effectRef idx="0">
            <a:schemeClr val="dk1"/>
          </a:effectRef>
          <a:fontRef idx="minor">
            <a:schemeClr val="dk1"/>
          </a:fontRef>
        </dgm:style>
      </dgm:prSet>
      <dgm:spPr>
        <a:solidFill>
          <a:schemeClr val="accent1">
            <a:lumMod val="20000"/>
            <a:lumOff val="80000"/>
          </a:schemeClr>
        </a:solidFill>
      </dgm:spPr>
      <dgm:t>
        <a:bodyPr/>
        <a:lstStyle/>
        <a:p>
          <a:pPr rtl="0"/>
          <a:r>
            <a:rPr lang="en-CA" sz="1600" b="0" noProof="0">
              <a:latin typeface="+mn-lt"/>
            </a:rPr>
            <a:t>0. Proactive accommodation awareness</a:t>
          </a:r>
        </a:p>
      </dgm:t>
    </dgm:pt>
    <dgm:pt modelId="{349703D7-4924-4766-BC62-5EF57D5BA349}" type="parTrans" cxnId="{44E17FF4-0F91-4B5E-BDBF-5D3488BD8CD9}">
      <dgm:prSet/>
      <dgm:spPr/>
      <dgm:t>
        <a:bodyPr/>
        <a:lstStyle/>
        <a:p>
          <a:endParaRPr lang="en-CA"/>
        </a:p>
      </dgm:t>
    </dgm:pt>
    <dgm:pt modelId="{D97C2968-DA3D-4745-AC0F-F32E6D79CB92}" type="sib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74854" custScaleY="63219" custLinFactNeighborX="-6422" custLinFactNeighborY="670">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accent5_3" csCatId="accent5" phldr="1"/>
      <dgm:spPr/>
    </dgm:pt>
    <dgm:pt modelId="{47759619-8FC9-4A05-8867-7F103D9D1D94}">
      <dgm:prSet phldrT="[Text]" custT="1">
        <dgm:style>
          <a:lnRef idx="2">
            <a:schemeClr val="dk1"/>
          </a:lnRef>
          <a:fillRef idx="1">
            <a:schemeClr val="lt1"/>
          </a:fillRef>
          <a:effectRef idx="0">
            <a:schemeClr val="dk1"/>
          </a:effectRef>
          <a:fontRef idx="minor">
            <a:schemeClr val="dk1"/>
          </a:fontRef>
        </dgm:style>
      </dgm:prSet>
      <dgm:spPr>
        <a:solidFill>
          <a:schemeClr val="accent1">
            <a:lumMod val="20000"/>
            <a:lumOff val="80000"/>
          </a:schemeClr>
        </a:solidFill>
      </dgm:spPr>
      <dgm:t>
        <a:bodyPr/>
        <a:lstStyle/>
        <a:p>
          <a:pPr rtl="0"/>
          <a:r>
            <a:rPr lang="en-CA" sz="1600" b="0" noProof="0">
              <a:latin typeface="+mn-lt"/>
            </a:rPr>
            <a:t>1. Barriers and potential solutions</a:t>
          </a:r>
        </a:p>
      </dgm:t>
    </dgm:pt>
    <dgm:pt modelId="{349703D7-4924-4766-BC62-5EF57D5BA349}" type="parTrans" cxnId="{44E17FF4-0F91-4B5E-BDBF-5D3488BD8CD9}">
      <dgm:prSet/>
      <dgm:spPr/>
      <dgm:t>
        <a:bodyPr/>
        <a:lstStyle/>
        <a:p>
          <a:endParaRPr lang="en-CA"/>
        </a:p>
      </dgm:t>
    </dgm:pt>
    <dgm:pt modelId="{D97C2968-DA3D-4745-AC0F-F32E6D79CB92}" type="sib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67246" custScaleY="63219" custLinFactNeighborX="-986" custLinFactNeighborY="1829">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CA"/>
        </a:p>
      </dgm:t>
    </dgm:pt>
    <dgm:pt modelId="{47759619-8FC9-4A05-8867-7F103D9D1D94}">
      <dgm:prSet phldrT="[Text]" custT="1">
        <dgm:style>
          <a:lnRef idx="2">
            <a:schemeClr val="dk1"/>
          </a:lnRef>
          <a:fillRef idx="1">
            <a:schemeClr val="lt1"/>
          </a:fillRef>
          <a:effectRef idx="0">
            <a:schemeClr val="dk1"/>
          </a:effectRef>
          <a:fontRef idx="minor">
            <a:schemeClr val="dk1"/>
          </a:fontRef>
        </dgm:style>
      </dgm:prSet>
      <dgm:spPr>
        <a:solidFill>
          <a:schemeClr val="accent1">
            <a:lumMod val="40000"/>
            <a:lumOff val="60000"/>
          </a:schemeClr>
        </a:solidFill>
      </dgm:spPr>
      <dgm:t>
        <a:bodyPr/>
        <a:lstStyle/>
        <a:p>
          <a:pPr rtl="0"/>
          <a:r>
            <a:rPr lang="en-CA" sz="1600" b="0" noProof="0">
              <a:solidFill>
                <a:schemeClr val="tx1"/>
              </a:solidFill>
              <a:latin typeface="+mn-lt"/>
            </a:rPr>
            <a:t>2. Consultation &amp; Decision</a:t>
          </a:r>
        </a:p>
      </dgm:t>
    </dgm:pt>
    <dgm:pt modelId="{D97C2968-DA3D-4745-AC0F-F32E6D79CB92}" type="sibTrans" cxnId="{44E17FF4-0F91-4B5E-BDBF-5D3488BD8CD9}">
      <dgm:prSet/>
      <dgm:spPr/>
      <dgm:t>
        <a:bodyPr/>
        <a:lstStyle/>
        <a:p>
          <a:endParaRPr lang="en-CA"/>
        </a:p>
      </dgm:t>
    </dgm:pt>
    <dgm:pt modelId="{349703D7-4924-4766-BC62-5EF57D5BA349}" type="par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67309" custScaleY="63219" custLinFactY="29506" custLinFactNeighborX="23337" custLinFactNeighborY="100000">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1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colorful1" csCatId="colorful" phldr="1"/>
      <dgm:spPr/>
    </dgm:pt>
    <dgm:pt modelId="{47759619-8FC9-4A05-8867-7F103D9D1D94}">
      <dgm:prSet phldrT="[Text]">
        <dgm:style>
          <a:lnRef idx="2">
            <a:schemeClr val="dk1"/>
          </a:lnRef>
          <a:fillRef idx="1">
            <a:schemeClr val="lt1"/>
          </a:fillRef>
          <a:effectRef idx="0">
            <a:schemeClr val="dk1"/>
          </a:effectRef>
          <a:fontRef idx="minor">
            <a:schemeClr val="dk1"/>
          </a:fontRef>
        </dgm:style>
      </dgm:prSet>
      <dgm:spPr>
        <a:solidFill>
          <a:schemeClr val="accent1">
            <a:lumMod val="60000"/>
            <a:lumOff val="40000"/>
          </a:schemeClr>
        </a:solidFill>
      </dgm:spPr>
      <dgm:t>
        <a:bodyPr/>
        <a:lstStyle/>
        <a:p>
          <a:pPr rtl="0"/>
          <a:r>
            <a:rPr lang="en-CA" b="0" noProof="0">
              <a:solidFill>
                <a:schemeClr val="tx1"/>
              </a:solidFill>
              <a:latin typeface="+mn-lt"/>
            </a:rPr>
            <a:t>3. Implementation and support</a:t>
          </a:r>
        </a:p>
      </dgm:t>
    </dgm:pt>
    <dgm:pt modelId="{349703D7-4924-4766-BC62-5EF57D5BA349}" type="parTrans" cxnId="{44E17FF4-0F91-4B5E-BDBF-5D3488BD8CD9}">
      <dgm:prSet/>
      <dgm:spPr/>
      <dgm:t>
        <a:bodyPr/>
        <a:lstStyle/>
        <a:p>
          <a:endParaRPr lang="en-CA"/>
        </a:p>
      </dgm:t>
    </dgm:pt>
    <dgm:pt modelId="{D97C2968-DA3D-4745-AC0F-F32E6D79CB92}" type="sib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73074" custScaleY="63219" custLinFactNeighborX="-8704" custLinFactNeighborY="2831">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23"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colorful1" csCatId="colorful" phldr="1"/>
      <dgm:spPr/>
    </dgm:pt>
    <dgm:pt modelId="{47759619-8FC9-4A05-8867-7F103D9D1D94}">
      <dgm:prSet phldrT="[Text]" custT="1">
        <dgm:style>
          <a:lnRef idx="2">
            <a:schemeClr val="dk1"/>
          </a:lnRef>
          <a:fillRef idx="1">
            <a:schemeClr val="lt1"/>
          </a:fillRef>
          <a:effectRef idx="0">
            <a:schemeClr val="dk1"/>
          </a:effectRef>
          <a:fontRef idx="minor">
            <a:schemeClr val="dk1"/>
          </a:fontRef>
        </dgm:style>
      </dgm:prSet>
      <dgm:spPr>
        <a:solidFill>
          <a:schemeClr val="accent1"/>
        </a:solidFill>
      </dgm:spPr>
      <dgm:t>
        <a:bodyPr/>
        <a:lstStyle/>
        <a:p>
          <a:pPr rtl="0"/>
          <a:r>
            <a:rPr lang="en-CA" sz="1800" b="0" noProof="0">
              <a:solidFill>
                <a:schemeClr val="tx1"/>
              </a:solidFill>
              <a:latin typeface="+mn-lt"/>
            </a:rPr>
            <a:t>4. Monitoring &amp; continuous improvement</a:t>
          </a:r>
        </a:p>
      </dgm:t>
    </dgm:pt>
    <dgm:pt modelId="{349703D7-4924-4766-BC62-5EF57D5BA349}" type="parTrans" cxnId="{44E17FF4-0F91-4B5E-BDBF-5D3488BD8CD9}">
      <dgm:prSet/>
      <dgm:spPr/>
      <dgm:t>
        <a:bodyPr/>
        <a:lstStyle/>
        <a:p>
          <a:endParaRPr lang="en-CA"/>
        </a:p>
      </dgm:t>
    </dgm:pt>
    <dgm:pt modelId="{D97C2968-DA3D-4745-AC0F-F32E6D79CB92}" type="sib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71967" custScaleY="63219" custLinFactNeighborX="73500" custLinFactNeighborY="563">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2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accent5_3" csCatId="accent5" phldr="1"/>
      <dgm:spPr/>
    </dgm:pt>
    <dgm:pt modelId="{47759619-8FC9-4A05-8867-7F103D9D1D94}">
      <dgm:prSet phldrT="[Text]" custT="1">
        <dgm:style>
          <a:lnRef idx="2">
            <a:schemeClr val="dk1"/>
          </a:lnRef>
          <a:fillRef idx="1">
            <a:schemeClr val="lt1"/>
          </a:fillRef>
          <a:effectRef idx="0">
            <a:schemeClr val="dk1"/>
          </a:effectRef>
          <a:fontRef idx="minor">
            <a:schemeClr val="dk1"/>
          </a:fontRef>
        </dgm:style>
      </dgm:prSet>
      <dgm:spPr>
        <a:solidFill>
          <a:srgbClr val="EFE6F4"/>
        </a:solidFill>
      </dgm:spPr>
      <dgm:t>
        <a:bodyPr/>
        <a:lstStyle/>
        <a:p>
          <a:pPr rtl="0"/>
          <a:r>
            <a:rPr lang="en-CA" sz="1600" b="0" noProof="0">
              <a:latin typeface="+mn-lt"/>
            </a:rPr>
            <a:t>0. Proactive accommodation awareness</a:t>
          </a:r>
        </a:p>
      </dgm:t>
    </dgm:pt>
    <dgm:pt modelId="{349703D7-4924-4766-BC62-5EF57D5BA349}" type="parTrans" cxnId="{44E17FF4-0F91-4B5E-BDBF-5D3488BD8CD9}">
      <dgm:prSet/>
      <dgm:spPr/>
      <dgm:t>
        <a:bodyPr/>
        <a:lstStyle/>
        <a:p>
          <a:endParaRPr lang="en-CA"/>
        </a:p>
      </dgm:t>
    </dgm:pt>
    <dgm:pt modelId="{D97C2968-DA3D-4745-AC0F-F32E6D79CB92}" type="sib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74854" custScaleY="63219" custLinFactNeighborX="-14140">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accent5_3" csCatId="accent5" phldr="1"/>
      <dgm:spPr/>
    </dgm:pt>
    <dgm:pt modelId="{47759619-8FC9-4A05-8867-7F103D9D1D94}">
      <dgm:prSet phldrT="[Text]" custT="1">
        <dgm:style>
          <a:lnRef idx="2">
            <a:schemeClr val="dk1"/>
          </a:lnRef>
          <a:fillRef idx="1">
            <a:schemeClr val="lt1"/>
          </a:fillRef>
          <a:effectRef idx="0">
            <a:schemeClr val="dk1"/>
          </a:effectRef>
          <a:fontRef idx="minor">
            <a:schemeClr val="dk1"/>
          </a:fontRef>
        </dgm:style>
      </dgm:prSet>
      <dgm:spPr>
        <a:solidFill>
          <a:srgbClr val="EFE6F4"/>
        </a:solidFill>
      </dgm:spPr>
      <dgm:t>
        <a:bodyPr/>
        <a:lstStyle/>
        <a:p>
          <a:pPr rtl="0"/>
          <a:r>
            <a:rPr lang="en-CA" sz="1600" b="0" noProof="0">
              <a:latin typeface="+mn-lt"/>
            </a:rPr>
            <a:t>1. Barriers and potential solutions</a:t>
          </a:r>
        </a:p>
      </dgm:t>
    </dgm:pt>
    <dgm:pt modelId="{349703D7-4924-4766-BC62-5EF57D5BA349}" type="parTrans" cxnId="{44E17FF4-0F91-4B5E-BDBF-5D3488BD8CD9}">
      <dgm:prSet/>
      <dgm:spPr/>
      <dgm:t>
        <a:bodyPr/>
        <a:lstStyle/>
        <a:p>
          <a:endParaRPr lang="en-CA"/>
        </a:p>
      </dgm:t>
    </dgm:pt>
    <dgm:pt modelId="{D97C2968-DA3D-4745-AC0F-F32E6D79CB92}" type="sib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67246" custScaleY="63219" custLinFactNeighborX="-14140">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a:noFill/>
  </dgm:bg>
  <dgm:whole/>
  <dgm:extLst>
    <a:ext uri="http://schemas.microsoft.com/office/drawing/2008/diagram">
      <dsp:dataModelExt xmlns:dsp="http://schemas.microsoft.com/office/drawing/2008/diagram" relId="rId12"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7DA497F-170D-4CC9-A7D3-C3F4E501BC4B}"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CA"/>
        </a:p>
      </dgm:t>
    </dgm:pt>
    <dgm:pt modelId="{47759619-8FC9-4A05-8867-7F103D9D1D94}">
      <dgm:prSet phldrT="[Text]" custT="1">
        <dgm:style>
          <a:lnRef idx="2">
            <a:schemeClr val="dk1"/>
          </a:lnRef>
          <a:fillRef idx="1">
            <a:schemeClr val="lt1"/>
          </a:fillRef>
          <a:effectRef idx="0">
            <a:schemeClr val="dk1"/>
          </a:effectRef>
          <a:fontRef idx="minor">
            <a:schemeClr val="dk1"/>
          </a:fontRef>
        </dgm:style>
      </dgm:prSet>
      <dgm:spPr>
        <a:solidFill>
          <a:srgbClr val="DECEE8"/>
        </a:solidFill>
      </dgm:spPr>
      <dgm:t>
        <a:bodyPr/>
        <a:lstStyle/>
        <a:p>
          <a:pPr rtl="0"/>
          <a:r>
            <a:rPr lang="en-CA" sz="1600" b="0" noProof="0">
              <a:solidFill>
                <a:schemeClr val="tx1"/>
              </a:solidFill>
              <a:latin typeface="+mn-lt"/>
            </a:rPr>
            <a:t>2. Consultation and decision</a:t>
          </a:r>
        </a:p>
      </dgm:t>
      <dgm:extLst>
        <a:ext uri="{E40237B7-FDA0-4F09-8148-C483321AD2D9}">
          <dgm14:cNvPr xmlns:dgm14="http://schemas.microsoft.com/office/drawing/2010/diagram" id="0" name="" descr="2. Consultation and decision"/>
        </a:ext>
      </dgm:extLst>
    </dgm:pt>
    <dgm:pt modelId="{D97C2968-DA3D-4745-AC0F-F32E6D79CB92}" type="sibTrans" cxnId="{44E17FF4-0F91-4B5E-BDBF-5D3488BD8CD9}">
      <dgm:prSet/>
      <dgm:spPr/>
      <dgm:t>
        <a:bodyPr/>
        <a:lstStyle/>
        <a:p>
          <a:endParaRPr lang="en-CA"/>
        </a:p>
      </dgm:t>
    </dgm:pt>
    <dgm:pt modelId="{349703D7-4924-4766-BC62-5EF57D5BA349}" type="parTrans" cxnId="{44E17FF4-0F91-4B5E-BDBF-5D3488BD8CD9}">
      <dgm:prSet/>
      <dgm:spPr/>
      <dgm:t>
        <a:bodyPr/>
        <a:lstStyle/>
        <a:p>
          <a:endParaRPr lang="en-CA"/>
        </a:p>
      </dgm:t>
    </dgm:pt>
    <dgm:pt modelId="{0AF5E79B-F81F-4E0F-8534-CC02B003D1AF}" type="pres">
      <dgm:prSet presAssocID="{67DA497F-170D-4CC9-A7D3-C3F4E501BC4B}" presName="Name0" presStyleCnt="0">
        <dgm:presLayoutVars>
          <dgm:dir/>
          <dgm:animLvl val="lvl"/>
          <dgm:resizeHandles val="exact"/>
        </dgm:presLayoutVars>
      </dgm:prSet>
      <dgm:spPr/>
    </dgm:pt>
    <dgm:pt modelId="{B4524A27-81FC-4031-985B-38E6ED76F075}" type="pres">
      <dgm:prSet presAssocID="{47759619-8FC9-4A05-8867-7F103D9D1D94}" presName="parTxOnly" presStyleLbl="node1" presStyleIdx="0" presStyleCnt="1" custScaleX="67309" custScaleY="63219" custLinFactY="29506" custLinFactNeighborX="23337" custLinFactNeighborY="100000">
        <dgm:presLayoutVars>
          <dgm:chMax val="0"/>
          <dgm:chPref val="0"/>
          <dgm:bulletEnabled val="1"/>
        </dgm:presLayoutVars>
      </dgm:prSet>
      <dgm:spPr/>
    </dgm:pt>
  </dgm:ptLst>
  <dgm:cxnLst>
    <dgm:cxn modelId="{685159BE-79E3-454B-9713-E1D9B8996777}" type="presOf" srcId="{47759619-8FC9-4A05-8867-7F103D9D1D94}" destId="{B4524A27-81FC-4031-985B-38E6ED76F075}" srcOrd="0" destOrd="0" presId="urn:microsoft.com/office/officeart/2005/8/layout/chevron1"/>
    <dgm:cxn modelId="{44E17FF4-0F91-4B5E-BDBF-5D3488BD8CD9}" srcId="{67DA497F-170D-4CC9-A7D3-C3F4E501BC4B}" destId="{47759619-8FC9-4A05-8867-7F103D9D1D94}" srcOrd="0" destOrd="0" parTransId="{349703D7-4924-4766-BC62-5EF57D5BA349}" sibTransId="{D97C2968-DA3D-4745-AC0F-F32E6D79CB92}"/>
    <dgm:cxn modelId="{19D4C1F6-9B84-4652-8208-B22437FCCF28}" type="presOf" srcId="{67DA497F-170D-4CC9-A7D3-C3F4E501BC4B}" destId="{0AF5E79B-F81F-4E0F-8534-CC02B003D1AF}" srcOrd="0" destOrd="0" presId="urn:microsoft.com/office/officeart/2005/8/layout/chevron1"/>
    <dgm:cxn modelId="{F18A1C04-C56A-49F9-885E-8AC38747DCFF}" type="presParOf" srcId="{0AF5E79B-F81F-4E0F-8534-CC02B003D1AF}" destId="{B4524A27-81FC-4031-985B-38E6ED76F075}" srcOrd="0" destOrd="0" presId="urn:microsoft.com/office/officeart/2005/8/layout/chevron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1DC01F-4897-4A35-9B72-EA995DAD4A16}">
      <dsp:nvSpPr>
        <dsp:cNvPr id="0" name=""/>
        <dsp:cNvSpPr/>
      </dsp:nvSpPr>
      <dsp:spPr>
        <a:xfrm>
          <a:off x="224558" y="-56032"/>
          <a:ext cx="8048705" cy="5030441"/>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5E098BA-680C-4874-ACDE-2BCF28F17253}">
      <dsp:nvSpPr>
        <dsp:cNvPr id="0" name=""/>
        <dsp:cNvSpPr/>
      </dsp:nvSpPr>
      <dsp:spPr>
        <a:xfrm>
          <a:off x="1665489" y="3083474"/>
          <a:ext cx="209266" cy="20926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FF9B39-E341-4A78-BD6C-0EF722B82AC8}">
      <dsp:nvSpPr>
        <dsp:cNvPr id="0" name=""/>
        <dsp:cNvSpPr/>
      </dsp:nvSpPr>
      <dsp:spPr>
        <a:xfrm>
          <a:off x="766054" y="3336552"/>
          <a:ext cx="3391417" cy="16779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886" tIns="0" rIns="0" bIns="0" numCol="1" spcCol="1270" anchor="t" anchorCtr="0">
          <a:noAutofit/>
        </a:bodyPr>
        <a:lstStyle/>
        <a:p>
          <a:pPr marL="0" lvl="0" indent="0" algn="l" defTabSz="1422400" rtl="0">
            <a:lnSpc>
              <a:spcPct val="90000"/>
            </a:lnSpc>
            <a:spcBef>
              <a:spcPct val="0"/>
            </a:spcBef>
            <a:spcAft>
              <a:spcPct val="35000"/>
            </a:spcAft>
            <a:buNone/>
          </a:pPr>
          <a:r>
            <a:rPr lang="en-CA" sz="3200" kern="1200" noProof="0">
              <a:latin typeface="+mn-lt"/>
            </a:rPr>
            <a:t>Pre-BAP</a:t>
          </a:r>
        </a:p>
        <a:p>
          <a:pPr marL="228600" lvl="1" indent="-228600" algn="l" defTabSz="889000">
            <a:lnSpc>
              <a:spcPct val="90000"/>
            </a:lnSpc>
            <a:spcBef>
              <a:spcPct val="0"/>
            </a:spcBef>
            <a:spcAft>
              <a:spcPct val="15000"/>
            </a:spcAft>
            <a:buChar char="•"/>
          </a:pPr>
          <a:r>
            <a:rPr lang="en-CA" sz="2000" kern="1200" baseline="0" noProof="0">
              <a:latin typeface="+mn-lt"/>
            </a:rPr>
            <a:t>Some key improvements with ACA, but systemic barriers remain; largely Medical Model</a:t>
          </a:r>
        </a:p>
      </dsp:txBody>
      <dsp:txXfrm>
        <a:off x="766054" y="3336552"/>
        <a:ext cx="3391417" cy="1677929"/>
      </dsp:txXfrm>
    </dsp:sp>
    <dsp:sp modelId="{DF87BCF7-F818-4EFA-95ED-F2C1DC50C585}">
      <dsp:nvSpPr>
        <dsp:cNvPr id="0" name=""/>
        <dsp:cNvSpPr/>
      </dsp:nvSpPr>
      <dsp:spPr>
        <a:xfrm>
          <a:off x="3695537" y="1857504"/>
          <a:ext cx="378289" cy="37828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7F38A3-77FB-400D-BC5E-977EE062C4E4}">
      <dsp:nvSpPr>
        <dsp:cNvPr id="0" name=""/>
        <dsp:cNvSpPr/>
      </dsp:nvSpPr>
      <dsp:spPr>
        <a:xfrm>
          <a:off x="3586824" y="2225287"/>
          <a:ext cx="2646993" cy="27365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0448" tIns="0" rIns="0" bIns="0" numCol="1" spcCol="1270" anchor="t" anchorCtr="0">
          <a:noAutofit/>
        </a:bodyPr>
        <a:lstStyle/>
        <a:p>
          <a:pPr marL="0" lvl="0" indent="0" algn="l" defTabSz="1422400" rtl="0">
            <a:lnSpc>
              <a:spcPct val="90000"/>
            </a:lnSpc>
            <a:spcBef>
              <a:spcPct val="0"/>
            </a:spcBef>
            <a:spcAft>
              <a:spcPct val="35000"/>
            </a:spcAft>
            <a:buNone/>
          </a:pPr>
          <a:r>
            <a:rPr lang="en-CA" sz="3200" kern="1200" noProof="0">
              <a:latin typeface="+mn-lt"/>
            </a:rPr>
            <a:t>BAP</a:t>
          </a:r>
          <a:br>
            <a:rPr lang="en-CA" sz="1600" kern="1200" noProof="0">
              <a:latin typeface="+mn-lt"/>
            </a:rPr>
          </a:br>
          <a:endParaRPr lang="en-CA" sz="1600" kern="1200" noProof="0">
            <a:latin typeface="+mn-lt"/>
          </a:endParaRPr>
        </a:p>
        <a:p>
          <a:pPr marL="228600" lvl="1" indent="-228600" algn="l" defTabSz="889000" rtl="0">
            <a:lnSpc>
              <a:spcPct val="90000"/>
            </a:lnSpc>
            <a:spcBef>
              <a:spcPct val="0"/>
            </a:spcBef>
            <a:spcAft>
              <a:spcPct val="15000"/>
            </a:spcAft>
            <a:buChar char="•"/>
          </a:pPr>
          <a:r>
            <a:rPr lang="en-CA" sz="2000" kern="1200" noProof="0">
              <a:latin typeface="+mn-lt"/>
            </a:rPr>
            <a:t>Build on progress by testing and sharing learnings </a:t>
          </a:r>
        </a:p>
        <a:p>
          <a:pPr marL="228600" lvl="1" indent="-228600" algn="l" defTabSz="889000">
            <a:lnSpc>
              <a:spcPct val="90000"/>
            </a:lnSpc>
            <a:spcBef>
              <a:spcPct val="0"/>
            </a:spcBef>
            <a:spcAft>
              <a:spcPct val="15000"/>
            </a:spcAft>
            <a:buChar char="•"/>
          </a:pPr>
          <a:r>
            <a:rPr lang="en-CA" sz="2000" kern="1200" noProof="0">
              <a:latin typeface="+mn-lt"/>
            </a:rPr>
            <a:t>Enhance understanding of key success factors and behaviours</a:t>
          </a:r>
        </a:p>
      </dsp:txBody>
      <dsp:txXfrm>
        <a:off x="3586824" y="2225287"/>
        <a:ext cx="2646993" cy="2736559"/>
      </dsp:txXfrm>
    </dsp:sp>
    <dsp:sp modelId="{F50AD743-A60D-4B6F-8EC4-AEEEACF2C2F2}">
      <dsp:nvSpPr>
        <dsp:cNvPr id="0" name=""/>
        <dsp:cNvSpPr/>
      </dsp:nvSpPr>
      <dsp:spPr>
        <a:xfrm>
          <a:off x="5858790" y="1058719"/>
          <a:ext cx="523165" cy="5231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690DC72-97C5-4F8B-AF00-291BE2544D89}">
      <dsp:nvSpPr>
        <dsp:cNvPr id="0" name=""/>
        <dsp:cNvSpPr/>
      </dsp:nvSpPr>
      <dsp:spPr>
        <a:xfrm>
          <a:off x="5980351" y="1486572"/>
          <a:ext cx="2473779" cy="3496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7215" tIns="0" rIns="0" bIns="0" numCol="1" spcCol="1270" anchor="t" anchorCtr="0">
          <a:noAutofit/>
        </a:bodyPr>
        <a:lstStyle/>
        <a:p>
          <a:pPr marL="0" lvl="0" indent="0" algn="l" defTabSz="1422400" rtl="0">
            <a:lnSpc>
              <a:spcPct val="90000"/>
            </a:lnSpc>
            <a:spcBef>
              <a:spcPct val="0"/>
            </a:spcBef>
            <a:spcAft>
              <a:spcPct val="35000"/>
            </a:spcAft>
            <a:buNone/>
          </a:pPr>
          <a:r>
            <a:rPr lang="en-CA" sz="3200" kern="1200" noProof="0">
              <a:latin typeface="+mn-lt"/>
            </a:rPr>
            <a:t>Post-BAP</a:t>
          </a:r>
          <a:br>
            <a:rPr lang="en-CA" sz="1600" kern="1200" noProof="0">
              <a:latin typeface="+mn-lt"/>
            </a:rPr>
          </a:br>
          <a:br>
            <a:rPr lang="en-CA" sz="1600" kern="1200" noProof="0">
              <a:latin typeface="+mn-lt"/>
            </a:rPr>
          </a:br>
          <a:endParaRPr lang="en-CA" sz="1700" kern="1200" noProof="0">
            <a:latin typeface="+mn-lt"/>
          </a:endParaRPr>
        </a:p>
        <a:p>
          <a:pPr marL="228600" lvl="1" indent="-228600" algn="l" defTabSz="889000" rtl="0">
            <a:lnSpc>
              <a:spcPct val="90000"/>
            </a:lnSpc>
            <a:spcBef>
              <a:spcPct val="0"/>
            </a:spcBef>
            <a:spcAft>
              <a:spcPct val="15000"/>
            </a:spcAft>
            <a:buChar char="•"/>
          </a:pPr>
          <a:r>
            <a:rPr lang="en-CA" sz="2000" kern="1200" noProof="0">
              <a:latin typeface="+mn-lt"/>
            </a:rPr>
            <a:t>Implement key success factors in accommodations and embed Social Model</a:t>
          </a:r>
        </a:p>
      </dsp:txBody>
      <dsp:txXfrm>
        <a:off x="5980351" y="1486572"/>
        <a:ext cx="2473779" cy="349615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642537" y="0"/>
          <a:ext cx="2334346" cy="736850"/>
        </a:xfrm>
        <a:prstGeom prst="chevron">
          <a:avLst/>
        </a:prstGeom>
        <a:solidFill>
          <a:srgbClr val="CEB5DD"/>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rtl="0">
            <a:lnSpc>
              <a:spcPct val="90000"/>
            </a:lnSpc>
            <a:spcBef>
              <a:spcPct val="0"/>
            </a:spcBef>
            <a:spcAft>
              <a:spcPct val="35000"/>
            </a:spcAft>
            <a:buNone/>
          </a:pPr>
          <a:r>
            <a:rPr lang="en-CA" sz="1600" b="0" kern="1200" noProof="0">
              <a:solidFill>
                <a:schemeClr val="tx1"/>
              </a:solidFill>
              <a:latin typeface="+mn-lt"/>
            </a:rPr>
            <a:t>3. Implementation and support</a:t>
          </a:r>
        </a:p>
      </dsp:txBody>
      <dsp:txXfrm>
        <a:off x="1010962" y="0"/>
        <a:ext cx="1597496" cy="73685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898635" y="0"/>
          <a:ext cx="2298983" cy="750220"/>
        </a:xfrm>
        <a:prstGeom prst="chevron">
          <a:avLst/>
        </a:prstGeom>
        <a:solidFill>
          <a:srgbClr val="AD84C6"/>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rtl="0">
            <a:lnSpc>
              <a:spcPct val="90000"/>
            </a:lnSpc>
            <a:spcBef>
              <a:spcPct val="0"/>
            </a:spcBef>
            <a:spcAft>
              <a:spcPct val="35000"/>
            </a:spcAft>
            <a:buNone/>
          </a:pPr>
          <a:r>
            <a:rPr lang="en-CA" sz="1600" b="0" kern="1200" noProof="0">
              <a:solidFill>
                <a:schemeClr val="tx1"/>
              </a:solidFill>
              <a:latin typeface="+mn-lt"/>
            </a:rPr>
            <a:t>4. Monitoring and continuous improvement</a:t>
          </a:r>
        </a:p>
      </dsp:txBody>
      <dsp:txXfrm>
        <a:off x="1273745" y="0"/>
        <a:ext cx="1548763" cy="7502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202195" y="0"/>
          <a:ext cx="2441194" cy="750217"/>
        </a:xfrm>
        <a:prstGeom prst="chevron">
          <a:avLst/>
        </a:prstGeom>
        <a:solidFill>
          <a:schemeClr val="accent1">
            <a:lumMod val="20000"/>
            <a:lumOff val="80000"/>
          </a:schemeClr>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rtl="0">
            <a:lnSpc>
              <a:spcPct val="90000"/>
            </a:lnSpc>
            <a:spcBef>
              <a:spcPct val="0"/>
            </a:spcBef>
            <a:spcAft>
              <a:spcPct val="35000"/>
            </a:spcAft>
            <a:buNone/>
          </a:pPr>
          <a:r>
            <a:rPr lang="en-CA" sz="1600" b="0" kern="1200" noProof="0">
              <a:latin typeface="+mn-lt"/>
            </a:rPr>
            <a:t>0. Proactive accommodation awareness</a:t>
          </a:r>
        </a:p>
      </dsp:txBody>
      <dsp:txXfrm>
        <a:off x="577304" y="0"/>
        <a:ext cx="1690977" cy="7502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493866" y="0"/>
          <a:ext cx="2150958" cy="758976"/>
        </a:xfrm>
        <a:prstGeom prst="chevron">
          <a:avLst/>
        </a:prstGeom>
        <a:solidFill>
          <a:schemeClr val="accent1">
            <a:lumMod val="20000"/>
            <a:lumOff val="80000"/>
          </a:schemeClr>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rtl="0">
            <a:lnSpc>
              <a:spcPct val="90000"/>
            </a:lnSpc>
            <a:spcBef>
              <a:spcPct val="0"/>
            </a:spcBef>
            <a:spcAft>
              <a:spcPct val="35000"/>
            </a:spcAft>
            <a:buNone/>
          </a:pPr>
          <a:r>
            <a:rPr lang="en-CA" sz="1600" b="0" kern="1200" noProof="0">
              <a:latin typeface="+mn-lt"/>
            </a:rPr>
            <a:t>1. Barriers and potential solutions</a:t>
          </a:r>
        </a:p>
      </dsp:txBody>
      <dsp:txXfrm>
        <a:off x="873354" y="0"/>
        <a:ext cx="1391982" cy="7589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1178900" y="0"/>
          <a:ext cx="2420056" cy="753246"/>
        </a:xfrm>
        <a:prstGeom prst="chevron">
          <a:avLst/>
        </a:prstGeom>
        <a:solidFill>
          <a:schemeClr val="accent1">
            <a:lumMod val="40000"/>
            <a:lumOff val="60000"/>
          </a:schemeClr>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rtl="0">
            <a:lnSpc>
              <a:spcPct val="90000"/>
            </a:lnSpc>
            <a:spcBef>
              <a:spcPct val="0"/>
            </a:spcBef>
            <a:spcAft>
              <a:spcPct val="35000"/>
            </a:spcAft>
            <a:buNone/>
          </a:pPr>
          <a:r>
            <a:rPr lang="en-CA" sz="1600" b="0" kern="1200" noProof="0">
              <a:solidFill>
                <a:schemeClr val="tx1"/>
              </a:solidFill>
              <a:latin typeface="+mn-lt"/>
            </a:rPr>
            <a:t>2. Consultation &amp; Decision</a:t>
          </a:r>
        </a:p>
      </dsp:txBody>
      <dsp:txXfrm>
        <a:off x="1555523" y="0"/>
        <a:ext cx="1666810" cy="75324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153587" y="0"/>
          <a:ext cx="2334346" cy="736850"/>
        </a:xfrm>
        <a:prstGeom prst="chevron">
          <a:avLst/>
        </a:prstGeom>
        <a:solidFill>
          <a:schemeClr val="accent1">
            <a:lumMod val="60000"/>
            <a:lumOff val="40000"/>
          </a:schemeClr>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rtl="0">
            <a:lnSpc>
              <a:spcPct val="90000"/>
            </a:lnSpc>
            <a:spcBef>
              <a:spcPct val="0"/>
            </a:spcBef>
            <a:spcAft>
              <a:spcPct val="35000"/>
            </a:spcAft>
            <a:buNone/>
          </a:pPr>
          <a:r>
            <a:rPr lang="en-CA" sz="1600" b="0" kern="1200" noProof="0">
              <a:solidFill>
                <a:schemeClr val="tx1"/>
              </a:solidFill>
              <a:latin typeface="+mn-lt"/>
            </a:rPr>
            <a:t>3. Implementation and support</a:t>
          </a:r>
        </a:p>
      </dsp:txBody>
      <dsp:txXfrm>
        <a:off x="522012" y="0"/>
        <a:ext cx="1597496" cy="7368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898636" y="0"/>
          <a:ext cx="2298983" cy="750220"/>
        </a:xfrm>
        <a:prstGeom prst="chevron">
          <a:avLst/>
        </a:prstGeom>
        <a:solidFill>
          <a:schemeClr val="accen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72009" tIns="24003" rIns="24003" bIns="24003" numCol="1" spcCol="1270" anchor="ctr" anchorCtr="0">
          <a:noAutofit/>
        </a:bodyPr>
        <a:lstStyle/>
        <a:p>
          <a:pPr marL="0" lvl="0" indent="0" algn="ctr" defTabSz="800100" rtl="0">
            <a:lnSpc>
              <a:spcPct val="90000"/>
            </a:lnSpc>
            <a:spcBef>
              <a:spcPct val="0"/>
            </a:spcBef>
            <a:spcAft>
              <a:spcPct val="35000"/>
            </a:spcAft>
            <a:buNone/>
          </a:pPr>
          <a:r>
            <a:rPr lang="en-CA" sz="1800" b="0" kern="1200" noProof="0">
              <a:solidFill>
                <a:schemeClr val="tx1"/>
              </a:solidFill>
              <a:latin typeface="+mn-lt"/>
            </a:rPr>
            <a:t>4. Monitoring &amp; continuous improvement</a:t>
          </a:r>
        </a:p>
      </dsp:txBody>
      <dsp:txXfrm>
        <a:off x="1273746" y="0"/>
        <a:ext cx="1548763" cy="75022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0" y="0"/>
          <a:ext cx="2441194" cy="750217"/>
        </a:xfrm>
        <a:prstGeom prst="chevron">
          <a:avLst/>
        </a:prstGeom>
        <a:solidFill>
          <a:srgbClr val="EFE6F4"/>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rtl="0">
            <a:lnSpc>
              <a:spcPct val="90000"/>
            </a:lnSpc>
            <a:spcBef>
              <a:spcPct val="0"/>
            </a:spcBef>
            <a:spcAft>
              <a:spcPct val="35000"/>
            </a:spcAft>
            <a:buNone/>
          </a:pPr>
          <a:r>
            <a:rPr lang="en-CA" sz="1600" b="0" kern="1200" noProof="0">
              <a:latin typeface="+mn-lt"/>
            </a:rPr>
            <a:t>0. Proactive accommodation awareness</a:t>
          </a:r>
        </a:p>
      </dsp:txBody>
      <dsp:txXfrm>
        <a:off x="375109" y="0"/>
        <a:ext cx="1690977" cy="75021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77825" y="0"/>
          <a:ext cx="2289476" cy="750012"/>
        </a:xfrm>
        <a:prstGeom prst="chevron">
          <a:avLst/>
        </a:prstGeom>
        <a:solidFill>
          <a:srgbClr val="EFE6F4"/>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rtl="0">
            <a:lnSpc>
              <a:spcPct val="90000"/>
            </a:lnSpc>
            <a:spcBef>
              <a:spcPct val="0"/>
            </a:spcBef>
            <a:spcAft>
              <a:spcPct val="35000"/>
            </a:spcAft>
            <a:buNone/>
          </a:pPr>
          <a:r>
            <a:rPr lang="en-CA" sz="1600" b="0" kern="1200" noProof="0">
              <a:latin typeface="+mn-lt"/>
            </a:rPr>
            <a:t>1. Barriers and potential solutions</a:t>
          </a:r>
        </a:p>
      </dsp:txBody>
      <dsp:txXfrm>
        <a:off x="452831" y="0"/>
        <a:ext cx="1539464" cy="75001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24A27-81FC-4031-985B-38E6ED76F075}">
      <dsp:nvSpPr>
        <dsp:cNvPr id="0" name=""/>
        <dsp:cNvSpPr/>
      </dsp:nvSpPr>
      <dsp:spPr>
        <a:xfrm>
          <a:off x="1189872" y="0"/>
          <a:ext cx="2442578" cy="751980"/>
        </a:xfrm>
        <a:prstGeom prst="chevron">
          <a:avLst/>
        </a:prstGeom>
        <a:solidFill>
          <a:srgbClr val="DECEE8"/>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rtl="0">
            <a:lnSpc>
              <a:spcPct val="90000"/>
            </a:lnSpc>
            <a:spcBef>
              <a:spcPct val="0"/>
            </a:spcBef>
            <a:spcAft>
              <a:spcPct val="35000"/>
            </a:spcAft>
            <a:buNone/>
          </a:pPr>
          <a:r>
            <a:rPr lang="en-CA" sz="1600" b="0" kern="1200" noProof="0">
              <a:solidFill>
                <a:schemeClr val="tx1"/>
              </a:solidFill>
              <a:latin typeface="+mn-lt"/>
            </a:rPr>
            <a:t>2. Consultation and decision</a:t>
          </a:r>
        </a:p>
      </dsp:txBody>
      <dsp:txXfrm>
        <a:off x="1565862" y="0"/>
        <a:ext cx="1690598" cy="751980"/>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10.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5407" cy="467311"/>
          </a:xfrm>
          <a:prstGeom prst="rect">
            <a:avLst/>
          </a:prstGeom>
        </p:spPr>
        <p:txBody>
          <a:bodyPr vert="horz" lIns="93371" tIns="46685" rIns="93371" bIns="46685" rtlCol="0"/>
          <a:lstStyle>
            <a:lvl1pPr algn="l">
              <a:defRPr sz="1200"/>
            </a:lvl1pPr>
          </a:lstStyle>
          <a:p>
            <a:endParaRPr lang="en-US"/>
          </a:p>
        </p:txBody>
      </p:sp>
      <p:sp>
        <p:nvSpPr>
          <p:cNvPr id="3" name="Date Placeholder 2"/>
          <p:cNvSpPr>
            <a:spLocks noGrp="1"/>
          </p:cNvSpPr>
          <p:nvPr>
            <p:ph type="dt" idx="1"/>
          </p:nvPr>
        </p:nvSpPr>
        <p:spPr>
          <a:xfrm>
            <a:off x="3980830" y="0"/>
            <a:ext cx="3045407" cy="467311"/>
          </a:xfrm>
          <a:prstGeom prst="rect">
            <a:avLst/>
          </a:prstGeom>
        </p:spPr>
        <p:txBody>
          <a:bodyPr vert="horz" lIns="93371" tIns="46685" rIns="93371" bIns="46685" rtlCol="0"/>
          <a:lstStyle>
            <a:lvl1pPr algn="r">
              <a:defRPr sz="1200"/>
            </a:lvl1pPr>
          </a:lstStyle>
          <a:p>
            <a:fld id="{64E23D32-3D8C-45E4-A3D1-2D115EB75605}" type="datetimeFigureOut">
              <a:t>11/10/2025</a:t>
            </a:fld>
            <a:endParaRPr lang="en-US"/>
          </a:p>
        </p:txBody>
      </p:sp>
      <p:sp>
        <p:nvSpPr>
          <p:cNvPr id="4" name="Slide Image Placeholder 3"/>
          <p:cNvSpPr>
            <a:spLocks noGrp="1" noRot="1" noChangeAspect="1"/>
          </p:cNvSpPr>
          <p:nvPr>
            <p:ph type="sldImg" idx="2"/>
          </p:nvPr>
        </p:nvSpPr>
        <p:spPr>
          <a:xfrm>
            <a:off x="719138" y="1163638"/>
            <a:ext cx="5589587" cy="3143250"/>
          </a:xfrm>
          <a:prstGeom prst="rect">
            <a:avLst/>
          </a:prstGeom>
          <a:noFill/>
          <a:ln w="12700">
            <a:solidFill>
              <a:prstClr val="black"/>
            </a:solidFill>
          </a:ln>
        </p:spPr>
        <p:txBody>
          <a:bodyPr vert="horz" lIns="93371" tIns="46685" rIns="93371" bIns="46685" rtlCol="0" anchor="ctr"/>
          <a:lstStyle/>
          <a:p>
            <a:endParaRPr lang="en-US"/>
          </a:p>
        </p:txBody>
      </p:sp>
      <p:sp>
        <p:nvSpPr>
          <p:cNvPr id="5" name="Notes Placeholder 4"/>
          <p:cNvSpPr>
            <a:spLocks noGrp="1"/>
          </p:cNvSpPr>
          <p:nvPr>
            <p:ph type="body" sz="quarter" idx="3"/>
          </p:nvPr>
        </p:nvSpPr>
        <p:spPr>
          <a:xfrm>
            <a:off x="702787" y="4482296"/>
            <a:ext cx="5622290" cy="3667333"/>
          </a:xfrm>
          <a:prstGeom prst="rect">
            <a:avLst/>
          </a:prstGeom>
        </p:spPr>
        <p:txBody>
          <a:bodyPr vert="horz" lIns="93371" tIns="46685" rIns="93371" bIns="4668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6555"/>
            <a:ext cx="3045407" cy="467310"/>
          </a:xfrm>
          <a:prstGeom prst="rect">
            <a:avLst/>
          </a:prstGeom>
        </p:spPr>
        <p:txBody>
          <a:bodyPr vert="horz" lIns="93371" tIns="46685" rIns="93371" bIns="46685" rtlCol="0" anchor="b"/>
          <a:lstStyle>
            <a:lvl1pPr algn="l">
              <a:defRPr sz="1200"/>
            </a:lvl1pPr>
          </a:lstStyle>
          <a:p>
            <a:endParaRPr lang="en-US"/>
          </a:p>
        </p:txBody>
      </p:sp>
      <p:sp>
        <p:nvSpPr>
          <p:cNvPr id="7" name="Slide Number Placeholder 6"/>
          <p:cNvSpPr>
            <a:spLocks noGrp="1"/>
          </p:cNvSpPr>
          <p:nvPr>
            <p:ph type="sldNum" sz="quarter" idx="5"/>
          </p:nvPr>
        </p:nvSpPr>
        <p:spPr>
          <a:xfrm>
            <a:off x="3980830" y="8846555"/>
            <a:ext cx="3045407" cy="467310"/>
          </a:xfrm>
          <a:prstGeom prst="rect">
            <a:avLst/>
          </a:prstGeom>
        </p:spPr>
        <p:txBody>
          <a:bodyPr vert="horz" lIns="93371" tIns="46685" rIns="93371" bIns="46685" rtlCol="0" anchor="b"/>
          <a:lstStyle>
            <a:lvl1pPr algn="r">
              <a:defRPr sz="1200"/>
            </a:lvl1pPr>
          </a:lstStyle>
          <a:p>
            <a:fld id="{03E85185-1710-4F83-9600-C7821B209249}" type="slidenum">
              <a:t>‹#›</a:t>
            </a:fld>
            <a:endParaRPr lang="en-US"/>
          </a:p>
        </p:txBody>
      </p:sp>
    </p:spTree>
    <p:extLst>
      <p:ext uri="{BB962C8B-B14F-4D97-AF65-F5344CB8AC3E}">
        <p14:creationId xmlns:p14="http://schemas.microsoft.com/office/powerpoint/2010/main" val="220234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03E85185-1710-4F83-9600-C7821B209249}" type="slidenum">
              <a:rPr lang="en-CA" smtClean="0"/>
              <a:t>1</a:t>
            </a:fld>
            <a:endParaRPr lang="en-CA"/>
          </a:p>
        </p:txBody>
      </p:sp>
    </p:spTree>
    <p:extLst>
      <p:ext uri="{BB962C8B-B14F-4D97-AF65-F5344CB8AC3E}">
        <p14:creationId xmlns:p14="http://schemas.microsoft.com/office/powerpoint/2010/main" val="13046899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EFC624-6D3E-E1C1-783F-005BB235AE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2881A8-D056-E392-3CE8-8A2DE3B13F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378418-B369-1A13-4C0F-EF715D1C3194}"/>
              </a:ext>
            </a:extLst>
          </p:cNvPr>
          <p:cNvSpPr>
            <a:spLocks noGrp="1"/>
          </p:cNvSpPr>
          <p:nvPr>
            <p:ph type="body" idx="1"/>
          </p:nvPr>
        </p:nvSpPr>
        <p:spPr/>
        <p:txBody>
          <a:bodyPr/>
          <a:lstStyle/>
          <a:p>
            <a:pPr fontAlgn="ctr">
              <a:spcAft>
                <a:spcPts val="800"/>
              </a:spcAft>
              <a:buSzPts val="1000"/>
              <a:tabLst>
                <a:tab pos="457429" algn="l"/>
              </a:tabLst>
            </a:pPr>
            <a:endParaRPr lang="en-US" sz="1800">
              <a:latin typeface="Arial"/>
              <a:cs typeface="Arial"/>
            </a:endParaRPr>
          </a:p>
        </p:txBody>
      </p:sp>
      <p:sp>
        <p:nvSpPr>
          <p:cNvPr id="4" name="Slide Number Placeholder 3">
            <a:extLst>
              <a:ext uri="{FF2B5EF4-FFF2-40B4-BE49-F238E27FC236}">
                <a16:creationId xmlns:a16="http://schemas.microsoft.com/office/drawing/2014/main" id="{C308E7AD-7306-2989-BA0D-47511EBA79B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458EE2-1797-45CC-A6F4-730348501F59}"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366960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C4FB3-A047-DB2E-5D18-63A03B6697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787782-B640-9E54-01C4-EF5F42E791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0E6C0E-D6CB-0C11-23B6-288C3986E8EB}"/>
              </a:ext>
            </a:extLst>
          </p:cNvPr>
          <p:cNvSpPr>
            <a:spLocks noGrp="1"/>
          </p:cNvSpPr>
          <p:nvPr>
            <p:ph type="body" idx="1"/>
          </p:nvPr>
        </p:nvSpPr>
        <p:spPr/>
        <p:txBody>
          <a:bodyPr/>
          <a:lstStyle/>
          <a:p>
            <a:endParaRPr lang="en-CA"/>
          </a:p>
        </p:txBody>
      </p:sp>
      <p:sp>
        <p:nvSpPr>
          <p:cNvPr id="4" name="Slide Number Placeholder 3">
            <a:extLst>
              <a:ext uri="{FF2B5EF4-FFF2-40B4-BE49-F238E27FC236}">
                <a16:creationId xmlns:a16="http://schemas.microsoft.com/office/drawing/2014/main" id="{580114F0-0B73-968F-2888-D419088598B3}"/>
              </a:ext>
            </a:extLst>
          </p:cNvPr>
          <p:cNvSpPr>
            <a:spLocks noGrp="1"/>
          </p:cNvSpPr>
          <p:nvPr>
            <p:ph type="sldNum" sz="quarter" idx="5"/>
          </p:nvPr>
        </p:nvSpPr>
        <p:spPr/>
        <p:txBody>
          <a:bodyPr/>
          <a:lstStyle/>
          <a:p>
            <a:pPr defTabSz="457429">
              <a:defRPr/>
            </a:pPr>
            <a:fld id="{0DDD8B1A-5049-5C4B-AFE6-32830630CA6A}" type="slidenum">
              <a:rPr lang="en-US">
                <a:solidFill>
                  <a:prstClr val="black"/>
                </a:solidFill>
                <a:latin typeface="Calibri" panose="020F0502020204030204"/>
              </a:rPr>
              <a:pPr defTabSz="457429">
                <a:defRPr/>
              </a:pPr>
              <a:t>17</a:t>
            </a:fld>
            <a:endParaRPr lang="en-US">
              <a:solidFill>
                <a:prstClr val="black"/>
              </a:solidFill>
              <a:latin typeface="Calibri" panose="020F0502020204030204"/>
            </a:endParaRPr>
          </a:p>
        </p:txBody>
      </p:sp>
    </p:spTree>
    <p:extLst>
      <p:ext uri="{BB962C8B-B14F-4D97-AF65-F5344CB8AC3E}">
        <p14:creationId xmlns:p14="http://schemas.microsoft.com/office/powerpoint/2010/main" val="34937677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8B22E-F6C1-B21F-5219-4E26D3E0BA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BB7DDE-053E-CF92-864B-4B5284FCDE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14A0A4-7BA0-277B-9072-2F3BE770D587}"/>
              </a:ext>
            </a:extLst>
          </p:cNvPr>
          <p:cNvSpPr>
            <a:spLocks noGrp="1"/>
          </p:cNvSpPr>
          <p:nvPr>
            <p:ph type="body" idx="1"/>
          </p:nvPr>
        </p:nvSpPr>
        <p:spPr/>
        <p:txBody>
          <a:bodyPr/>
          <a:lstStyle/>
          <a:p>
            <a:endParaRPr lang="en-CA"/>
          </a:p>
        </p:txBody>
      </p:sp>
      <p:sp>
        <p:nvSpPr>
          <p:cNvPr id="4" name="Slide Number Placeholder 3">
            <a:extLst>
              <a:ext uri="{FF2B5EF4-FFF2-40B4-BE49-F238E27FC236}">
                <a16:creationId xmlns:a16="http://schemas.microsoft.com/office/drawing/2014/main" id="{18364115-423E-5B5D-44A5-2499787DC92F}"/>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4405FC3-537F-4887-8997-F7E3E6BBCEB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512387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C205B941-A6F2-42AE-885D-77DEA4826224}" type="slidenum">
              <a:rPr lang="en-CA" smtClean="0"/>
              <a:t>20</a:t>
            </a:fld>
            <a:endParaRPr lang="en-CA"/>
          </a:p>
        </p:txBody>
      </p:sp>
    </p:spTree>
    <p:extLst>
      <p:ext uri="{BB962C8B-B14F-4D97-AF65-F5344CB8AC3E}">
        <p14:creationId xmlns:p14="http://schemas.microsoft.com/office/powerpoint/2010/main" val="1576756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03E85185-1710-4F83-9600-C7821B209249}" type="slidenum">
              <a:rPr lang="en-CA" smtClean="0"/>
              <a:t>2</a:t>
            </a:fld>
            <a:endParaRPr lang="en-CA"/>
          </a:p>
        </p:txBody>
      </p:sp>
    </p:spTree>
    <p:extLst>
      <p:ext uri="{BB962C8B-B14F-4D97-AF65-F5344CB8AC3E}">
        <p14:creationId xmlns:p14="http://schemas.microsoft.com/office/powerpoint/2010/main" val="2205204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03E85185-1710-4F83-9600-C7821B209249}" type="slidenum">
              <a:rPr lang="en-CA" smtClean="0"/>
              <a:t>3</a:t>
            </a:fld>
            <a:endParaRPr lang="en-CA"/>
          </a:p>
        </p:txBody>
      </p:sp>
    </p:spTree>
    <p:extLst>
      <p:ext uri="{BB962C8B-B14F-4D97-AF65-F5344CB8AC3E}">
        <p14:creationId xmlns:p14="http://schemas.microsoft.com/office/powerpoint/2010/main" val="3725059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CA"/>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3E85185-1710-4F83-9600-C7821B209249}"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8557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a:spcBef>
                <a:spcPct val="20000"/>
              </a:spcBef>
            </a:pPr>
            <a:endParaRPr lang="en-CA">
              <a:ea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DD8B1A-5049-5C4B-AFE6-32830630CA6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98688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3A852-088C-005A-2425-32380EE980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7C68DC-97F3-BF56-B7EA-23B52AFB63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4991B3-6CDA-E751-CA5C-65772775D296}"/>
              </a:ext>
            </a:extLst>
          </p:cNvPr>
          <p:cNvSpPr>
            <a:spLocks noGrp="1"/>
          </p:cNvSpPr>
          <p:nvPr>
            <p:ph type="body" idx="1"/>
          </p:nvPr>
        </p:nvSpPr>
        <p:spPr/>
        <p:txBody>
          <a:bodyPr/>
          <a:lstStyle/>
          <a:p>
            <a:pPr>
              <a:spcBef>
                <a:spcPts val="1000"/>
              </a:spcBef>
            </a:pPr>
            <a:endParaRPr lang="en-CA" b="1">
              <a:ea typeface="Calibri"/>
              <a:cs typeface="Calibri"/>
            </a:endParaRPr>
          </a:p>
        </p:txBody>
      </p:sp>
      <p:sp>
        <p:nvSpPr>
          <p:cNvPr id="4" name="Slide Number Placeholder 3">
            <a:extLst>
              <a:ext uri="{FF2B5EF4-FFF2-40B4-BE49-F238E27FC236}">
                <a16:creationId xmlns:a16="http://schemas.microsoft.com/office/drawing/2014/main" id="{4713BC05-3EF3-30B2-325C-509D017186C0}"/>
              </a:ext>
            </a:extLst>
          </p:cNvPr>
          <p:cNvSpPr>
            <a:spLocks noGrp="1"/>
          </p:cNvSpPr>
          <p:nvPr>
            <p:ph type="sldNum" sz="quarter" idx="5"/>
          </p:nvPr>
        </p:nvSpPr>
        <p:spPr/>
        <p:txBody>
          <a:bodyPr/>
          <a:lstStyle/>
          <a:p>
            <a:fld id="{03E85185-1710-4F83-9600-C7821B209249}" type="slidenum">
              <a:rPr lang="en-CA" smtClean="0"/>
              <a:t>10</a:t>
            </a:fld>
            <a:endParaRPr lang="en-CA"/>
          </a:p>
        </p:txBody>
      </p:sp>
    </p:spTree>
    <p:extLst>
      <p:ext uri="{BB962C8B-B14F-4D97-AF65-F5344CB8AC3E}">
        <p14:creationId xmlns:p14="http://schemas.microsoft.com/office/powerpoint/2010/main" val="9210819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29F11-C37C-1775-AF26-7F8303D3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3EE6B6-5073-16B8-0994-6774748BD2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A7D03D-C948-4F5F-B635-6BC304C7DB22}"/>
              </a:ext>
            </a:extLst>
          </p:cNvPr>
          <p:cNvSpPr>
            <a:spLocks noGrp="1"/>
          </p:cNvSpPr>
          <p:nvPr>
            <p:ph type="body" idx="1"/>
          </p:nvPr>
        </p:nvSpPr>
        <p:spPr/>
        <p:txBody>
          <a:bodyPr/>
          <a:lstStyle/>
          <a:p>
            <a:endParaRPr lang="en-CA"/>
          </a:p>
        </p:txBody>
      </p:sp>
      <p:sp>
        <p:nvSpPr>
          <p:cNvPr id="4" name="Slide Number Placeholder 3">
            <a:extLst>
              <a:ext uri="{FF2B5EF4-FFF2-40B4-BE49-F238E27FC236}">
                <a16:creationId xmlns:a16="http://schemas.microsoft.com/office/drawing/2014/main" id="{AEC47AA0-4DCE-BF60-0EEA-16A3DBB3B7DC}"/>
              </a:ext>
            </a:extLst>
          </p:cNvPr>
          <p:cNvSpPr>
            <a:spLocks noGrp="1"/>
          </p:cNvSpPr>
          <p:nvPr>
            <p:ph type="sldNum" sz="quarter" idx="5"/>
          </p:nvPr>
        </p:nvSpPr>
        <p:spPr/>
        <p:txBody>
          <a:bodyPr/>
          <a:lstStyle/>
          <a:p>
            <a:fld id="{03E85185-1710-4F83-9600-C7821B209249}" type="slidenum">
              <a:rPr lang="en-CA" smtClean="0"/>
              <a:t>11</a:t>
            </a:fld>
            <a:endParaRPr lang="en-CA"/>
          </a:p>
        </p:txBody>
      </p:sp>
    </p:spTree>
    <p:extLst>
      <p:ext uri="{BB962C8B-B14F-4D97-AF65-F5344CB8AC3E}">
        <p14:creationId xmlns:p14="http://schemas.microsoft.com/office/powerpoint/2010/main" val="3609459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ED07B-BCEE-0382-7F67-02C447A13B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F83037-24B4-D319-438F-A0AAD6579D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510A53-0729-B53F-0268-D378451D2131}"/>
              </a:ext>
            </a:extLst>
          </p:cNvPr>
          <p:cNvSpPr>
            <a:spLocks noGrp="1"/>
          </p:cNvSpPr>
          <p:nvPr>
            <p:ph type="body" idx="1"/>
          </p:nvPr>
        </p:nvSpPr>
        <p:spPr/>
        <p:txBody>
          <a:bodyPr/>
          <a:lstStyle/>
          <a:p>
            <a:pPr>
              <a:spcBef>
                <a:spcPts val="1000"/>
              </a:spcBef>
            </a:pPr>
            <a:endParaRPr lang="en-CA" b="1">
              <a:ea typeface="Calibri"/>
              <a:cs typeface="Calibri"/>
            </a:endParaRPr>
          </a:p>
        </p:txBody>
      </p:sp>
      <p:sp>
        <p:nvSpPr>
          <p:cNvPr id="4" name="Slide Number Placeholder 3">
            <a:extLst>
              <a:ext uri="{FF2B5EF4-FFF2-40B4-BE49-F238E27FC236}">
                <a16:creationId xmlns:a16="http://schemas.microsoft.com/office/drawing/2014/main" id="{B414AD02-BF3C-10BD-C833-457F49D43990}"/>
              </a:ext>
            </a:extLst>
          </p:cNvPr>
          <p:cNvSpPr>
            <a:spLocks noGrp="1"/>
          </p:cNvSpPr>
          <p:nvPr>
            <p:ph type="sldNum" sz="quarter" idx="5"/>
          </p:nvPr>
        </p:nvSpPr>
        <p:spPr/>
        <p:txBody>
          <a:bodyPr/>
          <a:lstStyle/>
          <a:p>
            <a:fld id="{03E85185-1710-4F83-9600-C7821B209249}" type="slidenum">
              <a:rPr lang="en-CA" smtClean="0"/>
              <a:t>13</a:t>
            </a:fld>
            <a:endParaRPr lang="en-CA"/>
          </a:p>
        </p:txBody>
      </p:sp>
    </p:spTree>
    <p:extLst>
      <p:ext uri="{BB962C8B-B14F-4D97-AF65-F5344CB8AC3E}">
        <p14:creationId xmlns:p14="http://schemas.microsoft.com/office/powerpoint/2010/main" val="15647950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ctr">
              <a:spcAft>
                <a:spcPts val="800"/>
              </a:spcAft>
              <a:buSzPts val="1000"/>
              <a:tabLst>
                <a:tab pos="457429" algn="l"/>
              </a:tabLst>
            </a:pPr>
            <a:endParaRPr lang="en-US" sz="1800">
              <a:latin typeface="Arial"/>
              <a:cs typeface="Aria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458EE2-1797-45CC-A6F4-730348501F59}"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59910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3" Type="http://schemas.openxmlformats.org/officeDocument/2006/relationships/image" Target="../media/image5.svg"/><Relationship Id="rId7" Type="http://schemas.openxmlformats.org/officeDocument/2006/relationships/image" Target="../media/image9.sv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Master" Target="../slideMasters/slideMaster2.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Alexis -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405AA-467A-E3C4-B032-B0A8C8D8BD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A21CA65A-2E42-7762-C840-45EE3D5DC5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6" name="Slide Number Placeholder 5">
            <a:extLst>
              <a:ext uri="{FF2B5EF4-FFF2-40B4-BE49-F238E27FC236}">
                <a16:creationId xmlns:a16="http://schemas.microsoft.com/office/drawing/2014/main" id="{FA95CC40-E597-4208-E9AB-E73B9E49FCCD}"/>
              </a:ext>
            </a:extLst>
          </p:cNvPr>
          <p:cNvSpPr>
            <a:spLocks noGrp="1"/>
          </p:cNvSpPr>
          <p:nvPr>
            <p:ph type="sldNum" sz="quarter" idx="12"/>
          </p:nvPr>
        </p:nvSpPr>
        <p:spPr/>
        <p:txBody>
          <a:bodyPr/>
          <a:lstStyle/>
          <a:p>
            <a:fld id="{AF2FF8BA-8DDB-4074-883A-172F001D9E4F}" type="slidenum">
              <a:rPr lang="en-CA" smtClean="0"/>
              <a:t>‹#›</a:t>
            </a:fld>
            <a:endParaRPr lang="en-CA"/>
          </a:p>
        </p:txBody>
      </p:sp>
    </p:spTree>
    <p:extLst>
      <p:ext uri="{BB962C8B-B14F-4D97-AF65-F5344CB8AC3E}">
        <p14:creationId xmlns:p14="http://schemas.microsoft.com/office/powerpoint/2010/main" val="1072585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re et texte vertical">
    <p:spTree>
      <p:nvGrpSpPr>
        <p:cNvPr id="1" name=""/>
        <p:cNvGrpSpPr/>
        <p:nvPr/>
      </p:nvGrpSpPr>
      <p:grpSpPr>
        <a:xfrm>
          <a:off x="0" y="0"/>
          <a:ext cx="0" cy="0"/>
          <a:chOff x="0" y="0"/>
          <a:chExt cx="0" cy="0"/>
        </a:xfrm>
      </p:grpSpPr>
      <p:sp>
        <p:nvSpPr>
          <p:cNvPr id="11" name="Oval 10">
            <a:extLst>
              <a:ext uri="{FF2B5EF4-FFF2-40B4-BE49-F238E27FC236}">
                <a16:creationId xmlns:a16="http://schemas.microsoft.com/office/drawing/2014/main" id="{700D70BF-0D78-8947-9B2F-B0F56FF5C8CF}"/>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a:extLst>
              <a:ext uri="{FF2B5EF4-FFF2-40B4-BE49-F238E27FC236}">
                <a16:creationId xmlns:a16="http://schemas.microsoft.com/office/drawing/2014/main" id="{05561771-F5B0-B740-831B-001696BB1FE6}"/>
              </a:ext>
            </a:extLst>
          </p:cNvPr>
          <p:cNvSpPr>
            <a:spLocks noGrp="1"/>
          </p:cNvSpPr>
          <p:nvPr>
            <p:ph type="body" orient="vert" idx="1"/>
          </p:nvPr>
        </p:nvSpPr>
        <p:spPr>
          <a:xfrm>
            <a:off x="838200" y="1825625"/>
            <a:ext cx="10515600" cy="4146197"/>
          </a:xfrm>
          <a:prstGeom prst="rect">
            <a:avLst/>
          </a:prstGeom>
        </p:spPr>
        <p:txBody>
          <a:bodyPr vert="eaVert">
            <a:normAutofit/>
          </a:bodyPr>
          <a:lstStyle>
            <a:lvl1pPr>
              <a:defRPr sz="1600">
                <a:latin typeface="Arial MT Std" panose="020B0402020200020204" pitchFamily="34" charset="0"/>
              </a:defRPr>
            </a:lvl1pPr>
            <a:lvl2pPr>
              <a:defRPr sz="1400">
                <a:latin typeface="Arial MT Std" panose="020B0402020200020204" pitchFamily="34" charset="0"/>
              </a:defRPr>
            </a:lvl2pPr>
            <a:lvl3pPr>
              <a:defRPr sz="1200">
                <a:latin typeface="Arial MT Std" panose="020B0402020200020204" pitchFamily="34" charset="0"/>
              </a:defRPr>
            </a:lvl3pPr>
            <a:lvl4pPr>
              <a:defRPr sz="1100">
                <a:latin typeface="Arial MT Std" panose="020B0402020200020204" pitchFamily="34" charset="0"/>
              </a:defRPr>
            </a:lvl4pPr>
            <a:lvl5pPr>
              <a:defRPr sz="1100">
                <a:latin typeface="Arial MT Std" panose="020B0402020200020204" pitchFamily="34" charset="0"/>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9" name="Title 1">
            <a:extLst>
              <a:ext uri="{FF2B5EF4-FFF2-40B4-BE49-F238E27FC236}">
                <a16:creationId xmlns:a16="http://schemas.microsoft.com/office/drawing/2014/main" id="{478D8594-770D-2F41-980E-F79D6542DB14}"/>
              </a:ext>
            </a:extLst>
          </p:cNvPr>
          <p:cNvSpPr>
            <a:spLocks noGrp="1"/>
          </p:cNvSpPr>
          <p:nvPr>
            <p:ph type="title" hasCustomPrompt="1"/>
          </p:nvPr>
        </p:nvSpPr>
        <p:spPr>
          <a:xfrm>
            <a:off x="838200" y="1152144"/>
            <a:ext cx="10515600" cy="538544"/>
          </a:xfrm>
          <a:prstGeom prst="rect">
            <a:avLst/>
          </a:prstGeom>
        </p:spPr>
        <p:txBody>
          <a:bodyPr anchor="b">
            <a:noAutofit/>
          </a:bodyPr>
          <a:lstStyle>
            <a:lvl1pPr>
              <a:defRPr sz="2000">
                <a:latin typeface="Arial MT Std" panose="020B0402020200020204" pitchFamily="34" charset="0"/>
              </a:defRPr>
            </a:lvl1pPr>
          </a:lstStyle>
          <a:p>
            <a:r>
              <a:rPr lang="en-US"/>
              <a:t>CLICK TO EDIT MASTER TITLE STYLE</a:t>
            </a:r>
          </a:p>
        </p:txBody>
      </p:sp>
      <p:sp>
        <p:nvSpPr>
          <p:cNvPr id="7" name="Subtitle 2">
            <a:extLst>
              <a:ext uri="{FF2B5EF4-FFF2-40B4-BE49-F238E27FC236}">
                <a16:creationId xmlns:a16="http://schemas.microsoft.com/office/drawing/2014/main" id="{BEA5A1E9-D7B6-5340-947A-1F94DDAB71B4}"/>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0" name="Slide Number Placeholder 5">
            <a:extLst>
              <a:ext uri="{FF2B5EF4-FFF2-40B4-BE49-F238E27FC236}">
                <a16:creationId xmlns:a16="http://schemas.microsoft.com/office/drawing/2014/main" id="{12C95B3F-EB60-0C49-B87A-157BB552B1C6}"/>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1496422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09471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0AE6BA-CC67-964A-CE93-5F54DDACCDE1}"/>
              </a:ext>
            </a:extLst>
          </p:cNvPr>
          <p:cNvSpPr>
            <a:spLocks noGrp="1"/>
          </p:cNvSpPr>
          <p:nvPr>
            <p:ph type="dt" sz="half" idx="10"/>
          </p:nvPr>
        </p:nvSpPr>
        <p:spPr/>
        <p:txBody>
          <a:bodyPr/>
          <a:lstStyle/>
          <a:p>
            <a:endParaRPr lang="en-CA"/>
          </a:p>
        </p:txBody>
      </p:sp>
      <p:sp>
        <p:nvSpPr>
          <p:cNvPr id="3" name="Footer Placeholder 2">
            <a:extLst>
              <a:ext uri="{FF2B5EF4-FFF2-40B4-BE49-F238E27FC236}">
                <a16:creationId xmlns:a16="http://schemas.microsoft.com/office/drawing/2014/main" id="{E8CD83E8-F1D6-EE41-EAAD-BAEBDDA22FA0}"/>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A30395D2-1FBE-CC9A-B6C6-DB162FB3E8C9}"/>
              </a:ext>
            </a:extLst>
          </p:cNvPr>
          <p:cNvSpPr>
            <a:spLocks noGrp="1"/>
          </p:cNvSpPr>
          <p:nvPr>
            <p:ph type="sldNum" sz="quarter" idx="12"/>
          </p:nvPr>
        </p:nvSpPr>
        <p:spPr/>
        <p:txBody>
          <a:bodyPr/>
          <a:lstStyle/>
          <a:p>
            <a:fld id="{0917C744-13BD-4D0D-AF99-91B5BA174486}" type="slidenum">
              <a:rPr lang="en-CA" smtClean="0"/>
              <a:t>‹#›</a:t>
            </a:fld>
            <a:endParaRPr lang="en-CA"/>
          </a:p>
        </p:txBody>
      </p:sp>
    </p:spTree>
    <p:extLst>
      <p:ext uri="{BB962C8B-B14F-4D97-AF65-F5344CB8AC3E}">
        <p14:creationId xmlns:p14="http://schemas.microsoft.com/office/powerpoint/2010/main" val="39103717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7" name="Date Placeholder 6">
            <a:extLst>
              <a:ext uri="{FF2B5EF4-FFF2-40B4-BE49-F238E27FC236}">
                <a16:creationId xmlns:a16="http://schemas.microsoft.com/office/drawing/2014/main" id="{FA961F6D-7A90-466A-C708-4ED4B8EAE61D}"/>
              </a:ext>
            </a:extLst>
          </p:cNvPr>
          <p:cNvSpPr>
            <a:spLocks noGrp="1"/>
          </p:cNvSpPr>
          <p:nvPr>
            <p:ph type="dt" sz="half" idx="10"/>
          </p:nvPr>
        </p:nvSpPr>
        <p:spPr>
          <a:xfrm>
            <a:off x="609600" y="6356351"/>
            <a:ext cx="28448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73ABDB47-87CC-8F67-DAA7-1B9FCEEBE310}"/>
              </a:ext>
            </a:extLst>
          </p:cNvPr>
          <p:cNvSpPr>
            <a:spLocks noGrp="1"/>
          </p:cNvSpPr>
          <p:nvPr>
            <p:ph type="ftr" sz="quarter" idx="11"/>
          </p:nvPr>
        </p:nvSpPr>
        <p:spPr>
          <a:xfrm>
            <a:off x="4165600" y="6356351"/>
            <a:ext cx="3860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12E391C3-6E19-328F-2A73-0D49DCD37140}"/>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25456204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Alexis -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405AA-467A-E3C4-B032-B0A8C8D8BD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A21CA65A-2E42-7762-C840-45EE3D5DC5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6" name="Slide Number Placeholder 5">
            <a:extLst>
              <a:ext uri="{FF2B5EF4-FFF2-40B4-BE49-F238E27FC236}">
                <a16:creationId xmlns:a16="http://schemas.microsoft.com/office/drawing/2014/main" id="{FA95CC40-E597-4208-E9AB-E73B9E49FCCD}"/>
              </a:ext>
            </a:extLst>
          </p:cNvPr>
          <p:cNvSpPr>
            <a:spLocks noGrp="1"/>
          </p:cNvSpPr>
          <p:nvPr>
            <p:ph type="sldNum" sz="quarter" idx="12"/>
          </p:nvPr>
        </p:nvSpPr>
        <p:spPr/>
        <p:txBody>
          <a:bodyPr/>
          <a:lstStyle/>
          <a:p>
            <a:fld id="{AF2FF8BA-8DDB-4074-883A-172F001D9E4F}" type="slidenum">
              <a:rPr lang="en-CA" smtClean="0"/>
              <a:t>‹#›</a:t>
            </a:fld>
            <a:endParaRPr lang="en-CA"/>
          </a:p>
        </p:txBody>
      </p:sp>
    </p:spTree>
    <p:extLst>
      <p:ext uri="{BB962C8B-B14F-4D97-AF65-F5344CB8AC3E}">
        <p14:creationId xmlns:p14="http://schemas.microsoft.com/office/powerpoint/2010/main" val="22426137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5E539-CBE8-49BE-ACB6-82667D1BEF71}"/>
              </a:ext>
            </a:extLst>
          </p:cNvPr>
          <p:cNvSpPr>
            <a:spLocks noGrp="1"/>
          </p:cNvSpPr>
          <p:nvPr>
            <p:ph type="title" hasCustomPrompt="1"/>
          </p:nvPr>
        </p:nvSpPr>
        <p:spPr/>
        <p:txBody>
          <a:bodyPr/>
          <a:lstStyle>
            <a:lvl1pPr>
              <a:defRPr/>
            </a:lvl1pPr>
          </a:lstStyle>
          <a:p>
            <a:r>
              <a:rPr lang="fr-CA" noProof="0"/>
              <a:t>Page Title</a:t>
            </a:r>
            <a:endParaRPr lang="en-CA"/>
          </a:p>
        </p:txBody>
      </p:sp>
      <p:sp>
        <p:nvSpPr>
          <p:cNvPr id="3" name="Content Placeholder 2">
            <a:extLst>
              <a:ext uri="{FF2B5EF4-FFF2-40B4-BE49-F238E27FC236}">
                <a16:creationId xmlns:a16="http://schemas.microsoft.com/office/drawing/2014/main" id="{49313BCC-9A51-4917-BC07-7D61FBA0D363}"/>
              </a:ext>
            </a:extLst>
          </p:cNvPr>
          <p:cNvSpPr>
            <a:spLocks noGrp="1"/>
          </p:cNvSpPr>
          <p:nvPr>
            <p:ph idx="1" hasCustomPrompt="1"/>
          </p:nvPr>
        </p:nvSpPr>
        <p:spPr>
          <a:xfrm>
            <a:off x="731519" y="1188720"/>
            <a:ext cx="10704280" cy="502920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fr-CA" noProof="0"/>
              <a:t>Level #1</a:t>
            </a:r>
          </a:p>
          <a:p>
            <a:pPr lvl="1"/>
            <a:r>
              <a:rPr lang="fr-CA" noProof="0"/>
              <a:t>Level #2</a:t>
            </a:r>
          </a:p>
          <a:p>
            <a:pPr lvl="2"/>
            <a:r>
              <a:rPr lang="fr-CA" noProof="0"/>
              <a:t>Level #3</a:t>
            </a:r>
          </a:p>
          <a:p>
            <a:pPr lvl="3"/>
            <a:r>
              <a:rPr lang="fr-CA" noProof="0"/>
              <a:t>Level #4</a:t>
            </a:r>
          </a:p>
          <a:p>
            <a:pPr lvl="4"/>
            <a:r>
              <a:rPr lang="fr-CA" noProof="0"/>
              <a:t>Level #5</a:t>
            </a:r>
          </a:p>
        </p:txBody>
      </p:sp>
      <p:sp>
        <p:nvSpPr>
          <p:cNvPr id="5" name="Slide Number Placeholder 5">
            <a:extLst>
              <a:ext uri="{FF2B5EF4-FFF2-40B4-BE49-F238E27FC236}">
                <a16:creationId xmlns:a16="http://schemas.microsoft.com/office/drawing/2014/main" id="{818E7CC3-20BF-4926-A846-9731E96EF800}"/>
              </a:ext>
            </a:extLst>
          </p:cNvPr>
          <p:cNvSpPr>
            <a:spLocks noGrp="1"/>
          </p:cNvSpPr>
          <p:nvPr>
            <p:ph type="sldNum" sz="quarter" idx="4"/>
          </p:nvPr>
        </p:nvSpPr>
        <p:spPr>
          <a:xfrm>
            <a:off x="10944522" y="6516611"/>
            <a:ext cx="491279" cy="197985"/>
          </a:xfrm>
          <a:prstGeom prst="rect">
            <a:avLst/>
          </a:prstGeom>
        </p:spPr>
        <p:txBody>
          <a:bodyPr vert="horz" lIns="0" tIns="0" rIns="0" bIns="0" rtlCol="0" anchor="t" anchorCtr="0"/>
          <a:lstStyle>
            <a:lvl1pPr algn="r">
              <a:defRPr sz="900">
                <a:solidFill>
                  <a:schemeClr val="tx1">
                    <a:tint val="75000"/>
                  </a:schemeClr>
                </a:solidFill>
              </a:defRPr>
            </a:lvl1pPr>
          </a:lstStyle>
          <a:p>
            <a:fld id="{AF2FF8BA-8DDB-4074-883A-172F001D9E4F}" type="slidenum">
              <a:rPr lang="en-CA" smtClean="0"/>
              <a:t>‹#›</a:t>
            </a:fld>
            <a:endParaRPr lang="en-CA"/>
          </a:p>
        </p:txBody>
      </p:sp>
    </p:spTree>
    <p:extLst>
      <p:ext uri="{BB962C8B-B14F-4D97-AF65-F5344CB8AC3E}">
        <p14:creationId xmlns:p14="http://schemas.microsoft.com/office/powerpoint/2010/main" val="24511242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Alexis -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4C72A-DB6C-CC96-E6A5-BAF2A0F9F4D3}"/>
              </a:ext>
            </a:extLst>
          </p:cNvPr>
          <p:cNvSpPr>
            <a:spLocks noGrp="1"/>
          </p:cNvSpPr>
          <p:nvPr>
            <p:ph type="title"/>
          </p:nvPr>
        </p:nvSpPr>
        <p:spPr>
          <a:xfrm>
            <a:off x="838200" y="963642"/>
            <a:ext cx="10515600" cy="1325563"/>
          </a:xfrm>
          <a:prstGeom prst="rect">
            <a:avLst/>
          </a:prstGeom>
        </p:spPr>
        <p:txBody>
          <a:body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9C1345CC-0D8A-DC3D-DA60-1FBBB079E5DD}"/>
              </a:ext>
            </a:extLst>
          </p:cNvPr>
          <p:cNvSpPr>
            <a:spLocks noGrp="1"/>
          </p:cNvSpPr>
          <p:nvPr>
            <p:ph type="sldNum" sz="quarter" idx="12"/>
          </p:nvPr>
        </p:nvSpPr>
        <p:spPr/>
        <p:txBody>
          <a:bodyPr/>
          <a:lstStyle/>
          <a:p>
            <a:fld id="{0BAB56C9-7437-E942-95D0-C6702221D6E1}" type="slidenum">
              <a:rPr lang="en-US" smtClean="0"/>
              <a:t>‹#›</a:t>
            </a:fld>
            <a:endParaRPr lang="en-US"/>
          </a:p>
        </p:txBody>
      </p:sp>
      <p:sp>
        <p:nvSpPr>
          <p:cNvPr id="7" name="Content Placeholder 6">
            <a:extLst>
              <a:ext uri="{FF2B5EF4-FFF2-40B4-BE49-F238E27FC236}">
                <a16:creationId xmlns:a16="http://schemas.microsoft.com/office/drawing/2014/main" id="{8F7B8CD0-64A1-A1A8-0F22-F858254DF700}"/>
              </a:ext>
            </a:extLst>
          </p:cNvPr>
          <p:cNvSpPr>
            <a:spLocks noGrp="1"/>
          </p:cNvSpPr>
          <p:nvPr>
            <p:ph sz="quarter" idx="13"/>
          </p:nvPr>
        </p:nvSpPr>
        <p:spPr>
          <a:xfrm>
            <a:off x="838200" y="2378075"/>
            <a:ext cx="10515600" cy="1562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9" name="Content Placeholder 8">
            <a:extLst>
              <a:ext uri="{FF2B5EF4-FFF2-40B4-BE49-F238E27FC236}">
                <a16:creationId xmlns:a16="http://schemas.microsoft.com/office/drawing/2014/main" id="{FF7CD8D5-1A90-B37E-7C3C-1F7AE7AE7C04}"/>
              </a:ext>
            </a:extLst>
          </p:cNvPr>
          <p:cNvSpPr>
            <a:spLocks noGrp="1"/>
          </p:cNvSpPr>
          <p:nvPr>
            <p:ph sz="quarter" idx="14"/>
          </p:nvPr>
        </p:nvSpPr>
        <p:spPr>
          <a:xfrm>
            <a:off x="838200" y="4029076"/>
            <a:ext cx="10515600" cy="1865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4978201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D87E4-63B8-BECF-8793-13A212190B91}"/>
              </a:ext>
            </a:extLst>
          </p:cNvPr>
          <p:cNvSpPr>
            <a:spLocks noGrp="1"/>
          </p:cNvSpPr>
          <p:nvPr>
            <p:ph type="title"/>
          </p:nvPr>
        </p:nvSpPr>
        <p:spPr>
          <a:xfrm>
            <a:off x="960120" y="2368493"/>
            <a:ext cx="10515600" cy="1325563"/>
          </a:xfrm>
          <a:prstGeom prst="rect">
            <a:avLst/>
          </a:prstGeom>
        </p:spPr>
        <p:txBody>
          <a:body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980F0E2A-08F3-E42E-FE52-ED414E8E732D}"/>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21797468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98277"/>
            <a:ext cx="10972800" cy="4525963"/>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9" name="Slide Number Placeholder 8">
            <a:extLst>
              <a:ext uri="{FF2B5EF4-FFF2-40B4-BE49-F238E27FC236}">
                <a16:creationId xmlns:a16="http://schemas.microsoft.com/office/drawing/2014/main" id="{12E391C3-6E19-328F-2A73-0D49DCD37140}"/>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29409767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Comparaison">
    <p:spTree>
      <p:nvGrpSpPr>
        <p:cNvPr id="1" name=""/>
        <p:cNvGrpSpPr/>
        <p:nvPr/>
      </p:nvGrpSpPr>
      <p:grpSpPr>
        <a:xfrm>
          <a:off x="0" y="0"/>
          <a:ext cx="0" cy="0"/>
          <a:chOff x="0" y="0"/>
          <a:chExt cx="0" cy="0"/>
        </a:xfrm>
      </p:grpSpPr>
      <p:sp>
        <p:nvSpPr>
          <p:cNvPr id="14" name="Oval 13">
            <a:extLst>
              <a:ext uri="{FF2B5EF4-FFF2-40B4-BE49-F238E27FC236}">
                <a16:creationId xmlns:a16="http://schemas.microsoft.com/office/drawing/2014/main" id="{589D3108-C7BC-274D-B353-E84095136186}"/>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6025CCEC-8CE8-A349-8EF6-399A8DC9DAD6}"/>
              </a:ext>
            </a:extLst>
          </p:cNvPr>
          <p:cNvSpPr>
            <a:spLocks noGrp="1"/>
          </p:cNvSpPr>
          <p:nvPr>
            <p:ph type="body" idx="1" hasCustomPrompt="1"/>
          </p:nvPr>
        </p:nvSpPr>
        <p:spPr>
          <a:xfrm>
            <a:off x="839788" y="1817291"/>
            <a:ext cx="5157787" cy="641483"/>
          </a:xfrm>
          <a:prstGeom prst="rect">
            <a:avLst/>
          </a:prstGeom>
        </p:spPr>
        <p:txBody>
          <a:bodyPr anchor="b">
            <a:normAutofit/>
          </a:bodyPr>
          <a:lstStyle>
            <a:lvl1pPr marL="0" indent="0">
              <a:buNone/>
              <a:defRPr sz="1800" b="0">
                <a:latin typeface="Arial MT Std" panose="020B0402020200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8B6288D-1486-174E-8027-9566C127ED22}"/>
              </a:ext>
            </a:extLst>
          </p:cNvPr>
          <p:cNvSpPr>
            <a:spLocks noGrp="1"/>
          </p:cNvSpPr>
          <p:nvPr>
            <p:ph sz="half" idx="2"/>
          </p:nvPr>
        </p:nvSpPr>
        <p:spPr>
          <a:xfrm>
            <a:off x="839788" y="2505075"/>
            <a:ext cx="5157787" cy="3478036"/>
          </a:xfrm>
          <a:prstGeom prst="rect">
            <a:avLst/>
          </a:prstGeom>
        </p:spPr>
        <p:txBody>
          <a:bodyPr>
            <a:normAutofit/>
          </a:bodyPr>
          <a:lstStyle>
            <a:lvl1pPr>
              <a:defRPr sz="1600">
                <a:latin typeface="Arial MT Std" panose="020B0402020200020204" pitchFamily="34" charset="0"/>
              </a:defRPr>
            </a:lvl1pPr>
            <a:lvl2pPr>
              <a:defRPr sz="1400">
                <a:latin typeface="Arial MT Std" panose="020B0402020200020204" pitchFamily="34" charset="0"/>
              </a:defRPr>
            </a:lvl2pPr>
            <a:lvl3pPr>
              <a:defRPr sz="1200">
                <a:latin typeface="Arial MT Std" panose="020B0402020200020204" pitchFamily="34" charset="0"/>
              </a:defRPr>
            </a:lvl3pPr>
            <a:lvl4pPr>
              <a:defRPr sz="1100">
                <a:latin typeface="Arial MT Std" panose="020B0402020200020204" pitchFamily="34" charset="0"/>
              </a:defRPr>
            </a:lvl4pPr>
            <a:lvl5pPr>
              <a:defRPr sz="1100">
                <a:latin typeface="Arial MT Std" panose="020B0402020200020204" pitchFamily="34" charset="0"/>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Text Placeholder 4">
            <a:extLst>
              <a:ext uri="{FF2B5EF4-FFF2-40B4-BE49-F238E27FC236}">
                <a16:creationId xmlns:a16="http://schemas.microsoft.com/office/drawing/2014/main" id="{95847CF6-9394-5B4B-8220-7B71F29DB861}"/>
              </a:ext>
            </a:extLst>
          </p:cNvPr>
          <p:cNvSpPr>
            <a:spLocks noGrp="1"/>
          </p:cNvSpPr>
          <p:nvPr>
            <p:ph type="body" sz="quarter" idx="3" hasCustomPrompt="1"/>
          </p:nvPr>
        </p:nvSpPr>
        <p:spPr>
          <a:xfrm>
            <a:off x="6172200" y="1817291"/>
            <a:ext cx="5183188" cy="641483"/>
          </a:xfrm>
          <a:prstGeom prst="rect">
            <a:avLst/>
          </a:prstGeom>
        </p:spPr>
        <p:txBody>
          <a:bodyPr anchor="b">
            <a:normAutofit/>
          </a:bodyPr>
          <a:lstStyle>
            <a:lvl1pPr marL="0" indent="0">
              <a:buNone/>
              <a:defRPr sz="1800" b="0">
                <a:latin typeface="Arial MT Std" panose="020B0402020200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D0A9809-9CAB-EB48-A314-EFB972167AF3}"/>
              </a:ext>
            </a:extLst>
          </p:cNvPr>
          <p:cNvSpPr>
            <a:spLocks noGrp="1"/>
          </p:cNvSpPr>
          <p:nvPr>
            <p:ph sz="quarter" idx="4"/>
          </p:nvPr>
        </p:nvSpPr>
        <p:spPr>
          <a:xfrm>
            <a:off x="6172200" y="2505075"/>
            <a:ext cx="5183188" cy="3478036"/>
          </a:xfrm>
          <a:prstGeom prst="rect">
            <a:avLst/>
          </a:prstGeom>
        </p:spPr>
        <p:txBody>
          <a:bodyPr>
            <a:normAutofit/>
          </a:bodyPr>
          <a:lstStyle>
            <a:lvl1pPr>
              <a:defRPr sz="1600">
                <a:latin typeface="Arial MT Std" panose="020B0402020200020204" pitchFamily="34" charset="0"/>
              </a:defRPr>
            </a:lvl1pPr>
            <a:lvl2pPr>
              <a:defRPr sz="1400">
                <a:latin typeface="Arial MT Std" panose="020B0402020200020204" pitchFamily="34" charset="0"/>
              </a:defRPr>
            </a:lvl2pPr>
            <a:lvl3pPr>
              <a:defRPr sz="1200">
                <a:latin typeface="Arial MT Std" panose="020B0402020200020204" pitchFamily="34" charset="0"/>
              </a:defRPr>
            </a:lvl3pPr>
            <a:lvl4pPr>
              <a:defRPr sz="1100">
                <a:latin typeface="Arial MT Std" panose="020B0402020200020204" pitchFamily="34" charset="0"/>
              </a:defRPr>
            </a:lvl4pPr>
            <a:lvl5pPr>
              <a:defRPr sz="1100">
                <a:latin typeface="Arial MT Std" panose="020B0402020200020204" pitchFamily="34" charset="0"/>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2" name="Title 1">
            <a:extLst>
              <a:ext uri="{FF2B5EF4-FFF2-40B4-BE49-F238E27FC236}">
                <a16:creationId xmlns:a16="http://schemas.microsoft.com/office/drawing/2014/main" id="{585302A5-2089-074D-816D-EAD2D14CDF96}"/>
              </a:ext>
            </a:extLst>
          </p:cNvPr>
          <p:cNvSpPr>
            <a:spLocks noGrp="1"/>
          </p:cNvSpPr>
          <p:nvPr>
            <p:ph type="title" hasCustomPrompt="1"/>
          </p:nvPr>
        </p:nvSpPr>
        <p:spPr>
          <a:xfrm>
            <a:off x="838200" y="1152144"/>
            <a:ext cx="10515600" cy="538544"/>
          </a:xfrm>
          <a:prstGeom prst="rect">
            <a:avLst/>
          </a:prstGeom>
        </p:spPr>
        <p:txBody>
          <a:bodyPr anchor="b">
            <a:noAutofit/>
          </a:bodyPr>
          <a:lstStyle>
            <a:lvl1pPr>
              <a:defRPr sz="2000">
                <a:latin typeface="Arial MT Std" panose="020B0402020200020204" pitchFamily="34" charset="0"/>
              </a:defRPr>
            </a:lvl1pPr>
          </a:lstStyle>
          <a:p>
            <a:r>
              <a:rPr lang="en-US"/>
              <a:t>CLICK TO EDIT MASTER TITLE STYLE</a:t>
            </a:r>
          </a:p>
        </p:txBody>
      </p:sp>
      <p:sp>
        <p:nvSpPr>
          <p:cNvPr id="11" name="Subtitle 2">
            <a:extLst>
              <a:ext uri="{FF2B5EF4-FFF2-40B4-BE49-F238E27FC236}">
                <a16:creationId xmlns:a16="http://schemas.microsoft.com/office/drawing/2014/main" id="{0AD77972-520F-AF4E-8A22-C728C2AC14D8}"/>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5" name="Slide Number Placeholder 5">
            <a:extLst>
              <a:ext uri="{FF2B5EF4-FFF2-40B4-BE49-F238E27FC236}">
                <a16:creationId xmlns:a16="http://schemas.microsoft.com/office/drawing/2014/main" id="{F7128189-E823-FD4A-A279-951FF2849591}"/>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4083349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5E539-CBE8-49BE-ACB6-82667D1BEF71}"/>
              </a:ext>
            </a:extLst>
          </p:cNvPr>
          <p:cNvSpPr>
            <a:spLocks noGrp="1"/>
          </p:cNvSpPr>
          <p:nvPr>
            <p:ph type="title" hasCustomPrompt="1"/>
          </p:nvPr>
        </p:nvSpPr>
        <p:spPr/>
        <p:txBody>
          <a:bodyPr/>
          <a:lstStyle>
            <a:lvl1pPr>
              <a:defRPr/>
            </a:lvl1pPr>
          </a:lstStyle>
          <a:p>
            <a:r>
              <a:rPr lang="fr-CA" noProof="0"/>
              <a:t>Page Title</a:t>
            </a:r>
            <a:endParaRPr lang="en-CA"/>
          </a:p>
        </p:txBody>
      </p:sp>
      <p:sp>
        <p:nvSpPr>
          <p:cNvPr id="3" name="Content Placeholder 2">
            <a:extLst>
              <a:ext uri="{FF2B5EF4-FFF2-40B4-BE49-F238E27FC236}">
                <a16:creationId xmlns:a16="http://schemas.microsoft.com/office/drawing/2014/main" id="{49313BCC-9A51-4917-BC07-7D61FBA0D363}"/>
              </a:ext>
            </a:extLst>
          </p:cNvPr>
          <p:cNvSpPr>
            <a:spLocks noGrp="1"/>
          </p:cNvSpPr>
          <p:nvPr>
            <p:ph idx="1" hasCustomPrompt="1"/>
          </p:nvPr>
        </p:nvSpPr>
        <p:spPr>
          <a:xfrm>
            <a:off x="731519" y="1188720"/>
            <a:ext cx="10704280" cy="502920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fr-CA" noProof="0"/>
              <a:t>Level #1</a:t>
            </a:r>
          </a:p>
          <a:p>
            <a:pPr lvl="1"/>
            <a:r>
              <a:rPr lang="fr-CA" noProof="0"/>
              <a:t>Level #2</a:t>
            </a:r>
          </a:p>
          <a:p>
            <a:pPr lvl="2"/>
            <a:r>
              <a:rPr lang="fr-CA" noProof="0"/>
              <a:t>Level #3</a:t>
            </a:r>
          </a:p>
          <a:p>
            <a:pPr lvl="3"/>
            <a:r>
              <a:rPr lang="fr-CA" noProof="0"/>
              <a:t>Level #4</a:t>
            </a:r>
          </a:p>
          <a:p>
            <a:pPr lvl="4"/>
            <a:r>
              <a:rPr lang="fr-CA" noProof="0"/>
              <a:t>Level #5</a:t>
            </a:r>
          </a:p>
        </p:txBody>
      </p:sp>
      <p:sp>
        <p:nvSpPr>
          <p:cNvPr id="5" name="Slide Number Placeholder 5">
            <a:extLst>
              <a:ext uri="{FF2B5EF4-FFF2-40B4-BE49-F238E27FC236}">
                <a16:creationId xmlns:a16="http://schemas.microsoft.com/office/drawing/2014/main" id="{818E7CC3-20BF-4926-A846-9731E96EF800}"/>
              </a:ext>
            </a:extLst>
          </p:cNvPr>
          <p:cNvSpPr>
            <a:spLocks noGrp="1"/>
          </p:cNvSpPr>
          <p:nvPr>
            <p:ph type="sldNum" sz="quarter" idx="4"/>
          </p:nvPr>
        </p:nvSpPr>
        <p:spPr>
          <a:xfrm>
            <a:off x="10944522" y="6516611"/>
            <a:ext cx="491279" cy="197985"/>
          </a:xfrm>
          <a:prstGeom prst="rect">
            <a:avLst/>
          </a:prstGeom>
        </p:spPr>
        <p:txBody>
          <a:bodyPr vert="horz" lIns="0" tIns="0" rIns="0" bIns="0" rtlCol="0" anchor="t" anchorCtr="0"/>
          <a:lstStyle>
            <a:lvl1pPr algn="r">
              <a:defRPr sz="900">
                <a:solidFill>
                  <a:schemeClr val="tx1">
                    <a:tint val="75000"/>
                  </a:schemeClr>
                </a:solidFill>
              </a:defRPr>
            </a:lvl1pPr>
          </a:lstStyle>
          <a:p>
            <a:fld id="{AF2FF8BA-8DDB-4074-883A-172F001D9E4F}" type="slidenum">
              <a:rPr lang="en-CA" smtClean="0"/>
              <a:t>‹#›</a:t>
            </a:fld>
            <a:endParaRPr lang="en-CA"/>
          </a:p>
        </p:txBody>
      </p:sp>
    </p:spTree>
    <p:extLst>
      <p:ext uri="{BB962C8B-B14F-4D97-AF65-F5344CB8AC3E}">
        <p14:creationId xmlns:p14="http://schemas.microsoft.com/office/powerpoint/2010/main" val="12469078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B220FE8-D47D-8773-44E2-E4412B21E778}"/>
              </a:ext>
            </a:extLst>
          </p:cNvPr>
          <p:cNvSpPr/>
          <p:nvPr userDrawn="1"/>
        </p:nvSpPr>
        <p:spPr>
          <a:xfrm>
            <a:off x="0" y="1300327"/>
            <a:ext cx="12192000" cy="700503"/>
          </a:xfrm>
          <a:prstGeom prst="rect">
            <a:avLst/>
          </a:prstGeom>
          <a:solidFill>
            <a:srgbClr val="EBF6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sz="1200"/>
          </a:p>
        </p:txBody>
      </p:sp>
      <p:sp>
        <p:nvSpPr>
          <p:cNvPr id="7" name="Rectangle 6">
            <a:extLst>
              <a:ext uri="{FF2B5EF4-FFF2-40B4-BE49-F238E27FC236}">
                <a16:creationId xmlns:a16="http://schemas.microsoft.com/office/drawing/2014/main" id="{537B60C5-B07A-3205-A3F2-E122ED8B7124}"/>
              </a:ext>
            </a:extLst>
          </p:cNvPr>
          <p:cNvSpPr/>
          <p:nvPr userDrawn="1"/>
        </p:nvSpPr>
        <p:spPr>
          <a:xfrm>
            <a:off x="0" y="-19533"/>
            <a:ext cx="12192000" cy="1338136"/>
          </a:xfrm>
          <a:prstGeom prst="rect">
            <a:avLst/>
          </a:prstGeom>
          <a:solidFill>
            <a:srgbClr val="163C4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sz="1200"/>
          </a:p>
        </p:txBody>
      </p:sp>
      <p:cxnSp>
        <p:nvCxnSpPr>
          <p:cNvPr id="12" name="Google Shape;364;p30">
            <a:extLst>
              <a:ext uri="{FF2B5EF4-FFF2-40B4-BE49-F238E27FC236}">
                <a16:creationId xmlns:a16="http://schemas.microsoft.com/office/drawing/2014/main" id="{B65CE4F6-6147-CFD9-58BC-7BEFFF06D485}"/>
              </a:ext>
            </a:extLst>
          </p:cNvPr>
          <p:cNvCxnSpPr>
            <a:cxnSpLocks/>
          </p:cNvCxnSpPr>
          <p:nvPr userDrawn="1"/>
        </p:nvCxnSpPr>
        <p:spPr>
          <a:xfrm>
            <a:off x="3098800" y="1509463"/>
            <a:ext cx="0" cy="4898132"/>
          </a:xfrm>
          <a:prstGeom prst="straightConnector1">
            <a:avLst/>
          </a:prstGeom>
          <a:noFill/>
          <a:ln w="9525" cap="flat" cmpd="sng">
            <a:solidFill>
              <a:srgbClr val="7F7F7F"/>
            </a:solidFill>
            <a:prstDash val="dot"/>
            <a:round/>
            <a:headEnd type="none" w="sm" len="sm"/>
            <a:tailEnd type="none" w="sm" len="sm"/>
          </a:ln>
        </p:spPr>
      </p:cxnSp>
      <p:cxnSp>
        <p:nvCxnSpPr>
          <p:cNvPr id="13" name="Google Shape;364;p30">
            <a:extLst>
              <a:ext uri="{FF2B5EF4-FFF2-40B4-BE49-F238E27FC236}">
                <a16:creationId xmlns:a16="http://schemas.microsoft.com/office/drawing/2014/main" id="{E1FFF477-1C92-1C02-0D1F-5A3159FFA7E8}"/>
              </a:ext>
            </a:extLst>
          </p:cNvPr>
          <p:cNvCxnSpPr>
            <a:cxnSpLocks/>
          </p:cNvCxnSpPr>
          <p:nvPr userDrawn="1"/>
        </p:nvCxnSpPr>
        <p:spPr>
          <a:xfrm>
            <a:off x="6045200" y="1532264"/>
            <a:ext cx="0" cy="4898132"/>
          </a:xfrm>
          <a:prstGeom prst="straightConnector1">
            <a:avLst/>
          </a:prstGeom>
          <a:noFill/>
          <a:ln w="9525" cap="flat" cmpd="sng">
            <a:solidFill>
              <a:srgbClr val="7F7F7F"/>
            </a:solidFill>
            <a:prstDash val="dot"/>
            <a:round/>
            <a:headEnd type="none" w="sm" len="sm"/>
            <a:tailEnd type="none" w="sm" len="sm"/>
          </a:ln>
        </p:spPr>
      </p:cxnSp>
      <p:cxnSp>
        <p:nvCxnSpPr>
          <p:cNvPr id="14" name="Google Shape;364;p30">
            <a:extLst>
              <a:ext uri="{FF2B5EF4-FFF2-40B4-BE49-F238E27FC236}">
                <a16:creationId xmlns:a16="http://schemas.microsoft.com/office/drawing/2014/main" id="{8802C5DB-0A3F-41EE-F22D-5C274787A78C}"/>
              </a:ext>
            </a:extLst>
          </p:cNvPr>
          <p:cNvCxnSpPr>
            <a:cxnSpLocks/>
          </p:cNvCxnSpPr>
          <p:nvPr userDrawn="1"/>
        </p:nvCxnSpPr>
        <p:spPr>
          <a:xfrm>
            <a:off x="9042400" y="1532264"/>
            <a:ext cx="0" cy="4995536"/>
          </a:xfrm>
          <a:prstGeom prst="straightConnector1">
            <a:avLst/>
          </a:prstGeom>
          <a:noFill/>
          <a:ln w="9525" cap="flat" cmpd="sng">
            <a:solidFill>
              <a:srgbClr val="7F7F7F"/>
            </a:solidFill>
            <a:prstDash val="dot"/>
            <a:round/>
            <a:headEnd type="none" w="sm" len="sm"/>
            <a:tailEnd type="none" w="sm" len="sm"/>
          </a:ln>
        </p:spPr>
      </p:cxnSp>
      <p:grpSp>
        <p:nvGrpSpPr>
          <p:cNvPr id="16" name="Group 15">
            <a:extLst>
              <a:ext uri="{FF2B5EF4-FFF2-40B4-BE49-F238E27FC236}">
                <a16:creationId xmlns:a16="http://schemas.microsoft.com/office/drawing/2014/main" id="{45B3049C-55D4-D509-11E9-E9358A7CDA05}"/>
              </a:ext>
            </a:extLst>
          </p:cNvPr>
          <p:cNvGrpSpPr/>
          <p:nvPr userDrawn="1"/>
        </p:nvGrpSpPr>
        <p:grpSpPr>
          <a:xfrm>
            <a:off x="406401" y="6019255"/>
            <a:ext cx="363939" cy="363939"/>
            <a:chOff x="654767" y="8888075"/>
            <a:chExt cx="545909" cy="545909"/>
          </a:xfrm>
        </p:grpSpPr>
        <p:sp>
          <p:nvSpPr>
            <p:cNvPr id="17" name="Rectangle 16">
              <a:extLst>
                <a:ext uri="{FF2B5EF4-FFF2-40B4-BE49-F238E27FC236}">
                  <a16:creationId xmlns:a16="http://schemas.microsoft.com/office/drawing/2014/main" id="{706DACF7-24BB-D569-1A43-4458E97CBA67}"/>
                </a:ext>
              </a:extLst>
            </p:cNvPr>
            <p:cNvSpPr/>
            <p:nvPr/>
          </p:nvSpPr>
          <p:spPr>
            <a:xfrm>
              <a:off x="762000" y="9105900"/>
              <a:ext cx="347874" cy="228600"/>
            </a:xfrm>
            <a:prstGeom prst="rect">
              <a:avLst/>
            </a:prstGeom>
            <a:solidFill>
              <a:srgbClr val="EEB4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sz="1200"/>
            </a:p>
          </p:txBody>
        </p:sp>
        <p:pic>
          <p:nvPicPr>
            <p:cNvPr id="18" name="Graphic 17" descr="Daily calendar with solid fill">
              <a:extLst>
                <a:ext uri="{FF2B5EF4-FFF2-40B4-BE49-F238E27FC236}">
                  <a16:creationId xmlns:a16="http://schemas.microsoft.com/office/drawing/2014/main" id="{7638D030-48DC-E36A-0D55-9B215C33FB5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4767" y="8888075"/>
              <a:ext cx="545909" cy="545909"/>
            </a:xfrm>
            <a:prstGeom prst="rect">
              <a:avLst/>
            </a:prstGeom>
          </p:spPr>
        </p:pic>
      </p:grpSp>
      <p:cxnSp>
        <p:nvCxnSpPr>
          <p:cNvPr id="19" name="Google Shape;364;p30">
            <a:extLst>
              <a:ext uri="{FF2B5EF4-FFF2-40B4-BE49-F238E27FC236}">
                <a16:creationId xmlns:a16="http://schemas.microsoft.com/office/drawing/2014/main" id="{967ED284-92DC-3037-E264-85AE505785D6}"/>
              </a:ext>
            </a:extLst>
          </p:cNvPr>
          <p:cNvCxnSpPr>
            <a:cxnSpLocks/>
          </p:cNvCxnSpPr>
          <p:nvPr userDrawn="1"/>
        </p:nvCxnSpPr>
        <p:spPr>
          <a:xfrm flipH="1">
            <a:off x="397465" y="5942433"/>
            <a:ext cx="2546909" cy="0"/>
          </a:xfrm>
          <a:prstGeom prst="straightConnector1">
            <a:avLst/>
          </a:prstGeom>
          <a:noFill/>
          <a:ln w="9525" cap="flat" cmpd="sng">
            <a:solidFill>
              <a:srgbClr val="7F7F7F"/>
            </a:solidFill>
            <a:prstDash val="dot"/>
            <a:round/>
            <a:headEnd type="none" w="sm" len="sm"/>
            <a:tailEnd type="none" w="sm" len="sm"/>
          </a:ln>
        </p:spPr>
      </p:cxnSp>
      <p:cxnSp>
        <p:nvCxnSpPr>
          <p:cNvPr id="23" name="Google Shape;364;p30">
            <a:extLst>
              <a:ext uri="{FF2B5EF4-FFF2-40B4-BE49-F238E27FC236}">
                <a16:creationId xmlns:a16="http://schemas.microsoft.com/office/drawing/2014/main" id="{601E173B-12AA-D0D1-6D71-71D8FC71990A}"/>
              </a:ext>
            </a:extLst>
          </p:cNvPr>
          <p:cNvCxnSpPr>
            <a:cxnSpLocks/>
          </p:cNvCxnSpPr>
          <p:nvPr userDrawn="1"/>
        </p:nvCxnSpPr>
        <p:spPr>
          <a:xfrm flipH="1">
            <a:off x="6247471" y="5936599"/>
            <a:ext cx="2546909" cy="0"/>
          </a:xfrm>
          <a:prstGeom prst="straightConnector1">
            <a:avLst/>
          </a:prstGeom>
          <a:noFill/>
          <a:ln w="9525" cap="flat" cmpd="sng">
            <a:solidFill>
              <a:srgbClr val="7F7F7F"/>
            </a:solidFill>
            <a:prstDash val="dot"/>
            <a:round/>
            <a:headEnd type="none" w="sm" len="sm"/>
            <a:tailEnd type="none" w="sm" len="sm"/>
          </a:ln>
        </p:spPr>
      </p:cxnSp>
      <p:cxnSp>
        <p:nvCxnSpPr>
          <p:cNvPr id="24" name="Google Shape;364;p30">
            <a:extLst>
              <a:ext uri="{FF2B5EF4-FFF2-40B4-BE49-F238E27FC236}">
                <a16:creationId xmlns:a16="http://schemas.microsoft.com/office/drawing/2014/main" id="{CFBB6EFE-5117-DF56-4879-0C45BFC7E6DF}"/>
              </a:ext>
            </a:extLst>
          </p:cNvPr>
          <p:cNvCxnSpPr>
            <a:cxnSpLocks/>
          </p:cNvCxnSpPr>
          <p:nvPr userDrawn="1"/>
        </p:nvCxnSpPr>
        <p:spPr>
          <a:xfrm flipH="1">
            <a:off x="9237937" y="5942433"/>
            <a:ext cx="2546909" cy="0"/>
          </a:xfrm>
          <a:prstGeom prst="straightConnector1">
            <a:avLst/>
          </a:prstGeom>
          <a:noFill/>
          <a:ln w="9525" cap="flat" cmpd="sng">
            <a:solidFill>
              <a:srgbClr val="7F7F7F"/>
            </a:solidFill>
            <a:prstDash val="dot"/>
            <a:round/>
            <a:headEnd type="none" w="sm" len="sm"/>
            <a:tailEnd type="none" w="sm" len="sm"/>
          </a:ln>
        </p:spPr>
      </p:cxnSp>
      <p:grpSp>
        <p:nvGrpSpPr>
          <p:cNvPr id="28" name="Group 27">
            <a:extLst>
              <a:ext uri="{FF2B5EF4-FFF2-40B4-BE49-F238E27FC236}">
                <a16:creationId xmlns:a16="http://schemas.microsoft.com/office/drawing/2014/main" id="{F507216F-62A2-10C3-FBDA-FFAB939F8490}"/>
              </a:ext>
            </a:extLst>
          </p:cNvPr>
          <p:cNvGrpSpPr/>
          <p:nvPr userDrawn="1"/>
        </p:nvGrpSpPr>
        <p:grpSpPr>
          <a:xfrm>
            <a:off x="3351004" y="6028417"/>
            <a:ext cx="363939" cy="363939"/>
            <a:chOff x="654767" y="8888075"/>
            <a:chExt cx="545909" cy="545909"/>
          </a:xfrm>
        </p:grpSpPr>
        <p:sp>
          <p:nvSpPr>
            <p:cNvPr id="29" name="Rectangle 28">
              <a:extLst>
                <a:ext uri="{FF2B5EF4-FFF2-40B4-BE49-F238E27FC236}">
                  <a16:creationId xmlns:a16="http://schemas.microsoft.com/office/drawing/2014/main" id="{C43C04DB-0B56-1989-2283-CA5B59ECDA7B}"/>
                </a:ext>
              </a:extLst>
            </p:cNvPr>
            <p:cNvSpPr/>
            <p:nvPr/>
          </p:nvSpPr>
          <p:spPr>
            <a:xfrm>
              <a:off x="762000" y="9105900"/>
              <a:ext cx="347874" cy="228600"/>
            </a:xfrm>
            <a:prstGeom prst="rect">
              <a:avLst/>
            </a:prstGeom>
            <a:solidFill>
              <a:srgbClr val="EEB4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sz="1200"/>
            </a:p>
          </p:txBody>
        </p:sp>
        <p:pic>
          <p:nvPicPr>
            <p:cNvPr id="30" name="Graphic 29" descr="Daily calendar with solid fill">
              <a:extLst>
                <a:ext uri="{FF2B5EF4-FFF2-40B4-BE49-F238E27FC236}">
                  <a16:creationId xmlns:a16="http://schemas.microsoft.com/office/drawing/2014/main" id="{483764FB-6C2F-F4E7-2C9A-63027E435F0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4767" y="8888075"/>
              <a:ext cx="545909" cy="545909"/>
            </a:xfrm>
            <a:prstGeom prst="rect">
              <a:avLst/>
            </a:prstGeom>
          </p:spPr>
        </p:pic>
      </p:grpSp>
      <p:grpSp>
        <p:nvGrpSpPr>
          <p:cNvPr id="31" name="Group 30">
            <a:extLst>
              <a:ext uri="{FF2B5EF4-FFF2-40B4-BE49-F238E27FC236}">
                <a16:creationId xmlns:a16="http://schemas.microsoft.com/office/drawing/2014/main" id="{F3E2A10F-16E4-CB69-AB6C-2AB11777513B}"/>
              </a:ext>
            </a:extLst>
          </p:cNvPr>
          <p:cNvGrpSpPr/>
          <p:nvPr userDrawn="1"/>
        </p:nvGrpSpPr>
        <p:grpSpPr>
          <a:xfrm>
            <a:off x="6252517" y="6049787"/>
            <a:ext cx="363939" cy="363939"/>
            <a:chOff x="654767" y="8888075"/>
            <a:chExt cx="545909" cy="545909"/>
          </a:xfrm>
        </p:grpSpPr>
        <p:sp>
          <p:nvSpPr>
            <p:cNvPr id="32" name="Rectangle 31">
              <a:extLst>
                <a:ext uri="{FF2B5EF4-FFF2-40B4-BE49-F238E27FC236}">
                  <a16:creationId xmlns:a16="http://schemas.microsoft.com/office/drawing/2014/main" id="{0ADCC108-5D8B-25EF-87B8-6527BCAC2827}"/>
                </a:ext>
              </a:extLst>
            </p:cNvPr>
            <p:cNvSpPr/>
            <p:nvPr/>
          </p:nvSpPr>
          <p:spPr>
            <a:xfrm>
              <a:off x="762000" y="9105900"/>
              <a:ext cx="347874" cy="228600"/>
            </a:xfrm>
            <a:prstGeom prst="rect">
              <a:avLst/>
            </a:prstGeom>
            <a:solidFill>
              <a:srgbClr val="EEB4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sz="1200"/>
            </a:p>
          </p:txBody>
        </p:sp>
        <p:pic>
          <p:nvPicPr>
            <p:cNvPr id="33" name="Graphic 32" descr="Daily calendar with solid fill">
              <a:extLst>
                <a:ext uri="{FF2B5EF4-FFF2-40B4-BE49-F238E27FC236}">
                  <a16:creationId xmlns:a16="http://schemas.microsoft.com/office/drawing/2014/main" id="{71F246B5-310B-7C44-6AEA-49772909AA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4767" y="8888075"/>
              <a:ext cx="545909" cy="545909"/>
            </a:xfrm>
            <a:prstGeom prst="rect">
              <a:avLst/>
            </a:prstGeom>
          </p:spPr>
        </p:pic>
      </p:grpSp>
      <p:grpSp>
        <p:nvGrpSpPr>
          <p:cNvPr id="34" name="Group 33">
            <a:extLst>
              <a:ext uri="{FF2B5EF4-FFF2-40B4-BE49-F238E27FC236}">
                <a16:creationId xmlns:a16="http://schemas.microsoft.com/office/drawing/2014/main" id="{C3E324BA-9C7D-C36F-234D-FCFD2E3316CD}"/>
              </a:ext>
            </a:extLst>
          </p:cNvPr>
          <p:cNvGrpSpPr/>
          <p:nvPr userDrawn="1"/>
        </p:nvGrpSpPr>
        <p:grpSpPr>
          <a:xfrm>
            <a:off x="9226170" y="6064333"/>
            <a:ext cx="363939" cy="363939"/>
            <a:chOff x="654767" y="8888075"/>
            <a:chExt cx="545909" cy="545909"/>
          </a:xfrm>
        </p:grpSpPr>
        <p:sp>
          <p:nvSpPr>
            <p:cNvPr id="35" name="Rectangle 34">
              <a:extLst>
                <a:ext uri="{FF2B5EF4-FFF2-40B4-BE49-F238E27FC236}">
                  <a16:creationId xmlns:a16="http://schemas.microsoft.com/office/drawing/2014/main" id="{DE6F0ABE-AE9C-7790-E861-3F9FEF2D4E38}"/>
                </a:ext>
              </a:extLst>
            </p:cNvPr>
            <p:cNvSpPr/>
            <p:nvPr/>
          </p:nvSpPr>
          <p:spPr>
            <a:xfrm>
              <a:off x="762000" y="9105900"/>
              <a:ext cx="347874" cy="228600"/>
            </a:xfrm>
            <a:prstGeom prst="rect">
              <a:avLst/>
            </a:prstGeom>
            <a:solidFill>
              <a:srgbClr val="EEB4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sz="1200"/>
            </a:p>
          </p:txBody>
        </p:sp>
        <p:pic>
          <p:nvPicPr>
            <p:cNvPr id="36" name="Graphic 35" descr="Daily calendar with solid fill">
              <a:extLst>
                <a:ext uri="{FF2B5EF4-FFF2-40B4-BE49-F238E27FC236}">
                  <a16:creationId xmlns:a16="http://schemas.microsoft.com/office/drawing/2014/main" id="{7DFD975B-450F-203C-7B11-D5FE8989F68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4767" y="8888075"/>
              <a:ext cx="545909" cy="545909"/>
            </a:xfrm>
            <a:prstGeom prst="rect">
              <a:avLst/>
            </a:prstGeom>
          </p:spPr>
        </p:pic>
      </p:grpSp>
      <p:cxnSp>
        <p:nvCxnSpPr>
          <p:cNvPr id="37" name="Google Shape;364;p30">
            <a:extLst>
              <a:ext uri="{FF2B5EF4-FFF2-40B4-BE49-F238E27FC236}">
                <a16:creationId xmlns:a16="http://schemas.microsoft.com/office/drawing/2014/main" id="{25D5D7B3-C1F6-C94C-D7EC-9F04FF20ACA1}"/>
              </a:ext>
            </a:extLst>
          </p:cNvPr>
          <p:cNvCxnSpPr>
            <a:cxnSpLocks/>
          </p:cNvCxnSpPr>
          <p:nvPr userDrawn="1"/>
        </p:nvCxnSpPr>
        <p:spPr>
          <a:xfrm flipH="1">
            <a:off x="3272354" y="5936599"/>
            <a:ext cx="2546909" cy="0"/>
          </a:xfrm>
          <a:prstGeom prst="straightConnector1">
            <a:avLst/>
          </a:prstGeom>
          <a:noFill/>
          <a:ln w="9525" cap="flat" cmpd="sng">
            <a:solidFill>
              <a:srgbClr val="7F7F7F"/>
            </a:solidFill>
            <a:prstDash val="dot"/>
            <a:round/>
            <a:headEnd type="none" w="sm" len="sm"/>
            <a:tailEnd type="none" w="sm" len="sm"/>
          </a:ln>
        </p:spPr>
      </p:cxnSp>
    </p:spTree>
    <p:extLst>
      <p:ext uri="{BB962C8B-B14F-4D97-AF65-F5344CB8AC3E}">
        <p14:creationId xmlns:p14="http://schemas.microsoft.com/office/powerpoint/2010/main" val="119504806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42" name="Graphic 41">
            <a:extLst>
              <a:ext uri="{FF2B5EF4-FFF2-40B4-BE49-F238E27FC236}">
                <a16:creationId xmlns:a16="http://schemas.microsoft.com/office/drawing/2014/main" id="{5999553A-CAF8-4B46-8B69-C1DED982983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39780" y="4292877"/>
            <a:ext cx="11112442" cy="886968"/>
          </a:xfrm>
          <a:prstGeom prst="rect">
            <a:avLst/>
          </a:prstGeom>
        </p:spPr>
      </p:pic>
      <p:sp>
        <p:nvSpPr>
          <p:cNvPr id="20" name="Rectangle 19">
            <a:extLst>
              <a:ext uri="{FF2B5EF4-FFF2-40B4-BE49-F238E27FC236}">
                <a16:creationId xmlns:a16="http://schemas.microsoft.com/office/drawing/2014/main" id="{BB0C1002-EDED-47C7-BBA2-0EBFE1FC14DB}"/>
              </a:ext>
            </a:extLst>
          </p:cNvPr>
          <p:cNvSpPr/>
          <p:nvPr userDrawn="1"/>
        </p:nvSpPr>
        <p:spPr>
          <a:xfrm>
            <a:off x="6382512" y="4736362"/>
            <a:ext cx="1709928" cy="21305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a:p>
        </p:txBody>
      </p:sp>
      <p:sp>
        <p:nvSpPr>
          <p:cNvPr id="19" name="Rectangle 18">
            <a:extLst>
              <a:ext uri="{FF2B5EF4-FFF2-40B4-BE49-F238E27FC236}">
                <a16:creationId xmlns:a16="http://schemas.microsoft.com/office/drawing/2014/main" id="{2761FF7F-8841-44E5-9A7F-42D7389C7783}"/>
              </a:ext>
            </a:extLst>
          </p:cNvPr>
          <p:cNvSpPr/>
          <p:nvPr userDrawn="1"/>
        </p:nvSpPr>
        <p:spPr>
          <a:xfrm>
            <a:off x="8659367" y="4736362"/>
            <a:ext cx="1709928" cy="213055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a:p>
        </p:txBody>
      </p:sp>
      <p:sp>
        <p:nvSpPr>
          <p:cNvPr id="17" name="Rectangle 16">
            <a:extLst>
              <a:ext uri="{FF2B5EF4-FFF2-40B4-BE49-F238E27FC236}">
                <a16:creationId xmlns:a16="http://schemas.microsoft.com/office/drawing/2014/main" id="{2B4049FD-E1B8-46F0-9261-1D12DC233166}"/>
              </a:ext>
            </a:extLst>
          </p:cNvPr>
          <p:cNvSpPr/>
          <p:nvPr userDrawn="1"/>
        </p:nvSpPr>
        <p:spPr>
          <a:xfrm>
            <a:off x="1828800" y="4736362"/>
            <a:ext cx="1709928" cy="213055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a:solidFill>
                <a:schemeClr val="tx1">
                  <a:lumMod val="75000"/>
                  <a:lumOff val="25000"/>
                </a:schemeClr>
              </a:solidFill>
            </a:endParaRPr>
          </a:p>
        </p:txBody>
      </p:sp>
      <p:sp>
        <p:nvSpPr>
          <p:cNvPr id="21" name="Rectangle 20">
            <a:extLst>
              <a:ext uri="{FF2B5EF4-FFF2-40B4-BE49-F238E27FC236}">
                <a16:creationId xmlns:a16="http://schemas.microsoft.com/office/drawing/2014/main" id="{3D8E1F2E-68BD-42F8-B40C-38178837E627}"/>
              </a:ext>
            </a:extLst>
          </p:cNvPr>
          <p:cNvSpPr/>
          <p:nvPr userDrawn="1"/>
        </p:nvSpPr>
        <p:spPr>
          <a:xfrm>
            <a:off x="4105656" y="4736362"/>
            <a:ext cx="1709928" cy="21305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a:p>
        </p:txBody>
      </p:sp>
      <p:sp>
        <p:nvSpPr>
          <p:cNvPr id="2" name="Title 1">
            <a:extLst>
              <a:ext uri="{FF2B5EF4-FFF2-40B4-BE49-F238E27FC236}">
                <a16:creationId xmlns:a16="http://schemas.microsoft.com/office/drawing/2014/main" id="{6574FE88-C8D9-446D-9CCF-05BB3D62C867}"/>
              </a:ext>
            </a:extLst>
          </p:cNvPr>
          <p:cNvSpPr>
            <a:spLocks noGrp="1"/>
          </p:cNvSpPr>
          <p:nvPr>
            <p:ph type="title" hasCustomPrompt="1"/>
          </p:nvPr>
        </p:nvSpPr>
        <p:spPr>
          <a:xfrm>
            <a:off x="1686792" y="374068"/>
            <a:ext cx="8818418" cy="469116"/>
          </a:xfrm>
        </p:spPr>
        <p:txBody>
          <a:bodyPr lIns="0" tIns="0" rIns="0" bIns="0"/>
          <a:lstStyle>
            <a:lvl1pPr algn="ctr">
              <a:defRPr>
                <a:solidFill>
                  <a:schemeClr val="tx1"/>
                </a:solidFill>
              </a:defRPr>
            </a:lvl1pPr>
          </a:lstStyle>
          <a:p>
            <a:r>
              <a:rPr lang="en-US"/>
              <a:t>CLICK TO EDIT MASTER TITLE STYLE</a:t>
            </a:r>
            <a:endParaRPr lang="ru-RU"/>
          </a:p>
        </p:txBody>
      </p:sp>
      <p:sp>
        <p:nvSpPr>
          <p:cNvPr id="10" name="Text Placeholder 9">
            <a:extLst>
              <a:ext uri="{FF2B5EF4-FFF2-40B4-BE49-F238E27FC236}">
                <a16:creationId xmlns:a16="http://schemas.microsoft.com/office/drawing/2014/main" id="{72585CCA-7E8D-4801-BD69-EE6074D6F70D}"/>
              </a:ext>
            </a:extLst>
          </p:cNvPr>
          <p:cNvSpPr>
            <a:spLocks noGrp="1"/>
          </p:cNvSpPr>
          <p:nvPr>
            <p:ph type="body" sz="quarter" idx="14"/>
          </p:nvPr>
        </p:nvSpPr>
        <p:spPr>
          <a:xfrm>
            <a:off x="1687514" y="899824"/>
            <a:ext cx="8816975" cy="337380"/>
          </a:xfrm>
        </p:spPr>
        <p:txBody>
          <a:bodyPr lIns="0" tIns="0" rIns="0" bIns="0">
            <a:normAutofit/>
          </a:bodyPr>
          <a:lstStyle>
            <a:lvl1pPr marL="0" indent="0" algn="ctr">
              <a:buNone/>
              <a:defRPr sz="2000">
                <a:solidFill>
                  <a:schemeClr val="tx1"/>
                </a:solidFill>
              </a:defRPr>
            </a:lvl1pPr>
          </a:lstStyle>
          <a:p>
            <a:pPr lvl="0"/>
            <a:r>
              <a:rPr lang="en-US"/>
              <a:t>Click to edit Master text styles</a:t>
            </a:r>
          </a:p>
        </p:txBody>
      </p:sp>
      <p:cxnSp>
        <p:nvCxnSpPr>
          <p:cNvPr id="36" name="Straight Connector 35">
            <a:extLst>
              <a:ext uri="{FF2B5EF4-FFF2-40B4-BE49-F238E27FC236}">
                <a16:creationId xmlns:a16="http://schemas.microsoft.com/office/drawing/2014/main" id="{7151A24C-5AE7-4C88-A756-96BF7217B67D}"/>
              </a:ext>
            </a:extLst>
          </p:cNvPr>
          <p:cNvCxnSpPr/>
          <p:nvPr userDrawn="1"/>
        </p:nvCxnSpPr>
        <p:spPr>
          <a:xfrm>
            <a:off x="1061013" y="4736362"/>
            <a:ext cx="10116000"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pic>
        <p:nvPicPr>
          <p:cNvPr id="44" name="Graphic 43">
            <a:extLst>
              <a:ext uri="{FF2B5EF4-FFF2-40B4-BE49-F238E27FC236}">
                <a16:creationId xmlns:a16="http://schemas.microsoft.com/office/drawing/2014/main" id="{A8E93428-4ED9-4325-A388-C3ADA2D317DC}"/>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172150" y="1624253"/>
            <a:ext cx="1353312" cy="910641"/>
          </a:xfrm>
          <a:prstGeom prst="rect">
            <a:avLst/>
          </a:prstGeom>
        </p:spPr>
      </p:pic>
      <p:pic>
        <p:nvPicPr>
          <p:cNvPr id="45" name="Graphic 44">
            <a:extLst>
              <a:ext uri="{FF2B5EF4-FFF2-40B4-BE49-F238E27FC236}">
                <a16:creationId xmlns:a16="http://schemas.microsoft.com/office/drawing/2014/main" id="{FF6F2B9C-2242-4858-9F13-D35A8AA12DDC}"/>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2021222" y="2336241"/>
            <a:ext cx="1353550" cy="910800"/>
          </a:xfrm>
          <a:prstGeom prst="rect">
            <a:avLst/>
          </a:prstGeom>
        </p:spPr>
      </p:pic>
      <p:pic>
        <p:nvPicPr>
          <p:cNvPr id="46" name="Graphic 45">
            <a:extLst>
              <a:ext uri="{FF2B5EF4-FFF2-40B4-BE49-F238E27FC236}">
                <a16:creationId xmlns:a16="http://schemas.microsoft.com/office/drawing/2014/main" id="{D4EDCF5A-7BDE-4D6B-ABD0-3AB65F1C2F98}"/>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flipH="1">
            <a:off x="2878156" y="3067948"/>
            <a:ext cx="1353550" cy="910800"/>
          </a:xfrm>
          <a:prstGeom prst="rect">
            <a:avLst/>
          </a:prstGeom>
        </p:spPr>
      </p:pic>
      <p:pic>
        <p:nvPicPr>
          <p:cNvPr id="47" name="Graphic 46">
            <a:extLst>
              <a:ext uri="{FF2B5EF4-FFF2-40B4-BE49-F238E27FC236}">
                <a16:creationId xmlns:a16="http://schemas.microsoft.com/office/drawing/2014/main" id="{E05A8C23-CD04-4CC0-81F0-B51ED25D6FA4}"/>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3718102" y="1624094"/>
            <a:ext cx="1353550" cy="910800"/>
          </a:xfrm>
          <a:prstGeom prst="rect">
            <a:avLst/>
          </a:prstGeom>
        </p:spPr>
      </p:pic>
      <p:pic>
        <p:nvPicPr>
          <p:cNvPr id="48" name="Graphic 47">
            <a:extLst>
              <a:ext uri="{FF2B5EF4-FFF2-40B4-BE49-F238E27FC236}">
                <a16:creationId xmlns:a16="http://schemas.microsoft.com/office/drawing/2014/main" id="{8BA30145-14AC-4F49-90EC-CCD6C9B03413}"/>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4567654" y="2336241"/>
            <a:ext cx="1353550" cy="910800"/>
          </a:xfrm>
          <a:prstGeom prst="rect">
            <a:avLst/>
          </a:prstGeom>
        </p:spPr>
      </p:pic>
      <p:pic>
        <p:nvPicPr>
          <p:cNvPr id="49" name="Graphic 48">
            <a:extLst>
              <a:ext uri="{FF2B5EF4-FFF2-40B4-BE49-F238E27FC236}">
                <a16:creationId xmlns:a16="http://schemas.microsoft.com/office/drawing/2014/main" id="{FC502391-D2FD-42C0-A3AD-CFBA0E74FD9D}"/>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flipH="1">
            <a:off x="5422648" y="3067948"/>
            <a:ext cx="1353550" cy="910800"/>
          </a:xfrm>
          <a:prstGeom prst="rect">
            <a:avLst/>
          </a:prstGeom>
        </p:spPr>
      </p:pic>
      <p:pic>
        <p:nvPicPr>
          <p:cNvPr id="50" name="Graphic 49">
            <a:extLst>
              <a:ext uri="{FF2B5EF4-FFF2-40B4-BE49-F238E27FC236}">
                <a16:creationId xmlns:a16="http://schemas.microsoft.com/office/drawing/2014/main" id="{DC5D8DB9-127D-4F50-9EFA-69CCD2DD3FED}"/>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6264290" y="1624094"/>
            <a:ext cx="1353550" cy="910800"/>
          </a:xfrm>
          <a:prstGeom prst="rect">
            <a:avLst/>
          </a:prstGeom>
        </p:spPr>
      </p:pic>
      <p:pic>
        <p:nvPicPr>
          <p:cNvPr id="51" name="Graphic 50">
            <a:extLst>
              <a:ext uri="{FF2B5EF4-FFF2-40B4-BE49-F238E27FC236}">
                <a16:creationId xmlns:a16="http://schemas.microsoft.com/office/drawing/2014/main" id="{2B68CE4F-9334-460A-AC16-FD7B9D4834FB}"/>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7114086" y="2336241"/>
            <a:ext cx="1353550" cy="910800"/>
          </a:xfrm>
          <a:prstGeom prst="rect">
            <a:avLst/>
          </a:prstGeom>
        </p:spPr>
      </p:pic>
      <p:pic>
        <p:nvPicPr>
          <p:cNvPr id="52" name="Graphic 51">
            <a:extLst>
              <a:ext uri="{FF2B5EF4-FFF2-40B4-BE49-F238E27FC236}">
                <a16:creationId xmlns:a16="http://schemas.microsoft.com/office/drawing/2014/main" id="{5FA82588-8741-4458-86A7-BD172C98E263}"/>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flipH="1">
            <a:off x="7967138" y="3067948"/>
            <a:ext cx="1353550" cy="910800"/>
          </a:xfrm>
          <a:prstGeom prst="rect">
            <a:avLst/>
          </a:prstGeom>
        </p:spPr>
      </p:pic>
      <p:pic>
        <p:nvPicPr>
          <p:cNvPr id="53" name="Graphic 52">
            <a:extLst>
              <a:ext uri="{FF2B5EF4-FFF2-40B4-BE49-F238E27FC236}">
                <a16:creationId xmlns:a16="http://schemas.microsoft.com/office/drawing/2014/main" id="{E12826DC-5450-4E6F-B4D7-AB820553447F}"/>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8810478" y="1624094"/>
            <a:ext cx="1353550" cy="910800"/>
          </a:xfrm>
          <a:prstGeom prst="rect">
            <a:avLst/>
          </a:prstGeom>
        </p:spPr>
      </p:pic>
      <p:pic>
        <p:nvPicPr>
          <p:cNvPr id="54" name="Graphic 53">
            <a:extLst>
              <a:ext uri="{FF2B5EF4-FFF2-40B4-BE49-F238E27FC236}">
                <a16:creationId xmlns:a16="http://schemas.microsoft.com/office/drawing/2014/main" id="{A29C7905-A84A-435C-ACA8-104D43D82189}"/>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9660516" y="2336241"/>
            <a:ext cx="1353550" cy="910800"/>
          </a:xfrm>
          <a:prstGeom prst="rect">
            <a:avLst/>
          </a:prstGeom>
        </p:spPr>
      </p:pic>
      <p:pic>
        <p:nvPicPr>
          <p:cNvPr id="55" name="Graphic 54">
            <a:extLst>
              <a:ext uri="{FF2B5EF4-FFF2-40B4-BE49-F238E27FC236}">
                <a16:creationId xmlns:a16="http://schemas.microsoft.com/office/drawing/2014/main" id="{69367B0D-F81F-4674-A1B1-5A4542621446}"/>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flipH="1">
            <a:off x="10511628" y="3067948"/>
            <a:ext cx="1353550" cy="910800"/>
          </a:xfrm>
          <a:prstGeom prst="rect">
            <a:avLst/>
          </a:prstGeom>
        </p:spPr>
      </p:pic>
      <p:pic>
        <p:nvPicPr>
          <p:cNvPr id="58" name="Graphic 57">
            <a:extLst>
              <a:ext uri="{FF2B5EF4-FFF2-40B4-BE49-F238E27FC236}">
                <a16:creationId xmlns:a16="http://schemas.microsoft.com/office/drawing/2014/main" id="{2F06B201-75A9-4318-9FB7-162ACF268913}"/>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3549154" y="3977811"/>
            <a:ext cx="3534" cy="576072"/>
          </a:xfrm>
          <a:prstGeom prst="rect">
            <a:avLst/>
          </a:prstGeom>
        </p:spPr>
      </p:pic>
      <p:cxnSp>
        <p:nvCxnSpPr>
          <p:cNvPr id="60" name="Straight Connector 59">
            <a:extLst>
              <a:ext uri="{FF2B5EF4-FFF2-40B4-BE49-F238E27FC236}">
                <a16:creationId xmlns:a16="http://schemas.microsoft.com/office/drawing/2014/main" id="{683B5AB1-7EBB-41FA-91A7-C559D3C99B65}"/>
              </a:ext>
            </a:extLst>
          </p:cNvPr>
          <p:cNvCxnSpPr/>
          <p:nvPr userDrawn="1"/>
        </p:nvCxnSpPr>
        <p:spPr>
          <a:xfrm>
            <a:off x="1848806" y="2530720"/>
            <a:ext cx="0" cy="2075688"/>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9E9CD576-7A1C-4CD4-9D8A-7B399C2CA3B1}"/>
              </a:ext>
            </a:extLst>
          </p:cNvPr>
          <p:cNvCxnSpPr>
            <a:cxnSpLocks/>
          </p:cNvCxnSpPr>
          <p:nvPr userDrawn="1"/>
        </p:nvCxnSpPr>
        <p:spPr>
          <a:xfrm>
            <a:off x="2697996" y="3247042"/>
            <a:ext cx="0" cy="1314151"/>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7BD786A0-A137-4606-ADCE-C6927B42099B}"/>
              </a:ext>
            </a:extLst>
          </p:cNvPr>
          <p:cNvCxnSpPr/>
          <p:nvPr userDrawn="1"/>
        </p:nvCxnSpPr>
        <p:spPr>
          <a:xfrm>
            <a:off x="9487312" y="2530720"/>
            <a:ext cx="0" cy="2075688"/>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5815CBB7-9DB2-4084-9FAD-EAF1EC4885E3}"/>
              </a:ext>
            </a:extLst>
          </p:cNvPr>
          <p:cNvCxnSpPr>
            <a:cxnSpLocks/>
          </p:cNvCxnSpPr>
          <p:nvPr userDrawn="1"/>
        </p:nvCxnSpPr>
        <p:spPr>
          <a:xfrm>
            <a:off x="10335814" y="3247042"/>
            <a:ext cx="0" cy="1314151"/>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4F26B1C5-95B6-45FA-A9CD-A905D2137F41}"/>
              </a:ext>
            </a:extLst>
          </p:cNvPr>
          <p:cNvCxnSpPr>
            <a:cxnSpLocks/>
            <a:stCxn id="55" idx="2"/>
          </p:cNvCxnSpPr>
          <p:nvPr userDrawn="1"/>
        </p:nvCxnSpPr>
        <p:spPr>
          <a:xfrm flipH="1">
            <a:off x="11188262" y="3978748"/>
            <a:ext cx="142" cy="582444"/>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87AFA7F4-DFBA-48DD-A963-33300EA6DCB7}"/>
              </a:ext>
            </a:extLst>
          </p:cNvPr>
          <p:cNvCxnSpPr/>
          <p:nvPr userDrawn="1"/>
        </p:nvCxnSpPr>
        <p:spPr>
          <a:xfrm>
            <a:off x="6941144" y="2530720"/>
            <a:ext cx="0" cy="2075688"/>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C9273F8B-484B-4948-A3EB-B4FEDFB903E9}"/>
              </a:ext>
            </a:extLst>
          </p:cNvPr>
          <p:cNvCxnSpPr/>
          <p:nvPr userDrawn="1"/>
        </p:nvCxnSpPr>
        <p:spPr>
          <a:xfrm>
            <a:off x="4394975" y="2530720"/>
            <a:ext cx="0" cy="2075688"/>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pic>
        <p:nvPicPr>
          <p:cNvPr id="72" name="Graphic 71">
            <a:extLst>
              <a:ext uri="{FF2B5EF4-FFF2-40B4-BE49-F238E27FC236}">
                <a16:creationId xmlns:a16="http://schemas.microsoft.com/office/drawing/2014/main" id="{FA075AB9-B34D-4B15-BCFC-4BF1B6243A91}"/>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6090242" y="3946744"/>
            <a:ext cx="3534" cy="576072"/>
          </a:xfrm>
          <a:prstGeom prst="rect">
            <a:avLst/>
          </a:prstGeom>
        </p:spPr>
      </p:pic>
      <p:cxnSp>
        <p:nvCxnSpPr>
          <p:cNvPr id="73" name="Straight Connector 72">
            <a:extLst>
              <a:ext uri="{FF2B5EF4-FFF2-40B4-BE49-F238E27FC236}">
                <a16:creationId xmlns:a16="http://schemas.microsoft.com/office/drawing/2014/main" id="{DCD61995-16DF-4B2C-89CB-A72CAF07D9B3}"/>
              </a:ext>
            </a:extLst>
          </p:cNvPr>
          <p:cNvCxnSpPr>
            <a:cxnSpLocks/>
          </p:cNvCxnSpPr>
          <p:nvPr userDrawn="1"/>
        </p:nvCxnSpPr>
        <p:spPr>
          <a:xfrm>
            <a:off x="5243935" y="3215975"/>
            <a:ext cx="0" cy="1314151"/>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pic>
        <p:nvPicPr>
          <p:cNvPr id="74" name="Graphic 73">
            <a:extLst>
              <a:ext uri="{FF2B5EF4-FFF2-40B4-BE49-F238E27FC236}">
                <a16:creationId xmlns:a16="http://schemas.microsoft.com/office/drawing/2014/main" id="{C8CEB2D1-FD5A-4675-9E26-EEA68EFB9B84}"/>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8631332" y="3977811"/>
            <a:ext cx="3534" cy="576072"/>
          </a:xfrm>
          <a:prstGeom prst="rect">
            <a:avLst/>
          </a:prstGeom>
        </p:spPr>
      </p:pic>
      <p:cxnSp>
        <p:nvCxnSpPr>
          <p:cNvPr id="75" name="Straight Connector 74">
            <a:extLst>
              <a:ext uri="{FF2B5EF4-FFF2-40B4-BE49-F238E27FC236}">
                <a16:creationId xmlns:a16="http://schemas.microsoft.com/office/drawing/2014/main" id="{BF8628E3-930B-41FE-A903-DB4F8A73E3F2}"/>
              </a:ext>
            </a:extLst>
          </p:cNvPr>
          <p:cNvCxnSpPr>
            <a:cxnSpLocks/>
          </p:cNvCxnSpPr>
          <p:nvPr userDrawn="1"/>
        </p:nvCxnSpPr>
        <p:spPr>
          <a:xfrm>
            <a:off x="7789874" y="3247042"/>
            <a:ext cx="0" cy="1314151"/>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78" name="Text Placeholder 76">
            <a:extLst>
              <a:ext uri="{FF2B5EF4-FFF2-40B4-BE49-F238E27FC236}">
                <a16:creationId xmlns:a16="http://schemas.microsoft.com/office/drawing/2014/main" id="{E5A98CC2-08EF-44B9-8B89-5C46257219BC}"/>
              </a:ext>
            </a:extLst>
          </p:cNvPr>
          <p:cNvSpPr>
            <a:spLocks noGrp="1"/>
          </p:cNvSpPr>
          <p:nvPr>
            <p:ph type="body" sz="quarter" idx="15" hasCustomPrompt="1"/>
          </p:nvPr>
        </p:nvSpPr>
        <p:spPr>
          <a:xfrm>
            <a:off x="745212"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DEC</a:t>
            </a:r>
            <a:endParaRPr lang="ru-RU"/>
          </a:p>
        </p:txBody>
      </p:sp>
      <p:sp>
        <p:nvSpPr>
          <p:cNvPr id="80" name="Text Placeholder 76">
            <a:extLst>
              <a:ext uri="{FF2B5EF4-FFF2-40B4-BE49-F238E27FC236}">
                <a16:creationId xmlns:a16="http://schemas.microsoft.com/office/drawing/2014/main" id="{F4DC2690-03AF-4032-8ED5-C3D1D4EC32E4}"/>
              </a:ext>
            </a:extLst>
          </p:cNvPr>
          <p:cNvSpPr>
            <a:spLocks noGrp="1"/>
          </p:cNvSpPr>
          <p:nvPr>
            <p:ph type="body" sz="quarter" idx="16" hasCustomPrompt="1"/>
          </p:nvPr>
        </p:nvSpPr>
        <p:spPr>
          <a:xfrm>
            <a:off x="10928131" y="4480330"/>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DEC</a:t>
            </a:r>
            <a:endParaRPr lang="ru-RU"/>
          </a:p>
        </p:txBody>
      </p:sp>
      <p:sp>
        <p:nvSpPr>
          <p:cNvPr id="81" name="Text Placeholder 76">
            <a:extLst>
              <a:ext uri="{FF2B5EF4-FFF2-40B4-BE49-F238E27FC236}">
                <a16:creationId xmlns:a16="http://schemas.microsoft.com/office/drawing/2014/main" id="{0AF910D7-25F6-4C1D-BD02-BA0984AD56F9}"/>
              </a:ext>
            </a:extLst>
          </p:cNvPr>
          <p:cNvSpPr>
            <a:spLocks noGrp="1"/>
          </p:cNvSpPr>
          <p:nvPr>
            <p:ph type="body" sz="quarter" idx="17" hasCustomPrompt="1"/>
          </p:nvPr>
        </p:nvSpPr>
        <p:spPr>
          <a:xfrm>
            <a:off x="5836674"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JUN</a:t>
            </a:r>
            <a:endParaRPr lang="ru-RU"/>
          </a:p>
        </p:txBody>
      </p:sp>
      <p:sp>
        <p:nvSpPr>
          <p:cNvPr id="82" name="Text Placeholder 76">
            <a:extLst>
              <a:ext uri="{FF2B5EF4-FFF2-40B4-BE49-F238E27FC236}">
                <a16:creationId xmlns:a16="http://schemas.microsoft.com/office/drawing/2014/main" id="{978CD251-9E38-4039-B45B-81542FDA1D87}"/>
              </a:ext>
            </a:extLst>
          </p:cNvPr>
          <p:cNvSpPr>
            <a:spLocks noGrp="1"/>
          </p:cNvSpPr>
          <p:nvPr>
            <p:ph type="body" sz="quarter" idx="18" hasCustomPrompt="1"/>
          </p:nvPr>
        </p:nvSpPr>
        <p:spPr>
          <a:xfrm>
            <a:off x="1593789"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JAN</a:t>
            </a:r>
            <a:endParaRPr lang="ru-RU"/>
          </a:p>
        </p:txBody>
      </p:sp>
      <p:sp>
        <p:nvSpPr>
          <p:cNvPr id="83" name="Text Placeholder 76">
            <a:extLst>
              <a:ext uri="{FF2B5EF4-FFF2-40B4-BE49-F238E27FC236}">
                <a16:creationId xmlns:a16="http://schemas.microsoft.com/office/drawing/2014/main" id="{8862AB59-B495-40FF-A96A-A50D5CB73DE2}"/>
              </a:ext>
            </a:extLst>
          </p:cNvPr>
          <p:cNvSpPr>
            <a:spLocks noGrp="1"/>
          </p:cNvSpPr>
          <p:nvPr>
            <p:ph type="body" sz="quarter" idx="19" hasCustomPrompt="1"/>
          </p:nvPr>
        </p:nvSpPr>
        <p:spPr>
          <a:xfrm>
            <a:off x="4139520"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APR</a:t>
            </a:r>
            <a:endParaRPr lang="ru-RU"/>
          </a:p>
        </p:txBody>
      </p:sp>
      <p:sp>
        <p:nvSpPr>
          <p:cNvPr id="84" name="Text Placeholder 76">
            <a:extLst>
              <a:ext uri="{FF2B5EF4-FFF2-40B4-BE49-F238E27FC236}">
                <a16:creationId xmlns:a16="http://schemas.microsoft.com/office/drawing/2014/main" id="{4C07DD8A-3623-4BD9-8482-B9476DAB2DFD}"/>
              </a:ext>
            </a:extLst>
          </p:cNvPr>
          <p:cNvSpPr>
            <a:spLocks noGrp="1"/>
          </p:cNvSpPr>
          <p:nvPr>
            <p:ph type="body" sz="quarter" idx="20" hasCustomPrompt="1"/>
          </p:nvPr>
        </p:nvSpPr>
        <p:spPr>
          <a:xfrm>
            <a:off x="4988097"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MAY</a:t>
            </a:r>
            <a:endParaRPr lang="ru-RU"/>
          </a:p>
        </p:txBody>
      </p:sp>
      <p:sp>
        <p:nvSpPr>
          <p:cNvPr id="85" name="Text Placeholder 76">
            <a:extLst>
              <a:ext uri="{FF2B5EF4-FFF2-40B4-BE49-F238E27FC236}">
                <a16:creationId xmlns:a16="http://schemas.microsoft.com/office/drawing/2014/main" id="{18C43019-5630-404E-8141-4CD73CCF36BD}"/>
              </a:ext>
            </a:extLst>
          </p:cNvPr>
          <p:cNvSpPr>
            <a:spLocks noGrp="1"/>
          </p:cNvSpPr>
          <p:nvPr>
            <p:ph type="body" sz="quarter" idx="21" hasCustomPrompt="1"/>
          </p:nvPr>
        </p:nvSpPr>
        <p:spPr>
          <a:xfrm>
            <a:off x="2442366"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FEB</a:t>
            </a:r>
            <a:endParaRPr lang="ru-RU"/>
          </a:p>
        </p:txBody>
      </p:sp>
      <p:sp>
        <p:nvSpPr>
          <p:cNvPr id="86" name="Text Placeholder 76">
            <a:extLst>
              <a:ext uri="{FF2B5EF4-FFF2-40B4-BE49-F238E27FC236}">
                <a16:creationId xmlns:a16="http://schemas.microsoft.com/office/drawing/2014/main" id="{0D5E5F87-7E75-4564-A62F-925E01D0E79F}"/>
              </a:ext>
            </a:extLst>
          </p:cNvPr>
          <p:cNvSpPr>
            <a:spLocks noGrp="1"/>
          </p:cNvSpPr>
          <p:nvPr>
            <p:ph type="body" sz="quarter" idx="22" hasCustomPrompt="1"/>
          </p:nvPr>
        </p:nvSpPr>
        <p:spPr>
          <a:xfrm>
            <a:off x="6685251"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JUL</a:t>
            </a:r>
            <a:endParaRPr lang="ru-RU"/>
          </a:p>
        </p:txBody>
      </p:sp>
      <p:sp>
        <p:nvSpPr>
          <p:cNvPr id="87" name="Text Placeholder 76">
            <a:extLst>
              <a:ext uri="{FF2B5EF4-FFF2-40B4-BE49-F238E27FC236}">
                <a16:creationId xmlns:a16="http://schemas.microsoft.com/office/drawing/2014/main" id="{FE474046-809E-41C2-A82A-63A59EC94E56}"/>
              </a:ext>
            </a:extLst>
          </p:cNvPr>
          <p:cNvSpPr>
            <a:spLocks noGrp="1"/>
          </p:cNvSpPr>
          <p:nvPr>
            <p:ph type="body" sz="quarter" idx="23" hasCustomPrompt="1"/>
          </p:nvPr>
        </p:nvSpPr>
        <p:spPr>
          <a:xfrm>
            <a:off x="7533828"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AUG</a:t>
            </a:r>
            <a:endParaRPr lang="ru-RU"/>
          </a:p>
        </p:txBody>
      </p:sp>
      <p:sp>
        <p:nvSpPr>
          <p:cNvPr id="88" name="Text Placeholder 76">
            <a:extLst>
              <a:ext uri="{FF2B5EF4-FFF2-40B4-BE49-F238E27FC236}">
                <a16:creationId xmlns:a16="http://schemas.microsoft.com/office/drawing/2014/main" id="{57AE7F50-477B-4B5E-89D9-3CE27F8BDE95}"/>
              </a:ext>
            </a:extLst>
          </p:cNvPr>
          <p:cNvSpPr>
            <a:spLocks noGrp="1"/>
          </p:cNvSpPr>
          <p:nvPr>
            <p:ph type="body" sz="quarter" idx="24" hasCustomPrompt="1"/>
          </p:nvPr>
        </p:nvSpPr>
        <p:spPr>
          <a:xfrm>
            <a:off x="3290943"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MAR</a:t>
            </a:r>
            <a:endParaRPr lang="ru-RU"/>
          </a:p>
        </p:txBody>
      </p:sp>
      <p:sp>
        <p:nvSpPr>
          <p:cNvPr id="89" name="Text Placeholder 76">
            <a:extLst>
              <a:ext uri="{FF2B5EF4-FFF2-40B4-BE49-F238E27FC236}">
                <a16:creationId xmlns:a16="http://schemas.microsoft.com/office/drawing/2014/main" id="{9F4C2F2B-2B5A-4AA7-8AF9-86FD697DC921}"/>
              </a:ext>
            </a:extLst>
          </p:cNvPr>
          <p:cNvSpPr>
            <a:spLocks noGrp="1"/>
          </p:cNvSpPr>
          <p:nvPr>
            <p:ph type="body" sz="quarter" idx="25" hasCustomPrompt="1"/>
          </p:nvPr>
        </p:nvSpPr>
        <p:spPr>
          <a:xfrm>
            <a:off x="8382405"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SEP</a:t>
            </a:r>
            <a:endParaRPr lang="ru-RU"/>
          </a:p>
        </p:txBody>
      </p:sp>
      <p:sp>
        <p:nvSpPr>
          <p:cNvPr id="90" name="Text Placeholder 76">
            <a:extLst>
              <a:ext uri="{FF2B5EF4-FFF2-40B4-BE49-F238E27FC236}">
                <a16:creationId xmlns:a16="http://schemas.microsoft.com/office/drawing/2014/main" id="{C66035AF-713A-4F11-A3A3-6D662CF56981}"/>
              </a:ext>
            </a:extLst>
          </p:cNvPr>
          <p:cNvSpPr>
            <a:spLocks noGrp="1"/>
          </p:cNvSpPr>
          <p:nvPr>
            <p:ph type="body" sz="quarter" idx="26" hasCustomPrompt="1"/>
          </p:nvPr>
        </p:nvSpPr>
        <p:spPr>
          <a:xfrm>
            <a:off x="9230982"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OCT</a:t>
            </a:r>
            <a:endParaRPr lang="ru-RU"/>
          </a:p>
        </p:txBody>
      </p:sp>
      <p:sp>
        <p:nvSpPr>
          <p:cNvPr id="91" name="Text Placeholder 76">
            <a:extLst>
              <a:ext uri="{FF2B5EF4-FFF2-40B4-BE49-F238E27FC236}">
                <a16:creationId xmlns:a16="http://schemas.microsoft.com/office/drawing/2014/main" id="{A469C081-9B6B-48BC-993C-A6E3B0B19BD7}"/>
              </a:ext>
            </a:extLst>
          </p:cNvPr>
          <p:cNvSpPr>
            <a:spLocks noGrp="1"/>
          </p:cNvSpPr>
          <p:nvPr>
            <p:ph type="body" sz="quarter" idx="27" hasCustomPrompt="1"/>
          </p:nvPr>
        </p:nvSpPr>
        <p:spPr>
          <a:xfrm>
            <a:off x="10079559" y="4480761"/>
            <a:ext cx="512064" cy="511200"/>
          </a:xfrm>
          <a:prstGeom prst="ellipse">
            <a:avLst/>
          </a:prstGeom>
          <a:solidFill>
            <a:schemeClr val="bg1"/>
          </a:solidFill>
        </p:spPr>
        <p:txBody>
          <a:bodyPr lIns="0" tIns="0" rIns="0" bIns="0" anchor="ctr" anchorCtr="0">
            <a:noAutofit/>
          </a:bodyPr>
          <a:lstStyle>
            <a:lvl1pPr marL="0" indent="0" algn="ctr">
              <a:buNone/>
              <a:defRPr sz="1200" b="1">
                <a:solidFill>
                  <a:schemeClr val="tx1"/>
                </a:solidFill>
                <a:latin typeface="+mj-lt"/>
              </a:defRPr>
            </a:lvl1pPr>
            <a:lvl2pPr>
              <a:defRPr sz="1500" b="1">
                <a:latin typeface="+mj-lt"/>
              </a:defRPr>
            </a:lvl2pPr>
            <a:lvl3pPr>
              <a:defRPr sz="1500" b="1">
                <a:latin typeface="+mj-lt"/>
              </a:defRPr>
            </a:lvl3pPr>
            <a:lvl4pPr>
              <a:defRPr sz="1500" b="1">
                <a:latin typeface="+mj-lt"/>
              </a:defRPr>
            </a:lvl4pPr>
            <a:lvl5pPr>
              <a:defRPr sz="1500" b="1">
                <a:latin typeface="+mj-lt"/>
              </a:defRPr>
            </a:lvl5pPr>
          </a:lstStyle>
          <a:p>
            <a:pPr lvl="0"/>
            <a:r>
              <a:rPr lang="en-US"/>
              <a:t>NOV</a:t>
            </a:r>
            <a:endParaRPr lang="ru-RU"/>
          </a:p>
        </p:txBody>
      </p:sp>
      <p:sp>
        <p:nvSpPr>
          <p:cNvPr id="93" name="Text Placeholder 92">
            <a:extLst>
              <a:ext uri="{FF2B5EF4-FFF2-40B4-BE49-F238E27FC236}">
                <a16:creationId xmlns:a16="http://schemas.microsoft.com/office/drawing/2014/main" id="{89B19B41-BDC6-46D8-975C-2D06E14B6167}"/>
              </a:ext>
            </a:extLst>
          </p:cNvPr>
          <p:cNvSpPr>
            <a:spLocks noGrp="1"/>
          </p:cNvSpPr>
          <p:nvPr>
            <p:ph type="body" sz="quarter" idx="28" hasCustomPrompt="1"/>
          </p:nvPr>
        </p:nvSpPr>
        <p:spPr>
          <a:xfrm>
            <a:off x="1177936" y="1847244"/>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94" name="Text Placeholder 92">
            <a:extLst>
              <a:ext uri="{FF2B5EF4-FFF2-40B4-BE49-F238E27FC236}">
                <a16:creationId xmlns:a16="http://schemas.microsoft.com/office/drawing/2014/main" id="{7001B197-A958-4E16-AD2D-63EC156A411E}"/>
              </a:ext>
            </a:extLst>
          </p:cNvPr>
          <p:cNvSpPr>
            <a:spLocks noGrp="1"/>
          </p:cNvSpPr>
          <p:nvPr>
            <p:ph type="body" sz="quarter" idx="29" hasCustomPrompt="1"/>
          </p:nvPr>
        </p:nvSpPr>
        <p:spPr>
          <a:xfrm>
            <a:off x="1177935" y="2050925"/>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96" name="Text Placeholder 92">
            <a:extLst>
              <a:ext uri="{FF2B5EF4-FFF2-40B4-BE49-F238E27FC236}">
                <a16:creationId xmlns:a16="http://schemas.microsoft.com/office/drawing/2014/main" id="{88A84FA1-0D73-49A8-A3D2-E005CD4835FF}"/>
              </a:ext>
            </a:extLst>
          </p:cNvPr>
          <p:cNvSpPr>
            <a:spLocks noGrp="1"/>
          </p:cNvSpPr>
          <p:nvPr>
            <p:ph type="body" sz="quarter" idx="30" hasCustomPrompt="1"/>
          </p:nvPr>
        </p:nvSpPr>
        <p:spPr>
          <a:xfrm>
            <a:off x="3721759" y="1828194"/>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97" name="Text Placeholder 92">
            <a:extLst>
              <a:ext uri="{FF2B5EF4-FFF2-40B4-BE49-F238E27FC236}">
                <a16:creationId xmlns:a16="http://schemas.microsoft.com/office/drawing/2014/main" id="{1A902C94-49C3-42E7-B3C0-054980C59F06}"/>
              </a:ext>
            </a:extLst>
          </p:cNvPr>
          <p:cNvSpPr>
            <a:spLocks noGrp="1"/>
          </p:cNvSpPr>
          <p:nvPr>
            <p:ph type="body" sz="quarter" idx="31" hasCustomPrompt="1"/>
          </p:nvPr>
        </p:nvSpPr>
        <p:spPr>
          <a:xfrm>
            <a:off x="3721758" y="2050925"/>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98" name="Text Placeholder 92">
            <a:extLst>
              <a:ext uri="{FF2B5EF4-FFF2-40B4-BE49-F238E27FC236}">
                <a16:creationId xmlns:a16="http://schemas.microsoft.com/office/drawing/2014/main" id="{6A588BD3-5A93-4BE0-A97C-3F91F703D885}"/>
              </a:ext>
            </a:extLst>
          </p:cNvPr>
          <p:cNvSpPr>
            <a:spLocks noGrp="1"/>
          </p:cNvSpPr>
          <p:nvPr>
            <p:ph type="body" sz="quarter" idx="32" hasCustomPrompt="1"/>
          </p:nvPr>
        </p:nvSpPr>
        <p:spPr>
          <a:xfrm>
            <a:off x="6265582" y="1847244"/>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99" name="Text Placeholder 92">
            <a:extLst>
              <a:ext uri="{FF2B5EF4-FFF2-40B4-BE49-F238E27FC236}">
                <a16:creationId xmlns:a16="http://schemas.microsoft.com/office/drawing/2014/main" id="{CF518451-83D4-424A-A603-376701099B1C}"/>
              </a:ext>
            </a:extLst>
          </p:cNvPr>
          <p:cNvSpPr>
            <a:spLocks noGrp="1"/>
          </p:cNvSpPr>
          <p:nvPr>
            <p:ph type="body" sz="quarter" idx="33" hasCustomPrompt="1"/>
          </p:nvPr>
        </p:nvSpPr>
        <p:spPr>
          <a:xfrm>
            <a:off x="6265581" y="2050925"/>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00" name="Text Placeholder 92">
            <a:extLst>
              <a:ext uri="{FF2B5EF4-FFF2-40B4-BE49-F238E27FC236}">
                <a16:creationId xmlns:a16="http://schemas.microsoft.com/office/drawing/2014/main" id="{67D5CA08-D877-4DB8-B59F-E80836A7834D}"/>
              </a:ext>
            </a:extLst>
          </p:cNvPr>
          <p:cNvSpPr>
            <a:spLocks noGrp="1"/>
          </p:cNvSpPr>
          <p:nvPr>
            <p:ph type="body" sz="quarter" idx="34" hasCustomPrompt="1"/>
          </p:nvPr>
        </p:nvSpPr>
        <p:spPr>
          <a:xfrm>
            <a:off x="8809405" y="1847244"/>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01" name="Text Placeholder 92">
            <a:extLst>
              <a:ext uri="{FF2B5EF4-FFF2-40B4-BE49-F238E27FC236}">
                <a16:creationId xmlns:a16="http://schemas.microsoft.com/office/drawing/2014/main" id="{4787E4F4-A253-4A99-8126-FBAA70686F49}"/>
              </a:ext>
            </a:extLst>
          </p:cNvPr>
          <p:cNvSpPr>
            <a:spLocks noGrp="1"/>
          </p:cNvSpPr>
          <p:nvPr>
            <p:ph type="body" sz="quarter" idx="35" hasCustomPrompt="1"/>
          </p:nvPr>
        </p:nvSpPr>
        <p:spPr>
          <a:xfrm>
            <a:off x="8809404" y="2050925"/>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02" name="Text Placeholder 92">
            <a:extLst>
              <a:ext uri="{FF2B5EF4-FFF2-40B4-BE49-F238E27FC236}">
                <a16:creationId xmlns:a16="http://schemas.microsoft.com/office/drawing/2014/main" id="{AE0790DD-E8BD-43EC-AA51-7CB68DD20E9A}"/>
              </a:ext>
            </a:extLst>
          </p:cNvPr>
          <p:cNvSpPr>
            <a:spLocks noGrp="1"/>
          </p:cNvSpPr>
          <p:nvPr>
            <p:ph type="body" sz="quarter" idx="36" hasCustomPrompt="1"/>
          </p:nvPr>
        </p:nvSpPr>
        <p:spPr>
          <a:xfrm>
            <a:off x="2021222" y="2563690"/>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03" name="Text Placeholder 92">
            <a:extLst>
              <a:ext uri="{FF2B5EF4-FFF2-40B4-BE49-F238E27FC236}">
                <a16:creationId xmlns:a16="http://schemas.microsoft.com/office/drawing/2014/main" id="{2577F593-79D3-424D-A032-7ECBD1D6FAFE}"/>
              </a:ext>
            </a:extLst>
          </p:cNvPr>
          <p:cNvSpPr>
            <a:spLocks noGrp="1"/>
          </p:cNvSpPr>
          <p:nvPr>
            <p:ph type="body" sz="quarter" idx="37" hasCustomPrompt="1"/>
          </p:nvPr>
        </p:nvSpPr>
        <p:spPr>
          <a:xfrm>
            <a:off x="2021221" y="2767371"/>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04" name="Text Placeholder 92">
            <a:extLst>
              <a:ext uri="{FF2B5EF4-FFF2-40B4-BE49-F238E27FC236}">
                <a16:creationId xmlns:a16="http://schemas.microsoft.com/office/drawing/2014/main" id="{3CB5E2EE-85C4-4CB5-8BE5-865C93896A7B}"/>
              </a:ext>
            </a:extLst>
          </p:cNvPr>
          <p:cNvSpPr>
            <a:spLocks noGrp="1"/>
          </p:cNvSpPr>
          <p:nvPr>
            <p:ph type="body" sz="quarter" idx="38" hasCustomPrompt="1"/>
          </p:nvPr>
        </p:nvSpPr>
        <p:spPr>
          <a:xfrm>
            <a:off x="4569664" y="2563690"/>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05" name="Text Placeholder 92">
            <a:extLst>
              <a:ext uri="{FF2B5EF4-FFF2-40B4-BE49-F238E27FC236}">
                <a16:creationId xmlns:a16="http://schemas.microsoft.com/office/drawing/2014/main" id="{727741F9-FB7A-4DF0-81F7-BC37853C7AAC}"/>
              </a:ext>
            </a:extLst>
          </p:cNvPr>
          <p:cNvSpPr>
            <a:spLocks noGrp="1"/>
          </p:cNvSpPr>
          <p:nvPr>
            <p:ph type="body" sz="quarter" idx="39" hasCustomPrompt="1"/>
          </p:nvPr>
        </p:nvSpPr>
        <p:spPr>
          <a:xfrm>
            <a:off x="4569663" y="2767371"/>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06" name="Text Placeholder 92">
            <a:extLst>
              <a:ext uri="{FF2B5EF4-FFF2-40B4-BE49-F238E27FC236}">
                <a16:creationId xmlns:a16="http://schemas.microsoft.com/office/drawing/2014/main" id="{9AA76CF9-6430-4F34-A84A-8AEDB9AC5327}"/>
              </a:ext>
            </a:extLst>
          </p:cNvPr>
          <p:cNvSpPr>
            <a:spLocks noGrp="1"/>
          </p:cNvSpPr>
          <p:nvPr>
            <p:ph type="body" sz="quarter" idx="40" hasCustomPrompt="1"/>
          </p:nvPr>
        </p:nvSpPr>
        <p:spPr>
          <a:xfrm>
            <a:off x="7118106" y="2563690"/>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07" name="Text Placeholder 92">
            <a:extLst>
              <a:ext uri="{FF2B5EF4-FFF2-40B4-BE49-F238E27FC236}">
                <a16:creationId xmlns:a16="http://schemas.microsoft.com/office/drawing/2014/main" id="{F8718C69-DBC9-43FE-B643-B1F6ACA11C6A}"/>
              </a:ext>
            </a:extLst>
          </p:cNvPr>
          <p:cNvSpPr>
            <a:spLocks noGrp="1"/>
          </p:cNvSpPr>
          <p:nvPr>
            <p:ph type="body" sz="quarter" idx="41" hasCustomPrompt="1"/>
          </p:nvPr>
        </p:nvSpPr>
        <p:spPr>
          <a:xfrm>
            <a:off x="7118105" y="2767371"/>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08" name="Text Placeholder 92">
            <a:extLst>
              <a:ext uri="{FF2B5EF4-FFF2-40B4-BE49-F238E27FC236}">
                <a16:creationId xmlns:a16="http://schemas.microsoft.com/office/drawing/2014/main" id="{7D1759ED-E404-427D-B97C-E51C74C374FC}"/>
              </a:ext>
            </a:extLst>
          </p:cNvPr>
          <p:cNvSpPr>
            <a:spLocks noGrp="1"/>
          </p:cNvSpPr>
          <p:nvPr>
            <p:ph type="body" sz="quarter" idx="42" hasCustomPrompt="1"/>
          </p:nvPr>
        </p:nvSpPr>
        <p:spPr>
          <a:xfrm>
            <a:off x="9666548" y="2563690"/>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09" name="Text Placeholder 92">
            <a:extLst>
              <a:ext uri="{FF2B5EF4-FFF2-40B4-BE49-F238E27FC236}">
                <a16:creationId xmlns:a16="http://schemas.microsoft.com/office/drawing/2014/main" id="{F49372DD-8792-4F5E-A97E-777095F8FA6D}"/>
              </a:ext>
            </a:extLst>
          </p:cNvPr>
          <p:cNvSpPr>
            <a:spLocks noGrp="1"/>
          </p:cNvSpPr>
          <p:nvPr>
            <p:ph type="body" sz="quarter" idx="43" hasCustomPrompt="1"/>
          </p:nvPr>
        </p:nvSpPr>
        <p:spPr>
          <a:xfrm>
            <a:off x="9666547" y="2767371"/>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10" name="Text Placeholder 92">
            <a:extLst>
              <a:ext uri="{FF2B5EF4-FFF2-40B4-BE49-F238E27FC236}">
                <a16:creationId xmlns:a16="http://schemas.microsoft.com/office/drawing/2014/main" id="{96DC320A-FF03-4C0F-841F-A1A837608068}"/>
              </a:ext>
            </a:extLst>
          </p:cNvPr>
          <p:cNvSpPr>
            <a:spLocks noGrp="1"/>
          </p:cNvSpPr>
          <p:nvPr>
            <p:ph type="body" sz="quarter" idx="44" hasCustomPrompt="1"/>
          </p:nvPr>
        </p:nvSpPr>
        <p:spPr>
          <a:xfrm>
            <a:off x="2883750" y="3286646"/>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11" name="Text Placeholder 92">
            <a:extLst>
              <a:ext uri="{FF2B5EF4-FFF2-40B4-BE49-F238E27FC236}">
                <a16:creationId xmlns:a16="http://schemas.microsoft.com/office/drawing/2014/main" id="{F7EF0281-DC79-47E0-9F16-7739D368B245}"/>
              </a:ext>
            </a:extLst>
          </p:cNvPr>
          <p:cNvSpPr>
            <a:spLocks noGrp="1"/>
          </p:cNvSpPr>
          <p:nvPr>
            <p:ph type="body" sz="quarter" idx="45" hasCustomPrompt="1"/>
          </p:nvPr>
        </p:nvSpPr>
        <p:spPr>
          <a:xfrm>
            <a:off x="2883749" y="3490327"/>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12" name="Text Placeholder 92">
            <a:extLst>
              <a:ext uri="{FF2B5EF4-FFF2-40B4-BE49-F238E27FC236}">
                <a16:creationId xmlns:a16="http://schemas.microsoft.com/office/drawing/2014/main" id="{D7C68C9E-596F-4C21-9730-FCD6C1A3C481}"/>
              </a:ext>
            </a:extLst>
          </p:cNvPr>
          <p:cNvSpPr>
            <a:spLocks noGrp="1"/>
          </p:cNvSpPr>
          <p:nvPr>
            <p:ph type="body" sz="quarter" idx="46" hasCustomPrompt="1"/>
          </p:nvPr>
        </p:nvSpPr>
        <p:spPr>
          <a:xfrm>
            <a:off x="5426019" y="3286646"/>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13" name="Text Placeholder 92">
            <a:extLst>
              <a:ext uri="{FF2B5EF4-FFF2-40B4-BE49-F238E27FC236}">
                <a16:creationId xmlns:a16="http://schemas.microsoft.com/office/drawing/2014/main" id="{CC380F73-C90F-4AAA-AE5B-063016DC71CB}"/>
              </a:ext>
            </a:extLst>
          </p:cNvPr>
          <p:cNvSpPr>
            <a:spLocks noGrp="1"/>
          </p:cNvSpPr>
          <p:nvPr>
            <p:ph type="body" sz="quarter" idx="47" hasCustomPrompt="1"/>
          </p:nvPr>
        </p:nvSpPr>
        <p:spPr>
          <a:xfrm>
            <a:off x="5426018" y="3490327"/>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14" name="Text Placeholder 92">
            <a:extLst>
              <a:ext uri="{FF2B5EF4-FFF2-40B4-BE49-F238E27FC236}">
                <a16:creationId xmlns:a16="http://schemas.microsoft.com/office/drawing/2014/main" id="{9520F3C5-0987-4517-B0EE-4E412FD9C0B8}"/>
              </a:ext>
            </a:extLst>
          </p:cNvPr>
          <p:cNvSpPr>
            <a:spLocks noGrp="1"/>
          </p:cNvSpPr>
          <p:nvPr>
            <p:ph type="body" sz="quarter" idx="48" hasCustomPrompt="1"/>
          </p:nvPr>
        </p:nvSpPr>
        <p:spPr>
          <a:xfrm>
            <a:off x="7968288" y="3267596"/>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15" name="Text Placeholder 92">
            <a:extLst>
              <a:ext uri="{FF2B5EF4-FFF2-40B4-BE49-F238E27FC236}">
                <a16:creationId xmlns:a16="http://schemas.microsoft.com/office/drawing/2014/main" id="{18B7EE9A-2CF8-4F1B-989E-4D6B081D3F42}"/>
              </a:ext>
            </a:extLst>
          </p:cNvPr>
          <p:cNvSpPr>
            <a:spLocks noGrp="1"/>
          </p:cNvSpPr>
          <p:nvPr>
            <p:ph type="body" sz="quarter" idx="49" hasCustomPrompt="1"/>
          </p:nvPr>
        </p:nvSpPr>
        <p:spPr>
          <a:xfrm>
            <a:off x="7968287" y="3471277"/>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16" name="Text Placeholder 92">
            <a:extLst>
              <a:ext uri="{FF2B5EF4-FFF2-40B4-BE49-F238E27FC236}">
                <a16:creationId xmlns:a16="http://schemas.microsoft.com/office/drawing/2014/main" id="{358A9693-91C8-4CDB-AC04-2FE5D32AC5CA}"/>
              </a:ext>
            </a:extLst>
          </p:cNvPr>
          <p:cNvSpPr>
            <a:spLocks noGrp="1"/>
          </p:cNvSpPr>
          <p:nvPr>
            <p:ph type="body" sz="quarter" idx="50" hasCustomPrompt="1"/>
          </p:nvPr>
        </p:nvSpPr>
        <p:spPr>
          <a:xfrm>
            <a:off x="10510557" y="3286646"/>
            <a:ext cx="1347519" cy="191562"/>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endParaRPr lang="ru-RU"/>
          </a:p>
        </p:txBody>
      </p:sp>
      <p:sp>
        <p:nvSpPr>
          <p:cNvPr id="117" name="Text Placeholder 92">
            <a:extLst>
              <a:ext uri="{FF2B5EF4-FFF2-40B4-BE49-F238E27FC236}">
                <a16:creationId xmlns:a16="http://schemas.microsoft.com/office/drawing/2014/main" id="{88F651C4-2FDC-4A2D-B5D1-1E752BEBDCFC}"/>
              </a:ext>
            </a:extLst>
          </p:cNvPr>
          <p:cNvSpPr>
            <a:spLocks noGrp="1"/>
          </p:cNvSpPr>
          <p:nvPr>
            <p:ph type="body" sz="quarter" idx="51" hasCustomPrompt="1"/>
          </p:nvPr>
        </p:nvSpPr>
        <p:spPr>
          <a:xfrm>
            <a:off x="10510556" y="3490327"/>
            <a:ext cx="1347519" cy="485673"/>
          </a:xfrm>
        </p:spPr>
        <p:txBody>
          <a:bodyPr lIns="180000" tIns="0" rIns="0" bIns="0">
            <a:normAutofit/>
          </a:bodyPr>
          <a:lstStyle>
            <a:lvl1pPr marL="0" indent="0">
              <a:spcBef>
                <a:spcPts val="200"/>
              </a:spcBef>
              <a:buNone/>
              <a:defRPr sz="1200" b="0">
                <a:solidFill>
                  <a:schemeClr val="tx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Milestone</a:t>
            </a:r>
            <a:br>
              <a:rPr lang="en-US"/>
            </a:br>
            <a:r>
              <a:rPr lang="en-US"/>
              <a:t>description</a:t>
            </a:r>
            <a:endParaRPr lang="ru-RU"/>
          </a:p>
        </p:txBody>
      </p:sp>
      <p:sp>
        <p:nvSpPr>
          <p:cNvPr id="120" name="Text Placeholder 92">
            <a:extLst>
              <a:ext uri="{FF2B5EF4-FFF2-40B4-BE49-F238E27FC236}">
                <a16:creationId xmlns:a16="http://schemas.microsoft.com/office/drawing/2014/main" id="{06775BE6-0710-4B20-8C16-DBF3B8660060}"/>
              </a:ext>
            </a:extLst>
          </p:cNvPr>
          <p:cNvSpPr>
            <a:spLocks noGrp="1"/>
          </p:cNvSpPr>
          <p:nvPr>
            <p:ph type="body" sz="quarter" idx="52" hasCustomPrompt="1"/>
          </p:nvPr>
        </p:nvSpPr>
        <p:spPr>
          <a:xfrm>
            <a:off x="331982" y="3574380"/>
            <a:ext cx="1347519" cy="433916"/>
          </a:xfrm>
        </p:spPr>
        <p:txBody>
          <a:bodyPr lIns="180000" tIns="0" rIns="0" bIns="0">
            <a:normAutofit/>
          </a:bodyPr>
          <a:lstStyle>
            <a:lvl1pPr marL="0" indent="0">
              <a:spcBef>
                <a:spcPts val="200"/>
              </a:spcBef>
              <a:buNone/>
              <a:defRPr sz="1400" b="1">
                <a:solidFill>
                  <a:schemeClr val="tx1"/>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PROJECT</a:t>
            </a:r>
            <a:br>
              <a:rPr lang="en-US"/>
            </a:br>
            <a:r>
              <a:rPr lang="en-US"/>
              <a:t>START</a:t>
            </a:r>
          </a:p>
        </p:txBody>
      </p:sp>
      <p:sp>
        <p:nvSpPr>
          <p:cNvPr id="122" name="Text Placeholder 92">
            <a:extLst>
              <a:ext uri="{FF2B5EF4-FFF2-40B4-BE49-F238E27FC236}">
                <a16:creationId xmlns:a16="http://schemas.microsoft.com/office/drawing/2014/main" id="{777F0E57-9D42-4F72-8D6D-4BE03FC71F09}"/>
              </a:ext>
            </a:extLst>
          </p:cNvPr>
          <p:cNvSpPr>
            <a:spLocks noGrp="1"/>
          </p:cNvSpPr>
          <p:nvPr>
            <p:ph type="body" sz="quarter" idx="54" hasCustomPrompt="1"/>
          </p:nvPr>
        </p:nvSpPr>
        <p:spPr>
          <a:xfrm>
            <a:off x="2010006" y="5393478"/>
            <a:ext cx="1347519" cy="393143"/>
          </a:xfrm>
        </p:spPr>
        <p:txBody>
          <a:bodyPr lIns="0" tIns="0" rIns="0" bIns="0" anchor="ctr" anchorCtr="0">
            <a:noAutofit/>
          </a:bodyPr>
          <a:lstStyle>
            <a:lvl1pPr marL="0" indent="0" algn="ctr">
              <a:spcBef>
                <a:spcPts val="200"/>
              </a:spcBef>
              <a:buNone/>
              <a:defRPr sz="3500" b="1">
                <a:solidFill>
                  <a:schemeClr val="tx2">
                    <a:lumMod val="10000"/>
                    <a:lumOff val="90000"/>
                  </a:schemeClr>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Q1</a:t>
            </a:r>
            <a:endParaRPr lang="ru-RU"/>
          </a:p>
        </p:txBody>
      </p:sp>
      <p:sp>
        <p:nvSpPr>
          <p:cNvPr id="123" name="Text Placeholder 92">
            <a:extLst>
              <a:ext uri="{FF2B5EF4-FFF2-40B4-BE49-F238E27FC236}">
                <a16:creationId xmlns:a16="http://schemas.microsoft.com/office/drawing/2014/main" id="{AC38C51F-FEF5-4ABC-A91E-2BEAAD0B16E7}"/>
              </a:ext>
            </a:extLst>
          </p:cNvPr>
          <p:cNvSpPr>
            <a:spLocks noGrp="1"/>
          </p:cNvSpPr>
          <p:nvPr>
            <p:ph type="body" sz="quarter" idx="55" hasCustomPrompt="1"/>
          </p:nvPr>
        </p:nvSpPr>
        <p:spPr>
          <a:xfrm>
            <a:off x="2010006" y="5903776"/>
            <a:ext cx="1347519" cy="485673"/>
          </a:xfrm>
        </p:spPr>
        <p:txBody>
          <a:bodyPr lIns="0" tIns="0" rIns="0" bIns="0">
            <a:normAutofit/>
          </a:bodyPr>
          <a:lstStyle>
            <a:lvl1pPr marL="0" indent="0" algn="ctr">
              <a:spcBef>
                <a:spcPts val="200"/>
              </a:spcBef>
              <a:buNone/>
              <a:defRPr sz="1200" b="0">
                <a:solidFill>
                  <a:schemeClr val="bg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Quarter goals description</a:t>
            </a:r>
            <a:endParaRPr lang="ru-RU"/>
          </a:p>
        </p:txBody>
      </p:sp>
      <p:sp>
        <p:nvSpPr>
          <p:cNvPr id="124" name="Text Placeholder 92">
            <a:extLst>
              <a:ext uri="{FF2B5EF4-FFF2-40B4-BE49-F238E27FC236}">
                <a16:creationId xmlns:a16="http://schemas.microsoft.com/office/drawing/2014/main" id="{89620B00-4C09-4C77-BB19-F22F0928D3AE}"/>
              </a:ext>
            </a:extLst>
          </p:cNvPr>
          <p:cNvSpPr>
            <a:spLocks noGrp="1"/>
          </p:cNvSpPr>
          <p:nvPr>
            <p:ph type="body" sz="quarter" idx="56" hasCustomPrompt="1"/>
          </p:nvPr>
        </p:nvSpPr>
        <p:spPr>
          <a:xfrm>
            <a:off x="4286862" y="5411488"/>
            <a:ext cx="1347519" cy="393143"/>
          </a:xfrm>
        </p:spPr>
        <p:txBody>
          <a:bodyPr lIns="0" tIns="0" rIns="0" bIns="0" anchor="ctr" anchorCtr="0">
            <a:noAutofit/>
          </a:bodyPr>
          <a:lstStyle>
            <a:lvl1pPr marL="0" indent="0" algn="ctr">
              <a:spcBef>
                <a:spcPts val="200"/>
              </a:spcBef>
              <a:buNone/>
              <a:defRPr sz="3500" b="1">
                <a:solidFill>
                  <a:schemeClr val="accent1">
                    <a:lumMod val="20000"/>
                    <a:lumOff val="80000"/>
                  </a:schemeClr>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Q2</a:t>
            </a:r>
            <a:endParaRPr lang="ru-RU"/>
          </a:p>
        </p:txBody>
      </p:sp>
      <p:sp>
        <p:nvSpPr>
          <p:cNvPr id="125" name="Text Placeholder 92">
            <a:extLst>
              <a:ext uri="{FF2B5EF4-FFF2-40B4-BE49-F238E27FC236}">
                <a16:creationId xmlns:a16="http://schemas.microsoft.com/office/drawing/2014/main" id="{7F740E72-128A-47CB-944C-6364E308697E}"/>
              </a:ext>
            </a:extLst>
          </p:cNvPr>
          <p:cNvSpPr>
            <a:spLocks noGrp="1"/>
          </p:cNvSpPr>
          <p:nvPr>
            <p:ph type="body" sz="quarter" idx="57" hasCustomPrompt="1"/>
          </p:nvPr>
        </p:nvSpPr>
        <p:spPr>
          <a:xfrm>
            <a:off x="4286862" y="5921786"/>
            <a:ext cx="1347519" cy="485673"/>
          </a:xfrm>
        </p:spPr>
        <p:txBody>
          <a:bodyPr lIns="0" tIns="0" rIns="0" bIns="0">
            <a:normAutofit/>
          </a:bodyPr>
          <a:lstStyle>
            <a:lvl1pPr marL="0" indent="0" algn="ctr">
              <a:spcBef>
                <a:spcPts val="200"/>
              </a:spcBef>
              <a:buNone/>
              <a:defRPr sz="1200" b="0">
                <a:solidFill>
                  <a:schemeClr val="bg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Quarter goals description</a:t>
            </a:r>
            <a:endParaRPr lang="ru-RU"/>
          </a:p>
        </p:txBody>
      </p:sp>
      <p:sp>
        <p:nvSpPr>
          <p:cNvPr id="126" name="Text Placeholder 92">
            <a:extLst>
              <a:ext uri="{FF2B5EF4-FFF2-40B4-BE49-F238E27FC236}">
                <a16:creationId xmlns:a16="http://schemas.microsoft.com/office/drawing/2014/main" id="{9A2F611C-4E32-4954-A71A-9D325D3635F9}"/>
              </a:ext>
            </a:extLst>
          </p:cNvPr>
          <p:cNvSpPr>
            <a:spLocks noGrp="1"/>
          </p:cNvSpPr>
          <p:nvPr>
            <p:ph type="body" sz="quarter" idx="58" hasCustomPrompt="1"/>
          </p:nvPr>
        </p:nvSpPr>
        <p:spPr>
          <a:xfrm>
            <a:off x="6563718" y="5394196"/>
            <a:ext cx="1347519" cy="393143"/>
          </a:xfrm>
        </p:spPr>
        <p:txBody>
          <a:bodyPr lIns="0" tIns="0" rIns="0" bIns="0" anchor="ctr" anchorCtr="0">
            <a:noAutofit/>
          </a:bodyPr>
          <a:lstStyle>
            <a:lvl1pPr marL="0" indent="0" algn="ctr">
              <a:spcBef>
                <a:spcPts val="200"/>
              </a:spcBef>
              <a:buNone/>
              <a:defRPr sz="3500" b="1">
                <a:solidFill>
                  <a:schemeClr val="accent2">
                    <a:lumMod val="10000"/>
                    <a:lumOff val="90000"/>
                  </a:schemeClr>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Q3</a:t>
            </a:r>
            <a:endParaRPr lang="ru-RU"/>
          </a:p>
        </p:txBody>
      </p:sp>
      <p:sp>
        <p:nvSpPr>
          <p:cNvPr id="127" name="Text Placeholder 92">
            <a:extLst>
              <a:ext uri="{FF2B5EF4-FFF2-40B4-BE49-F238E27FC236}">
                <a16:creationId xmlns:a16="http://schemas.microsoft.com/office/drawing/2014/main" id="{6BECFCA3-3003-4E1C-B95A-77F0E24555D2}"/>
              </a:ext>
            </a:extLst>
          </p:cNvPr>
          <p:cNvSpPr>
            <a:spLocks noGrp="1"/>
          </p:cNvSpPr>
          <p:nvPr>
            <p:ph type="body" sz="quarter" idx="59" hasCustomPrompt="1"/>
          </p:nvPr>
        </p:nvSpPr>
        <p:spPr>
          <a:xfrm>
            <a:off x="6563718" y="5904494"/>
            <a:ext cx="1347519" cy="485673"/>
          </a:xfrm>
        </p:spPr>
        <p:txBody>
          <a:bodyPr lIns="0" tIns="0" rIns="0" bIns="0">
            <a:normAutofit/>
          </a:bodyPr>
          <a:lstStyle>
            <a:lvl1pPr marL="0" indent="0" algn="ctr">
              <a:spcBef>
                <a:spcPts val="200"/>
              </a:spcBef>
              <a:buNone/>
              <a:defRPr sz="1200" b="0">
                <a:solidFill>
                  <a:schemeClr val="bg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Quarter goals description</a:t>
            </a:r>
            <a:endParaRPr lang="ru-RU"/>
          </a:p>
        </p:txBody>
      </p:sp>
      <p:sp>
        <p:nvSpPr>
          <p:cNvPr id="128" name="Text Placeholder 92">
            <a:extLst>
              <a:ext uri="{FF2B5EF4-FFF2-40B4-BE49-F238E27FC236}">
                <a16:creationId xmlns:a16="http://schemas.microsoft.com/office/drawing/2014/main" id="{ADC5ADB7-1218-43F3-8DF4-23F099ECCEB8}"/>
              </a:ext>
            </a:extLst>
          </p:cNvPr>
          <p:cNvSpPr>
            <a:spLocks noGrp="1"/>
          </p:cNvSpPr>
          <p:nvPr>
            <p:ph type="body" sz="quarter" idx="60" hasCustomPrompt="1"/>
          </p:nvPr>
        </p:nvSpPr>
        <p:spPr>
          <a:xfrm>
            <a:off x="8840573" y="5411488"/>
            <a:ext cx="1347519" cy="393143"/>
          </a:xfrm>
        </p:spPr>
        <p:txBody>
          <a:bodyPr lIns="0" tIns="0" rIns="0" bIns="0" anchor="ctr" anchorCtr="0">
            <a:noAutofit/>
          </a:bodyPr>
          <a:lstStyle>
            <a:lvl1pPr marL="0" indent="0" algn="ctr">
              <a:spcBef>
                <a:spcPts val="200"/>
              </a:spcBef>
              <a:buNone/>
              <a:defRPr sz="3500" b="1">
                <a:solidFill>
                  <a:schemeClr val="accent4">
                    <a:lumMod val="10000"/>
                    <a:lumOff val="90000"/>
                  </a:schemeClr>
                </a:solidFill>
                <a:latin typeface="+mj-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Q4</a:t>
            </a:r>
            <a:endParaRPr lang="ru-RU"/>
          </a:p>
        </p:txBody>
      </p:sp>
      <p:sp>
        <p:nvSpPr>
          <p:cNvPr id="129" name="Text Placeholder 92">
            <a:extLst>
              <a:ext uri="{FF2B5EF4-FFF2-40B4-BE49-F238E27FC236}">
                <a16:creationId xmlns:a16="http://schemas.microsoft.com/office/drawing/2014/main" id="{371EA831-AF53-4C92-875F-48C5C459B321}"/>
              </a:ext>
            </a:extLst>
          </p:cNvPr>
          <p:cNvSpPr>
            <a:spLocks noGrp="1"/>
          </p:cNvSpPr>
          <p:nvPr>
            <p:ph type="body" sz="quarter" idx="61" hasCustomPrompt="1"/>
          </p:nvPr>
        </p:nvSpPr>
        <p:spPr>
          <a:xfrm>
            <a:off x="8840573" y="5921786"/>
            <a:ext cx="1347519" cy="485673"/>
          </a:xfrm>
        </p:spPr>
        <p:txBody>
          <a:bodyPr lIns="0" tIns="0" rIns="0" bIns="0">
            <a:normAutofit/>
          </a:bodyPr>
          <a:lstStyle>
            <a:lvl1pPr marL="0" indent="0" algn="ctr">
              <a:spcBef>
                <a:spcPts val="200"/>
              </a:spcBef>
              <a:buNone/>
              <a:defRPr sz="1200" b="0">
                <a:solidFill>
                  <a:schemeClr val="bg1"/>
                </a:solidFill>
                <a:latin typeface="+mn-lt"/>
              </a:defRPr>
            </a:lvl1pPr>
            <a:lvl2pPr>
              <a:defRPr b="1">
                <a:solidFill>
                  <a:schemeClr val="accent2"/>
                </a:solidFill>
                <a:latin typeface="+mj-lt"/>
              </a:defRPr>
            </a:lvl2pPr>
            <a:lvl3pPr>
              <a:defRPr b="1">
                <a:solidFill>
                  <a:schemeClr val="accent2"/>
                </a:solidFill>
                <a:latin typeface="+mj-lt"/>
              </a:defRPr>
            </a:lvl3pPr>
            <a:lvl4pPr>
              <a:defRPr b="1">
                <a:solidFill>
                  <a:schemeClr val="accent2"/>
                </a:solidFill>
                <a:latin typeface="+mj-lt"/>
              </a:defRPr>
            </a:lvl4pPr>
            <a:lvl5pPr>
              <a:defRPr b="1">
                <a:solidFill>
                  <a:schemeClr val="accent2"/>
                </a:solidFill>
                <a:latin typeface="+mj-lt"/>
              </a:defRPr>
            </a:lvl5pPr>
          </a:lstStyle>
          <a:p>
            <a:pPr lvl="0"/>
            <a:r>
              <a:rPr lang="en-US"/>
              <a:t>Quarter goals description</a:t>
            </a:r>
            <a:endParaRPr lang="ru-RU"/>
          </a:p>
        </p:txBody>
      </p:sp>
    </p:spTree>
    <p:extLst>
      <p:ext uri="{BB962C8B-B14F-4D97-AF65-F5344CB8AC3E}">
        <p14:creationId xmlns:p14="http://schemas.microsoft.com/office/powerpoint/2010/main" val="10017224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7" name="Date Placeholder 6">
            <a:extLst>
              <a:ext uri="{FF2B5EF4-FFF2-40B4-BE49-F238E27FC236}">
                <a16:creationId xmlns:a16="http://schemas.microsoft.com/office/drawing/2014/main" id="{FA961F6D-7A90-466A-C708-4ED4B8EAE61D}"/>
              </a:ext>
            </a:extLst>
          </p:cNvPr>
          <p:cNvSpPr>
            <a:spLocks noGrp="1"/>
          </p:cNvSpPr>
          <p:nvPr>
            <p:ph type="dt" sz="half" idx="10"/>
          </p:nvPr>
        </p:nvSpPr>
        <p:spPr>
          <a:xfrm>
            <a:off x="838200" y="6356351"/>
            <a:ext cx="2743200" cy="365125"/>
          </a:xfrm>
          <a:prstGeom prst="rect">
            <a:avLst/>
          </a:prstGeom>
        </p:spPr>
        <p:txBody>
          <a:bodyPr/>
          <a:lstStyle/>
          <a:p>
            <a:fld id="{15201D37-6D38-44BF-84CC-580E8AC3C3AC}" type="datetime1">
              <a:rPr lang="en-CA" smtClean="0"/>
              <a:t>2025-11-10</a:t>
            </a:fld>
            <a:endParaRPr lang="en-US"/>
          </a:p>
        </p:txBody>
      </p:sp>
      <p:sp>
        <p:nvSpPr>
          <p:cNvPr id="8" name="Footer Placeholder 7">
            <a:extLst>
              <a:ext uri="{FF2B5EF4-FFF2-40B4-BE49-F238E27FC236}">
                <a16:creationId xmlns:a16="http://schemas.microsoft.com/office/drawing/2014/main" id="{73ABDB47-87CC-8F67-DAA7-1B9FCEEBE310}"/>
              </a:ext>
            </a:extLst>
          </p:cNvPr>
          <p:cNvSpPr>
            <a:spLocks noGrp="1"/>
          </p:cNvSpPr>
          <p:nvPr>
            <p:ph type="ftr" sz="quarter" idx="11"/>
          </p:nvPr>
        </p:nvSpPr>
        <p:spPr>
          <a:xfrm>
            <a:off x="4038600" y="6356351"/>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12E391C3-6E19-328F-2A73-0D49DCD37140}"/>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9165191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3"/>
            <a:ext cx="2844800" cy="365125"/>
          </a:xfrm>
          <a:prstGeom prst="rect">
            <a:avLst/>
          </a:prstGeom>
        </p:spPr>
        <p:txBody>
          <a:bodyPr/>
          <a:lstStyle/>
          <a:p>
            <a:endParaRPr lang="en-US"/>
          </a:p>
        </p:txBody>
      </p:sp>
      <p:sp>
        <p:nvSpPr>
          <p:cNvPr id="3" name="Footer Placeholder 2"/>
          <p:cNvSpPr>
            <a:spLocks noGrp="1"/>
          </p:cNvSpPr>
          <p:nvPr>
            <p:ph type="ftr" sz="quarter" idx="11"/>
          </p:nvPr>
        </p:nvSpPr>
        <p:spPr>
          <a:xfrm>
            <a:off x="4165600" y="6356353"/>
            <a:ext cx="38608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5E40D50F-0626-7A4B-A742-09CCAA5CF4F6}" type="slidenum">
              <a:t>‹#›</a:t>
            </a:fld>
            <a:endParaRPr lang="en-US"/>
          </a:p>
        </p:txBody>
      </p:sp>
      <p:sp>
        <p:nvSpPr>
          <p:cNvPr id="5" name="TextBox 4"/>
          <p:cNvSpPr txBox="1"/>
          <p:nvPr userDrawn="1"/>
        </p:nvSpPr>
        <p:spPr>
          <a:xfrm>
            <a:off x="0" y="0"/>
            <a:ext cx="12192000" cy="300082"/>
          </a:xfrm>
          <a:prstGeom prst="rect">
            <a:avLst/>
          </a:prstGeom>
          <a:solidFill>
            <a:srgbClr val="99001F"/>
          </a:solidFill>
        </p:spPr>
        <p:txBody>
          <a:bodyPr wrap="square" rtlCol="0">
            <a:spAutoFit/>
          </a:bodyPr>
          <a:lstStyle/>
          <a:p>
            <a:endParaRPr lang="en-US" sz="1350"/>
          </a:p>
        </p:txBody>
      </p:sp>
      <p:sp>
        <p:nvSpPr>
          <p:cNvPr id="6" name="Text Placeholder 12"/>
          <p:cNvSpPr>
            <a:spLocks noGrp="1"/>
          </p:cNvSpPr>
          <p:nvPr>
            <p:ph type="body" sz="quarter" idx="13" hasCustomPrompt="1"/>
          </p:nvPr>
        </p:nvSpPr>
        <p:spPr>
          <a:xfrm>
            <a:off x="378886" y="26460"/>
            <a:ext cx="11442700" cy="342872"/>
          </a:xfrm>
        </p:spPr>
        <p:txBody>
          <a:bodyPr/>
          <a:lstStyle>
            <a:lvl1pPr marL="0" indent="0">
              <a:buNone/>
              <a:defRPr sz="1125">
                <a:solidFill>
                  <a:srgbClr val="FFFFFF"/>
                </a:solidFill>
              </a:defRPr>
            </a:lvl1pPr>
          </a:lstStyle>
          <a:p>
            <a:pPr lvl="0"/>
            <a:r>
              <a:rPr lang="en-CA"/>
              <a:t>Click to edit text</a:t>
            </a:r>
            <a:endParaRPr lang="en-US"/>
          </a:p>
        </p:txBody>
      </p:sp>
    </p:spTree>
    <p:extLst>
      <p:ext uri="{BB962C8B-B14F-4D97-AF65-F5344CB8AC3E}">
        <p14:creationId xmlns:p14="http://schemas.microsoft.com/office/powerpoint/2010/main" val="19915234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re seul">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ABC21F7E-58FE-D049-ABAE-1389E91681FF}"/>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F8929614-25E8-7C40-B3D8-97B8D703FBC4}"/>
              </a:ext>
            </a:extLst>
          </p:cNvPr>
          <p:cNvSpPr>
            <a:spLocks noGrp="1"/>
          </p:cNvSpPr>
          <p:nvPr>
            <p:ph type="title" hasCustomPrompt="1"/>
          </p:nvPr>
        </p:nvSpPr>
        <p:spPr>
          <a:xfrm>
            <a:off x="838200" y="1152144"/>
            <a:ext cx="10515600" cy="538544"/>
          </a:xfrm>
          <a:prstGeom prst="rect">
            <a:avLst/>
          </a:prstGeom>
        </p:spPr>
        <p:txBody>
          <a:bodyPr anchor="b">
            <a:noAutofit/>
          </a:bodyPr>
          <a:lstStyle>
            <a:lvl1pPr>
              <a:defRPr sz="2000">
                <a:latin typeface="Arial MT Std" panose="020B0402020200020204" pitchFamily="34" charset="0"/>
              </a:defRPr>
            </a:lvl1pPr>
          </a:lstStyle>
          <a:p>
            <a:r>
              <a:rPr lang="en-US"/>
              <a:t>CLICK TO EDIT MASTER TITLE STYLE</a:t>
            </a:r>
          </a:p>
        </p:txBody>
      </p:sp>
      <p:sp>
        <p:nvSpPr>
          <p:cNvPr id="6" name="Subtitle 2">
            <a:extLst>
              <a:ext uri="{FF2B5EF4-FFF2-40B4-BE49-F238E27FC236}">
                <a16:creationId xmlns:a16="http://schemas.microsoft.com/office/drawing/2014/main" id="{FAD1A96F-BCA0-5B44-A660-370961E12B29}"/>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1" name="Slide Number Placeholder 5">
            <a:extLst>
              <a:ext uri="{FF2B5EF4-FFF2-40B4-BE49-F238E27FC236}">
                <a16:creationId xmlns:a16="http://schemas.microsoft.com/office/drawing/2014/main" id="{6F4ECF1C-F6D1-B840-9427-7010A0FC97F0}"/>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35029439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Image avec légende">
    <p:spTree>
      <p:nvGrpSpPr>
        <p:cNvPr id="1" name=""/>
        <p:cNvGrpSpPr/>
        <p:nvPr/>
      </p:nvGrpSpPr>
      <p:grpSpPr>
        <a:xfrm>
          <a:off x="0" y="0"/>
          <a:ext cx="0" cy="0"/>
          <a:chOff x="0" y="0"/>
          <a:chExt cx="0" cy="0"/>
        </a:xfrm>
      </p:grpSpPr>
      <p:sp>
        <p:nvSpPr>
          <p:cNvPr id="13" name="Oval 12">
            <a:extLst>
              <a:ext uri="{FF2B5EF4-FFF2-40B4-BE49-F238E27FC236}">
                <a16:creationId xmlns:a16="http://schemas.microsoft.com/office/drawing/2014/main" id="{B5043DA6-F6E2-B44B-966E-7681CBC26F69}"/>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a:extLst>
              <a:ext uri="{FF2B5EF4-FFF2-40B4-BE49-F238E27FC236}">
                <a16:creationId xmlns:a16="http://schemas.microsoft.com/office/drawing/2014/main" id="{CE919A06-F4CD-CA4A-973D-806981699791}"/>
              </a:ext>
            </a:extLst>
          </p:cNvPr>
          <p:cNvSpPr>
            <a:spLocks noGrp="1"/>
          </p:cNvSpPr>
          <p:nvPr>
            <p:ph type="pic" idx="1" hasCustomPrompt="1"/>
          </p:nvPr>
        </p:nvSpPr>
        <p:spPr>
          <a:xfrm>
            <a:off x="5183188" y="987425"/>
            <a:ext cx="6172200" cy="4873625"/>
          </a:xfrm>
          <a:prstGeom prst="rect">
            <a:avLst/>
          </a:prstGeom>
        </p:spPr>
        <p:txBody>
          <a:bodyPr>
            <a:normAutofit/>
          </a:bodyPr>
          <a:lstStyle>
            <a:lvl1pPr marL="0" indent="0">
              <a:buNone/>
              <a:defRPr sz="1600">
                <a:latin typeface="Arial MT Std" panose="020B0402020200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Title 1">
            <a:extLst>
              <a:ext uri="{FF2B5EF4-FFF2-40B4-BE49-F238E27FC236}">
                <a16:creationId xmlns:a16="http://schemas.microsoft.com/office/drawing/2014/main" id="{5E297C46-D278-1B45-850B-6B2A1027B762}"/>
              </a:ext>
            </a:extLst>
          </p:cNvPr>
          <p:cNvSpPr>
            <a:spLocks noGrp="1"/>
          </p:cNvSpPr>
          <p:nvPr>
            <p:ph type="title" hasCustomPrompt="1"/>
          </p:nvPr>
        </p:nvSpPr>
        <p:spPr>
          <a:xfrm>
            <a:off x="839788" y="987424"/>
            <a:ext cx="3932237" cy="978535"/>
          </a:xfrm>
          <a:prstGeom prst="rect">
            <a:avLst/>
          </a:prstGeom>
        </p:spPr>
        <p:txBody>
          <a:bodyPr anchor="b">
            <a:normAutofit/>
          </a:bodyPr>
          <a:lstStyle>
            <a:lvl1pPr>
              <a:defRPr sz="2000">
                <a:latin typeface="Arial MT Std" panose="020B0402020200020204" pitchFamily="34" charset="0"/>
              </a:defRPr>
            </a:lvl1pPr>
          </a:lstStyle>
          <a:p>
            <a:r>
              <a:rPr lang="en-US"/>
              <a:t>CLICK TO EDIT </a:t>
            </a:r>
            <a:br>
              <a:rPr lang="en-US"/>
            </a:br>
            <a:r>
              <a:rPr lang="en-US"/>
              <a:t>MASTER TITLE STYLE</a:t>
            </a:r>
          </a:p>
        </p:txBody>
      </p:sp>
      <p:sp>
        <p:nvSpPr>
          <p:cNvPr id="11" name="Text Placeholder 3">
            <a:extLst>
              <a:ext uri="{FF2B5EF4-FFF2-40B4-BE49-F238E27FC236}">
                <a16:creationId xmlns:a16="http://schemas.microsoft.com/office/drawing/2014/main" id="{B52E6762-2574-764E-99AC-78507C80B6B2}"/>
              </a:ext>
            </a:extLst>
          </p:cNvPr>
          <p:cNvSpPr>
            <a:spLocks noGrp="1"/>
          </p:cNvSpPr>
          <p:nvPr>
            <p:ph type="body" sz="half" idx="2" hasCustomPrompt="1"/>
          </p:nvPr>
        </p:nvSpPr>
        <p:spPr>
          <a:xfrm>
            <a:off x="839788" y="2057400"/>
            <a:ext cx="3932237" cy="3811588"/>
          </a:xfrm>
          <a:prstGeom prst="rect">
            <a:avLst/>
          </a:prstGeom>
        </p:spPr>
        <p:txBody>
          <a:bodyPr/>
          <a:lstStyle>
            <a:lvl1pPr marL="0" indent="0">
              <a:buNone/>
              <a:defRPr sz="1600">
                <a:latin typeface="Arial MT Std" panose="020B0402020200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Subtitle 2">
            <a:extLst>
              <a:ext uri="{FF2B5EF4-FFF2-40B4-BE49-F238E27FC236}">
                <a16:creationId xmlns:a16="http://schemas.microsoft.com/office/drawing/2014/main" id="{467691D8-A545-3E41-9DD3-01AC9CF7E822}"/>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2" name="Slide Number Placeholder 5">
            <a:extLst>
              <a:ext uri="{FF2B5EF4-FFF2-40B4-BE49-F238E27FC236}">
                <a16:creationId xmlns:a16="http://schemas.microsoft.com/office/drawing/2014/main" id="{E6321D43-1F48-5D42-9D49-5357435AFAC5}"/>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4349070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itre et texte vertical">
    <p:spTree>
      <p:nvGrpSpPr>
        <p:cNvPr id="1" name=""/>
        <p:cNvGrpSpPr/>
        <p:nvPr/>
      </p:nvGrpSpPr>
      <p:grpSpPr>
        <a:xfrm>
          <a:off x="0" y="0"/>
          <a:ext cx="0" cy="0"/>
          <a:chOff x="0" y="0"/>
          <a:chExt cx="0" cy="0"/>
        </a:xfrm>
      </p:grpSpPr>
      <p:sp>
        <p:nvSpPr>
          <p:cNvPr id="11" name="Oval 10">
            <a:extLst>
              <a:ext uri="{FF2B5EF4-FFF2-40B4-BE49-F238E27FC236}">
                <a16:creationId xmlns:a16="http://schemas.microsoft.com/office/drawing/2014/main" id="{700D70BF-0D78-8947-9B2F-B0F56FF5C8CF}"/>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a:extLst>
              <a:ext uri="{FF2B5EF4-FFF2-40B4-BE49-F238E27FC236}">
                <a16:creationId xmlns:a16="http://schemas.microsoft.com/office/drawing/2014/main" id="{05561771-F5B0-B740-831B-001696BB1FE6}"/>
              </a:ext>
            </a:extLst>
          </p:cNvPr>
          <p:cNvSpPr>
            <a:spLocks noGrp="1"/>
          </p:cNvSpPr>
          <p:nvPr>
            <p:ph type="body" orient="vert" idx="1"/>
          </p:nvPr>
        </p:nvSpPr>
        <p:spPr>
          <a:xfrm>
            <a:off x="838200" y="1825625"/>
            <a:ext cx="10515600" cy="4146197"/>
          </a:xfrm>
          <a:prstGeom prst="rect">
            <a:avLst/>
          </a:prstGeom>
        </p:spPr>
        <p:txBody>
          <a:bodyPr vert="eaVert">
            <a:normAutofit/>
          </a:bodyPr>
          <a:lstStyle>
            <a:lvl1pPr>
              <a:defRPr sz="1600">
                <a:latin typeface="Arial MT Std" panose="020B0402020200020204" pitchFamily="34" charset="0"/>
              </a:defRPr>
            </a:lvl1pPr>
            <a:lvl2pPr>
              <a:defRPr sz="1400">
                <a:latin typeface="Arial MT Std" panose="020B0402020200020204" pitchFamily="34" charset="0"/>
              </a:defRPr>
            </a:lvl2pPr>
            <a:lvl3pPr>
              <a:defRPr sz="1200">
                <a:latin typeface="Arial MT Std" panose="020B0402020200020204" pitchFamily="34" charset="0"/>
              </a:defRPr>
            </a:lvl3pPr>
            <a:lvl4pPr>
              <a:defRPr sz="1100">
                <a:latin typeface="Arial MT Std" panose="020B0402020200020204" pitchFamily="34" charset="0"/>
              </a:defRPr>
            </a:lvl4pPr>
            <a:lvl5pPr>
              <a:defRPr sz="1100">
                <a:latin typeface="Arial MT Std" panose="020B0402020200020204" pitchFamily="34" charset="0"/>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9" name="Title 1">
            <a:extLst>
              <a:ext uri="{FF2B5EF4-FFF2-40B4-BE49-F238E27FC236}">
                <a16:creationId xmlns:a16="http://schemas.microsoft.com/office/drawing/2014/main" id="{478D8594-770D-2F41-980E-F79D6542DB14}"/>
              </a:ext>
            </a:extLst>
          </p:cNvPr>
          <p:cNvSpPr>
            <a:spLocks noGrp="1"/>
          </p:cNvSpPr>
          <p:nvPr>
            <p:ph type="title" hasCustomPrompt="1"/>
          </p:nvPr>
        </p:nvSpPr>
        <p:spPr>
          <a:xfrm>
            <a:off x="838200" y="1152144"/>
            <a:ext cx="10515600" cy="538544"/>
          </a:xfrm>
          <a:prstGeom prst="rect">
            <a:avLst/>
          </a:prstGeom>
        </p:spPr>
        <p:txBody>
          <a:bodyPr anchor="b">
            <a:noAutofit/>
          </a:bodyPr>
          <a:lstStyle>
            <a:lvl1pPr>
              <a:defRPr sz="2000">
                <a:latin typeface="Arial MT Std" panose="020B0402020200020204" pitchFamily="34" charset="0"/>
              </a:defRPr>
            </a:lvl1pPr>
          </a:lstStyle>
          <a:p>
            <a:r>
              <a:rPr lang="en-US"/>
              <a:t>CLICK TO EDIT MASTER TITLE STYLE</a:t>
            </a:r>
          </a:p>
        </p:txBody>
      </p:sp>
      <p:sp>
        <p:nvSpPr>
          <p:cNvPr id="7" name="Subtitle 2">
            <a:extLst>
              <a:ext uri="{FF2B5EF4-FFF2-40B4-BE49-F238E27FC236}">
                <a16:creationId xmlns:a16="http://schemas.microsoft.com/office/drawing/2014/main" id="{BEA5A1E9-D7B6-5340-947A-1F94DDAB71B4}"/>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0" name="Slide Number Placeholder 5">
            <a:extLst>
              <a:ext uri="{FF2B5EF4-FFF2-40B4-BE49-F238E27FC236}">
                <a16:creationId xmlns:a16="http://schemas.microsoft.com/office/drawing/2014/main" id="{12C95B3F-EB60-0C49-B87A-157BB552B1C6}"/>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38191170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10953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EB8EC27-FAE0-4B3C-9840-130044D99275}" type="datetime1">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C91D64-9C86-45A5-B843-D9E3C03B946A}" type="slidenum">
              <a:rPr lang="en-US" smtClean="0"/>
              <a:t>‹#›</a:t>
            </a:fld>
            <a:endParaRPr lang="en-US"/>
          </a:p>
        </p:txBody>
      </p:sp>
      <p:sp>
        <p:nvSpPr>
          <p:cNvPr id="7" name="Rectangle: Rounded Corners 6">
            <a:extLst>
              <a:ext uri="{FF2B5EF4-FFF2-40B4-BE49-F238E27FC236}">
                <a16:creationId xmlns:a16="http://schemas.microsoft.com/office/drawing/2014/main" id="{8A83B9E3-B5D3-56FD-ACAD-D7AC8550C2D6}"/>
              </a:ext>
            </a:extLst>
          </p:cNvPr>
          <p:cNvSpPr>
            <a:spLocks/>
          </p:cNvSpPr>
          <p:nvPr userDrawn="1"/>
        </p:nvSpPr>
        <p:spPr>
          <a:xfrm>
            <a:off x="273050" y="1335659"/>
            <a:ext cx="4743450" cy="3892550"/>
          </a:xfrm>
          <a:prstGeom prst="roundRect">
            <a:avLst>
              <a:gd name="adj" fmla="val 10982"/>
            </a:avLst>
          </a:prstGeom>
          <a:solidFill>
            <a:schemeClr val="bg1"/>
          </a:solidFill>
          <a:ln w="9525" cap="flat" cmpd="sng">
            <a:solidFill>
              <a:schemeClr val="bg1">
                <a:lumMod val="95000"/>
              </a:schemeClr>
            </a:solidFill>
            <a:prstDash val="solid"/>
            <a:round/>
            <a:headEnd type="none" w="sm" len="sm"/>
            <a:tailEnd type="none" w="sm" len="sm"/>
          </a:ln>
          <a:effectLst>
            <a:outerShdw blurRad="50800" dist="38100" dir="2700000" algn="tl" rotWithShape="0">
              <a:prstClr val="black">
                <a:alpha val="40000"/>
              </a:prstClr>
            </a:outerShdw>
          </a:effectLst>
        </p:spPr>
        <p:txBody>
          <a:bodyPr rtlCol="0" anchor="ctr"/>
          <a:lstStyle/>
          <a:p>
            <a:pPr algn="ctr"/>
            <a:endParaRPr lang="en-CA" sz="1343"/>
          </a:p>
        </p:txBody>
      </p:sp>
      <p:grpSp>
        <p:nvGrpSpPr>
          <p:cNvPr id="16" name="Group 15">
            <a:extLst>
              <a:ext uri="{FF2B5EF4-FFF2-40B4-BE49-F238E27FC236}">
                <a16:creationId xmlns:a16="http://schemas.microsoft.com/office/drawing/2014/main" id="{EF50D49A-EA38-FB8F-3F01-2A35373E3DEE}"/>
              </a:ext>
            </a:extLst>
          </p:cNvPr>
          <p:cNvGrpSpPr/>
          <p:nvPr userDrawn="1"/>
        </p:nvGrpSpPr>
        <p:grpSpPr>
          <a:xfrm>
            <a:off x="0" y="3141803"/>
            <a:ext cx="5016500" cy="430957"/>
            <a:chOff x="1107276" y="3051521"/>
            <a:chExt cx="3249545" cy="408556"/>
          </a:xfrm>
          <a:solidFill>
            <a:srgbClr val="F3F5F7"/>
          </a:solidFill>
        </p:grpSpPr>
        <p:sp>
          <p:nvSpPr>
            <p:cNvPr id="17" name="Freeform 5">
              <a:extLst>
                <a:ext uri="{FF2B5EF4-FFF2-40B4-BE49-F238E27FC236}">
                  <a16:creationId xmlns:a16="http://schemas.microsoft.com/office/drawing/2014/main" id="{7C99FE5C-7DAF-9537-92FE-CB0F3395B17C}"/>
                </a:ext>
              </a:extLst>
            </p:cNvPr>
            <p:cNvSpPr/>
            <p:nvPr/>
          </p:nvSpPr>
          <p:spPr>
            <a:xfrm>
              <a:off x="3453172" y="3051521"/>
              <a:ext cx="903649" cy="408555"/>
            </a:xfrm>
            <a:custGeom>
              <a:avLst/>
              <a:gdLst/>
              <a:ahLst/>
              <a:cxnLst/>
              <a:rect l="l" t="t" r="r" b="b"/>
              <a:pathLst>
                <a:path w="3329940" h="2269490">
                  <a:moveTo>
                    <a:pt x="2740660" y="0"/>
                  </a:moveTo>
                  <a:lnTo>
                    <a:pt x="0" y="0"/>
                  </a:lnTo>
                  <a:lnTo>
                    <a:pt x="0" y="2269490"/>
                  </a:lnTo>
                  <a:lnTo>
                    <a:pt x="2740660" y="2269490"/>
                  </a:lnTo>
                  <a:lnTo>
                    <a:pt x="2740660" y="2268220"/>
                  </a:lnTo>
                  <a:lnTo>
                    <a:pt x="3329940" y="1134110"/>
                  </a:lnTo>
                  <a:close/>
                </a:path>
              </a:pathLst>
            </a:custGeom>
            <a:grpFill/>
            <a:ln>
              <a:noFill/>
            </a:ln>
          </p:spPr>
          <p:txBody>
            <a:bodyPr/>
            <a:lstStyle/>
            <a:p>
              <a:endParaRPr lang="en-CA" sz="1800">
                <a:latin typeface="Arial" panose="020B0604020202020204" pitchFamily="34" charset="0"/>
                <a:ea typeface="Verdana" panose="020B0604030504040204" pitchFamily="34" charset="0"/>
                <a:cs typeface="Arial" panose="020B0604020202020204" pitchFamily="34" charset="0"/>
              </a:endParaRPr>
            </a:p>
          </p:txBody>
        </p:sp>
        <p:sp>
          <p:nvSpPr>
            <p:cNvPr id="18" name="Freeform 5">
              <a:extLst>
                <a:ext uri="{FF2B5EF4-FFF2-40B4-BE49-F238E27FC236}">
                  <a16:creationId xmlns:a16="http://schemas.microsoft.com/office/drawing/2014/main" id="{C9F6A416-794C-218E-84FA-78F36EBA242C}"/>
                </a:ext>
              </a:extLst>
            </p:cNvPr>
            <p:cNvSpPr/>
            <p:nvPr/>
          </p:nvSpPr>
          <p:spPr>
            <a:xfrm>
              <a:off x="1107276" y="3051522"/>
              <a:ext cx="2883699" cy="408555"/>
            </a:xfrm>
            <a:prstGeom prst="roundRect">
              <a:avLst/>
            </a:prstGeom>
            <a:grpFill/>
            <a:ln>
              <a:noFill/>
            </a:ln>
          </p:spPr>
          <p:txBody>
            <a:bodyPr/>
            <a:lstStyle/>
            <a:p>
              <a:endParaRPr lang="en-CA" sz="1800">
                <a:latin typeface="Arial" panose="020B0604020202020204" pitchFamily="34" charset="0"/>
                <a:ea typeface="Verdana" panose="020B0604030504040204" pitchFamily="34" charset="0"/>
                <a:cs typeface="Arial" panose="020B0604020202020204" pitchFamily="34" charset="0"/>
              </a:endParaRPr>
            </a:p>
          </p:txBody>
        </p:sp>
      </p:grpSp>
      <p:sp>
        <p:nvSpPr>
          <p:cNvPr id="3" name="Arrow: Pentagon 2">
            <a:extLst>
              <a:ext uri="{FF2B5EF4-FFF2-40B4-BE49-F238E27FC236}">
                <a16:creationId xmlns:a16="http://schemas.microsoft.com/office/drawing/2014/main" id="{11A8E721-B2CD-73E9-82BC-5D5119D94826}"/>
              </a:ext>
              <a:ext uri="{C183D7F6-B498-43B3-948B-1728B52AA6E4}">
                <adec:decorative xmlns:adec="http://schemas.microsoft.com/office/drawing/2017/decorative" val="1"/>
              </a:ext>
            </a:extLst>
          </p:cNvPr>
          <p:cNvSpPr/>
          <p:nvPr userDrawn="1"/>
        </p:nvSpPr>
        <p:spPr>
          <a:xfrm>
            <a:off x="277079" y="3155024"/>
            <a:ext cx="4717812" cy="397634"/>
          </a:xfrm>
          <a:prstGeom prst="homePlate">
            <a:avLst/>
          </a:prstGeom>
          <a:noFill/>
          <a:ln>
            <a:solidFill>
              <a:schemeClr val="accent5">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Rectangle: Rounded Corners 7">
            <a:extLst>
              <a:ext uri="{FF2B5EF4-FFF2-40B4-BE49-F238E27FC236}">
                <a16:creationId xmlns:a16="http://schemas.microsoft.com/office/drawing/2014/main" id="{6B3A0506-4D17-726D-B138-313C24D8B0A8}"/>
              </a:ext>
              <a:ext uri="{C183D7F6-B498-43B3-948B-1728B52AA6E4}">
                <adec:decorative xmlns:adec="http://schemas.microsoft.com/office/drawing/2017/decorative" val="1"/>
              </a:ext>
            </a:extLst>
          </p:cNvPr>
          <p:cNvSpPr/>
          <p:nvPr userDrawn="1"/>
        </p:nvSpPr>
        <p:spPr>
          <a:xfrm>
            <a:off x="277079" y="664334"/>
            <a:ext cx="11637841" cy="537950"/>
          </a:xfrm>
          <a:prstGeom prst="roundRect">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Rounded Corners 9">
            <a:extLst>
              <a:ext uri="{FF2B5EF4-FFF2-40B4-BE49-F238E27FC236}">
                <a16:creationId xmlns:a16="http://schemas.microsoft.com/office/drawing/2014/main" id="{9B56E0C1-FA23-0031-AAAD-3EF514E683C8}"/>
              </a:ext>
              <a:ext uri="{C183D7F6-B498-43B3-948B-1728B52AA6E4}">
                <adec:decorative xmlns:adec="http://schemas.microsoft.com/office/drawing/2017/decorative" val="1"/>
              </a:ext>
            </a:extLst>
          </p:cNvPr>
          <p:cNvSpPr/>
          <p:nvPr userDrawn="1"/>
        </p:nvSpPr>
        <p:spPr>
          <a:xfrm>
            <a:off x="349786" y="5385476"/>
            <a:ext cx="11637841" cy="397634"/>
          </a:xfrm>
          <a:prstGeom prst="roundRect">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9" name="Oval 18">
            <a:extLst>
              <a:ext uri="{FF2B5EF4-FFF2-40B4-BE49-F238E27FC236}">
                <a16:creationId xmlns:a16="http://schemas.microsoft.com/office/drawing/2014/main" id="{1112FBA1-83AD-648D-9062-A8CD81806BDA}"/>
              </a:ext>
              <a:ext uri="{C183D7F6-B498-43B3-948B-1728B52AA6E4}">
                <adec:decorative xmlns:adec="http://schemas.microsoft.com/office/drawing/2017/decorative" val="1"/>
              </a:ext>
            </a:extLst>
          </p:cNvPr>
          <p:cNvSpPr/>
          <p:nvPr userDrawn="1"/>
        </p:nvSpPr>
        <p:spPr>
          <a:xfrm>
            <a:off x="3412746" y="5931995"/>
            <a:ext cx="404506" cy="397634"/>
          </a:xfrm>
          <a:prstGeom prst="ellips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0" name="Oval 19">
            <a:extLst>
              <a:ext uri="{FF2B5EF4-FFF2-40B4-BE49-F238E27FC236}">
                <a16:creationId xmlns:a16="http://schemas.microsoft.com/office/drawing/2014/main" id="{FF5C132C-CDB7-8AE0-538E-61E05F8C5160}"/>
              </a:ext>
              <a:ext uri="{C183D7F6-B498-43B3-948B-1728B52AA6E4}">
                <adec:decorative xmlns:adec="http://schemas.microsoft.com/office/drawing/2017/decorative" val="1"/>
              </a:ext>
            </a:extLst>
          </p:cNvPr>
          <p:cNvSpPr/>
          <p:nvPr userDrawn="1"/>
        </p:nvSpPr>
        <p:spPr>
          <a:xfrm>
            <a:off x="393980" y="5936820"/>
            <a:ext cx="404506" cy="397634"/>
          </a:xfrm>
          <a:prstGeom prst="ellips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1" name="Oval 20">
            <a:extLst>
              <a:ext uri="{FF2B5EF4-FFF2-40B4-BE49-F238E27FC236}">
                <a16:creationId xmlns:a16="http://schemas.microsoft.com/office/drawing/2014/main" id="{E4BA962F-60CF-D43F-AFBE-9F95948D44CD}"/>
              </a:ext>
              <a:ext uri="{C183D7F6-B498-43B3-948B-1728B52AA6E4}">
                <adec:decorative xmlns:adec="http://schemas.microsoft.com/office/drawing/2017/decorative" val="1"/>
              </a:ext>
            </a:extLst>
          </p:cNvPr>
          <p:cNvSpPr/>
          <p:nvPr userDrawn="1"/>
        </p:nvSpPr>
        <p:spPr>
          <a:xfrm>
            <a:off x="5236324" y="5931995"/>
            <a:ext cx="404506" cy="397634"/>
          </a:xfrm>
          <a:prstGeom prst="ellips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2" name="Oval 21">
            <a:extLst>
              <a:ext uri="{FF2B5EF4-FFF2-40B4-BE49-F238E27FC236}">
                <a16:creationId xmlns:a16="http://schemas.microsoft.com/office/drawing/2014/main" id="{0DDB9352-ECCD-B407-C1BC-E33F68931939}"/>
              </a:ext>
              <a:ext uri="{C183D7F6-B498-43B3-948B-1728B52AA6E4}">
                <adec:decorative xmlns:adec="http://schemas.microsoft.com/office/drawing/2017/decorative" val="1"/>
              </a:ext>
            </a:extLst>
          </p:cNvPr>
          <p:cNvSpPr/>
          <p:nvPr userDrawn="1"/>
        </p:nvSpPr>
        <p:spPr>
          <a:xfrm>
            <a:off x="8439219" y="5936819"/>
            <a:ext cx="404506" cy="397634"/>
          </a:xfrm>
          <a:prstGeom prst="ellips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grpSp>
        <p:nvGrpSpPr>
          <p:cNvPr id="27" name="Group 26">
            <a:extLst>
              <a:ext uri="{FF2B5EF4-FFF2-40B4-BE49-F238E27FC236}">
                <a16:creationId xmlns:a16="http://schemas.microsoft.com/office/drawing/2014/main" id="{4C7009D1-4BCC-7C7C-BC70-18B86C4A76F2}"/>
              </a:ext>
            </a:extLst>
          </p:cNvPr>
          <p:cNvGrpSpPr/>
          <p:nvPr userDrawn="1"/>
        </p:nvGrpSpPr>
        <p:grpSpPr>
          <a:xfrm>
            <a:off x="-5061" y="1329923"/>
            <a:ext cx="5016500" cy="430957"/>
            <a:chOff x="1107276" y="3051521"/>
            <a:chExt cx="3249545" cy="408556"/>
          </a:xfrm>
          <a:solidFill>
            <a:srgbClr val="F3F5F7"/>
          </a:solidFill>
        </p:grpSpPr>
        <p:sp>
          <p:nvSpPr>
            <p:cNvPr id="28" name="Freeform 5">
              <a:extLst>
                <a:ext uri="{FF2B5EF4-FFF2-40B4-BE49-F238E27FC236}">
                  <a16:creationId xmlns:a16="http://schemas.microsoft.com/office/drawing/2014/main" id="{97C1FA99-F5E9-1347-62AF-215BC026AC79}"/>
                </a:ext>
              </a:extLst>
            </p:cNvPr>
            <p:cNvSpPr/>
            <p:nvPr/>
          </p:nvSpPr>
          <p:spPr>
            <a:xfrm>
              <a:off x="3453172" y="3051521"/>
              <a:ext cx="903649" cy="408555"/>
            </a:xfrm>
            <a:custGeom>
              <a:avLst/>
              <a:gdLst/>
              <a:ahLst/>
              <a:cxnLst/>
              <a:rect l="l" t="t" r="r" b="b"/>
              <a:pathLst>
                <a:path w="3329940" h="2269490">
                  <a:moveTo>
                    <a:pt x="2740660" y="0"/>
                  </a:moveTo>
                  <a:lnTo>
                    <a:pt x="0" y="0"/>
                  </a:lnTo>
                  <a:lnTo>
                    <a:pt x="0" y="2269490"/>
                  </a:lnTo>
                  <a:lnTo>
                    <a:pt x="2740660" y="2269490"/>
                  </a:lnTo>
                  <a:lnTo>
                    <a:pt x="2740660" y="2268220"/>
                  </a:lnTo>
                  <a:lnTo>
                    <a:pt x="3329940" y="1134110"/>
                  </a:lnTo>
                  <a:close/>
                </a:path>
              </a:pathLst>
            </a:custGeom>
            <a:grpFill/>
            <a:ln>
              <a:noFill/>
            </a:ln>
          </p:spPr>
          <p:txBody>
            <a:bodyPr/>
            <a:lstStyle/>
            <a:p>
              <a:endParaRPr lang="en-CA" sz="1800">
                <a:latin typeface="Arial" panose="020B0604020202020204" pitchFamily="34" charset="0"/>
                <a:ea typeface="Verdana" panose="020B0604030504040204" pitchFamily="34" charset="0"/>
                <a:cs typeface="Arial" panose="020B0604020202020204" pitchFamily="34" charset="0"/>
              </a:endParaRPr>
            </a:p>
          </p:txBody>
        </p:sp>
        <p:sp>
          <p:nvSpPr>
            <p:cNvPr id="29" name="Freeform 5">
              <a:extLst>
                <a:ext uri="{FF2B5EF4-FFF2-40B4-BE49-F238E27FC236}">
                  <a16:creationId xmlns:a16="http://schemas.microsoft.com/office/drawing/2014/main" id="{8F15D44E-413D-44D0-9637-CF74748A3FAB}"/>
                </a:ext>
              </a:extLst>
            </p:cNvPr>
            <p:cNvSpPr/>
            <p:nvPr/>
          </p:nvSpPr>
          <p:spPr>
            <a:xfrm>
              <a:off x="1107276" y="3051522"/>
              <a:ext cx="2883699" cy="408555"/>
            </a:xfrm>
            <a:prstGeom prst="roundRect">
              <a:avLst/>
            </a:prstGeom>
            <a:grpFill/>
            <a:ln>
              <a:noFill/>
            </a:ln>
          </p:spPr>
          <p:txBody>
            <a:bodyPr/>
            <a:lstStyle/>
            <a:p>
              <a:endParaRPr lang="en-CA" sz="1800">
                <a:latin typeface="Arial" panose="020B0604020202020204" pitchFamily="34" charset="0"/>
                <a:ea typeface="Verdana" panose="020B0604030504040204" pitchFamily="34" charset="0"/>
                <a:cs typeface="Arial" panose="020B0604020202020204" pitchFamily="34" charset="0"/>
              </a:endParaRPr>
            </a:p>
          </p:txBody>
        </p:sp>
      </p:grpSp>
      <p:sp>
        <p:nvSpPr>
          <p:cNvPr id="30" name="Arrow: Pentagon 29">
            <a:extLst>
              <a:ext uri="{FF2B5EF4-FFF2-40B4-BE49-F238E27FC236}">
                <a16:creationId xmlns:a16="http://schemas.microsoft.com/office/drawing/2014/main" id="{D8DD0685-2736-7AA9-EA7F-152770C7C6EB}"/>
              </a:ext>
              <a:ext uri="{C183D7F6-B498-43B3-948B-1728B52AA6E4}">
                <adec:decorative xmlns:adec="http://schemas.microsoft.com/office/drawing/2017/decorative" val="1"/>
              </a:ext>
            </a:extLst>
          </p:cNvPr>
          <p:cNvSpPr/>
          <p:nvPr userDrawn="1"/>
        </p:nvSpPr>
        <p:spPr>
          <a:xfrm>
            <a:off x="272018" y="1343144"/>
            <a:ext cx="4717812" cy="397634"/>
          </a:xfrm>
          <a:prstGeom prst="homePlate">
            <a:avLst/>
          </a:prstGeom>
          <a:noFill/>
          <a:ln>
            <a:solidFill>
              <a:schemeClr val="accent5">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4470754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75A0E2-75D1-4EE0-BFD6-193BD7179287}" type="datetime1">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622330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Alexis -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4C72A-DB6C-CC96-E6A5-BAF2A0F9F4D3}"/>
              </a:ext>
            </a:extLst>
          </p:cNvPr>
          <p:cNvSpPr>
            <a:spLocks noGrp="1"/>
          </p:cNvSpPr>
          <p:nvPr>
            <p:ph type="title"/>
          </p:nvPr>
        </p:nvSpPr>
        <p:spPr>
          <a:xfrm>
            <a:off x="838200" y="963642"/>
            <a:ext cx="10515600" cy="1325563"/>
          </a:xfrm>
          <a:prstGeom prst="rect">
            <a:avLst/>
          </a:prstGeom>
        </p:spPr>
        <p:txBody>
          <a:body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9C1345CC-0D8A-DC3D-DA60-1FBBB079E5DD}"/>
              </a:ext>
            </a:extLst>
          </p:cNvPr>
          <p:cNvSpPr>
            <a:spLocks noGrp="1"/>
          </p:cNvSpPr>
          <p:nvPr>
            <p:ph type="sldNum" sz="quarter" idx="12"/>
          </p:nvPr>
        </p:nvSpPr>
        <p:spPr/>
        <p:txBody>
          <a:bodyPr/>
          <a:lstStyle/>
          <a:p>
            <a:fld id="{0BAB56C9-7437-E942-95D0-C6702221D6E1}" type="slidenum">
              <a:rPr lang="en-US" smtClean="0"/>
              <a:t>‹#›</a:t>
            </a:fld>
            <a:endParaRPr lang="en-US"/>
          </a:p>
        </p:txBody>
      </p:sp>
      <p:sp>
        <p:nvSpPr>
          <p:cNvPr id="7" name="Content Placeholder 6">
            <a:extLst>
              <a:ext uri="{FF2B5EF4-FFF2-40B4-BE49-F238E27FC236}">
                <a16:creationId xmlns:a16="http://schemas.microsoft.com/office/drawing/2014/main" id="{8F7B8CD0-64A1-A1A8-0F22-F858254DF700}"/>
              </a:ext>
            </a:extLst>
          </p:cNvPr>
          <p:cNvSpPr>
            <a:spLocks noGrp="1"/>
          </p:cNvSpPr>
          <p:nvPr>
            <p:ph sz="quarter" idx="13"/>
          </p:nvPr>
        </p:nvSpPr>
        <p:spPr>
          <a:xfrm>
            <a:off x="838200" y="2378075"/>
            <a:ext cx="10515600" cy="1562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9" name="Content Placeholder 8">
            <a:extLst>
              <a:ext uri="{FF2B5EF4-FFF2-40B4-BE49-F238E27FC236}">
                <a16:creationId xmlns:a16="http://schemas.microsoft.com/office/drawing/2014/main" id="{FF7CD8D5-1A90-B37E-7C3C-1F7AE7AE7C04}"/>
              </a:ext>
            </a:extLst>
          </p:cNvPr>
          <p:cNvSpPr>
            <a:spLocks noGrp="1"/>
          </p:cNvSpPr>
          <p:nvPr>
            <p:ph sz="quarter" idx="14"/>
          </p:nvPr>
        </p:nvSpPr>
        <p:spPr>
          <a:xfrm>
            <a:off x="838200" y="4029076"/>
            <a:ext cx="10515600" cy="1865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0147148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5DBD343-7667-495A-BDE1-C7686EE92770}" type="datetime1">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13887838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C6EF3AB-D455-443A-BF09-82461F72FD88}" type="datetime1">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395389539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1410935-0106-48E4-944E-542A74C15867}" type="datetime1">
              <a:rPr lang="en-US" smtClean="0"/>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57992599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E66912-50BB-43A8-8D7F-B373BB970EE0}" type="datetime1">
              <a:rPr lang="en-US" smtClean="0"/>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232795912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B733D6E-D946-419E-BB9F-6F4B5581C853}" type="datetime1">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178379904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95E28E-4501-4845-B38F-D8A325365BF0}" type="datetime1">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128609948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D571B1-8E59-4D64-AF87-C5E8186B5BF6}" type="datetime1">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341127736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58BAA4-848A-4AEA-BFD2-9216C42D616C}" type="datetime1">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C91D64-9C86-45A5-B843-D9E3C03B946A}" type="slidenum">
              <a:rPr lang="en-US" smtClean="0"/>
              <a:t>‹#›</a:t>
            </a:fld>
            <a:endParaRPr lang="en-US"/>
          </a:p>
        </p:txBody>
      </p:sp>
    </p:spTree>
    <p:extLst>
      <p:ext uri="{BB962C8B-B14F-4D97-AF65-F5344CB8AC3E}">
        <p14:creationId xmlns:p14="http://schemas.microsoft.com/office/powerpoint/2010/main" val="336224362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5E539-CBE8-49BE-ACB6-82667D1BEF71}"/>
              </a:ext>
            </a:extLst>
          </p:cNvPr>
          <p:cNvSpPr>
            <a:spLocks noGrp="1"/>
          </p:cNvSpPr>
          <p:nvPr>
            <p:ph type="title" hasCustomPrompt="1"/>
          </p:nvPr>
        </p:nvSpPr>
        <p:spPr/>
        <p:txBody>
          <a:bodyPr/>
          <a:lstStyle>
            <a:lvl1pPr>
              <a:defRPr/>
            </a:lvl1pPr>
          </a:lstStyle>
          <a:p>
            <a:r>
              <a:rPr lang="fr-CA" noProof="0"/>
              <a:t>Page Title</a:t>
            </a:r>
            <a:endParaRPr lang="en-CA"/>
          </a:p>
        </p:txBody>
      </p:sp>
      <p:sp>
        <p:nvSpPr>
          <p:cNvPr id="3" name="Content Placeholder 2">
            <a:extLst>
              <a:ext uri="{FF2B5EF4-FFF2-40B4-BE49-F238E27FC236}">
                <a16:creationId xmlns:a16="http://schemas.microsoft.com/office/drawing/2014/main" id="{49313BCC-9A51-4917-BC07-7D61FBA0D363}"/>
              </a:ext>
            </a:extLst>
          </p:cNvPr>
          <p:cNvSpPr>
            <a:spLocks noGrp="1"/>
          </p:cNvSpPr>
          <p:nvPr>
            <p:ph idx="1" hasCustomPrompt="1"/>
          </p:nvPr>
        </p:nvSpPr>
        <p:spPr>
          <a:xfrm>
            <a:off x="731519" y="1188720"/>
            <a:ext cx="10704280" cy="502920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fr-CA" noProof="0"/>
              <a:t>Level #1</a:t>
            </a:r>
          </a:p>
          <a:p>
            <a:pPr lvl="1"/>
            <a:r>
              <a:rPr lang="fr-CA" noProof="0"/>
              <a:t>Level #2</a:t>
            </a:r>
          </a:p>
          <a:p>
            <a:pPr lvl="2"/>
            <a:r>
              <a:rPr lang="fr-CA" noProof="0"/>
              <a:t>Level #3</a:t>
            </a:r>
          </a:p>
          <a:p>
            <a:pPr lvl="3"/>
            <a:r>
              <a:rPr lang="fr-CA" noProof="0"/>
              <a:t>Level #4</a:t>
            </a:r>
          </a:p>
          <a:p>
            <a:pPr lvl="4"/>
            <a:r>
              <a:rPr lang="fr-CA" noProof="0"/>
              <a:t>Level #5</a:t>
            </a:r>
          </a:p>
        </p:txBody>
      </p:sp>
      <p:sp>
        <p:nvSpPr>
          <p:cNvPr id="5" name="Slide Number Placeholder 5">
            <a:extLst>
              <a:ext uri="{FF2B5EF4-FFF2-40B4-BE49-F238E27FC236}">
                <a16:creationId xmlns:a16="http://schemas.microsoft.com/office/drawing/2014/main" id="{818E7CC3-20BF-4926-A846-9731E96EF800}"/>
              </a:ext>
            </a:extLst>
          </p:cNvPr>
          <p:cNvSpPr>
            <a:spLocks noGrp="1"/>
          </p:cNvSpPr>
          <p:nvPr>
            <p:ph type="sldNum" sz="quarter" idx="4"/>
          </p:nvPr>
        </p:nvSpPr>
        <p:spPr>
          <a:xfrm>
            <a:off x="10944522" y="6516611"/>
            <a:ext cx="491279" cy="197985"/>
          </a:xfrm>
          <a:prstGeom prst="rect">
            <a:avLst/>
          </a:prstGeom>
        </p:spPr>
        <p:txBody>
          <a:bodyPr vert="horz" lIns="0" tIns="0" rIns="0" bIns="0" rtlCol="0" anchor="t" anchorCtr="0"/>
          <a:lstStyle>
            <a:lvl1pPr algn="r">
              <a:defRPr sz="900">
                <a:solidFill>
                  <a:schemeClr val="tx1">
                    <a:tint val="75000"/>
                  </a:schemeClr>
                </a:solidFill>
              </a:defRPr>
            </a:lvl1pPr>
          </a:lstStyle>
          <a:p>
            <a:fld id="{AF2FF8BA-8DDB-4074-883A-172F001D9E4F}" type="slidenum">
              <a:rPr lang="en-CA" smtClean="0"/>
              <a:t>‹#›</a:t>
            </a:fld>
            <a:endParaRPr lang="en-CA"/>
          </a:p>
        </p:txBody>
      </p:sp>
    </p:spTree>
    <p:extLst>
      <p:ext uri="{BB962C8B-B14F-4D97-AF65-F5344CB8AC3E}">
        <p14:creationId xmlns:p14="http://schemas.microsoft.com/office/powerpoint/2010/main" val="253359958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C9215-B290-26F4-A4E2-E98B3297C9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5A279A1B-439D-1681-D114-D2A599EDF0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1F2855E2-A651-9797-2078-47E813281766}"/>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5" name="Footer Placeholder 4">
            <a:extLst>
              <a:ext uri="{FF2B5EF4-FFF2-40B4-BE49-F238E27FC236}">
                <a16:creationId xmlns:a16="http://schemas.microsoft.com/office/drawing/2014/main" id="{8B435F6B-1DAC-2AAE-925D-240559C8CEA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193D600-19B5-B44D-2E8C-5422435477CF}"/>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3868493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D87E4-63B8-BECF-8793-13A212190B91}"/>
              </a:ext>
            </a:extLst>
          </p:cNvPr>
          <p:cNvSpPr>
            <a:spLocks noGrp="1"/>
          </p:cNvSpPr>
          <p:nvPr>
            <p:ph type="title"/>
          </p:nvPr>
        </p:nvSpPr>
        <p:spPr>
          <a:xfrm>
            <a:off x="960120" y="2368493"/>
            <a:ext cx="10515600" cy="1325563"/>
          </a:xfrm>
          <a:prstGeom prst="rect">
            <a:avLst/>
          </a:prstGeom>
        </p:spPr>
        <p:txBody>
          <a:body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980F0E2A-08F3-E42E-FE52-ED414E8E732D}"/>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59279230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0EC6D-73EE-FC44-6D8E-5515AAAD4EE6}"/>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F19E8884-4997-2883-D168-D8689C9475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CA784C17-6759-DF48-9A85-98613C90116E}"/>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5" name="Footer Placeholder 4">
            <a:extLst>
              <a:ext uri="{FF2B5EF4-FFF2-40B4-BE49-F238E27FC236}">
                <a16:creationId xmlns:a16="http://schemas.microsoft.com/office/drawing/2014/main" id="{694AEED7-448C-1599-1904-B951FC574F4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0A08991-3448-D1F6-2E7F-35A44B02251F}"/>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251717387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125C6-4A47-EF1A-7232-90A05AAD50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564BB5A9-90BF-9E9D-68E0-8D822F03C42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249A65-99D4-1395-E223-C610AA28129F}"/>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5" name="Footer Placeholder 4">
            <a:extLst>
              <a:ext uri="{FF2B5EF4-FFF2-40B4-BE49-F238E27FC236}">
                <a16:creationId xmlns:a16="http://schemas.microsoft.com/office/drawing/2014/main" id="{A9C113A1-2334-7E63-540E-48B03C002A0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3E26F99-FAAF-E40C-250F-208E5E7A7D48}"/>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38214872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6DDC8-5850-3FD3-1208-94AACEF3AED9}"/>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95F60A7-B665-B11F-C0F8-7C11EA92B13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EEAFF9CF-2E20-0D43-D835-04C80B6740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96846A9F-9BE7-F015-705D-B6FE6ECE34EA}"/>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6" name="Footer Placeholder 5">
            <a:extLst>
              <a:ext uri="{FF2B5EF4-FFF2-40B4-BE49-F238E27FC236}">
                <a16:creationId xmlns:a16="http://schemas.microsoft.com/office/drawing/2014/main" id="{D76A6764-1989-6BD7-E706-8D3D30CF33A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CD08087-8A18-7F9A-EBCD-BF863CFAFFBF}"/>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146713234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78F92-91D7-3965-4255-0BCE82C05EB2}"/>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66D48B5-3B62-EA15-599F-34052DC713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B70B0A-FB3D-795F-24EC-17A2FFB3462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A82A8C1B-B843-B3BC-8B6F-B46F97B071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2B14A3-715B-396C-6180-CDFB4D67ECC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6D48349-2FBA-6907-FD20-59C47BEAD47A}"/>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8" name="Footer Placeholder 7">
            <a:extLst>
              <a:ext uri="{FF2B5EF4-FFF2-40B4-BE49-F238E27FC236}">
                <a16:creationId xmlns:a16="http://schemas.microsoft.com/office/drawing/2014/main" id="{10C38C11-FC74-6E68-D706-EEE0ABFE3A79}"/>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08974E6E-181E-D172-B01E-F1C65C0943AC}"/>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65386922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E67EE-DA44-1BCB-71AD-B03FC30505FA}"/>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88D4848F-F659-A738-FBFE-DE2E11D59B17}"/>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4" name="Footer Placeholder 3">
            <a:extLst>
              <a:ext uri="{FF2B5EF4-FFF2-40B4-BE49-F238E27FC236}">
                <a16:creationId xmlns:a16="http://schemas.microsoft.com/office/drawing/2014/main" id="{FA0D92D6-7E9B-468F-87E1-39AB60D1DDC0}"/>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72968447-2E71-E4E1-2F42-AE1361797191}"/>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396938339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6E139B-4D78-F58F-998E-0FE52E94281F}"/>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3" name="Footer Placeholder 2">
            <a:extLst>
              <a:ext uri="{FF2B5EF4-FFF2-40B4-BE49-F238E27FC236}">
                <a16:creationId xmlns:a16="http://schemas.microsoft.com/office/drawing/2014/main" id="{BCDB40AD-FCC9-0546-4E36-24200DD1DFED}"/>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77822F01-C7A9-BA0D-A2E3-51906BE6CC12}"/>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118793907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77128-CFAD-3FB5-E141-2C45E08C47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B5138176-F3D1-D270-3738-2DA3D1599F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0B5A51E5-B571-A869-DD33-26919B8560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BA8A29-0F70-541C-8392-7C682B96F4B9}"/>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6" name="Footer Placeholder 5">
            <a:extLst>
              <a:ext uri="{FF2B5EF4-FFF2-40B4-BE49-F238E27FC236}">
                <a16:creationId xmlns:a16="http://schemas.microsoft.com/office/drawing/2014/main" id="{446A2137-5399-907B-7C71-436FF99B1D0B}"/>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463CAB2-1372-AE51-2D44-B178FFECAD39}"/>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105705913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01F4-B06C-B143-8FA9-9C199E112F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EB49940-DB5E-712E-3859-1E8F44AAA2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9AA14A03-507C-9FC8-3D70-2A276E7A03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E92753-108F-EA5A-D051-893A0CABE3CE}"/>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6" name="Footer Placeholder 5">
            <a:extLst>
              <a:ext uri="{FF2B5EF4-FFF2-40B4-BE49-F238E27FC236}">
                <a16:creationId xmlns:a16="http://schemas.microsoft.com/office/drawing/2014/main" id="{9C87D2A1-8C82-5CC6-2FF3-068325F2F5AB}"/>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DCA6248-FEB2-CC60-C759-95ECFC25DA5F}"/>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41801001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CA821-19B7-D666-27AD-03735898B591}"/>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AB908CCE-8978-AF63-7794-137D15BAE9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B77D10C-9A2A-3863-A0AC-CB2787CD6E59}"/>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5" name="Footer Placeholder 4">
            <a:extLst>
              <a:ext uri="{FF2B5EF4-FFF2-40B4-BE49-F238E27FC236}">
                <a16:creationId xmlns:a16="http://schemas.microsoft.com/office/drawing/2014/main" id="{E695C93E-5D6D-F62E-265B-1A3EE4188FE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B4476BC-B438-185D-3431-006F9F1ECDE2}"/>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372168614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D26DE1-7A04-CF9F-FB61-57904024C36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9220C32-86C3-42A2-D1FC-25C1A09E0E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B5EE531-6860-6B9A-9A34-DE76BF7D761A}"/>
              </a:ext>
            </a:extLst>
          </p:cNvPr>
          <p:cNvSpPr>
            <a:spLocks noGrp="1"/>
          </p:cNvSpPr>
          <p:nvPr>
            <p:ph type="dt" sz="half" idx="10"/>
          </p:nvPr>
        </p:nvSpPr>
        <p:spPr/>
        <p:txBody>
          <a:bodyPr/>
          <a:lstStyle/>
          <a:p>
            <a:fld id="{EB05386C-68D4-4051-A9F9-B9DBC4FC8E9D}" type="datetimeFigureOut">
              <a:rPr lang="en-CA" smtClean="0"/>
              <a:t>2025-11-10</a:t>
            </a:fld>
            <a:endParaRPr lang="en-CA"/>
          </a:p>
        </p:txBody>
      </p:sp>
      <p:sp>
        <p:nvSpPr>
          <p:cNvPr id="5" name="Footer Placeholder 4">
            <a:extLst>
              <a:ext uri="{FF2B5EF4-FFF2-40B4-BE49-F238E27FC236}">
                <a16:creationId xmlns:a16="http://schemas.microsoft.com/office/drawing/2014/main" id="{E6067FFD-4ADB-71AA-69A9-290A94BCBE2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BD8429C-68EB-20A7-AF5E-49C02D9BF553}"/>
              </a:ext>
            </a:extLst>
          </p:cNvPr>
          <p:cNvSpPr>
            <a:spLocks noGrp="1"/>
          </p:cNvSpPr>
          <p:nvPr>
            <p:ph type="sldNum" sz="quarter" idx="12"/>
          </p:nvPr>
        </p:nvSpPr>
        <p:spPr/>
        <p:txBody>
          <a:bodyPr/>
          <a:lstStyle/>
          <a:p>
            <a:fld id="{3FDD45C8-0D75-402B-94E8-74FFE5528D42}" type="slidenum">
              <a:rPr lang="en-CA" smtClean="0"/>
              <a:t>‹#›</a:t>
            </a:fld>
            <a:endParaRPr lang="en-CA"/>
          </a:p>
        </p:txBody>
      </p:sp>
    </p:spTree>
    <p:extLst>
      <p:ext uri="{BB962C8B-B14F-4D97-AF65-F5344CB8AC3E}">
        <p14:creationId xmlns:p14="http://schemas.microsoft.com/office/powerpoint/2010/main" val="1631440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98277"/>
            <a:ext cx="10972800" cy="4525963"/>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9" name="Slide Number Placeholder 8">
            <a:extLst>
              <a:ext uri="{FF2B5EF4-FFF2-40B4-BE49-F238E27FC236}">
                <a16:creationId xmlns:a16="http://schemas.microsoft.com/office/drawing/2014/main" id="{12E391C3-6E19-328F-2A73-0D49DCD37140}"/>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79902414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cSld name="1_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tx1"/>
                </a:solidFill>
                <a:latin typeface="Tahoma"/>
                <a:cs typeface="Tahoma"/>
              </a:defRPr>
            </a:lvl1pPr>
          </a:lstStyle>
          <a:p>
            <a:endParaRPr/>
          </a:p>
        </p:txBody>
      </p:sp>
      <p:sp>
        <p:nvSpPr>
          <p:cNvPr id="3" name="Holder 3"/>
          <p:cNvSpPr>
            <a:spLocks noGrp="1"/>
          </p:cNvSpPr>
          <p:nvPr>
            <p:ph sz="half" idx="2"/>
          </p:nvPr>
        </p:nvSpPr>
        <p:spPr>
          <a:xfrm>
            <a:off x="1436369" y="1530222"/>
            <a:ext cx="3823970" cy="3869690"/>
          </a:xfrm>
          <a:prstGeom prst="rect">
            <a:avLst/>
          </a:prstGeom>
        </p:spPr>
        <p:txBody>
          <a:bodyPr wrap="square" lIns="0" tIns="0" rIns="0" bIns="0">
            <a:spAutoFit/>
          </a:bodyPr>
          <a:lstStyle>
            <a:lvl1pPr>
              <a:defRPr sz="1800" b="0" i="0">
                <a:solidFill>
                  <a:srgbClr val="15857C"/>
                </a:solidFill>
                <a:latin typeface="Arial Black"/>
                <a:cs typeface="Arial Black"/>
              </a:defRPr>
            </a:lvl1pPr>
          </a:lstStyle>
          <a:p>
            <a:endParaRPr/>
          </a:p>
        </p:txBody>
      </p:sp>
      <p:sp>
        <p:nvSpPr>
          <p:cNvPr id="4" name="Holder 4"/>
          <p:cNvSpPr>
            <a:spLocks noGrp="1"/>
          </p:cNvSpPr>
          <p:nvPr>
            <p:ph sz="half" idx="3"/>
          </p:nvPr>
        </p:nvSpPr>
        <p:spPr>
          <a:xfrm>
            <a:off x="6439661" y="1600327"/>
            <a:ext cx="4098925" cy="3825875"/>
          </a:xfrm>
          <a:prstGeom prst="rect">
            <a:avLst/>
          </a:prstGeom>
        </p:spPr>
        <p:txBody>
          <a:bodyPr wrap="square" lIns="0" tIns="0" rIns="0" bIns="0">
            <a:spAutoFit/>
          </a:bodyPr>
          <a:lstStyle>
            <a:lvl1pPr>
              <a:defRPr b="0" i="0">
                <a:solidFill>
                  <a:schemeClr val="tx1"/>
                </a:solidFill>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980172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7" name="Date Placeholder 6">
            <a:extLst>
              <a:ext uri="{FF2B5EF4-FFF2-40B4-BE49-F238E27FC236}">
                <a16:creationId xmlns:a16="http://schemas.microsoft.com/office/drawing/2014/main" id="{FA961F6D-7A90-466A-C708-4ED4B8EAE61D}"/>
              </a:ext>
            </a:extLst>
          </p:cNvPr>
          <p:cNvSpPr>
            <a:spLocks noGrp="1"/>
          </p:cNvSpPr>
          <p:nvPr>
            <p:ph type="dt" sz="half" idx="10"/>
          </p:nvPr>
        </p:nvSpPr>
        <p:spPr>
          <a:xfrm>
            <a:off x="838200" y="6356351"/>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73ABDB47-87CC-8F67-DAA7-1B9FCEEBE310}"/>
              </a:ext>
            </a:extLst>
          </p:cNvPr>
          <p:cNvSpPr>
            <a:spLocks noGrp="1"/>
          </p:cNvSpPr>
          <p:nvPr>
            <p:ph type="ftr" sz="quarter" idx="11"/>
          </p:nvPr>
        </p:nvSpPr>
        <p:spPr>
          <a:xfrm>
            <a:off x="4038600" y="6356351"/>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12E391C3-6E19-328F-2A73-0D49DCD37140}"/>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419242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3"/>
            <a:ext cx="2844800" cy="365125"/>
          </a:xfrm>
          <a:prstGeom prst="rect">
            <a:avLst/>
          </a:prstGeom>
        </p:spPr>
        <p:txBody>
          <a:bodyPr/>
          <a:lstStyle/>
          <a:p>
            <a:endParaRPr lang="en-US"/>
          </a:p>
        </p:txBody>
      </p:sp>
      <p:sp>
        <p:nvSpPr>
          <p:cNvPr id="3" name="Footer Placeholder 2"/>
          <p:cNvSpPr>
            <a:spLocks noGrp="1"/>
          </p:cNvSpPr>
          <p:nvPr>
            <p:ph type="ftr" sz="quarter" idx="11"/>
          </p:nvPr>
        </p:nvSpPr>
        <p:spPr>
          <a:xfrm>
            <a:off x="4165600" y="6356353"/>
            <a:ext cx="38608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5E40D50F-0626-7A4B-A742-09CCAA5CF4F6}" type="slidenum">
              <a:t>‹#›</a:t>
            </a:fld>
            <a:endParaRPr lang="en-US"/>
          </a:p>
        </p:txBody>
      </p:sp>
      <p:sp>
        <p:nvSpPr>
          <p:cNvPr id="5" name="TextBox 4"/>
          <p:cNvSpPr txBox="1"/>
          <p:nvPr userDrawn="1"/>
        </p:nvSpPr>
        <p:spPr>
          <a:xfrm>
            <a:off x="0" y="0"/>
            <a:ext cx="12192000" cy="300082"/>
          </a:xfrm>
          <a:prstGeom prst="rect">
            <a:avLst/>
          </a:prstGeom>
          <a:solidFill>
            <a:srgbClr val="99001F"/>
          </a:solidFill>
        </p:spPr>
        <p:txBody>
          <a:bodyPr wrap="square" rtlCol="0">
            <a:spAutoFit/>
          </a:bodyPr>
          <a:lstStyle/>
          <a:p>
            <a:endParaRPr lang="en-US" sz="1350"/>
          </a:p>
        </p:txBody>
      </p:sp>
      <p:sp>
        <p:nvSpPr>
          <p:cNvPr id="6" name="Text Placeholder 12"/>
          <p:cNvSpPr>
            <a:spLocks noGrp="1"/>
          </p:cNvSpPr>
          <p:nvPr>
            <p:ph type="body" sz="quarter" idx="13" hasCustomPrompt="1"/>
          </p:nvPr>
        </p:nvSpPr>
        <p:spPr>
          <a:xfrm>
            <a:off x="378886" y="26460"/>
            <a:ext cx="11442700" cy="342872"/>
          </a:xfrm>
        </p:spPr>
        <p:txBody>
          <a:bodyPr/>
          <a:lstStyle>
            <a:lvl1pPr marL="0" indent="0">
              <a:buNone/>
              <a:defRPr sz="1125">
                <a:solidFill>
                  <a:srgbClr val="FFFFFF"/>
                </a:solidFill>
              </a:defRPr>
            </a:lvl1pPr>
          </a:lstStyle>
          <a:p>
            <a:pPr lvl="0"/>
            <a:r>
              <a:rPr lang="en-CA"/>
              <a:t>Click to edit text</a:t>
            </a:r>
            <a:endParaRPr lang="en-US"/>
          </a:p>
        </p:txBody>
      </p:sp>
    </p:spTree>
    <p:extLst>
      <p:ext uri="{BB962C8B-B14F-4D97-AF65-F5344CB8AC3E}">
        <p14:creationId xmlns:p14="http://schemas.microsoft.com/office/powerpoint/2010/main" val="4171819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re seul">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ABC21F7E-58FE-D049-ABAE-1389E91681FF}"/>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F8929614-25E8-7C40-B3D8-97B8D703FBC4}"/>
              </a:ext>
            </a:extLst>
          </p:cNvPr>
          <p:cNvSpPr>
            <a:spLocks noGrp="1"/>
          </p:cNvSpPr>
          <p:nvPr>
            <p:ph type="title" hasCustomPrompt="1"/>
          </p:nvPr>
        </p:nvSpPr>
        <p:spPr>
          <a:xfrm>
            <a:off x="838200" y="1152144"/>
            <a:ext cx="10515600" cy="538544"/>
          </a:xfrm>
          <a:prstGeom prst="rect">
            <a:avLst/>
          </a:prstGeom>
        </p:spPr>
        <p:txBody>
          <a:bodyPr anchor="b">
            <a:noAutofit/>
          </a:bodyPr>
          <a:lstStyle>
            <a:lvl1pPr>
              <a:defRPr sz="2000">
                <a:latin typeface="Arial MT Std" panose="020B0402020200020204" pitchFamily="34" charset="0"/>
              </a:defRPr>
            </a:lvl1pPr>
          </a:lstStyle>
          <a:p>
            <a:r>
              <a:rPr lang="en-US"/>
              <a:t>CLICK TO EDIT MASTER TITLE STYLE</a:t>
            </a:r>
          </a:p>
        </p:txBody>
      </p:sp>
      <p:sp>
        <p:nvSpPr>
          <p:cNvPr id="6" name="Subtitle 2">
            <a:extLst>
              <a:ext uri="{FF2B5EF4-FFF2-40B4-BE49-F238E27FC236}">
                <a16:creationId xmlns:a16="http://schemas.microsoft.com/office/drawing/2014/main" id="{FAD1A96F-BCA0-5B44-A660-370961E12B29}"/>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1" name="Slide Number Placeholder 5">
            <a:extLst>
              <a:ext uri="{FF2B5EF4-FFF2-40B4-BE49-F238E27FC236}">
                <a16:creationId xmlns:a16="http://schemas.microsoft.com/office/drawing/2014/main" id="{6F4ECF1C-F6D1-B840-9427-7010A0FC97F0}"/>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2519738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Image avec légende">
    <p:spTree>
      <p:nvGrpSpPr>
        <p:cNvPr id="1" name=""/>
        <p:cNvGrpSpPr/>
        <p:nvPr/>
      </p:nvGrpSpPr>
      <p:grpSpPr>
        <a:xfrm>
          <a:off x="0" y="0"/>
          <a:ext cx="0" cy="0"/>
          <a:chOff x="0" y="0"/>
          <a:chExt cx="0" cy="0"/>
        </a:xfrm>
      </p:grpSpPr>
      <p:sp>
        <p:nvSpPr>
          <p:cNvPr id="13" name="Oval 12">
            <a:extLst>
              <a:ext uri="{FF2B5EF4-FFF2-40B4-BE49-F238E27FC236}">
                <a16:creationId xmlns:a16="http://schemas.microsoft.com/office/drawing/2014/main" id="{B5043DA6-F6E2-B44B-966E-7681CBC26F69}"/>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a:extLst>
              <a:ext uri="{FF2B5EF4-FFF2-40B4-BE49-F238E27FC236}">
                <a16:creationId xmlns:a16="http://schemas.microsoft.com/office/drawing/2014/main" id="{CE919A06-F4CD-CA4A-973D-806981699791}"/>
              </a:ext>
            </a:extLst>
          </p:cNvPr>
          <p:cNvSpPr>
            <a:spLocks noGrp="1"/>
          </p:cNvSpPr>
          <p:nvPr>
            <p:ph type="pic" idx="1" hasCustomPrompt="1"/>
          </p:nvPr>
        </p:nvSpPr>
        <p:spPr>
          <a:xfrm>
            <a:off x="5183188" y="987425"/>
            <a:ext cx="6172200" cy="4873625"/>
          </a:xfrm>
          <a:prstGeom prst="rect">
            <a:avLst/>
          </a:prstGeom>
        </p:spPr>
        <p:txBody>
          <a:bodyPr>
            <a:normAutofit/>
          </a:bodyPr>
          <a:lstStyle>
            <a:lvl1pPr marL="0" indent="0">
              <a:buNone/>
              <a:defRPr sz="1600">
                <a:latin typeface="Arial MT Std" panose="020B0402020200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Title 1">
            <a:extLst>
              <a:ext uri="{FF2B5EF4-FFF2-40B4-BE49-F238E27FC236}">
                <a16:creationId xmlns:a16="http://schemas.microsoft.com/office/drawing/2014/main" id="{5E297C46-D278-1B45-850B-6B2A1027B762}"/>
              </a:ext>
            </a:extLst>
          </p:cNvPr>
          <p:cNvSpPr>
            <a:spLocks noGrp="1"/>
          </p:cNvSpPr>
          <p:nvPr>
            <p:ph type="title" hasCustomPrompt="1"/>
          </p:nvPr>
        </p:nvSpPr>
        <p:spPr>
          <a:xfrm>
            <a:off x="839788" y="987424"/>
            <a:ext cx="3932237" cy="978535"/>
          </a:xfrm>
          <a:prstGeom prst="rect">
            <a:avLst/>
          </a:prstGeom>
        </p:spPr>
        <p:txBody>
          <a:bodyPr anchor="b">
            <a:normAutofit/>
          </a:bodyPr>
          <a:lstStyle>
            <a:lvl1pPr>
              <a:defRPr sz="2000">
                <a:latin typeface="Arial MT Std" panose="020B0402020200020204" pitchFamily="34" charset="0"/>
              </a:defRPr>
            </a:lvl1pPr>
          </a:lstStyle>
          <a:p>
            <a:r>
              <a:rPr lang="en-US"/>
              <a:t>CLICK TO EDIT </a:t>
            </a:r>
            <a:br>
              <a:rPr lang="en-US"/>
            </a:br>
            <a:r>
              <a:rPr lang="en-US"/>
              <a:t>MASTER TITLE STYLE</a:t>
            </a:r>
          </a:p>
        </p:txBody>
      </p:sp>
      <p:sp>
        <p:nvSpPr>
          <p:cNvPr id="11" name="Text Placeholder 3">
            <a:extLst>
              <a:ext uri="{FF2B5EF4-FFF2-40B4-BE49-F238E27FC236}">
                <a16:creationId xmlns:a16="http://schemas.microsoft.com/office/drawing/2014/main" id="{B52E6762-2574-764E-99AC-78507C80B6B2}"/>
              </a:ext>
            </a:extLst>
          </p:cNvPr>
          <p:cNvSpPr>
            <a:spLocks noGrp="1"/>
          </p:cNvSpPr>
          <p:nvPr>
            <p:ph type="body" sz="half" idx="2" hasCustomPrompt="1"/>
          </p:nvPr>
        </p:nvSpPr>
        <p:spPr>
          <a:xfrm>
            <a:off x="839788" y="2057400"/>
            <a:ext cx="3932237" cy="3811588"/>
          </a:xfrm>
          <a:prstGeom prst="rect">
            <a:avLst/>
          </a:prstGeom>
        </p:spPr>
        <p:txBody>
          <a:bodyPr/>
          <a:lstStyle>
            <a:lvl1pPr marL="0" indent="0">
              <a:buNone/>
              <a:defRPr sz="1600">
                <a:latin typeface="Arial MT Std" panose="020B0402020200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Subtitle 2">
            <a:extLst>
              <a:ext uri="{FF2B5EF4-FFF2-40B4-BE49-F238E27FC236}">
                <a16:creationId xmlns:a16="http://schemas.microsoft.com/office/drawing/2014/main" id="{467691D8-A545-3E41-9DD3-01AC9CF7E822}"/>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2" name="Slide Number Placeholder 5">
            <a:extLst>
              <a:ext uri="{FF2B5EF4-FFF2-40B4-BE49-F238E27FC236}">
                <a16:creationId xmlns:a16="http://schemas.microsoft.com/office/drawing/2014/main" id="{E6321D43-1F48-5D42-9D49-5357435AFAC5}"/>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24846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6" Type="http://schemas.openxmlformats.org/officeDocument/2006/relationships/image" Target="../media/image1.jpe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2.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theme" Target="../theme/theme4.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slideLayout" Target="../slideLayouts/slideLayout50.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a:lum/>
          </a:blip>
          <a:srcRect/>
          <a:stretch>
            <a:fillRect l="-13000" r="-13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749AF7-C926-13AB-173E-33F25932F61C}"/>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F97255A-48CF-2924-5500-D1AB557DCD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Slide Number Placeholder 5">
            <a:extLst>
              <a:ext uri="{FF2B5EF4-FFF2-40B4-BE49-F238E27FC236}">
                <a16:creationId xmlns:a16="http://schemas.microsoft.com/office/drawing/2014/main" id="{5A5EA933-9293-C418-E130-57FB01ACD340}"/>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2FF8BA-8DDB-4074-883A-172F001D9E4F}" type="slidenum">
              <a:rPr lang="en-CA" smtClean="0"/>
              <a:t>‹#›</a:t>
            </a:fld>
            <a:endParaRPr lang="en-CA"/>
          </a:p>
        </p:txBody>
      </p:sp>
      <p:sp>
        <p:nvSpPr>
          <p:cNvPr id="5" name="TextBox 4">
            <a:extLst>
              <a:ext uri="{FF2B5EF4-FFF2-40B4-BE49-F238E27FC236}">
                <a16:creationId xmlns:a16="http://schemas.microsoft.com/office/drawing/2014/main" id="{BE59A5A9-4389-DDB3-8023-E5D413C71800}"/>
              </a:ext>
            </a:extLst>
          </p:cNvPr>
          <p:cNvSpPr txBox="1"/>
          <p:nvPr userDrawn="1">
            <p:extLst>
              <p:ext uri="{1162E1C5-73C7-4A58-AE30-91384D911F3F}">
                <p184:classification xmlns:p184="http://schemas.microsoft.com/office/powerpoint/2018/4/main" val="hdr"/>
              </p:ext>
            </p:extLst>
          </p:nvPr>
        </p:nvSpPr>
        <p:spPr>
          <a:xfrm>
            <a:off x="9604375" y="190500"/>
            <a:ext cx="2439988" cy="182880"/>
          </a:xfrm>
          <a:prstGeom prst="rect">
            <a:avLst/>
          </a:prstGeom>
        </p:spPr>
        <p:txBody>
          <a:bodyPr horzOverflow="overflow" lIns="0" tIns="0" rIns="0" bIns="0">
            <a:spAutoFit/>
          </a:bodyPr>
          <a:lstStyle/>
          <a:p>
            <a:pPr algn="l"/>
            <a:r>
              <a:rPr lang="en-US" sz="1200">
                <a:solidFill>
                  <a:srgbClr val="000000">
                    <a:alpha val="50000"/>
                  </a:srgbClr>
                </a:solidFill>
                <a:latin typeface="Arial" panose="020B0604020202020204" pitchFamily="34" charset="0"/>
                <a:cs typeface="Arial" panose="020B0604020202020204" pitchFamily="34" charset="0"/>
              </a:rPr>
              <a:t>UNCLASSIFIED / NON CLASSIFIÉ</a:t>
            </a:r>
          </a:p>
        </p:txBody>
      </p:sp>
    </p:spTree>
    <p:extLst>
      <p:ext uri="{BB962C8B-B14F-4D97-AF65-F5344CB8AC3E}">
        <p14:creationId xmlns:p14="http://schemas.microsoft.com/office/powerpoint/2010/main" val="2650970776"/>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662" r:id="rId6"/>
    <p:sldLayoutId id="2147483665" r:id="rId7"/>
    <p:sldLayoutId id="2147483654" r:id="rId8"/>
    <p:sldLayoutId id="2147483657" r:id="rId9"/>
    <p:sldLayoutId id="2147483658" r:id="rId10"/>
    <p:sldLayoutId id="2147483660" r:id="rId11"/>
    <p:sldLayoutId id="2147483855" r:id="rId12"/>
    <p:sldLayoutId id="2147483828"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a:lum/>
          </a:blip>
          <a:srcRect/>
          <a:stretch>
            <a:fillRect l="-13000" r="-13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749AF7-C926-13AB-173E-33F25932F61C}"/>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F97255A-48CF-2924-5500-D1AB557DCD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Slide Number Placeholder 5">
            <a:extLst>
              <a:ext uri="{FF2B5EF4-FFF2-40B4-BE49-F238E27FC236}">
                <a16:creationId xmlns:a16="http://schemas.microsoft.com/office/drawing/2014/main" id="{5A5EA933-9293-C418-E130-57FB01ACD340}"/>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2FF8BA-8DDB-4074-883A-172F001D9E4F}" type="slidenum">
              <a:rPr lang="en-CA" smtClean="0"/>
              <a:t>‹#›</a:t>
            </a:fld>
            <a:endParaRPr lang="en-CA"/>
          </a:p>
        </p:txBody>
      </p:sp>
      <p:sp>
        <p:nvSpPr>
          <p:cNvPr id="5" name="TextBox 4">
            <a:extLst>
              <a:ext uri="{FF2B5EF4-FFF2-40B4-BE49-F238E27FC236}">
                <a16:creationId xmlns:a16="http://schemas.microsoft.com/office/drawing/2014/main" id="{C987F211-94B1-FCB2-C950-D86DABB644BF}"/>
              </a:ext>
            </a:extLst>
          </p:cNvPr>
          <p:cNvSpPr txBox="1"/>
          <p:nvPr userDrawn="1">
            <p:extLst>
              <p:ext uri="{1162E1C5-73C7-4A58-AE30-91384D911F3F}">
                <p184:classification xmlns:p184="http://schemas.microsoft.com/office/powerpoint/2018/4/main" val="hdr"/>
              </p:ext>
            </p:extLst>
          </p:nvPr>
        </p:nvSpPr>
        <p:spPr>
          <a:xfrm>
            <a:off x="9604375" y="190500"/>
            <a:ext cx="2439988" cy="182880"/>
          </a:xfrm>
          <a:prstGeom prst="rect">
            <a:avLst/>
          </a:prstGeom>
        </p:spPr>
        <p:txBody>
          <a:bodyPr horzOverflow="overflow" lIns="0" tIns="0" rIns="0" bIns="0">
            <a:spAutoFit/>
          </a:bodyPr>
          <a:lstStyle/>
          <a:p>
            <a:pPr algn="l"/>
            <a:r>
              <a:rPr lang="en-US" sz="1200">
                <a:solidFill>
                  <a:srgbClr val="000000">
                    <a:alpha val="50000"/>
                  </a:srgbClr>
                </a:solidFill>
                <a:latin typeface="Arial" panose="020B0604020202020204" pitchFamily="34" charset="0"/>
                <a:cs typeface="Arial" panose="020B0604020202020204" pitchFamily="34" charset="0"/>
              </a:rPr>
              <a:t>UNCLASSIFIED / NON CLASSIFIÉ</a:t>
            </a:r>
          </a:p>
        </p:txBody>
      </p:sp>
    </p:spTree>
    <p:extLst>
      <p:ext uri="{BB962C8B-B14F-4D97-AF65-F5344CB8AC3E}">
        <p14:creationId xmlns:p14="http://schemas.microsoft.com/office/powerpoint/2010/main" val="2702136752"/>
      </p:ext>
    </p:extLst>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 id="2147483869" r:id="rId12"/>
    <p:sldLayoutId id="2147483870" r:id="rId13"/>
    <p:sldLayoutId id="2147483871"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E255E9-45A9-4AA8-B35F-3D43CC0A90FF}" type="datetime1">
              <a:rPr lang="en-US" smtClean="0"/>
              <a:t>11/10/2025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1C91D64-9C86-45A5-B843-D9E3C03B946A}" type="slidenum">
              <a:rPr lang="en-US" smtClean="0"/>
              <a:t>‹#›</a:t>
            </a:fld>
            <a:endParaRPr lang="en-US"/>
          </a:p>
        </p:txBody>
      </p:sp>
      <p:sp>
        <p:nvSpPr>
          <p:cNvPr id="8" name="TextBox 7">
            <a:extLst>
              <a:ext uri="{FF2B5EF4-FFF2-40B4-BE49-F238E27FC236}">
                <a16:creationId xmlns:a16="http://schemas.microsoft.com/office/drawing/2014/main" id="{305DC1F8-7E15-0AE1-4D83-F2D7F7307130}"/>
              </a:ext>
            </a:extLst>
          </p:cNvPr>
          <p:cNvSpPr txBox="1"/>
          <p:nvPr>
            <p:extLst>
              <p:ext uri="{1162E1C5-73C7-4A58-AE30-91384D911F3F}">
                <p184:classification xmlns:p184="http://schemas.microsoft.com/office/powerpoint/2018/4/main" val="hdr"/>
              </p:ext>
            </p:extLst>
          </p:nvPr>
        </p:nvSpPr>
        <p:spPr>
          <a:xfrm>
            <a:off x="9604375" y="190500"/>
            <a:ext cx="2439988" cy="182880"/>
          </a:xfrm>
          <a:prstGeom prst="rect">
            <a:avLst/>
          </a:prstGeom>
        </p:spPr>
        <p:txBody>
          <a:bodyPr horzOverflow="overflow" lIns="0" tIns="0" rIns="0" bIns="0">
            <a:spAutoFit/>
          </a:bodyPr>
          <a:lstStyle/>
          <a:p>
            <a:pPr algn="l"/>
            <a:r>
              <a:rPr lang="en-US" sz="1200">
                <a:solidFill>
                  <a:srgbClr val="000000">
                    <a:alpha val="50000"/>
                  </a:srgbClr>
                </a:solidFill>
                <a:latin typeface="Arial" panose="020B0604020202020204" pitchFamily="34" charset="0"/>
                <a:cs typeface="Arial" panose="020B0604020202020204" pitchFamily="34" charset="0"/>
              </a:rPr>
              <a:t>UNCLASSIFIED / NON CLASSIFIÉ</a:t>
            </a:r>
          </a:p>
        </p:txBody>
      </p:sp>
    </p:spTree>
    <p:extLst>
      <p:ext uri="{BB962C8B-B14F-4D97-AF65-F5344CB8AC3E}">
        <p14:creationId xmlns:p14="http://schemas.microsoft.com/office/powerpoint/2010/main" val="2097310907"/>
      </p:ext>
    </p:extLst>
  </p:cSld>
  <p:clrMap bg1="lt1" tx1="dk1" bg2="lt2" tx2="dk2" accent1="accent1" accent2="accent2" accent3="accent3" accent4="accent4" accent5="accent5" accent6="accent6" hlink="hlink" folHlink="folHlink"/>
  <p:sldLayoutIdLst>
    <p:sldLayoutId id="2147483873"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9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8B0D4F-AD68-3376-80B5-C457A7E237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BA5DBC38-A094-0CFD-5EFE-98A6C6E948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4CD4726-0822-3E61-9001-C4FE74C3C3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B05386C-68D4-4051-A9F9-B9DBC4FC8E9D}" type="datetimeFigureOut">
              <a:rPr lang="en-CA" smtClean="0"/>
              <a:t>2025-11-10</a:t>
            </a:fld>
            <a:endParaRPr lang="en-CA"/>
          </a:p>
        </p:txBody>
      </p:sp>
      <p:sp>
        <p:nvSpPr>
          <p:cNvPr id="5" name="Footer Placeholder 4">
            <a:extLst>
              <a:ext uri="{FF2B5EF4-FFF2-40B4-BE49-F238E27FC236}">
                <a16:creationId xmlns:a16="http://schemas.microsoft.com/office/drawing/2014/main" id="{B5156C66-FC42-6573-CDC8-CF07CB42DC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1BC5E471-DB07-70E3-1CDD-75BC38149F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FDD45C8-0D75-402B-94E8-74FFE5528D42}" type="slidenum">
              <a:rPr lang="en-CA" smtClean="0"/>
              <a:t>‹#›</a:t>
            </a:fld>
            <a:endParaRPr lang="en-CA"/>
          </a:p>
        </p:txBody>
      </p:sp>
      <p:sp>
        <p:nvSpPr>
          <p:cNvPr id="8" name="TextBox 7">
            <a:extLst>
              <a:ext uri="{FF2B5EF4-FFF2-40B4-BE49-F238E27FC236}">
                <a16:creationId xmlns:a16="http://schemas.microsoft.com/office/drawing/2014/main" id="{77224895-E190-23F7-D026-91BBEAE6C5C0}"/>
              </a:ext>
            </a:extLst>
          </p:cNvPr>
          <p:cNvSpPr txBox="1"/>
          <p:nvPr>
            <p:extLst>
              <p:ext uri="{1162E1C5-73C7-4A58-AE30-91384D911F3F}">
                <p184:classification xmlns:p184="http://schemas.microsoft.com/office/powerpoint/2018/4/main" val="hdr"/>
              </p:ext>
            </p:extLst>
          </p:nvPr>
        </p:nvSpPr>
        <p:spPr>
          <a:xfrm>
            <a:off x="9604375" y="190500"/>
            <a:ext cx="2439988" cy="182880"/>
          </a:xfrm>
          <a:prstGeom prst="rect">
            <a:avLst/>
          </a:prstGeom>
        </p:spPr>
        <p:txBody>
          <a:bodyPr horzOverflow="overflow" lIns="0" tIns="0" rIns="0" bIns="0">
            <a:spAutoFit/>
          </a:bodyPr>
          <a:lstStyle/>
          <a:p>
            <a:pPr algn="l"/>
            <a:r>
              <a:rPr lang="en-US" sz="1200">
                <a:solidFill>
                  <a:srgbClr val="000000">
                    <a:alpha val="50000"/>
                  </a:srgbClr>
                </a:solidFill>
                <a:latin typeface="Arial" panose="020B0604020202020204" pitchFamily="34" charset="0"/>
                <a:cs typeface="Arial" panose="020B0604020202020204" pitchFamily="34" charset="0"/>
              </a:rPr>
              <a:t>UNCLASSIFIED / NON CLASSIFIÉ</a:t>
            </a:r>
          </a:p>
        </p:txBody>
      </p:sp>
    </p:spTree>
    <p:extLst>
      <p:ext uri="{BB962C8B-B14F-4D97-AF65-F5344CB8AC3E}">
        <p14:creationId xmlns:p14="http://schemas.microsoft.com/office/powerpoint/2010/main" val="1716030012"/>
      </p:ext>
    </p:extLst>
  </p:cSld>
  <p:clrMap bg1="lt1" tx1="dk1" bg2="lt2" tx2="dk2" accent1="accent1" accent2="accent2" accent3="accent3" accent4="accent4" accent5="accent5" accent6="accent6" hlink="hlink" folHlink="folHlink"/>
  <p:sldLayoutIdLst>
    <p:sldLayoutId id="2147483884" r:id="rId1"/>
    <p:sldLayoutId id="2147483885" r:id="rId2"/>
    <p:sldLayoutId id="2147483886" r:id="rId3"/>
    <p:sldLayoutId id="2147483887" r:id="rId4"/>
    <p:sldLayoutId id="2147483888" r:id="rId5"/>
    <p:sldLayoutId id="2147483889" r:id="rId6"/>
    <p:sldLayoutId id="2147483890" r:id="rId7"/>
    <p:sldLayoutId id="2147483891" r:id="rId8"/>
    <p:sldLayoutId id="2147483892" r:id="rId9"/>
    <p:sldLayoutId id="2147483893" r:id="rId10"/>
    <p:sldLayoutId id="2147483894" r:id="rId11"/>
    <p:sldLayoutId id="214748389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8.svg"/><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8" Type="http://schemas.microsoft.com/office/2007/relationships/diagramDrawing" Target="../diagrams/drawing2.xml"/><Relationship Id="rId13" Type="http://schemas.microsoft.com/office/2007/relationships/diagramDrawing" Target="../diagrams/drawing3.xml"/><Relationship Id="rId18" Type="http://schemas.microsoft.com/office/2007/relationships/diagramDrawing" Target="../diagrams/drawing4.xml"/><Relationship Id="rId26" Type="http://schemas.openxmlformats.org/officeDocument/2006/relationships/diagramQuickStyle" Target="../diagrams/quickStyle6.xml"/><Relationship Id="rId3" Type="http://schemas.openxmlformats.org/officeDocument/2006/relationships/image" Target="../media/image1.jpeg"/><Relationship Id="rId21" Type="http://schemas.openxmlformats.org/officeDocument/2006/relationships/diagramQuickStyle" Target="../diagrams/quickStyle5.xml"/><Relationship Id="rId7" Type="http://schemas.openxmlformats.org/officeDocument/2006/relationships/diagramColors" Target="../diagrams/colors2.xml"/><Relationship Id="rId12" Type="http://schemas.openxmlformats.org/officeDocument/2006/relationships/diagramColors" Target="../diagrams/colors3.xml"/><Relationship Id="rId17" Type="http://schemas.openxmlformats.org/officeDocument/2006/relationships/diagramColors" Target="../diagrams/colors4.xml"/><Relationship Id="rId25" Type="http://schemas.openxmlformats.org/officeDocument/2006/relationships/diagramLayout" Target="../diagrams/layout6.xml"/><Relationship Id="rId2" Type="http://schemas.openxmlformats.org/officeDocument/2006/relationships/notesSlide" Target="../notesSlides/notesSlide8.xml"/><Relationship Id="rId16" Type="http://schemas.openxmlformats.org/officeDocument/2006/relationships/diagramQuickStyle" Target="../diagrams/quickStyle4.xml"/><Relationship Id="rId20" Type="http://schemas.openxmlformats.org/officeDocument/2006/relationships/diagramLayout" Target="../diagrams/layout5.xml"/><Relationship Id="rId29" Type="http://schemas.openxmlformats.org/officeDocument/2006/relationships/image" Target="../media/image23.jpeg"/><Relationship Id="rId1" Type="http://schemas.openxmlformats.org/officeDocument/2006/relationships/slideLayout" Target="../slideLayouts/slideLayout2.xml"/><Relationship Id="rId6" Type="http://schemas.openxmlformats.org/officeDocument/2006/relationships/diagramQuickStyle" Target="../diagrams/quickStyle2.xml"/><Relationship Id="rId11" Type="http://schemas.openxmlformats.org/officeDocument/2006/relationships/diagramQuickStyle" Target="../diagrams/quickStyle3.xml"/><Relationship Id="rId24" Type="http://schemas.openxmlformats.org/officeDocument/2006/relationships/diagramData" Target="../diagrams/data6.xml"/><Relationship Id="rId5" Type="http://schemas.openxmlformats.org/officeDocument/2006/relationships/diagramLayout" Target="../diagrams/layout2.xml"/><Relationship Id="rId15" Type="http://schemas.openxmlformats.org/officeDocument/2006/relationships/diagramLayout" Target="../diagrams/layout4.xml"/><Relationship Id="rId23" Type="http://schemas.microsoft.com/office/2007/relationships/diagramDrawing" Target="../diagrams/drawing5.xml"/><Relationship Id="rId28" Type="http://schemas.microsoft.com/office/2007/relationships/diagramDrawing" Target="../diagrams/drawing6.xml"/><Relationship Id="rId10" Type="http://schemas.openxmlformats.org/officeDocument/2006/relationships/diagramLayout" Target="../diagrams/layout3.xml"/><Relationship Id="rId19" Type="http://schemas.openxmlformats.org/officeDocument/2006/relationships/diagramData" Target="../diagrams/data5.xml"/><Relationship Id="rId4" Type="http://schemas.openxmlformats.org/officeDocument/2006/relationships/diagramData" Target="../diagrams/data2.xml"/><Relationship Id="rId9" Type="http://schemas.openxmlformats.org/officeDocument/2006/relationships/diagramData" Target="../diagrams/data3.xml"/><Relationship Id="rId14" Type="http://schemas.openxmlformats.org/officeDocument/2006/relationships/diagramData" Target="../diagrams/data4.xml"/><Relationship Id="rId22" Type="http://schemas.openxmlformats.org/officeDocument/2006/relationships/diagramColors" Target="../diagrams/colors5.xml"/><Relationship Id="rId27" Type="http://schemas.openxmlformats.org/officeDocument/2006/relationships/diagramColors" Target="../diagrams/colors6.xml"/><Relationship Id="rId30" Type="http://schemas.openxmlformats.org/officeDocument/2006/relationships/image" Target="../media/image24.png"/></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 Id="rId4" Type="http://schemas.openxmlformats.org/officeDocument/2006/relationships/image" Target="../media/image27.png"/></Relationships>
</file>

<file path=ppt/slides/_rels/slide15.xml.rels><?xml version="1.0" encoding="UTF-8" standalone="yes"?>
<Relationships xmlns="http://schemas.openxmlformats.org/package/2006/relationships"><Relationship Id="rId8" Type="http://schemas.openxmlformats.org/officeDocument/2006/relationships/hyperlink" Target="https://www.gcpedia.gc.ca/gcwiki/images/a/ad/Why_Invest_In_Accommodation_Services_infographic.pptx" TargetMode="External"/><Relationship Id="rId3" Type="http://schemas.openxmlformats.org/officeDocument/2006/relationships/hyperlink" Target="https://www.gcpedia.gc.ca/gcwiki/images/4/4f/The_Workplace_Accommodation_Journey_for_Employees_with_Disabilities.pptx" TargetMode="External"/><Relationship Id="rId7" Type="http://schemas.openxmlformats.org/officeDocument/2006/relationships/hyperlink" Target="https://www.gcpedia.gc.ca/gcwiki/images/c/c7/Manager%E2%80%99s_Guide_-_Requesting_Medical_Information_for_Workplace_Accommodation.docx" TargetMode="External"/><Relationship Id="rId2" Type="http://schemas.openxmlformats.org/officeDocument/2006/relationships/notesSlide" Target="../notesSlides/notesSlide9.xml"/><Relationship Id="rId1" Type="http://schemas.openxmlformats.org/officeDocument/2006/relationships/slideLayout" Target="../slideLayouts/slideLayout50.xml"/><Relationship Id="rId6" Type="http://schemas.openxmlformats.org/officeDocument/2006/relationships/hyperlink" Target="https://www.gcpedia.gc.ca/gcwiki/images/2/21/Manager_-_Tips_to_Navigate_the_Workplace_Accommodation_Journey.docx" TargetMode="External"/><Relationship Id="rId5" Type="http://schemas.openxmlformats.org/officeDocument/2006/relationships/hyperlink" Target="https://www.gcpedia.gc.ca/gcwiki/images/2/2d/Effective_Behaviours_for_Successful_Workplace_Accommodation.docx" TargetMode="External"/><Relationship Id="rId4" Type="http://schemas.openxmlformats.org/officeDocument/2006/relationships/hyperlink" Target="https://www.canada.ca/en/government/publicservice/wellness-inclusion-diversity-public-service/diversity-inclusion-public-service/accessibility-public-service/government-canada-workplace-accessibility-passport.html" TargetMode="External"/><Relationship Id="rId9" Type="http://schemas.openxmlformats.org/officeDocument/2006/relationships/hyperlink" Target="https://www.gcpedia.gc.ca/gcwiki/images/7/74/Maturity_Model_for_a_Best-in-Class_Workplace_Accommodation_Service_Delivery_Model.docx"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gcpedia.gc.ca/wiki/Process_Flow_Checklist:_Onboarding_the_digital_Passport_-_Liste_de_v%C3%A9rification_du_diagramme_du_processus_:_int%C3%A9gration_de_la_version_num%C3%A9rique_du_Passeport" TargetMode="External"/><Relationship Id="rId2" Type="http://schemas.openxmlformats.org/officeDocument/2006/relationships/notesSlide" Target="../notesSlides/notesSlide10.xml"/><Relationship Id="rId1" Type="http://schemas.openxmlformats.org/officeDocument/2006/relationships/slideLayout" Target="../slideLayouts/slideLayout50.xml"/><Relationship Id="rId4" Type="http://schemas.openxmlformats.org/officeDocument/2006/relationships/hyperlink" Target="mailto:accessibilitypassport.passeportdaccessibilite@tbs-sct.gc.ca"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gcpedia.gc.ca/wiki/Better_Accommodation_Project"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canada.ca/en/government/publicservice/wellness-inclusion-diversity-public-service/diversity-inclusion-public-service/accessibility-public-service/better-accommodation-project.html"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33.xml"/><Relationship Id="rId4" Type="http://schemas.openxmlformats.org/officeDocument/2006/relationships/image" Target="../media/image18.svg"/></Relationships>
</file>

<file path=ppt/slides/_rels/slide2.xml.rels><?xml version="1.0" encoding="UTF-8" standalone="yes"?>
<Relationships xmlns="http://schemas.openxmlformats.org/package/2006/relationships"><Relationship Id="rId3" Type="http://schemas.openxmlformats.org/officeDocument/2006/relationships/hyperlink" Target="https://a11y.canada.ca/en/create-document/index.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mailto:ESDC.BAP-PAMA.EDSC@hrsdc-rhdcc.gc.ca" TargetMode="External"/></Relationships>
</file>

<file path=ppt/slides/_rels/slide20.xml.rels><?xml version="1.0" encoding="UTF-8" standalone="yes"?>
<Relationships xmlns="http://schemas.openxmlformats.org/package/2006/relationships"><Relationship Id="rId8" Type="http://schemas.openxmlformats.org/officeDocument/2006/relationships/diagramData" Target="../diagrams/data8.xml"/><Relationship Id="rId13" Type="http://schemas.openxmlformats.org/officeDocument/2006/relationships/diagramData" Target="../diagrams/data9.xml"/><Relationship Id="rId18" Type="http://schemas.openxmlformats.org/officeDocument/2006/relationships/diagramData" Target="../diagrams/data10.xml"/><Relationship Id="rId26" Type="http://schemas.openxmlformats.org/officeDocument/2006/relationships/diagramColors" Target="../diagrams/colors11.xml"/><Relationship Id="rId3" Type="http://schemas.openxmlformats.org/officeDocument/2006/relationships/diagramData" Target="../diagrams/data7.xml"/><Relationship Id="rId21" Type="http://schemas.openxmlformats.org/officeDocument/2006/relationships/diagramColors" Target="../diagrams/colors10.xml"/><Relationship Id="rId7" Type="http://schemas.microsoft.com/office/2007/relationships/diagramDrawing" Target="../diagrams/drawing7.xml"/><Relationship Id="rId12" Type="http://schemas.microsoft.com/office/2007/relationships/diagramDrawing" Target="../diagrams/drawing8.xml"/><Relationship Id="rId17" Type="http://schemas.microsoft.com/office/2007/relationships/diagramDrawing" Target="../diagrams/drawing9.xml"/><Relationship Id="rId25" Type="http://schemas.openxmlformats.org/officeDocument/2006/relationships/diagramQuickStyle" Target="../diagrams/quickStyle11.xml"/><Relationship Id="rId2" Type="http://schemas.openxmlformats.org/officeDocument/2006/relationships/notesSlide" Target="../notesSlides/notesSlide13.xml"/><Relationship Id="rId16" Type="http://schemas.openxmlformats.org/officeDocument/2006/relationships/diagramColors" Target="../diagrams/colors9.xml"/><Relationship Id="rId20" Type="http://schemas.openxmlformats.org/officeDocument/2006/relationships/diagramQuickStyle" Target="../diagrams/quickStyle10.xml"/><Relationship Id="rId1" Type="http://schemas.openxmlformats.org/officeDocument/2006/relationships/slideLayout" Target="../slideLayouts/slideLayout12.xml"/><Relationship Id="rId6" Type="http://schemas.openxmlformats.org/officeDocument/2006/relationships/diagramColors" Target="../diagrams/colors7.xml"/><Relationship Id="rId11" Type="http://schemas.openxmlformats.org/officeDocument/2006/relationships/diagramColors" Target="../diagrams/colors8.xml"/><Relationship Id="rId24" Type="http://schemas.openxmlformats.org/officeDocument/2006/relationships/diagramLayout" Target="../diagrams/layout11.xml"/><Relationship Id="rId5" Type="http://schemas.openxmlformats.org/officeDocument/2006/relationships/diagramQuickStyle" Target="../diagrams/quickStyle7.xml"/><Relationship Id="rId15" Type="http://schemas.openxmlformats.org/officeDocument/2006/relationships/diagramQuickStyle" Target="../diagrams/quickStyle9.xml"/><Relationship Id="rId23" Type="http://schemas.openxmlformats.org/officeDocument/2006/relationships/diagramData" Target="../diagrams/data11.xml"/><Relationship Id="rId10" Type="http://schemas.openxmlformats.org/officeDocument/2006/relationships/diagramQuickStyle" Target="../diagrams/quickStyle8.xml"/><Relationship Id="rId19" Type="http://schemas.openxmlformats.org/officeDocument/2006/relationships/diagramLayout" Target="../diagrams/layout10.xml"/><Relationship Id="rId4" Type="http://schemas.openxmlformats.org/officeDocument/2006/relationships/diagramLayout" Target="../diagrams/layout7.xml"/><Relationship Id="rId9" Type="http://schemas.openxmlformats.org/officeDocument/2006/relationships/diagramLayout" Target="../diagrams/layout8.xml"/><Relationship Id="rId14" Type="http://schemas.openxmlformats.org/officeDocument/2006/relationships/diagramLayout" Target="../diagrams/layout9.xml"/><Relationship Id="rId22" Type="http://schemas.microsoft.com/office/2007/relationships/diagramDrawing" Target="../diagrams/drawing10.xml"/><Relationship Id="rId27" Type="http://schemas.microsoft.com/office/2007/relationships/diagramDrawing" Target="../diagrams/drawing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hyperlink" Target="https://www.gcpedia.gc.ca/wiki/Better_Accommodation_Project_/_Projet_d%27am%C3%A9lioration_des_mesures_d%27adaptation?setlang=en&amp;uselang=en" TargetMode="External"/><Relationship Id="rId2" Type="http://schemas.openxmlformats.org/officeDocument/2006/relationships/hyperlink" Target="https://www.gcpedia.gc.ca/gcwiki/images/5/5c/Tackling_Sludge_in_Public_Service_Workplace_Accommodation_Process.doc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7F405-4699-E002-30BC-B3A98510728A}"/>
              </a:ext>
            </a:extLst>
          </p:cNvPr>
          <p:cNvSpPr>
            <a:spLocks noGrp="1"/>
          </p:cNvSpPr>
          <p:nvPr>
            <p:ph type="ctrTitle"/>
          </p:nvPr>
        </p:nvSpPr>
        <p:spPr/>
        <p:txBody>
          <a:bodyPr vert="horz" lIns="91440" tIns="45720" rIns="91440" bIns="45720" rtlCol="0" anchor="ctr">
            <a:normAutofit/>
          </a:bodyPr>
          <a:lstStyle/>
          <a:p>
            <a:pPr algn="ctr"/>
            <a:br>
              <a:rPr lang="en-CA" sz="3600" b="1" noProof="0">
                <a:latin typeface="+mn-lt"/>
              </a:rPr>
            </a:br>
            <a:r>
              <a:rPr lang="en-CA" sz="3600" b="1" noProof="0">
                <a:solidFill>
                  <a:schemeClr val="tx1">
                    <a:lumMod val="85000"/>
                    <a:lumOff val="15000"/>
                  </a:schemeClr>
                </a:solidFill>
                <a:latin typeface="+mn-lt"/>
              </a:rPr>
              <a:t>BETTER ACCOMMODATION</a:t>
            </a:r>
            <a:br>
              <a:rPr lang="en-CA" sz="3600" b="1" noProof="0">
                <a:latin typeface="+mn-lt"/>
              </a:rPr>
            </a:br>
            <a:r>
              <a:rPr lang="en-CA" sz="3600" b="1" noProof="0">
                <a:solidFill>
                  <a:schemeClr val="tx1">
                    <a:lumMod val="85000"/>
                    <a:lumOff val="15000"/>
                  </a:schemeClr>
                </a:solidFill>
                <a:latin typeface="+mn-lt"/>
              </a:rPr>
              <a:t>PROJECT</a:t>
            </a:r>
          </a:p>
        </p:txBody>
      </p:sp>
      <p:sp>
        <p:nvSpPr>
          <p:cNvPr id="6" name="Subtitle 5">
            <a:extLst>
              <a:ext uri="{FF2B5EF4-FFF2-40B4-BE49-F238E27FC236}">
                <a16:creationId xmlns:a16="http://schemas.microsoft.com/office/drawing/2014/main" id="{312C1763-8836-EF0D-BE87-4D5A39BB5888}"/>
              </a:ext>
            </a:extLst>
          </p:cNvPr>
          <p:cNvSpPr>
            <a:spLocks noGrp="1"/>
          </p:cNvSpPr>
          <p:nvPr>
            <p:ph type="subTitle" idx="1"/>
          </p:nvPr>
        </p:nvSpPr>
        <p:spPr>
          <a:xfrm>
            <a:off x="1524000" y="3240921"/>
            <a:ext cx="9144000" cy="539593"/>
          </a:xfrm>
        </p:spPr>
        <p:txBody>
          <a:bodyPr vert="horz" lIns="91440" tIns="45720" rIns="91440" bIns="45720" rtlCol="0" anchor="t">
            <a:normAutofit/>
          </a:bodyPr>
          <a:lstStyle/>
          <a:p>
            <a:r>
              <a:rPr lang="en-CA" b="1" noProof="0">
                <a:solidFill>
                  <a:schemeClr val="tx1">
                    <a:lumMod val="85000"/>
                    <a:lumOff val="15000"/>
                  </a:schemeClr>
                </a:solidFill>
              </a:rPr>
              <a:t>Driving Change </a:t>
            </a:r>
            <a:r>
              <a:rPr lang="en-CA" b="1">
                <a:solidFill>
                  <a:schemeClr val="tx1">
                    <a:lumMod val="85000"/>
                    <a:lumOff val="15000"/>
                  </a:schemeClr>
                </a:solidFill>
              </a:rPr>
              <a:t>B</a:t>
            </a:r>
            <a:r>
              <a:rPr lang="en-CA" b="1" noProof="0">
                <a:solidFill>
                  <a:schemeClr val="tx1">
                    <a:lumMod val="85000"/>
                    <a:lumOff val="15000"/>
                  </a:schemeClr>
                </a:solidFill>
              </a:rPr>
              <a:t>ased on Project Learnings</a:t>
            </a:r>
          </a:p>
          <a:p>
            <a:endParaRPr lang="en-CA" noProof="0"/>
          </a:p>
        </p:txBody>
      </p:sp>
      <p:pic>
        <p:nvPicPr>
          <p:cNvPr id="8" name="Picture 7" descr="banner for the project - with signs representing different disabilities.">
            <a:extLst>
              <a:ext uri="{FF2B5EF4-FFF2-40B4-BE49-F238E27FC236}">
                <a16:creationId xmlns:a16="http://schemas.microsoft.com/office/drawing/2014/main" id="{2981510D-38EC-C5FC-CFB2-66AC70E371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7493" y="4794502"/>
            <a:ext cx="6294133" cy="1292355"/>
          </a:xfrm>
          <a:prstGeom prst="rect">
            <a:avLst/>
          </a:prstGeom>
        </p:spPr>
      </p:pic>
    </p:spTree>
    <p:extLst>
      <p:ext uri="{BB962C8B-B14F-4D97-AF65-F5344CB8AC3E}">
        <p14:creationId xmlns:p14="http://schemas.microsoft.com/office/powerpoint/2010/main" val="2621174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blip>
          <a:srcRect/>
          <a:stretch>
            <a:fillRect l="-13000" r="-13000"/>
          </a:stretch>
        </a:blipFill>
        <a:effectLst/>
      </p:bgPr>
    </p:bg>
    <p:spTree>
      <p:nvGrpSpPr>
        <p:cNvPr id="1" name="">
          <a:extLst>
            <a:ext uri="{FF2B5EF4-FFF2-40B4-BE49-F238E27FC236}">
              <a16:creationId xmlns:a16="http://schemas.microsoft.com/office/drawing/2014/main" id="{C8794B41-C5BD-235B-10BA-CFD35FDEAA74}"/>
            </a:ext>
          </a:extLst>
        </p:cNvPr>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CACA2BD8-5242-E4F5-44E0-E00423233F84}"/>
              </a:ext>
            </a:extLst>
          </p:cNvPr>
          <p:cNvSpPr>
            <a:spLocks noGrp="1"/>
          </p:cNvSpPr>
          <p:nvPr>
            <p:ph type="sldNum" sz="quarter" idx="4"/>
          </p:nvPr>
        </p:nvSpPr>
        <p:spPr/>
        <p:txBody>
          <a:bodyPr/>
          <a:lstStyle/>
          <a:p>
            <a:fld id="{AF2FF8BA-8DDB-4074-883A-172F001D9E4F}" type="slidenum">
              <a:rPr lang="en-CA" noProof="0" smtClean="0"/>
              <a:t>10</a:t>
            </a:fld>
            <a:endParaRPr lang="en-CA" noProof="0"/>
          </a:p>
        </p:txBody>
      </p:sp>
      <p:sp>
        <p:nvSpPr>
          <p:cNvPr id="2" name="Title 1">
            <a:extLst>
              <a:ext uri="{FF2B5EF4-FFF2-40B4-BE49-F238E27FC236}">
                <a16:creationId xmlns:a16="http://schemas.microsoft.com/office/drawing/2014/main" id="{0616D895-BC95-DC0A-2FDB-4CBDFFE24FE6}"/>
              </a:ext>
            </a:extLst>
          </p:cNvPr>
          <p:cNvSpPr>
            <a:spLocks noGrp="1"/>
          </p:cNvSpPr>
          <p:nvPr>
            <p:ph type="title"/>
          </p:nvPr>
        </p:nvSpPr>
        <p:spPr>
          <a:xfrm>
            <a:off x="805965" y="290529"/>
            <a:ext cx="10816059" cy="747495"/>
          </a:xfrm>
        </p:spPr>
        <p:txBody>
          <a:bodyPr>
            <a:normAutofit/>
          </a:bodyPr>
          <a:lstStyle/>
          <a:p>
            <a:r>
              <a:rPr lang="en-CA" b="1">
                <a:ea typeface="Calibri Light"/>
                <a:cs typeface="Calibri Light"/>
              </a:rPr>
              <a:t>Service Delivery Toolkit for Organizations</a:t>
            </a:r>
            <a:endParaRPr lang="en-CA" b="1"/>
          </a:p>
        </p:txBody>
      </p:sp>
      <p:pic>
        <p:nvPicPr>
          <p:cNvPr id="7" name="Graphic 6" descr="Building outline">
            <a:extLst>
              <a:ext uri="{FF2B5EF4-FFF2-40B4-BE49-F238E27FC236}">
                <a16:creationId xmlns:a16="http://schemas.microsoft.com/office/drawing/2014/main" id="{35891092-A925-3CDD-D50F-AD50929613B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222624" y="1691897"/>
            <a:ext cx="4076262" cy="4137572"/>
          </a:xfrm>
          <a:prstGeom prst="rect">
            <a:avLst/>
          </a:prstGeom>
        </p:spPr>
      </p:pic>
      <p:sp>
        <p:nvSpPr>
          <p:cNvPr id="3" name="Content Placeholder 2">
            <a:extLst>
              <a:ext uri="{FF2B5EF4-FFF2-40B4-BE49-F238E27FC236}">
                <a16:creationId xmlns:a16="http://schemas.microsoft.com/office/drawing/2014/main" id="{0BE9FE85-FA54-D4CA-8B89-9F0B6CBBF75C}"/>
              </a:ext>
            </a:extLst>
          </p:cNvPr>
          <p:cNvSpPr>
            <a:spLocks noGrp="1"/>
          </p:cNvSpPr>
          <p:nvPr>
            <p:ph idx="1"/>
          </p:nvPr>
        </p:nvSpPr>
        <p:spPr>
          <a:xfrm>
            <a:off x="5298886" y="1340149"/>
            <a:ext cx="5813614" cy="5107483"/>
          </a:xfrm>
        </p:spPr>
        <p:txBody>
          <a:bodyPr vert="horz" lIns="91440" tIns="45720" rIns="91440" bIns="45720" rtlCol="0" anchor="t">
            <a:normAutofit lnSpcReduction="10000"/>
          </a:bodyPr>
          <a:lstStyle/>
          <a:p>
            <a:pPr marL="0" indent="0">
              <a:buNone/>
            </a:pPr>
            <a:r>
              <a:rPr lang="en-CA" sz="1800" b="1">
                <a:ea typeface="+mn-lt"/>
                <a:cs typeface="+mn-lt"/>
              </a:rPr>
              <a:t>A Maturity Model for Best-in-Class Accommodations:</a:t>
            </a:r>
            <a:endParaRPr lang="en-CA" sz="1800">
              <a:ea typeface="+mn-lt"/>
              <a:cs typeface="+mn-lt"/>
            </a:endParaRPr>
          </a:p>
          <a:p>
            <a:pPr lvl="1">
              <a:buFont typeface="Wingdings" panose="020B0604020202020204" pitchFamily="34" charset="0"/>
              <a:buChar char="ü"/>
            </a:pPr>
            <a:r>
              <a:rPr lang="en-CA" sz="1800">
                <a:ea typeface="+mn-lt"/>
                <a:cs typeface="+mn-lt"/>
              </a:rPr>
              <a:t>Description of </a:t>
            </a:r>
            <a:r>
              <a:rPr lang="en-CA" sz="1800" b="1">
                <a:ea typeface="+mn-lt"/>
                <a:cs typeface="+mn-lt"/>
              </a:rPr>
              <a:t>Key Success factors </a:t>
            </a:r>
            <a:r>
              <a:rPr lang="en-CA" sz="1800">
                <a:ea typeface="+mn-lt"/>
                <a:cs typeface="+mn-lt"/>
              </a:rPr>
              <a:t>for Best-in-Class accommodation services. </a:t>
            </a:r>
            <a:endParaRPr lang="en-CA" sz="1800" b="1">
              <a:ea typeface="+mn-lt"/>
              <a:cs typeface="+mn-lt"/>
            </a:endParaRPr>
          </a:p>
          <a:p>
            <a:pPr lvl="1">
              <a:buFont typeface="Wingdings" panose="020B0604020202020204" pitchFamily="34" charset="0"/>
              <a:buChar char="ü"/>
            </a:pPr>
            <a:r>
              <a:rPr lang="en-CA" sz="1800" b="1">
                <a:ea typeface="+mn-lt"/>
                <a:cs typeface="+mn-lt"/>
              </a:rPr>
              <a:t>Departmental Self-assessment tool </a:t>
            </a:r>
            <a:r>
              <a:rPr lang="en-CA" sz="1800">
                <a:ea typeface="+mn-lt"/>
                <a:cs typeface="+mn-lt"/>
              </a:rPr>
              <a:t>that will enable departments to assess the level of maturity of their accommodations service model, based on the Best-in-Class Key Success Factors. </a:t>
            </a:r>
            <a:endParaRPr lang="en-CA" sz="1800" b="1">
              <a:ea typeface="Calibri" panose="020F0502020204030204"/>
              <a:cs typeface="Calibri" panose="020F0502020204030204"/>
            </a:endParaRPr>
          </a:p>
          <a:p>
            <a:pPr lvl="1">
              <a:buFont typeface="Wingdings" panose="020B0604020202020204" pitchFamily="34" charset="0"/>
              <a:buChar char="ü"/>
            </a:pPr>
            <a:r>
              <a:rPr lang="en-CA" sz="1800">
                <a:ea typeface="+mn-lt"/>
                <a:cs typeface="+mn-lt"/>
              </a:rPr>
              <a:t>Practical guidance on </a:t>
            </a:r>
            <a:r>
              <a:rPr lang="en-CA" sz="1800" b="1">
                <a:ea typeface="+mn-lt"/>
                <a:cs typeface="+mn-lt"/>
              </a:rPr>
              <a:t>how to implement </a:t>
            </a:r>
            <a:r>
              <a:rPr lang="en-CA" sz="1800">
                <a:ea typeface="+mn-lt"/>
                <a:cs typeface="+mn-lt"/>
              </a:rPr>
              <a:t>a Key Success Factor, </a:t>
            </a:r>
            <a:r>
              <a:rPr lang="en-CA" sz="1800" b="1">
                <a:ea typeface="+mn-lt"/>
                <a:cs typeface="+mn-lt"/>
              </a:rPr>
              <a:t>with existing tools </a:t>
            </a:r>
            <a:r>
              <a:rPr lang="en-CA" sz="1800">
                <a:ea typeface="+mn-lt"/>
                <a:cs typeface="+mn-lt"/>
              </a:rPr>
              <a:t>that are readily available.</a:t>
            </a:r>
          </a:p>
          <a:p>
            <a:pPr lvl="1">
              <a:buFont typeface="Wingdings" panose="020B0604020202020204" pitchFamily="34" charset="0"/>
              <a:buChar char="ü"/>
            </a:pPr>
            <a:r>
              <a:rPr lang="en-CA" sz="1800" b="1">
                <a:ea typeface="+mn-lt"/>
                <a:cs typeface="+mn-lt"/>
              </a:rPr>
              <a:t>How to build a Centre of Expertise</a:t>
            </a:r>
          </a:p>
          <a:p>
            <a:pPr lvl="1">
              <a:buFont typeface="Wingdings" panose="020B0604020202020204" pitchFamily="34" charset="0"/>
              <a:buChar char="ü"/>
            </a:pPr>
            <a:r>
              <a:rPr lang="en-CA" sz="1800" b="1">
                <a:ea typeface="+mn-lt"/>
                <a:cs typeface="+mn-lt"/>
              </a:rPr>
              <a:t>Tips for Centres of Expertise</a:t>
            </a:r>
            <a:r>
              <a:rPr lang="en-CA" sz="1800">
                <a:ea typeface="+mn-lt"/>
                <a:cs typeface="+mn-lt"/>
              </a:rPr>
              <a:t> to support employees and managers</a:t>
            </a:r>
          </a:p>
          <a:p>
            <a:pPr lvl="1">
              <a:buFont typeface="Wingdings" panose="020B0604020202020204" pitchFamily="34" charset="0"/>
              <a:buChar char="ü"/>
            </a:pPr>
            <a:r>
              <a:rPr lang="en-CA" sz="1800">
                <a:ea typeface="+mn-lt"/>
                <a:cs typeface="+mn-lt"/>
              </a:rPr>
              <a:t>A theory of change with a </a:t>
            </a:r>
            <a:r>
              <a:rPr lang="en-CA" sz="1800" b="1">
                <a:ea typeface="+mn-lt"/>
                <a:cs typeface="+mn-lt"/>
              </a:rPr>
              <a:t>Logic Model </a:t>
            </a:r>
            <a:endParaRPr lang="en-CA">
              <a:ea typeface="+mn-lt"/>
              <a:cs typeface="+mn-lt"/>
            </a:endParaRPr>
          </a:p>
          <a:p>
            <a:pPr lvl="1">
              <a:buFont typeface="Wingdings" panose="020B0604020202020204" pitchFamily="34" charset="0"/>
              <a:buChar char="ü"/>
            </a:pPr>
            <a:r>
              <a:rPr lang="en-CA" sz="1800" b="1">
                <a:ea typeface="+mn-lt"/>
                <a:cs typeface="+mn-lt"/>
              </a:rPr>
              <a:t>Key performance indicators</a:t>
            </a:r>
            <a:r>
              <a:rPr lang="en-CA" sz="1800">
                <a:ea typeface="+mn-lt"/>
                <a:cs typeface="+mn-lt"/>
              </a:rPr>
              <a:t> to track effectiveness of the service delivery</a:t>
            </a:r>
            <a:r>
              <a:rPr lang="en-CA" sz="1800" b="1">
                <a:ea typeface="+mn-lt"/>
                <a:cs typeface="+mn-lt"/>
              </a:rPr>
              <a:t> </a:t>
            </a:r>
            <a:endParaRPr lang="en-CA" sz="1800">
              <a:ea typeface="+mn-lt"/>
              <a:cs typeface="+mn-lt"/>
            </a:endParaRPr>
          </a:p>
          <a:p>
            <a:pPr lvl="1">
              <a:buFont typeface="Wingdings" panose="020B0604020202020204" pitchFamily="34" charset="0"/>
              <a:buChar char="ü"/>
            </a:pPr>
            <a:r>
              <a:rPr lang="en-CA" sz="1800" b="1">
                <a:ea typeface="+mn-lt"/>
                <a:cs typeface="+mn-lt"/>
              </a:rPr>
              <a:t>Service standards </a:t>
            </a:r>
            <a:r>
              <a:rPr lang="en-CA" sz="1800">
                <a:ea typeface="+mn-lt"/>
                <a:cs typeface="+mn-lt"/>
              </a:rPr>
              <a:t>for the accommodations service.</a:t>
            </a:r>
            <a:endParaRPr lang="en-CA" sz="1800">
              <a:ea typeface="Calibri" panose="020F0502020204030204"/>
              <a:cs typeface="Calibri" panose="020F0502020204030204"/>
            </a:endParaRPr>
          </a:p>
        </p:txBody>
      </p:sp>
      <p:sp>
        <p:nvSpPr>
          <p:cNvPr id="5" name="TextBox 4">
            <a:extLst>
              <a:ext uri="{FF2B5EF4-FFF2-40B4-BE49-F238E27FC236}">
                <a16:creationId xmlns:a16="http://schemas.microsoft.com/office/drawing/2014/main" id="{6BA4E800-FBAC-B77B-6356-7A824E5B7F5E}"/>
              </a:ext>
            </a:extLst>
          </p:cNvPr>
          <p:cNvSpPr txBox="1"/>
          <p:nvPr/>
        </p:nvSpPr>
        <p:spPr>
          <a:xfrm>
            <a:off x="1408670" y="6198139"/>
            <a:ext cx="8127950" cy="369332"/>
          </a:xfrm>
          <a:prstGeom prst="rect">
            <a:avLst/>
          </a:prstGeom>
          <a:noFill/>
          <a:ln w="25400">
            <a:solidFill>
              <a:srgbClr val="7030A0"/>
            </a:solidFill>
          </a:ln>
        </p:spPr>
        <p:txBody>
          <a:bodyPr wrap="square" lIns="91440" tIns="45720" rIns="91440" bIns="45720" rtlCol="0" anchor="t">
            <a:spAutoFit/>
          </a:bodyPr>
          <a:lstStyle/>
          <a:p>
            <a:pPr algn="ctr"/>
            <a:r>
              <a:rPr lang="en-CA" b="1" noProof="0">
                <a:cs typeface="Calibri"/>
              </a:rPr>
              <a:t>This toolkit is spotlighting best practices in the Government of Canada</a:t>
            </a:r>
            <a:endParaRPr lang="en-CA" noProof="0"/>
          </a:p>
        </p:txBody>
      </p:sp>
      <p:cxnSp>
        <p:nvCxnSpPr>
          <p:cNvPr id="6" name="Straight Arrow Connector 5">
            <a:extLst>
              <a:ext uri="{FF2B5EF4-FFF2-40B4-BE49-F238E27FC236}">
                <a16:creationId xmlns:a16="http://schemas.microsoft.com/office/drawing/2014/main" id="{8636CE0E-7632-339A-F8C4-A20B01067E1A}"/>
              </a:ext>
              <a:ext uri="{C183D7F6-B498-43B3-948B-1728B52AA6E4}">
                <adec:decorative xmlns:adec="http://schemas.microsoft.com/office/drawing/2017/decorative" val="1"/>
              </a:ext>
            </a:extLst>
          </p:cNvPr>
          <p:cNvCxnSpPr/>
          <p:nvPr/>
        </p:nvCxnSpPr>
        <p:spPr>
          <a:xfrm>
            <a:off x="1047667" y="1028531"/>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9815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blip>
          <a:srcRect/>
          <a:stretch>
            <a:fillRect l="-13000" r="-13000"/>
          </a:stretch>
        </a:blipFill>
        <a:effectLst/>
      </p:bgPr>
    </p:bg>
    <p:spTree>
      <p:nvGrpSpPr>
        <p:cNvPr id="1" name="">
          <a:extLst>
            <a:ext uri="{FF2B5EF4-FFF2-40B4-BE49-F238E27FC236}">
              <a16:creationId xmlns:a16="http://schemas.microsoft.com/office/drawing/2014/main" id="{EE599C79-BFED-56F4-EE15-5553500C2CF5}"/>
            </a:ext>
          </a:extLst>
        </p:cNvPr>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EC8CB3B4-AB34-84C9-5491-1F624BA8DC3D}"/>
              </a:ext>
            </a:extLst>
          </p:cNvPr>
          <p:cNvSpPr>
            <a:spLocks noGrp="1"/>
          </p:cNvSpPr>
          <p:nvPr>
            <p:ph type="sldNum" sz="quarter" idx="4"/>
          </p:nvPr>
        </p:nvSpPr>
        <p:spPr/>
        <p:txBody>
          <a:bodyPr/>
          <a:lstStyle/>
          <a:p>
            <a:fld id="{AF2FF8BA-8DDB-4074-883A-172F001D9E4F}" type="slidenum">
              <a:rPr lang="en-CA" noProof="0" smtClean="0"/>
              <a:t>11</a:t>
            </a:fld>
            <a:endParaRPr lang="en-CA" noProof="0"/>
          </a:p>
        </p:txBody>
      </p:sp>
      <p:sp>
        <p:nvSpPr>
          <p:cNvPr id="2" name="Title 1">
            <a:extLst>
              <a:ext uri="{FF2B5EF4-FFF2-40B4-BE49-F238E27FC236}">
                <a16:creationId xmlns:a16="http://schemas.microsoft.com/office/drawing/2014/main" id="{26C9FA13-5F80-1D84-38EE-6EBB1BA9BB6B}"/>
              </a:ext>
            </a:extLst>
          </p:cNvPr>
          <p:cNvSpPr>
            <a:spLocks noGrp="1"/>
          </p:cNvSpPr>
          <p:nvPr>
            <p:ph type="title"/>
          </p:nvPr>
        </p:nvSpPr>
        <p:spPr>
          <a:xfrm>
            <a:off x="444631" y="240232"/>
            <a:ext cx="11302737" cy="747495"/>
          </a:xfrm>
        </p:spPr>
        <p:txBody>
          <a:bodyPr>
            <a:noAutofit/>
          </a:bodyPr>
          <a:lstStyle/>
          <a:p>
            <a:r>
              <a:rPr lang="en-CA" sz="4000" b="1" noProof="0">
                <a:ea typeface="Calibri Light"/>
                <a:cs typeface="Calibri Light"/>
              </a:rPr>
              <a:t>How to Implement the BAP Maturity Model: </a:t>
            </a:r>
          </a:p>
        </p:txBody>
      </p:sp>
      <p:sp>
        <p:nvSpPr>
          <p:cNvPr id="9" name="TextBox 8">
            <a:extLst>
              <a:ext uri="{FF2B5EF4-FFF2-40B4-BE49-F238E27FC236}">
                <a16:creationId xmlns:a16="http://schemas.microsoft.com/office/drawing/2014/main" id="{E5BD0713-C679-2D8A-7B78-ACE7431D2A38}"/>
              </a:ext>
            </a:extLst>
          </p:cNvPr>
          <p:cNvSpPr txBox="1"/>
          <p:nvPr/>
        </p:nvSpPr>
        <p:spPr>
          <a:xfrm>
            <a:off x="721910" y="1236132"/>
            <a:ext cx="2498402" cy="923330"/>
          </a:xfrm>
          <a:prstGeom prst="rect">
            <a:avLst/>
          </a:prstGeom>
          <a:noFill/>
          <a:ln>
            <a:solidFill>
              <a:schemeClr val="tx1"/>
            </a:solidFill>
          </a:ln>
        </p:spPr>
        <p:txBody>
          <a:bodyPr wrap="square" lIns="91440" tIns="45720" rIns="91440" bIns="45720" rtlCol="0" anchor="t">
            <a:spAutoFit/>
          </a:bodyPr>
          <a:lstStyle/>
          <a:p>
            <a:pPr algn="ctr"/>
            <a:r>
              <a:rPr lang="en-CA" b="1" noProof="0">
                <a:ea typeface="Calibri"/>
                <a:cs typeface="Calibri"/>
              </a:rPr>
              <a:t>Step 1:</a:t>
            </a:r>
          </a:p>
          <a:p>
            <a:pPr algn="ctr"/>
            <a:r>
              <a:rPr lang="en-CA" b="1" noProof="0">
                <a:ea typeface="Calibri"/>
                <a:cs typeface="Calibri"/>
              </a:rPr>
              <a:t>Departmental Self-Assessment Tool</a:t>
            </a:r>
          </a:p>
        </p:txBody>
      </p:sp>
      <p:sp>
        <p:nvSpPr>
          <p:cNvPr id="3" name="Rectangle 2">
            <a:extLst>
              <a:ext uri="{FF2B5EF4-FFF2-40B4-BE49-F238E27FC236}">
                <a16:creationId xmlns:a16="http://schemas.microsoft.com/office/drawing/2014/main" id="{442E1A84-523B-5E73-CE16-54482CCABBBD}"/>
              </a:ext>
            </a:extLst>
          </p:cNvPr>
          <p:cNvSpPr/>
          <p:nvPr/>
        </p:nvSpPr>
        <p:spPr>
          <a:xfrm>
            <a:off x="721909" y="2324101"/>
            <a:ext cx="2578759" cy="3676650"/>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lIns="91440" tIns="45720" rIns="91440" bIns="45720" rtlCol="0" anchor="ctr"/>
          <a:lstStyle/>
          <a:p>
            <a:pPr algn="ctr"/>
            <a:r>
              <a:rPr lang="en-CA" sz="2000" noProof="0">
                <a:ea typeface="Calibri"/>
                <a:cs typeface="Calibri"/>
              </a:rPr>
              <a:t>Departments assess the current state of their accommodations processes and service model using the self-assessment tool, identifying strengths and components not yet in place.</a:t>
            </a:r>
          </a:p>
        </p:txBody>
      </p:sp>
      <p:sp>
        <p:nvSpPr>
          <p:cNvPr id="16" name="TextBox 15">
            <a:extLst>
              <a:ext uri="{FF2B5EF4-FFF2-40B4-BE49-F238E27FC236}">
                <a16:creationId xmlns:a16="http://schemas.microsoft.com/office/drawing/2014/main" id="{70A05DB7-FC79-A449-0587-6E2C4EDBE989}"/>
              </a:ext>
            </a:extLst>
          </p:cNvPr>
          <p:cNvSpPr txBox="1"/>
          <p:nvPr/>
        </p:nvSpPr>
        <p:spPr>
          <a:xfrm>
            <a:off x="3469782" y="1245657"/>
            <a:ext cx="2459440" cy="923330"/>
          </a:xfrm>
          <a:prstGeom prst="rect">
            <a:avLst/>
          </a:prstGeom>
          <a:noFill/>
          <a:ln>
            <a:solidFill>
              <a:schemeClr val="tx1"/>
            </a:solidFill>
          </a:ln>
        </p:spPr>
        <p:txBody>
          <a:bodyPr wrap="square" rtlCol="0">
            <a:spAutoFit/>
          </a:bodyPr>
          <a:lstStyle/>
          <a:p>
            <a:pPr algn="ctr"/>
            <a:r>
              <a:rPr lang="en-CA" b="1" noProof="0">
                <a:ea typeface="Calibri"/>
                <a:cs typeface="Calibri"/>
              </a:rPr>
              <a:t>Step 2:</a:t>
            </a:r>
          </a:p>
          <a:p>
            <a:pPr algn="ctr"/>
            <a:r>
              <a:rPr lang="en-CA" b="1" noProof="0">
                <a:ea typeface="Calibri"/>
                <a:cs typeface="Calibri"/>
              </a:rPr>
              <a:t>Accessibility Plan Commitment</a:t>
            </a:r>
            <a:r>
              <a:rPr lang="en-CA" noProof="0">
                <a:ea typeface="Calibri"/>
                <a:cs typeface="Calibri"/>
              </a:rPr>
              <a:t> </a:t>
            </a:r>
          </a:p>
        </p:txBody>
      </p:sp>
      <p:sp>
        <p:nvSpPr>
          <p:cNvPr id="8" name="Rectangle 7">
            <a:extLst>
              <a:ext uri="{FF2B5EF4-FFF2-40B4-BE49-F238E27FC236}">
                <a16:creationId xmlns:a16="http://schemas.microsoft.com/office/drawing/2014/main" id="{4CF45DAD-EF36-1081-4C59-67815250D65D}"/>
              </a:ext>
            </a:extLst>
          </p:cNvPr>
          <p:cNvSpPr/>
          <p:nvPr/>
        </p:nvSpPr>
        <p:spPr>
          <a:xfrm>
            <a:off x="3509961" y="2324101"/>
            <a:ext cx="2459440" cy="3676650"/>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lIns="91440" tIns="45720" rIns="91440" bIns="45720" rtlCol="0" anchor="ctr"/>
          <a:lstStyle/>
          <a:p>
            <a:pPr algn="ctr"/>
            <a:r>
              <a:rPr lang="en-CA" sz="2000" noProof="0">
                <a:ea typeface="Calibri"/>
                <a:cs typeface="Calibri"/>
              </a:rPr>
              <a:t>Departments commit to building on these insights by integrating the identified focus areas</a:t>
            </a:r>
            <a:r>
              <a:rPr lang="en-CA" sz="2000">
                <a:ea typeface="Calibri"/>
                <a:cs typeface="Calibri"/>
              </a:rPr>
              <a:t> in accessibility plans</a:t>
            </a:r>
            <a:r>
              <a:rPr lang="en-CA" sz="2000" noProof="0">
                <a:ea typeface="Calibri"/>
                <a:cs typeface="Calibri"/>
              </a:rPr>
              <a:t> with</a:t>
            </a:r>
            <a:r>
              <a:rPr lang="en-CA" sz="2000">
                <a:ea typeface="Calibri"/>
                <a:cs typeface="Calibri"/>
              </a:rPr>
              <a:t> </a:t>
            </a:r>
            <a:r>
              <a:rPr lang="en-CA" sz="2000" noProof="0">
                <a:ea typeface="Calibri"/>
                <a:cs typeface="Calibri"/>
              </a:rPr>
              <a:t>measurable outcomes</a:t>
            </a:r>
            <a:r>
              <a:rPr lang="en-CA" sz="2000">
                <a:ea typeface="Calibri"/>
                <a:cs typeface="Calibri"/>
              </a:rPr>
              <a:t>.</a:t>
            </a:r>
            <a:endParaRPr lang="en-CA" sz="2000" noProof="0">
              <a:ea typeface="Calibri"/>
              <a:cs typeface="Calibri"/>
            </a:endParaRPr>
          </a:p>
        </p:txBody>
      </p:sp>
      <p:sp>
        <p:nvSpPr>
          <p:cNvPr id="15" name="TextBox 14">
            <a:extLst>
              <a:ext uri="{FF2B5EF4-FFF2-40B4-BE49-F238E27FC236}">
                <a16:creationId xmlns:a16="http://schemas.microsoft.com/office/drawing/2014/main" id="{949D2DAF-03B4-5D25-A818-5EFBBBFBD093}"/>
              </a:ext>
            </a:extLst>
          </p:cNvPr>
          <p:cNvSpPr txBox="1"/>
          <p:nvPr/>
        </p:nvSpPr>
        <p:spPr>
          <a:xfrm>
            <a:off x="6178692" y="1236132"/>
            <a:ext cx="2498401" cy="923330"/>
          </a:xfrm>
          <a:prstGeom prst="rect">
            <a:avLst/>
          </a:prstGeom>
          <a:noFill/>
          <a:ln>
            <a:solidFill>
              <a:schemeClr val="tx1"/>
            </a:solidFill>
          </a:ln>
        </p:spPr>
        <p:txBody>
          <a:bodyPr wrap="square" rtlCol="0">
            <a:spAutoFit/>
          </a:bodyPr>
          <a:lstStyle/>
          <a:p>
            <a:pPr algn="ctr"/>
            <a:r>
              <a:rPr lang="en-CA" b="1" noProof="0">
                <a:ea typeface="Calibri"/>
                <a:cs typeface="Calibri"/>
              </a:rPr>
              <a:t>Step 3</a:t>
            </a:r>
          </a:p>
          <a:p>
            <a:pPr algn="ctr"/>
            <a:r>
              <a:rPr lang="en-CA" b="1" noProof="0">
                <a:ea typeface="Calibri"/>
                <a:cs typeface="Calibri"/>
              </a:rPr>
              <a:t>How to implement a Key Success Factor </a:t>
            </a:r>
          </a:p>
        </p:txBody>
      </p:sp>
      <p:sp>
        <p:nvSpPr>
          <p:cNvPr id="7" name="Rectangle 6">
            <a:extLst>
              <a:ext uri="{FF2B5EF4-FFF2-40B4-BE49-F238E27FC236}">
                <a16:creationId xmlns:a16="http://schemas.microsoft.com/office/drawing/2014/main" id="{3A94C763-6687-B273-C8D6-71FD558337C2}"/>
              </a:ext>
            </a:extLst>
          </p:cNvPr>
          <p:cNvSpPr/>
          <p:nvPr/>
        </p:nvSpPr>
        <p:spPr>
          <a:xfrm>
            <a:off x="6178693" y="2324101"/>
            <a:ext cx="2459440" cy="3676650"/>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lIns="91440" tIns="45720" rIns="91440" bIns="45720" rtlCol="0" anchor="ctr"/>
          <a:lstStyle/>
          <a:p>
            <a:pPr algn="ctr"/>
            <a:r>
              <a:rPr lang="en-CA" sz="2000" noProof="0">
                <a:ea typeface="Calibri"/>
                <a:cs typeface="Calibri"/>
              </a:rPr>
              <a:t>Departments use the Key Success Factors to understand how Best-in-Class accommodations can be </a:t>
            </a:r>
            <a:r>
              <a:rPr lang="en-CA" sz="2000">
                <a:ea typeface="Calibri"/>
                <a:cs typeface="Calibri"/>
              </a:rPr>
              <a:t>implemented and develop an action plan to put these </a:t>
            </a:r>
            <a:r>
              <a:rPr lang="en-CA" sz="2000" noProof="0">
                <a:ea typeface="Calibri"/>
                <a:cs typeface="Calibri"/>
              </a:rPr>
              <a:t>into practice.</a:t>
            </a:r>
          </a:p>
        </p:txBody>
      </p:sp>
      <p:sp>
        <p:nvSpPr>
          <p:cNvPr id="14" name="TextBox 13">
            <a:extLst>
              <a:ext uri="{FF2B5EF4-FFF2-40B4-BE49-F238E27FC236}">
                <a16:creationId xmlns:a16="http://schemas.microsoft.com/office/drawing/2014/main" id="{AE4E97E5-9561-8B77-32BD-3D24A3063F43}"/>
              </a:ext>
            </a:extLst>
          </p:cNvPr>
          <p:cNvSpPr txBox="1"/>
          <p:nvPr/>
        </p:nvSpPr>
        <p:spPr>
          <a:xfrm>
            <a:off x="8926563" y="1231371"/>
            <a:ext cx="2298726" cy="923330"/>
          </a:xfrm>
          <a:prstGeom prst="rect">
            <a:avLst/>
          </a:prstGeom>
          <a:noFill/>
          <a:ln>
            <a:solidFill>
              <a:schemeClr val="tx1"/>
            </a:solidFill>
          </a:ln>
        </p:spPr>
        <p:txBody>
          <a:bodyPr wrap="square" rtlCol="0">
            <a:spAutoFit/>
          </a:bodyPr>
          <a:lstStyle/>
          <a:p>
            <a:pPr algn="ctr"/>
            <a:r>
              <a:rPr lang="en-CA" b="1" noProof="0">
                <a:ea typeface="Calibri"/>
                <a:cs typeface="Calibri"/>
              </a:rPr>
              <a:t>Step 4:</a:t>
            </a:r>
          </a:p>
          <a:p>
            <a:pPr algn="ctr"/>
            <a:r>
              <a:rPr lang="en-CA" b="1" noProof="0">
                <a:ea typeface="Calibri"/>
                <a:cs typeface="Calibri"/>
              </a:rPr>
              <a:t>Apply Tools</a:t>
            </a:r>
          </a:p>
          <a:p>
            <a:pPr algn="ctr"/>
            <a:endParaRPr lang="en-CA" b="1" noProof="0">
              <a:ea typeface="Calibri"/>
              <a:cs typeface="Calibri"/>
            </a:endParaRPr>
          </a:p>
        </p:txBody>
      </p:sp>
      <p:sp>
        <p:nvSpPr>
          <p:cNvPr id="5" name="Rectangle 4">
            <a:extLst>
              <a:ext uri="{FF2B5EF4-FFF2-40B4-BE49-F238E27FC236}">
                <a16:creationId xmlns:a16="http://schemas.microsoft.com/office/drawing/2014/main" id="{1903E92C-829C-9D7A-C984-24A28CF26D62}"/>
              </a:ext>
            </a:extLst>
          </p:cNvPr>
          <p:cNvSpPr/>
          <p:nvPr/>
        </p:nvSpPr>
        <p:spPr>
          <a:xfrm>
            <a:off x="8847425" y="2324101"/>
            <a:ext cx="2459440" cy="3676650"/>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lIns="91440" tIns="45720" rIns="91440" bIns="45720" rtlCol="0" anchor="ctr"/>
          <a:lstStyle/>
          <a:p>
            <a:pPr algn="ctr"/>
            <a:r>
              <a:rPr lang="en-CA" sz="2000" noProof="0">
                <a:ea typeface="Calibri"/>
                <a:cs typeface="Calibri"/>
              </a:rPr>
              <a:t>Departments use pre-existing tools and learn from real examples on how to put improvements into action.</a:t>
            </a:r>
          </a:p>
          <a:p>
            <a:pPr algn="ctr"/>
            <a:endParaRPr lang="en-CA" noProof="0">
              <a:ea typeface="Calibri"/>
              <a:cs typeface="Calibri"/>
            </a:endParaRPr>
          </a:p>
          <a:p>
            <a:pPr algn="ctr"/>
            <a:endParaRPr lang="en-CA" noProof="0"/>
          </a:p>
        </p:txBody>
      </p:sp>
      <p:sp>
        <p:nvSpPr>
          <p:cNvPr id="10" name="Arrow: Right 9">
            <a:extLst>
              <a:ext uri="{FF2B5EF4-FFF2-40B4-BE49-F238E27FC236}">
                <a16:creationId xmlns:a16="http://schemas.microsoft.com/office/drawing/2014/main" id="{C31DAB50-8365-39CE-7591-F44EF9DB23E6}"/>
              </a:ext>
            </a:extLst>
          </p:cNvPr>
          <p:cNvSpPr/>
          <p:nvPr/>
        </p:nvSpPr>
        <p:spPr>
          <a:xfrm>
            <a:off x="755986" y="5677425"/>
            <a:ext cx="10689540" cy="104420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b="1">
                <a:solidFill>
                  <a:schemeClr val="tx1"/>
                </a:solidFill>
                <a:ea typeface="Calibri"/>
                <a:cs typeface="Calibri"/>
              </a:rPr>
              <a:t>Deputy Minister</a:t>
            </a:r>
            <a:r>
              <a:rPr lang="en-CA" b="1" noProof="0">
                <a:solidFill>
                  <a:schemeClr val="tx1"/>
                </a:solidFill>
                <a:ea typeface="Calibri"/>
                <a:cs typeface="Calibri"/>
              </a:rPr>
              <a:t> to Set Direction and Communicate Commitment to Changes in Accommodation </a:t>
            </a:r>
            <a:r>
              <a:rPr lang="en-CA" b="1">
                <a:solidFill>
                  <a:schemeClr val="tx1"/>
                </a:solidFill>
                <a:ea typeface="Calibri"/>
                <a:cs typeface="Calibri"/>
              </a:rPr>
              <a:t>Practices</a:t>
            </a:r>
            <a:endParaRPr lang="en-CA" noProof="0">
              <a:solidFill>
                <a:schemeClr val="tx1"/>
              </a:solidFill>
              <a:ea typeface="Calibri"/>
              <a:cs typeface="Calibri"/>
            </a:endParaRPr>
          </a:p>
        </p:txBody>
      </p:sp>
      <p:cxnSp>
        <p:nvCxnSpPr>
          <p:cNvPr id="6" name="Straight Arrow Connector 5">
            <a:extLst>
              <a:ext uri="{FF2B5EF4-FFF2-40B4-BE49-F238E27FC236}">
                <a16:creationId xmlns:a16="http://schemas.microsoft.com/office/drawing/2014/main" id="{28B1C292-76D2-7D1B-2038-004720D28F5B}"/>
              </a:ext>
              <a:ext uri="{C183D7F6-B498-43B3-948B-1728B52AA6E4}">
                <adec:decorative xmlns:adec="http://schemas.microsoft.com/office/drawing/2017/decorative" val="1"/>
              </a:ext>
            </a:extLst>
          </p:cNvPr>
          <p:cNvCxnSpPr/>
          <p:nvPr/>
        </p:nvCxnSpPr>
        <p:spPr>
          <a:xfrm>
            <a:off x="1145746" y="945541"/>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4400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2A91C0A-B6BF-2367-A4AA-84CF9F927D4A}"/>
              </a:ext>
            </a:extLst>
          </p:cNvPr>
          <p:cNvSpPr>
            <a:spLocks noGrp="1"/>
          </p:cNvSpPr>
          <p:nvPr>
            <p:ph type="sldNum" sz="quarter" idx="4"/>
          </p:nvPr>
        </p:nvSpPr>
        <p:spPr/>
        <p:txBody>
          <a:bodyPr/>
          <a:lstStyle/>
          <a:p>
            <a:fld id="{AF2FF8BA-8DDB-4074-883A-172F001D9E4F}" type="slidenum">
              <a:rPr lang="en-CA" smtClean="0"/>
              <a:t>12</a:t>
            </a:fld>
            <a:endParaRPr lang="en-CA"/>
          </a:p>
        </p:txBody>
      </p:sp>
      <p:sp>
        <p:nvSpPr>
          <p:cNvPr id="2" name="Title 1">
            <a:extLst>
              <a:ext uri="{FF2B5EF4-FFF2-40B4-BE49-F238E27FC236}">
                <a16:creationId xmlns:a16="http://schemas.microsoft.com/office/drawing/2014/main" id="{94C7844F-EBCE-7010-E976-136B14507579}"/>
              </a:ext>
            </a:extLst>
          </p:cNvPr>
          <p:cNvSpPr>
            <a:spLocks noGrp="1"/>
          </p:cNvSpPr>
          <p:nvPr>
            <p:ph type="title"/>
          </p:nvPr>
        </p:nvSpPr>
        <p:spPr>
          <a:xfrm>
            <a:off x="674225" y="152923"/>
            <a:ext cx="10515600" cy="1325563"/>
          </a:xfrm>
        </p:spPr>
        <p:txBody>
          <a:bodyPr/>
          <a:lstStyle/>
          <a:p>
            <a:r>
              <a:rPr lang="en-CA" b="1">
                <a:latin typeface="Calibri Light"/>
                <a:ea typeface="Calibri Light"/>
                <a:cs typeface="Arial"/>
              </a:rPr>
              <a:t>Maturity Self-Assessment Tool – Demo </a:t>
            </a:r>
            <a:endParaRPr lang="en-CA">
              <a:latin typeface="Calibri Light"/>
              <a:ea typeface="Calibri Light"/>
              <a:cs typeface="Calibri Light"/>
            </a:endParaRPr>
          </a:p>
        </p:txBody>
      </p:sp>
      <p:grpSp>
        <p:nvGrpSpPr>
          <p:cNvPr id="8" name="Group 7" descr="Question 1 in the maturity self-assessment tool for departments to evaluate their workplace accommodation service delivery model.">
            <a:extLst>
              <a:ext uri="{FF2B5EF4-FFF2-40B4-BE49-F238E27FC236}">
                <a16:creationId xmlns:a16="http://schemas.microsoft.com/office/drawing/2014/main" id="{5CF9747C-BB61-86FF-D45F-3A696AA991FB}"/>
              </a:ext>
            </a:extLst>
          </p:cNvPr>
          <p:cNvGrpSpPr/>
          <p:nvPr/>
        </p:nvGrpSpPr>
        <p:grpSpPr>
          <a:xfrm>
            <a:off x="199636" y="1478485"/>
            <a:ext cx="5364530" cy="1909581"/>
            <a:chOff x="3093377" y="2533524"/>
            <a:chExt cx="5364530" cy="1909581"/>
          </a:xfrm>
        </p:grpSpPr>
        <p:pic>
          <p:nvPicPr>
            <p:cNvPr id="14" name="Picture 13">
              <a:extLst>
                <a:ext uri="{FF2B5EF4-FFF2-40B4-BE49-F238E27FC236}">
                  <a16:creationId xmlns:a16="http://schemas.microsoft.com/office/drawing/2014/main" id="{FB5A6F3C-DF1C-B5DF-FB34-D43B0CAB35B3}"/>
                </a:ext>
              </a:extLst>
            </p:cNvPr>
            <p:cNvPicPr>
              <a:picLocks noChangeAspect="1"/>
            </p:cNvPicPr>
            <p:nvPr/>
          </p:nvPicPr>
          <p:blipFill>
            <a:blip r:embed="rId2"/>
            <a:stretch>
              <a:fillRect/>
            </a:stretch>
          </p:blipFill>
          <p:spPr>
            <a:xfrm>
              <a:off x="3643325" y="2533524"/>
              <a:ext cx="4814582" cy="1909581"/>
            </a:xfrm>
            <a:prstGeom prst="rect">
              <a:avLst/>
            </a:prstGeom>
          </p:spPr>
        </p:pic>
        <p:sp>
          <p:nvSpPr>
            <p:cNvPr id="15" name="Oval 14">
              <a:extLst>
                <a:ext uri="{FF2B5EF4-FFF2-40B4-BE49-F238E27FC236}">
                  <a16:creationId xmlns:a16="http://schemas.microsoft.com/office/drawing/2014/main" id="{9BC8CB41-4997-70D5-A2CC-D5482928075D}"/>
                </a:ext>
              </a:extLst>
            </p:cNvPr>
            <p:cNvSpPr/>
            <p:nvPr/>
          </p:nvSpPr>
          <p:spPr>
            <a:xfrm>
              <a:off x="3093377" y="3100241"/>
              <a:ext cx="590843" cy="601784"/>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solidFill>
                    <a:srgbClr val="000000"/>
                  </a:solidFill>
                  <a:ea typeface="Calibri"/>
                  <a:cs typeface="Calibri"/>
                </a:rPr>
                <a:t>1</a:t>
              </a:r>
            </a:p>
          </p:txBody>
        </p:sp>
      </p:grpSp>
      <p:grpSp>
        <p:nvGrpSpPr>
          <p:cNvPr id="6" name="Group 5" descr="Question 1 in the maturity self-assessment tool answered; low maturity flagged; guidance provided to improve workplace accommodation delivery.">
            <a:extLst>
              <a:ext uri="{FF2B5EF4-FFF2-40B4-BE49-F238E27FC236}">
                <a16:creationId xmlns:a16="http://schemas.microsoft.com/office/drawing/2014/main" id="{F0EBF934-7F6B-6AF7-28A4-547409EF091D}"/>
              </a:ext>
            </a:extLst>
          </p:cNvPr>
          <p:cNvGrpSpPr/>
          <p:nvPr/>
        </p:nvGrpSpPr>
        <p:grpSpPr>
          <a:xfrm>
            <a:off x="158741" y="3815486"/>
            <a:ext cx="5799084" cy="2602977"/>
            <a:chOff x="158741" y="3815486"/>
            <a:chExt cx="5799084" cy="2602977"/>
          </a:xfrm>
        </p:grpSpPr>
        <p:pic>
          <p:nvPicPr>
            <p:cNvPr id="10" name="Picture 9" descr="A close-up of a key success factor&#10;&#10;AI-generated content may be incorrect.">
              <a:extLst>
                <a:ext uri="{FF2B5EF4-FFF2-40B4-BE49-F238E27FC236}">
                  <a16:creationId xmlns:a16="http://schemas.microsoft.com/office/drawing/2014/main" id="{7B317330-D757-0413-3916-BB98503C650A}"/>
                </a:ext>
              </a:extLst>
            </p:cNvPr>
            <p:cNvPicPr>
              <a:picLocks noChangeAspect="1"/>
            </p:cNvPicPr>
            <p:nvPr/>
          </p:nvPicPr>
          <p:blipFill>
            <a:blip r:embed="rId3"/>
            <a:stretch>
              <a:fillRect/>
            </a:stretch>
          </p:blipFill>
          <p:spPr>
            <a:xfrm>
              <a:off x="495058" y="3815486"/>
              <a:ext cx="5462767" cy="2602977"/>
            </a:xfrm>
            <a:prstGeom prst="rect">
              <a:avLst/>
            </a:prstGeom>
          </p:spPr>
        </p:pic>
        <p:sp>
          <p:nvSpPr>
            <p:cNvPr id="13" name="Oval 12">
              <a:extLst>
                <a:ext uri="{FF2B5EF4-FFF2-40B4-BE49-F238E27FC236}">
                  <a16:creationId xmlns:a16="http://schemas.microsoft.com/office/drawing/2014/main" id="{A1A286FA-7637-64E9-A7F9-B671573FD7CF}"/>
                </a:ext>
              </a:extLst>
            </p:cNvPr>
            <p:cNvSpPr/>
            <p:nvPr/>
          </p:nvSpPr>
          <p:spPr>
            <a:xfrm>
              <a:off x="158741" y="4816082"/>
              <a:ext cx="590843" cy="601784"/>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solidFill>
                    <a:srgbClr val="000000"/>
                  </a:solidFill>
                  <a:ea typeface="Calibri"/>
                  <a:cs typeface="Calibri"/>
                </a:rPr>
                <a:t>2</a:t>
              </a:r>
            </a:p>
          </p:txBody>
        </p:sp>
      </p:grpSp>
      <p:grpSp>
        <p:nvGrpSpPr>
          <p:cNvPr id="5" name="Group 4" descr="The end of the maturity self-assessment tool showing a medium maturity score (39/60) with options to view, download, or save results.">
            <a:extLst>
              <a:ext uri="{FF2B5EF4-FFF2-40B4-BE49-F238E27FC236}">
                <a16:creationId xmlns:a16="http://schemas.microsoft.com/office/drawing/2014/main" id="{54BB2D36-C7F9-61D5-8CCD-B1A8CE90332B}"/>
              </a:ext>
            </a:extLst>
          </p:cNvPr>
          <p:cNvGrpSpPr/>
          <p:nvPr/>
        </p:nvGrpSpPr>
        <p:grpSpPr>
          <a:xfrm>
            <a:off x="5928126" y="1352826"/>
            <a:ext cx="5672647" cy="1439015"/>
            <a:chOff x="6001868" y="1340536"/>
            <a:chExt cx="5672647" cy="1439015"/>
          </a:xfrm>
        </p:grpSpPr>
        <p:pic>
          <p:nvPicPr>
            <p:cNvPr id="9" name="Picture 8" descr="End of Key success factor questionnaire showing a medium maturity score (39/60) with options to view, download, or save results.&#10;">
              <a:extLst>
                <a:ext uri="{FF2B5EF4-FFF2-40B4-BE49-F238E27FC236}">
                  <a16:creationId xmlns:a16="http://schemas.microsoft.com/office/drawing/2014/main" id="{9C5C7E7C-72DA-1FEA-40B2-4E1FE5244744}"/>
                </a:ext>
              </a:extLst>
            </p:cNvPr>
            <p:cNvPicPr>
              <a:picLocks noChangeAspect="1"/>
            </p:cNvPicPr>
            <p:nvPr/>
          </p:nvPicPr>
          <p:blipFill>
            <a:blip r:embed="rId4"/>
            <a:stretch>
              <a:fillRect/>
            </a:stretch>
          </p:blipFill>
          <p:spPr>
            <a:xfrm>
              <a:off x="6478447" y="1609181"/>
              <a:ext cx="5196068" cy="1170370"/>
            </a:xfrm>
            <a:prstGeom prst="rect">
              <a:avLst/>
            </a:prstGeom>
          </p:spPr>
        </p:pic>
        <p:sp>
          <p:nvSpPr>
            <p:cNvPr id="12" name="Oval 11">
              <a:extLst>
                <a:ext uri="{FF2B5EF4-FFF2-40B4-BE49-F238E27FC236}">
                  <a16:creationId xmlns:a16="http://schemas.microsoft.com/office/drawing/2014/main" id="{62073B4F-A24D-3E1F-957B-DACF84E79A82}"/>
                </a:ext>
              </a:extLst>
            </p:cNvPr>
            <p:cNvSpPr/>
            <p:nvPr/>
          </p:nvSpPr>
          <p:spPr>
            <a:xfrm>
              <a:off x="6001868" y="1340536"/>
              <a:ext cx="590843" cy="601784"/>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solidFill>
                    <a:srgbClr val="000000"/>
                  </a:solidFill>
                  <a:ea typeface="Calibri"/>
                  <a:cs typeface="Calibri"/>
                </a:rPr>
                <a:t>3</a:t>
              </a:r>
            </a:p>
          </p:txBody>
        </p:sp>
      </p:grpSp>
      <p:grpSp>
        <p:nvGrpSpPr>
          <p:cNvPr id="17" name="Group 16" descr="Key success factor 1.1: Share workplace accommodation info proactively. Includes description, implementation steps, and tools.">
            <a:extLst>
              <a:ext uri="{FF2B5EF4-FFF2-40B4-BE49-F238E27FC236}">
                <a16:creationId xmlns:a16="http://schemas.microsoft.com/office/drawing/2014/main" id="{EA047379-ABF7-892B-DB33-174CA6CABD7F}"/>
              </a:ext>
            </a:extLst>
          </p:cNvPr>
          <p:cNvGrpSpPr/>
          <p:nvPr/>
        </p:nvGrpSpPr>
        <p:grpSpPr>
          <a:xfrm>
            <a:off x="5924548" y="3098675"/>
            <a:ext cx="5962363" cy="2296901"/>
            <a:chOff x="6059742" y="3086385"/>
            <a:chExt cx="5962363" cy="2296901"/>
          </a:xfrm>
        </p:grpSpPr>
        <p:pic>
          <p:nvPicPr>
            <p:cNvPr id="7" name="Picture 6" descr="A white background with black text&#10;&#10;AI-generated content may be incorrect.">
              <a:extLst>
                <a:ext uri="{FF2B5EF4-FFF2-40B4-BE49-F238E27FC236}">
                  <a16:creationId xmlns:a16="http://schemas.microsoft.com/office/drawing/2014/main" id="{F60B4A5F-D7B6-291E-8EB1-FC83B783A2E5}"/>
                </a:ext>
              </a:extLst>
            </p:cNvPr>
            <p:cNvPicPr>
              <a:picLocks noChangeAspect="1"/>
            </p:cNvPicPr>
            <p:nvPr/>
          </p:nvPicPr>
          <p:blipFill>
            <a:blip r:embed="rId5"/>
            <a:stretch>
              <a:fillRect/>
            </a:stretch>
          </p:blipFill>
          <p:spPr>
            <a:xfrm>
              <a:off x="6355053" y="3541571"/>
              <a:ext cx="5667052" cy="1841715"/>
            </a:xfrm>
            <a:prstGeom prst="rect">
              <a:avLst/>
            </a:prstGeom>
          </p:spPr>
        </p:pic>
        <p:sp>
          <p:nvSpPr>
            <p:cNvPr id="11" name="Oval 10">
              <a:extLst>
                <a:ext uri="{FF2B5EF4-FFF2-40B4-BE49-F238E27FC236}">
                  <a16:creationId xmlns:a16="http://schemas.microsoft.com/office/drawing/2014/main" id="{2A886FCC-EA3D-16BC-D032-B231460384D7}"/>
                </a:ext>
              </a:extLst>
            </p:cNvPr>
            <p:cNvSpPr/>
            <p:nvPr/>
          </p:nvSpPr>
          <p:spPr>
            <a:xfrm>
              <a:off x="6059742" y="3086385"/>
              <a:ext cx="590843" cy="601784"/>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rgbClr val="000000"/>
                  </a:solidFill>
                  <a:ea typeface="Calibri"/>
                  <a:cs typeface="Calibri"/>
                </a:rPr>
                <a:t>4</a:t>
              </a:r>
            </a:p>
          </p:txBody>
        </p:sp>
      </p:grpSp>
    </p:spTree>
    <p:extLst>
      <p:ext uri="{BB962C8B-B14F-4D97-AF65-F5344CB8AC3E}">
        <p14:creationId xmlns:p14="http://schemas.microsoft.com/office/powerpoint/2010/main" val="2291693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blip>
          <a:srcRect/>
          <a:stretch>
            <a:fillRect l="-13000" r="-13000"/>
          </a:stretch>
        </a:blipFill>
        <a:effectLst/>
      </p:bgPr>
    </p:bg>
    <p:spTree>
      <p:nvGrpSpPr>
        <p:cNvPr id="1" name="">
          <a:extLst>
            <a:ext uri="{FF2B5EF4-FFF2-40B4-BE49-F238E27FC236}">
              <a16:creationId xmlns:a16="http://schemas.microsoft.com/office/drawing/2014/main" id="{F463CCB2-3489-C3DA-4E5F-F30836303B46}"/>
            </a:ext>
          </a:extLst>
        </p:cNvPr>
        <p:cNvGrpSpPr/>
        <p:nvPr/>
      </p:nvGrpSpPr>
      <p:grpSpPr>
        <a:xfrm>
          <a:off x="0" y="0"/>
          <a:ext cx="0" cy="0"/>
          <a:chOff x="0" y="0"/>
          <a:chExt cx="0" cy="0"/>
        </a:xfrm>
      </p:grpSpPr>
      <p:sp>
        <p:nvSpPr>
          <p:cNvPr id="14" name="Slide Number Placeholder 13">
            <a:extLst>
              <a:ext uri="{FF2B5EF4-FFF2-40B4-BE49-F238E27FC236}">
                <a16:creationId xmlns:a16="http://schemas.microsoft.com/office/drawing/2014/main" id="{8742DD45-6DAC-C729-959C-E0276E88A2FC}"/>
              </a:ext>
            </a:extLst>
          </p:cNvPr>
          <p:cNvSpPr>
            <a:spLocks noGrp="1"/>
          </p:cNvSpPr>
          <p:nvPr>
            <p:ph type="sldNum" sz="quarter" idx="4"/>
          </p:nvPr>
        </p:nvSpPr>
        <p:spPr/>
        <p:txBody>
          <a:bodyPr/>
          <a:lstStyle/>
          <a:p>
            <a:fld id="{AF2FF8BA-8DDB-4074-883A-172F001D9E4F}" type="slidenum">
              <a:rPr lang="en-CA" noProof="0" smtClean="0"/>
              <a:t>13</a:t>
            </a:fld>
            <a:endParaRPr lang="en-CA" noProof="0"/>
          </a:p>
        </p:txBody>
      </p:sp>
      <p:sp>
        <p:nvSpPr>
          <p:cNvPr id="2" name="Title 1">
            <a:extLst>
              <a:ext uri="{FF2B5EF4-FFF2-40B4-BE49-F238E27FC236}">
                <a16:creationId xmlns:a16="http://schemas.microsoft.com/office/drawing/2014/main" id="{839F38FC-672C-296A-039F-450FF5958B68}"/>
              </a:ext>
            </a:extLst>
          </p:cNvPr>
          <p:cNvSpPr>
            <a:spLocks noGrp="1"/>
          </p:cNvSpPr>
          <p:nvPr>
            <p:ph type="title"/>
          </p:nvPr>
        </p:nvSpPr>
        <p:spPr>
          <a:xfrm>
            <a:off x="636463" y="227469"/>
            <a:ext cx="10919074" cy="747495"/>
          </a:xfrm>
        </p:spPr>
        <p:txBody>
          <a:bodyPr>
            <a:normAutofit/>
          </a:bodyPr>
          <a:lstStyle/>
          <a:p>
            <a:r>
              <a:rPr lang="en-CA" b="1">
                <a:ea typeface="Calibri Light"/>
                <a:cs typeface="Calibri Light"/>
              </a:rPr>
              <a:t>Toolkit for Service Users</a:t>
            </a:r>
            <a:endParaRPr lang="en-CA" sz="4800" b="1" noProof="0"/>
          </a:p>
        </p:txBody>
      </p:sp>
      <p:graphicFrame>
        <p:nvGraphicFramePr>
          <p:cNvPr id="11" name="Diagram 10" descr="Description of the functions for Accommodation Services">
            <a:extLst>
              <a:ext uri="{FF2B5EF4-FFF2-40B4-BE49-F238E27FC236}">
                <a16:creationId xmlns:a16="http://schemas.microsoft.com/office/drawing/2014/main" id="{1E4C2048-0C48-BFC5-D3FF-14185E6588AF}"/>
              </a:ext>
            </a:extLst>
          </p:cNvPr>
          <p:cNvGraphicFramePr/>
          <p:nvPr>
            <p:extLst>
              <p:ext uri="{D42A27DB-BD31-4B8C-83A1-F6EECF244321}">
                <p14:modId xmlns:p14="http://schemas.microsoft.com/office/powerpoint/2010/main" val="20646971"/>
              </p:ext>
            </p:extLst>
          </p:nvPr>
        </p:nvGraphicFramePr>
        <p:xfrm>
          <a:off x="734294" y="1047954"/>
          <a:ext cx="3264463" cy="75021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2" name="Diagram 11" descr="Description of the functions for Accommodation Services">
            <a:extLst>
              <a:ext uri="{FF2B5EF4-FFF2-40B4-BE49-F238E27FC236}">
                <a16:creationId xmlns:a16="http://schemas.microsoft.com/office/drawing/2014/main" id="{ACF72564-A39F-0098-B69D-937F055D53B7}"/>
              </a:ext>
            </a:extLst>
          </p:cNvPr>
          <p:cNvGraphicFramePr/>
          <p:nvPr>
            <p:extLst>
              <p:ext uri="{D42A27DB-BD31-4B8C-83A1-F6EECF244321}">
                <p14:modId xmlns:p14="http://schemas.microsoft.com/office/powerpoint/2010/main" val="2772855109"/>
              </p:ext>
            </p:extLst>
          </p:nvPr>
        </p:nvGraphicFramePr>
        <p:xfrm>
          <a:off x="2547578" y="1041269"/>
          <a:ext cx="3201769" cy="758976"/>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graphicFrame>
        <p:nvGraphicFramePr>
          <p:cNvPr id="8" name="Diagram 7" descr="Description of the functions for Accommodation Services">
            <a:extLst>
              <a:ext uri="{FF2B5EF4-FFF2-40B4-BE49-F238E27FC236}">
                <a16:creationId xmlns:a16="http://schemas.microsoft.com/office/drawing/2014/main" id="{CA710743-5B0C-5F51-6B62-9A29953A7BC9}"/>
              </a:ext>
            </a:extLst>
          </p:cNvPr>
          <p:cNvGraphicFramePr/>
          <p:nvPr>
            <p:extLst>
              <p:ext uri="{D42A27DB-BD31-4B8C-83A1-F6EECF244321}">
                <p14:modId xmlns:p14="http://schemas.microsoft.com/office/powerpoint/2010/main" val="2389020382"/>
              </p:ext>
            </p:extLst>
          </p:nvPr>
        </p:nvGraphicFramePr>
        <p:xfrm>
          <a:off x="3688140" y="1038382"/>
          <a:ext cx="3598957" cy="753246"/>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graphicFrame>
        <p:nvGraphicFramePr>
          <p:cNvPr id="9" name="Diagram 8" descr="Description of the functions for Accommodation Services">
            <a:extLst>
              <a:ext uri="{FF2B5EF4-FFF2-40B4-BE49-F238E27FC236}">
                <a16:creationId xmlns:a16="http://schemas.microsoft.com/office/drawing/2014/main" id="{0CF94D86-8AE4-087A-3328-755BB53B3F69}"/>
              </a:ext>
            </a:extLst>
          </p:cNvPr>
          <p:cNvGraphicFramePr/>
          <p:nvPr>
            <p:extLst>
              <p:ext uri="{D42A27DB-BD31-4B8C-83A1-F6EECF244321}">
                <p14:modId xmlns:p14="http://schemas.microsoft.com/office/powerpoint/2010/main" val="4192094703"/>
              </p:ext>
            </p:extLst>
          </p:nvPr>
        </p:nvGraphicFramePr>
        <p:xfrm>
          <a:off x="6831054" y="1047954"/>
          <a:ext cx="3197620" cy="736850"/>
        </p:xfrm>
        <a:graphic>
          <a:graphicData uri="http://schemas.openxmlformats.org/drawingml/2006/diagram">
            <dgm:relIds xmlns:dgm="http://schemas.openxmlformats.org/drawingml/2006/diagram" xmlns:r="http://schemas.openxmlformats.org/officeDocument/2006/relationships" r:dm="rId19" r:lo="rId20" r:qs="rId21" r:cs="rId22"/>
          </a:graphicData>
        </a:graphic>
      </p:graphicFrame>
      <p:graphicFrame>
        <p:nvGraphicFramePr>
          <p:cNvPr id="10" name="Diagram 9" descr="Description of the functions for Accommodation Services">
            <a:extLst>
              <a:ext uri="{FF2B5EF4-FFF2-40B4-BE49-F238E27FC236}">
                <a16:creationId xmlns:a16="http://schemas.microsoft.com/office/drawing/2014/main" id="{77C94A73-B655-C9FB-4C78-722A8B7AF6FA}"/>
              </a:ext>
            </a:extLst>
          </p:cNvPr>
          <p:cNvGraphicFramePr/>
          <p:nvPr>
            <p:extLst>
              <p:ext uri="{D42A27DB-BD31-4B8C-83A1-F6EECF244321}">
                <p14:modId xmlns:p14="http://schemas.microsoft.com/office/powerpoint/2010/main" val="1611230035"/>
              </p:ext>
            </p:extLst>
          </p:nvPr>
        </p:nvGraphicFramePr>
        <p:xfrm>
          <a:off x="8094141" y="1041269"/>
          <a:ext cx="3197620" cy="750220"/>
        </p:xfrm>
        <a:graphic>
          <a:graphicData uri="http://schemas.openxmlformats.org/drawingml/2006/diagram">
            <dgm:relIds xmlns:dgm="http://schemas.openxmlformats.org/drawingml/2006/diagram" xmlns:r="http://schemas.openxmlformats.org/officeDocument/2006/relationships" r:dm="rId24" r:lo="rId25" r:qs="rId26" r:cs="rId27"/>
          </a:graphicData>
        </a:graphic>
      </p:graphicFrame>
      <p:pic>
        <p:nvPicPr>
          <p:cNvPr id="7" name="Picture 4" descr="Premium Photo | 3d man, business meeting, job interview">
            <a:extLst>
              <a:ext uri="{FF2B5EF4-FFF2-40B4-BE49-F238E27FC236}">
                <a16:creationId xmlns:a16="http://schemas.microsoft.com/office/drawing/2014/main" id="{8B9E32E6-CFF3-9E11-10E0-7505254D530A}"/>
              </a:ext>
            </a:extLst>
          </p:cNvPr>
          <p:cNvPicPr>
            <a:picLocks noChangeAspect="1" noChangeArrowheads="1"/>
          </p:cNvPicPr>
          <p:nvPr/>
        </p:nvPicPr>
        <p:blipFill>
          <a:blip r:embed="rId29" cstate="print">
            <a:extLst>
              <a:ext uri="{28A0092B-C50C-407E-A947-70E740481C1C}">
                <a14:useLocalDpi xmlns:a14="http://schemas.microsoft.com/office/drawing/2010/main" val="0"/>
              </a:ext>
            </a:extLst>
          </a:blip>
          <a:srcRect/>
          <a:stretch>
            <a:fillRect/>
          </a:stretch>
        </p:blipFill>
        <p:spPr bwMode="auto">
          <a:xfrm>
            <a:off x="1364092" y="2229881"/>
            <a:ext cx="4621596" cy="3093997"/>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28F1082A-0106-BF7B-0896-9393C4146593}"/>
              </a:ext>
            </a:extLst>
          </p:cNvPr>
          <p:cNvSpPr>
            <a:spLocks noGrp="1"/>
          </p:cNvSpPr>
          <p:nvPr>
            <p:ph idx="1"/>
          </p:nvPr>
        </p:nvSpPr>
        <p:spPr>
          <a:xfrm>
            <a:off x="5987480" y="2184745"/>
            <a:ext cx="5718780" cy="3143271"/>
          </a:xfrm>
        </p:spPr>
        <p:txBody>
          <a:bodyPr vert="horz" lIns="91440" tIns="45720" rIns="91440" bIns="45720" rtlCol="0" anchor="t">
            <a:normAutofit/>
          </a:bodyPr>
          <a:lstStyle/>
          <a:p>
            <a:pPr marL="457200" lvl="1" indent="0">
              <a:lnSpc>
                <a:spcPct val="90000"/>
              </a:lnSpc>
              <a:buNone/>
            </a:pPr>
            <a:r>
              <a:rPr lang="en-CA" sz="1800" b="1">
                <a:ea typeface="+mn-lt"/>
                <a:cs typeface="+mn-lt"/>
              </a:rPr>
              <a:t>The workplace accommodation journey for employees with disabilities (Process map) (Annex B)</a:t>
            </a:r>
          </a:p>
          <a:p>
            <a:pPr lvl="1">
              <a:buFont typeface="Wingdings" panose="05000000000000000000" pitchFamily="2" charset="2"/>
              <a:buChar char="ü"/>
            </a:pPr>
            <a:r>
              <a:rPr lang="en-CA" sz="1800" b="1">
                <a:ea typeface="+mn-lt"/>
                <a:cs typeface="+mn-lt"/>
              </a:rPr>
              <a:t>Effective behaviours for successful workplace accommodation </a:t>
            </a:r>
            <a:r>
              <a:rPr lang="en-CA" sz="1800">
                <a:ea typeface="+mn-lt"/>
                <a:cs typeface="+mn-lt"/>
              </a:rPr>
              <a:t>(e.g. collaborative approach to accommodations; rights and obligations)</a:t>
            </a:r>
          </a:p>
          <a:p>
            <a:pPr lvl="1">
              <a:buFont typeface="Wingdings" panose="05000000000000000000" pitchFamily="2" charset="2"/>
              <a:buChar char="ü"/>
            </a:pPr>
            <a:r>
              <a:rPr lang="en-CA" sz="1800" b="1">
                <a:ea typeface="+mn-lt"/>
                <a:cs typeface="+mn-lt"/>
              </a:rPr>
              <a:t>Tips for Employees with Disabilities to Navigate their Accommodation Journey  </a:t>
            </a:r>
          </a:p>
          <a:p>
            <a:pPr lvl="1">
              <a:buFont typeface="Wingdings" panose="05000000000000000000" pitchFamily="2" charset="2"/>
              <a:buChar char="ü"/>
            </a:pPr>
            <a:r>
              <a:rPr lang="en-CA" sz="1800" b="1">
                <a:ea typeface="+mn-lt"/>
                <a:cs typeface="+mn-lt"/>
              </a:rPr>
              <a:t>Tips for Managers to Navigate the Accommodation Journey </a:t>
            </a:r>
            <a:r>
              <a:rPr lang="en-CA" sz="1800">
                <a:ea typeface="+mn-lt"/>
                <a:cs typeface="+mn-lt"/>
              </a:rPr>
              <a:t>(e.g. Discussion guide for managers, access to accommodation fund)</a:t>
            </a:r>
          </a:p>
        </p:txBody>
      </p:sp>
      <p:sp>
        <p:nvSpPr>
          <p:cNvPr id="5" name="TextBox 4">
            <a:extLst>
              <a:ext uri="{FF2B5EF4-FFF2-40B4-BE49-F238E27FC236}">
                <a16:creationId xmlns:a16="http://schemas.microsoft.com/office/drawing/2014/main" id="{7F73F7BF-A168-EEA2-EBB4-C040C804DEA6}"/>
              </a:ext>
            </a:extLst>
          </p:cNvPr>
          <p:cNvSpPr txBox="1"/>
          <p:nvPr/>
        </p:nvSpPr>
        <p:spPr>
          <a:xfrm>
            <a:off x="1261361" y="5593519"/>
            <a:ext cx="9674471" cy="923330"/>
          </a:xfrm>
          <a:prstGeom prst="rect">
            <a:avLst/>
          </a:prstGeom>
          <a:noFill/>
          <a:ln w="25400">
            <a:solidFill>
              <a:srgbClr val="7030A0"/>
            </a:solidFill>
          </a:ln>
        </p:spPr>
        <p:txBody>
          <a:bodyPr wrap="square" lIns="91440" tIns="45720" rIns="91440" bIns="45720" rtlCol="0" anchor="t">
            <a:spAutoFit/>
          </a:bodyPr>
          <a:lstStyle/>
          <a:p>
            <a:pPr algn="ctr"/>
            <a:r>
              <a:rPr lang="en-CA" b="1" noProof="0">
                <a:cs typeface="Calibri"/>
              </a:rPr>
              <a:t>This toolkit describes effective behaviours for successful workplace accommodation and </a:t>
            </a:r>
            <a:r>
              <a:rPr lang="en-CA" b="1">
                <a:cs typeface="Calibri"/>
              </a:rPr>
              <a:t>emphasizes the</a:t>
            </a:r>
            <a:r>
              <a:rPr lang="en-CA" b="1" noProof="0">
                <a:cs typeface="Calibri"/>
              </a:rPr>
              <a:t> GC Workplace Accommodation Digital Passport as an important tool for accommodation.</a:t>
            </a:r>
            <a:endParaRPr lang="en-CA" noProof="0"/>
          </a:p>
        </p:txBody>
      </p:sp>
      <p:pic>
        <p:nvPicPr>
          <p:cNvPr id="13" name="Picture 12">
            <a:extLst>
              <a:ext uri="{FF2B5EF4-FFF2-40B4-BE49-F238E27FC236}">
                <a16:creationId xmlns:a16="http://schemas.microsoft.com/office/drawing/2014/main" id="{2988B05D-F6AC-E861-47C8-D315EAF7CA83}"/>
              </a:ext>
              <a:ext uri="{C183D7F6-B498-43B3-948B-1728B52AA6E4}">
                <adec:decorative xmlns:adec="http://schemas.microsoft.com/office/drawing/2017/decorative" val="1"/>
              </a:ext>
            </a:extLst>
          </p:cNvPr>
          <p:cNvPicPr>
            <a:picLocks noChangeAspect="1"/>
          </p:cNvPicPr>
          <p:nvPr/>
        </p:nvPicPr>
        <p:blipFill>
          <a:blip r:embed="rId30"/>
          <a:stretch>
            <a:fillRect/>
          </a:stretch>
        </p:blipFill>
        <p:spPr>
          <a:xfrm>
            <a:off x="965200" y="2180688"/>
            <a:ext cx="799696" cy="1062222"/>
          </a:xfrm>
          <a:prstGeom prst="rect">
            <a:avLst/>
          </a:prstGeom>
        </p:spPr>
      </p:pic>
    </p:spTree>
    <p:extLst>
      <p:ext uri="{BB962C8B-B14F-4D97-AF65-F5344CB8AC3E}">
        <p14:creationId xmlns:p14="http://schemas.microsoft.com/office/powerpoint/2010/main" val="4412148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B459700-FD6C-E81F-22C5-CA5EBBC9284A}"/>
              </a:ext>
            </a:extLst>
          </p:cNvPr>
          <p:cNvSpPr>
            <a:spLocks noGrp="1"/>
          </p:cNvSpPr>
          <p:nvPr>
            <p:ph type="sldNum" sz="quarter" idx="4"/>
          </p:nvPr>
        </p:nvSpPr>
        <p:spPr/>
        <p:txBody>
          <a:bodyPr/>
          <a:lstStyle/>
          <a:p>
            <a:fld id="{AF2FF8BA-8DDB-4074-883A-172F001D9E4F}" type="slidenum">
              <a:rPr lang="en-CA" smtClean="0"/>
              <a:t>14</a:t>
            </a:fld>
            <a:endParaRPr lang="en-CA"/>
          </a:p>
        </p:txBody>
      </p:sp>
      <p:sp>
        <p:nvSpPr>
          <p:cNvPr id="2" name="Title 1">
            <a:extLst>
              <a:ext uri="{FF2B5EF4-FFF2-40B4-BE49-F238E27FC236}">
                <a16:creationId xmlns:a16="http://schemas.microsoft.com/office/drawing/2014/main" id="{E3DD1EA4-AB3F-9B44-C899-27E69002ACBE}"/>
              </a:ext>
            </a:extLst>
          </p:cNvPr>
          <p:cNvSpPr>
            <a:spLocks noGrp="1"/>
          </p:cNvSpPr>
          <p:nvPr>
            <p:ph type="title"/>
          </p:nvPr>
        </p:nvSpPr>
        <p:spPr>
          <a:xfrm>
            <a:off x="592958" y="146160"/>
            <a:ext cx="10515600" cy="1001495"/>
          </a:xfrm>
        </p:spPr>
        <p:txBody>
          <a:bodyPr/>
          <a:lstStyle/>
          <a:p>
            <a:r>
              <a:rPr lang="en-CA" b="1" noProof="0"/>
              <a:t>Process Map - Demo</a:t>
            </a:r>
          </a:p>
        </p:txBody>
      </p:sp>
      <p:grpSp>
        <p:nvGrpSpPr>
          <p:cNvPr id="3" name="Group 2" descr="Process map reviewed; user identified at step 0.3 in the workplace accommodation journey.">
            <a:extLst>
              <a:ext uri="{FF2B5EF4-FFF2-40B4-BE49-F238E27FC236}">
                <a16:creationId xmlns:a16="http://schemas.microsoft.com/office/drawing/2014/main" id="{F166D743-C4D8-6BE6-03FB-61C613085EE7}"/>
              </a:ext>
            </a:extLst>
          </p:cNvPr>
          <p:cNvGrpSpPr/>
          <p:nvPr/>
        </p:nvGrpSpPr>
        <p:grpSpPr>
          <a:xfrm>
            <a:off x="1367939" y="1119370"/>
            <a:ext cx="2960780" cy="5419529"/>
            <a:chOff x="763547" y="1298575"/>
            <a:chExt cx="2960780" cy="5419529"/>
          </a:xfrm>
        </p:grpSpPr>
        <p:sp>
          <p:nvSpPr>
            <p:cNvPr id="9" name="Oval 8">
              <a:extLst>
                <a:ext uri="{FF2B5EF4-FFF2-40B4-BE49-F238E27FC236}">
                  <a16:creationId xmlns:a16="http://schemas.microsoft.com/office/drawing/2014/main" id="{D5D077D6-8A47-2CA9-D956-0ADE170518C7}"/>
                </a:ext>
              </a:extLst>
            </p:cNvPr>
            <p:cNvSpPr/>
            <p:nvPr/>
          </p:nvSpPr>
          <p:spPr>
            <a:xfrm>
              <a:off x="763547" y="1298738"/>
              <a:ext cx="590843" cy="601784"/>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rgbClr val="000000"/>
                  </a:solidFill>
                  <a:ea typeface="Calibri"/>
                  <a:cs typeface="Calibri"/>
                </a:rPr>
                <a:t>1</a:t>
              </a:r>
            </a:p>
          </p:txBody>
        </p:sp>
        <p:pic>
          <p:nvPicPr>
            <p:cNvPr id="14" name="Picture 13" descr="A diagram of a company&amp;#39;s process&#10;&#10;AI-generated content may be incorrect.">
              <a:extLst>
                <a:ext uri="{FF2B5EF4-FFF2-40B4-BE49-F238E27FC236}">
                  <a16:creationId xmlns:a16="http://schemas.microsoft.com/office/drawing/2014/main" id="{9B8C647A-F5A6-2EE6-FB3B-152AF8249D4A}"/>
                </a:ext>
              </a:extLst>
            </p:cNvPr>
            <p:cNvPicPr>
              <a:picLocks noChangeAspect="1"/>
            </p:cNvPicPr>
            <p:nvPr/>
          </p:nvPicPr>
          <p:blipFill>
            <a:blip r:embed="rId2"/>
            <a:stretch>
              <a:fillRect/>
            </a:stretch>
          </p:blipFill>
          <p:spPr>
            <a:xfrm>
              <a:off x="1457051" y="1298575"/>
              <a:ext cx="1990725" cy="5276850"/>
            </a:xfrm>
            <a:prstGeom prst="rect">
              <a:avLst/>
            </a:prstGeom>
          </p:spPr>
        </p:pic>
        <p:sp>
          <p:nvSpPr>
            <p:cNvPr id="15" name="Oval 14">
              <a:extLst>
                <a:ext uri="{FF2B5EF4-FFF2-40B4-BE49-F238E27FC236}">
                  <a16:creationId xmlns:a16="http://schemas.microsoft.com/office/drawing/2014/main" id="{3F6FDF6F-0EA2-2057-B542-0C99E46BFDE3}"/>
                </a:ext>
              </a:extLst>
            </p:cNvPr>
            <p:cNvSpPr/>
            <p:nvPr/>
          </p:nvSpPr>
          <p:spPr>
            <a:xfrm>
              <a:off x="1065533" y="4354732"/>
              <a:ext cx="2658794" cy="2363372"/>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descr="The employee navigates to employee tips for step 0.3 to see the actions they should take at this stage of the accommodation journey.&#10;">
            <a:extLst>
              <a:ext uri="{FF2B5EF4-FFF2-40B4-BE49-F238E27FC236}">
                <a16:creationId xmlns:a16="http://schemas.microsoft.com/office/drawing/2014/main" id="{2B0D1987-F925-E474-1511-D3BF6DC686BE}"/>
              </a:ext>
            </a:extLst>
          </p:cNvPr>
          <p:cNvGrpSpPr/>
          <p:nvPr/>
        </p:nvGrpSpPr>
        <p:grpSpPr>
          <a:xfrm>
            <a:off x="5271952" y="643829"/>
            <a:ext cx="6508752" cy="2506024"/>
            <a:chOff x="5271952" y="643829"/>
            <a:chExt cx="6508752" cy="2506024"/>
          </a:xfrm>
        </p:grpSpPr>
        <p:sp>
          <p:nvSpPr>
            <p:cNvPr id="7" name="Oval 6">
              <a:extLst>
                <a:ext uri="{FF2B5EF4-FFF2-40B4-BE49-F238E27FC236}">
                  <a16:creationId xmlns:a16="http://schemas.microsoft.com/office/drawing/2014/main" id="{511A77A1-9160-5054-F41D-3E719B39154E}"/>
                </a:ext>
              </a:extLst>
            </p:cNvPr>
            <p:cNvSpPr/>
            <p:nvPr/>
          </p:nvSpPr>
          <p:spPr>
            <a:xfrm>
              <a:off x="5271952" y="643829"/>
              <a:ext cx="928272" cy="738210"/>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solidFill>
                    <a:srgbClr val="000000"/>
                  </a:solidFill>
                  <a:ea typeface="Calibri"/>
                  <a:cs typeface="Calibri"/>
                </a:rPr>
                <a:t>2. a)</a:t>
              </a:r>
            </a:p>
          </p:txBody>
        </p:sp>
        <p:pic>
          <p:nvPicPr>
            <p:cNvPr id="8" name="Picture 7" descr="A white text on a white background&#10;&#10;AI-generated content may be incorrect.">
              <a:extLst>
                <a:ext uri="{FF2B5EF4-FFF2-40B4-BE49-F238E27FC236}">
                  <a16:creationId xmlns:a16="http://schemas.microsoft.com/office/drawing/2014/main" id="{A0580AEF-A4AC-5F9B-AABE-02EBDDF5A14D}"/>
                </a:ext>
              </a:extLst>
            </p:cNvPr>
            <p:cNvPicPr>
              <a:picLocks noChangeAspect="1"/>
            </p:cNvPicPr>
            <p:nvPr/>
          </p:nvPicPr>
          <p:blipFill>
            <a:blip r:embed="rId3"/>
            <a:stretch>
              <a:fillRect/>
            </a:stretch>
          </p:blipFill>
          <p:spPr>
            <a:xfrm>
              <a:off x="6201637" y="906150"/>
              <a:ext cx="5579067" cy="2243703"/>
            </a:xfrm>
            <a:prstGeom prst="rect">
              <a:avLst/>
            </a:prstGeom>
          </p:spPr>
        </p:pic>
      </p:grpSp>
      <p:grpSp>
        <p:nvGrpSpPr>
          <p:cNvPr id="17" name="Group 16" descr="The manager navigates to manager tips for step 0.3 to see the actions they should take at this stage of the accommodation journey.&#10;">
            <a:extLst>
              <a:ext uri="{FF2B5EF4-FFF2-40B4-BE49-F238E27FC236}">
                <a16:creationId xmlns:a16="http://schemas.microsoft.com/office/drawing/2014/main" id="{E9F2FA07-D324-D63C-8956-A0C0269F7C42}"/>
              </a:ext>
            </a:extLst>
          </p:cNvPr>
          <p:cNvGrpSpPr/>
          <p:nvPr/>
        </p:nvGrpSpPr>
        <p:grpSpPr>
          <a:xfrm>
            <a:off x="5259035" y="3270821"/>
            <a:ext cx="6643259" cy="2946583"/>
            <a:chOff x="5259035" y="3270821"/>
            <a:chExt cx="6643259" cy="2946583"/>
          </a:xfrm>
        </p:grpSpPr>
        <p:sp>
          <p:nvSpPr>
            <p:cNvPr id="13" name="Oval 12">
              <a:extLst>
                <a:ext uri="{FF2B5EF4-FFF2-40B4-BE49-F238E27FC236}">
                  <a16:creationId xmlns:a16="http://schemas.microsoft.com/office/drawing/2014/main" id="{A06E61E5-9A21-0B07-14B8-686600D6317C}"/>
                </a:ext>
              </a:extLst>
            </p:cNvPr>
            <p:cNvSpPr/>
            <p:nvPr/>
          </p:nvSpPr>
          <p:spPr>
            <a:xfrm>
              <a:off x="5259035" y="3270821"/>
              <a:ext cx="941187" cy="776956"/>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a:solidFill>
                    <a:srgbClr val="000000"/>
                  </a:solidFill>
                  <a:ea typeface="Calibri"/>
                  <a:cs typeface="Calibri"/>
                </a:rPr>
                <a:t>2. b)</a:t>
              </a:r>
            </a:p>
          </p:txBody>
        </p:sp>
        <p:pic>
          <p:nvPicPr>
            <p:cNvPr id="10" name="Picture 9" descr="A white text on a black background&#10;&#10;AI-generated content may be incorrect.">
              <a:extLst>
                <a:ext uri="{FF2B5EF4-FFF2-40B4-BE49-F238E27FC236}">
                  <a16:creationId xmlns:a16="http://schemas.microsoft.com/office/drawing/2014/main" id="{5EB019BD-CF6C-D266-781F-C46DE7E32F5B}"/>
                </a:ext>
              </a:extLst>
            </p:cNvPr>
            <p:cNvPicPr>
              <a:picLocks noChangeAspect="1"/>
            </p:cNvPicPr>
            <p:nvPr/>
          </p:nvPicPr>
          <p:blipFill>
            <a:blip r:embed="rId4"/>
            <a:stretch>
              <a:fillRect/>
            </a:stretch>
          </p:blipFill>
          <p:spPr>
            <a:xfrm>
              <a:off x="6204891" y="3662766"/>
              <a:ext cx="5697403" cy="2554638"/>
            </a:xfrm>
            <a:prstGeom prst="rect">
              <a:avLst/>
            </a:prstGeom>
          </p:spPr>
        </p:pic>
      </p:grpSp>
    </p:spTree>
    <p:extLst>
      <p:ext uri="{BB962C8B-B14F-4D97-AF65-F5344CB8AC3E}">
        <p14:creationId xmlns:p14="http://schemas.microsoft.com/office/powerpoint/2010/main" val="3886366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2EB2553-9709-870F-88AA-5111C91E03FD}"/>
              </a:ext>
            </a:extLst>
          </p:cNvPr>
          <p:cNvSpPr>
            <a:spLocks noGrp="1"/>
          </p:cNvSpPr>
          <p:nvPr>
            <p:ph type="sldNum" sz="quarter" idx="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CA" sz="1200" b="0" i="0" u="none" strike="noStrike" kern="1200" cap="none" spc="0" normalizeH="0" baseline="0" noProof="0" smtClean="0">
                <a:ln>
                  <a:noFill/>
                </a:ln>
                <a:solidFill>
                  <a:prstClr val="black">
                    <a:tint val="75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CA" sz="1200" b="0" i="0" u="none" strike="noStrike" kern="1200" cap="none" spc="0" normalizeH="0" baseline="0" noProof="0">
              <a:ln>
                <a:noFill/>
              </a:ln>
              <a:solidFill>
                <a:prstClr val="black">
                  <a:tint val="75000"/>
                </a:prstClr>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6070D109-F6D3-17F6-7988-8ADB6A9586AF}"/>
              </a:ext>
            </a:extLst>
          </p:cNvPr>
          <p:cNvSpPr>
            <a:spLocks noGrp="1"/>
          </p:cNvSpPr>
          <p:nvPr>
            <p:ph type="title"/>
          </p:nvPr>
        </p:nvSpPr>
        <p:spPr>
          <a:xfrm>
            <a:off x="875480" y="404603"/>
            <a:ext cx="10441040" cy="553998"/>
          </a:xfrm>
        </p:spPr>
        <p:txBody>
          <a:bodyPr wrap="square" lIns="0" tIns="0" rIns="0" bIns="0" anchor="t">
            <a:spAutoFit/>
          </a:bodyPr>
          <a:lstStyle/>
          <a:p>
            <a:r>
              <a:rPr lang="en-CA" sz="4000">
                <a:latin typeface="Calibri Light"/>
                <a:ea typeface="Calibri Light"/>
                <a:cs typeface="Calibri Light"/>
              </a:rPr>
              <a:t>How to use BAP in your role as Executives</a:t>
            </a:r>
            <a:endParaRPr lang="en-CA" sz="4000" noProof="0">
              <a:latin typeface="Calibri Light"/>
              <a:ea typeface="Calibri Light"/>
              <a:cs typeface="Calibri Light"/>
            </a:endParaRPr>
          </a:p>
        </p:txBody>
      </p:sp>
      <p:sp>
        <p:nvSpPr>
          <p:cNvPr id="6" name="Content Placeholder 2">
            <a:extLst>
              <a:ext uri="{FF2B5EF4-FFF2-40B4-BE49-F238E27FC236}">
                <a16:creationId xmlns:a16="http://schemas.microsoft.com/office/drawing/2014/main" id="{509759AE-8C9A-6DE7-424F-5DA2F4494AF1}"/>
              </a:ext>
            </a:extLst>
          </p:cNvPr>
          <p:cNvSpPr txBox="1">
            <a:spLocks/>
          </p:cNvSpPr>
          <p:nvPr/>
        </p:nvSpPr>
        <p:spPr>
          <a:xfrm>
            <a:off x="452120" y="1105255"/>
            <a:ext cx="11429218" cy="6186309"/>
          </a:xfrm>
          <a:prstGeom prst="rect">
            <a:avLst/>
          </a:prstGeom>
        </p:spPr>
        <p:txBody>
          <a:bodyPr wrap="square" lIns="0" tIns="0" rIns="0" bIns="0" anchor="t">
            <a:spAutoFit/>
          </a:bodyPr>
          <a:lstStyle>
            <a:lvl1pPr marL="0">
              <a:defRPr sz="1800" b="0" i="0">
                <a:solidFill>
                  <a:srgbClr val="15857C"/>
                </a:solidFill>
                <a:latin typeface="Arial Black"/>
                <a:ea typeface="+mn-ea"/>
                <a:cs typeface="Arial Black"/>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indent="-285750">
              <a:buFont typeface="Arial"/>
              <a:buChar char="•"/>
              <a:defRPr/>
            </a:pPr>
            <a:r>
              <a:rPr lang="en-CA" b="1" i="0" u="none" strike="noStrike" kern="1200" cap="none" spc="0" normalizeH="0" baseline="0" noProof="0">
                <a:ln>
                  <a:noFill/>
                </a:ln>
                <a:solidFill>
                  <a:prstClr val="black"/>
                </a:solidFill>
                <a:effectLst/>
                <a:uLnTx/>
                <a:uFillTx/>
                <a:latin typeface="+mn-lt"/>
                <a:ea typeface="Calibri"/>
              </a:rPr>
              <a:t>Consult and </a:t>
            </a:r>
            <a:r>
              <a:rPr lang="en-CA" b="1">
                <a:solidFill>
                  <a:prstClr val="black"/>
                </a:solidFill>
                <a:latin typeface="+mn-lt"/>
                <a:ea typeface="Calibri"/>
              </a:rPr>
              <a:t>share BAP resources with your teams</a:t>
            </a:r>
            <a:endParaRPr lang="en-US"/>
          </a:p>
          <a:p>
            <a:pPr>
              <a:defRPr/>
            </a:pPr>
            <a:endParaRPr lang="en-CA" b="1">
              <a:solidFill>
                <a:prstClr val="black"/>
              </a:solidFill>
              <a:latin typeface="+mn-lt"/>
              <a:ea typeface="Calibri"/>
            </a:endParaRPr>
          </a:p>
          <a:p>
            <a:pPr marL="285750" indent="-285750">
              <a:buFont typeface="Arial" panose="020B0604020202020204" pitchFamily="34" charset="0"/>
              <a:buChar char="•"/>
              <a:defRPr/>
            </a:pPr>
            <a:r>
              <a:rPr lang="en-CA" b="1">
                <a:solidFill>
                  <a:prstClr val="black"/>
                </a:solidFill>
                <a:latin typeface="+mn-lt"/>
                <a:ea typeface="Calibri"/>
              </a:rPr>
              <a:t>Understand the journey</a:t>
            </a:r>
            <a:r>
              <a:rPr lang="en-CA">
                <a:solidFill>
                  <a:prstClr val="black"/>
                </a:solidFill>
                <a:latin typeface="+mn-lt"/>
                <a:ea typeface="Calibri"/>
              </a:rPr>
              <a:t>: </a:t>
            </a:r>
            <a:r>
              <a:rPr lang="en-CA">
                <a:solidFill>
                  <a:srgbClr val="467886"/>
                </a:solidFill>
                <a:latin typeface="+mn-lt"/>
                <a:hlinkClick r:id="rId3">
                  <a:extLst>
                    <a:ext uri="{A12FA001-AC4F-418D-AE19-62706E023703}">
                      <ahyp:hlinkClr xmlns:ahyp="http://schemas.microsoft.com/office/drawing/2018/hyperlinkcolor" val="tx"/>
                    </a:ext>
                  </a:extLst>
                </a:hlinkClick>
              </a:rPr>
              <a:t>The Workplace Accommodation Journey for Employees </a:t>
            </a:r>
            <a:r>
              <a:rPr lang="en-CA">
                <a:latin typeface="+mn-lt"/>
                <a:hlinkClick r:id="rId3">
                  <a:extLst>
                    <a:ext uri="{A12FA001-AC4F-418D-AE19-62706E023703}">
                      <ahyp:hlinkClr xmlns:ahyp="http://schemas.microsoft.com/office/drawing/2018/hyperlinkcolor" val="tx"/>
                    </a:ext>
                  </a:extLst>
                </a:hlinkClick>
              </a:rPr>
              <a:t>with</a:t>
            </a:r>
            <a:r>
              <a:rPr lang="en-CA">
                <a:solidFill>
                  <a:srgbClr val="467886"/>
                </a:solidFill>
                <a:latin typeface="+mn-lt"/>
                <a:hlinkClick r:id="rId3">
                  <a:extLst>
                    <a:ext uri="{A12FA001-AC4F-418D-AE19-62706E023703}">
                      <ahyp:hlinkClr xmlns:ahyp="http://schemas.microsoft.com/office/drawing/2018/hyperlinkcolor" val="tx"/>
                    </a:ext>
                  </a:extLst>
                </a:hlinkClick>
              </a:rPr>
              <a:t> Disabilities</a:t>
            </a:r>
            <a:endParaRPr lang="en-CA">
              <a:solidFill>
                <a:schemeClr val="tx1"/>
              </a:solidFill>
              <a:latin typeface="+mn-lt"/>
            </a:endParaRPr>
          </a:p>
          <a:p>
            <a:pPr marL="285750" indent="-285750">
              <a:buFont typeface="Arial" panose="020B0604020202020204" pitchFamily="34" charset="0"/>
              <a:buChar char="•"/>
              <a:defRPr/>
            </a:pPr>
            <a:endParaRPr lang="en-CA" b="1">
              <a:solidFill>
                <a:prstClr val="black"/>
              </a:solidFill>
              <a:latin typeface="+mn-lt"/>
              <a:ea typeface="Calibri"/>
            </a:endParaRPr>
          </a:p>
          <a:p>
            <a:pPr marL="285750" indent="-285750">
              <a:buFont typeface="Arial" panose="020B0604020202020204" pitchFamily="34" charset="0"/>
              <a:buChar char="•"/>
              <a:defRPr/>
            </a:pPr>
            <a:r>
              <a:rPr lang="en-CA" b="1">
                <a:solidFill>
                  <a:prstClr val="black"/>
                </a:solidFill>
                <a:latin typeface="+mn-lt"/>
                <a:ea typeface="Calibri"/>
              </a:rPr>
              <a:t>Build awareness</a:t>
            </a:r>
            <a:r>
              <a:rPr lang="en-CA">
                <a:solidFill>
                  <a:prstClr val="black"/>
                </a:solidFill>
                <a:latin typeface="+mn-lt"/>
                <a:ea typeface="Calibri"/>
              </a:rPr>
              <a:t>: </a:t>
            </a:r>
            <a:r>
              <a:rPr lang="en-CA" u="sng">
                <a:solidFill>
                  <a:srgbClr val="467886"/>
                </a:solidFill>
                <a:latin typeface="+mn-lt"/>
              </a:rPr>
              <a:t>Tips to Navigate the Workplace Accommodation Journey for Employees with Disabilities – Employee</a:t>
            </a:r>
          </a:p>
          <a:p>
            <a:pPr marL="285750" indent="-285750">
              <a:buFont typeface="Arial" panose="020B0604020202020204" pitchFamily="34" charset="0"/>
              <a:buChar char="•"/>
              <a:defRPr/>
            </a:pPr>
            <a:endParaRPr lang="en-CA" b="1">
              <a:solidFill>
                <a:prstClr val="black"/>
              </a:solidFill>
              <a:latin typeface="+mn-lt"/>
              <a:ea typeface="Calibri"/>
              <a:cs typeface="Calibri"/>
            </a:endParaRPr>
          </a:p>
          <a:p>
            <a:pPr marL="285750" indent="-285750">
              <a:buFont typeface="Arial" panose="020B0604020202020204" pitchFamily="34" charset="0"/>
              <a:buChar char="•"/>
              <a:defRPr/>
            </a:pPr>
            <a:r>
              <a:rPr lang="en-CA" b="1">
                <a:solidFill>
                  <a:prstClr val="black"/>
                </a:solidFill>
                <a:latin typeface="+mn-lt"/>
                <a:ea typeface="Calibri"/>
                <a:cs typeface="Calibri"/>
              </a:rPr>
              <a:t>Help with dialogue</a:t>
            </a:r>
            <a:r>
              <a:rPr lang="en-CA">
                <a:solidFill>
                  <a:prstClr val="black"/>
                </a:solidFill>
                <a:latin typeface="+mn-lt"/>
                <a:ea typeface="Calibri"/>
                <a:cs typeface="Calibri"/>
              </a:rPr>
              <a:t>: </a:t>
            </a:r>
            <a:r>
              <a:rPr lang="en-CA" u="sng">
                <a:latin typeface="+mn-lt"/>
                <a:hlinkClick r:id="rId4"/>
              </a:rPr>
              <a:t>Government of Canada Workplace Accessibility Passport</a:t>
            </a:r>
            <a:r>
              <a:rPr lang="en-US">
                <a:latin typeface="+mn-lt"/>
              </a:rPr>
              <a:t> </a:t>
            </a:r>
            <a:endParaRPr lang="en-CA">
              <a:solidFill>
                <a:prstClr val="black"/>
              </a:solidFill>
              <a:latin typeface="+mn-lt"/>
              <a:ea typeface="Calibri"/>
              <a:cs typeface="Calibri"/>
            </a:endParaRPr>
          </a:p>
          <a:p>
            <a:pPr marL="285750" indent="-285750">
              <a:buFont typeface="Arial" panose="020B0604020202020204" pitchFamily="34" charset="0"/>
              <a:buChar char="•"/>
              <a:defRPr/>
            </a:pPr>
            <a:endParaRPr lang="en-CA" b="1">
              <a:solidFill>
                <a:prstClr val="black"/>
              </a:solidFill>
              <a:latin typeface="+mn-lt"/>
              <a:ea typeface="Calibri"/>
            </a:endParaRPr>
          </a:p>
          <a:p>
            <a:pPr marL="285750" indent="-285750">
              <a:buFont typeface="Arial" panose="020B0604020202020204" pitchFamily="34" charset="0"/>
              <a:buChar char="•"/>
              <a:defRPr/>
            </a:pPr>
            <a:r>
              <a:rPr lang="en-CA" b="1">
                <a:solidFill>
                  <a:prstClr val="black"/>
                </a:solidFill>
                <a:latin typeface="+mn-lt"/>
                <a:ea typeface="Calibri"/>
              </a:rPr>
              <a:t>Build managers’ capacity, confidence</a:t>
            </a:r>
            <a:r>
              <a:rPr lang="en-CA">
                <a:solidFill>
                  <a:prstClr val="black"/>
                </a:solidFill>
                <a:latin typeface="+mn-lt"/>
                <a:ea typeface="Calibri"/>
              </a:rPr>
              <a:t>:  </a:t>
            </a:r>
          </a:p>
          <a:p>
            <a:pPr marL="720725" lvl="2" indent="-182563">
              <a:buFont typeface="Courier New"/>
              <a:buChar char="o"/>
              <a:defRPr/>
            </a:pPr>
            <a:r>
              <a:rPr lang="en-CA">
                <a:hlinkClick r:id="rId5"/>
              </a:rPr>
              <a:t>Effective Behaviours for Successful Workplace Accommodation</a:t>
            </a:r>
            <a:endParaRPr lang="en-CA"/>
          </a:p>
          <a:p>
            <a:pPr marL="720725" lvl="2" indent="-182563">
              <a:buFont typeface="Courier New"/>
              <a:buChar char="o"/>
              <a:defRPr/>
            </a:pPr>
            <a:r>
              <a:rPr lang="en-CA">
                <a:hlinkClick r:id="rId6"/>
              </a:rPr>
              <a:t>Tips to Navigate the Workplace Accommodation Journey for Employees with Disabilities – Manager</a:t>
            </a:r>
            <a:endParaRPr lang="en-CA"/>
          </a:p>
          <a:p>
            <a:pPr marL="720725" lvl="2" indent="-182563">
              <a:buFont typeface="Courier New"/>
              <a:buChar char="o"/>
              <a:defRPr/>
            </a:pPr>
            <a:r>
              <a:rPr lang="en-CA">
                <a:hlinkClick r:id="rId7"/>
              </a:rPr>
              <a:t>Manager’s Guide: Requesting Medical Information for Workplace Accommodation</a:t>
            </a:r>
            <a:endParaRPr lang="en-CA"/>
          </a:p>
          <a:p>
            <a:pPr>
              <a:defRPr/>
            </a:pPr>
            <a:endParaRPr lang="en-CA" b="1">
              <a:solidFill>
                <a:prstClr val="black"/>
              </a:solidFill>
              <a:latin typeface="+mn-lt"/>
              <a:ea typeface="Calibri"/>
            </a:endParaRPr>
          </a:p>
          <a:p>
            <a:pPr>
              <a:defRPr/>
            </a:pPr>
            <a:r>
              <a:rPr lang="en-CA" b="1">
                <a:solidFill>
                  <a:prstClr val="black"/>
                </a:solidFill>
                <a:latin typeface="+mn-lt"/>
                <a:ea typeface="Calibri"/>
              </a:rPr>
              <a:t>Support your department to do better</a:t>
            </a:r>
          </a:p>
          <a:p>
            <a:pPr marL="342900" indent="-342900">
              <a:buFont typeface="Arial" panose="020B0604020202020204" pitchFamily="34" charset="0"/>
              <a:buChar char="•"/>
              <a:defRPr/>
            </a:pPr>
            <a:r>
              <a:rPr lang="en-CA" b="1">
                <a:solidFill>
                  <a:prstClr val="black"/>
                </a:solidFill>
                <a:latin typeface="+mn-lt"/>
                <a:ea typeface="Calibri"/>
              </a:rPr>
              <a:t>Make the case: </a:t>
            </a:r>
            <a:r>
              <a:rPr lang="en-CA">
                <a:latin typeface="+mn-lt"/>
                <a:hlinkClick r:id="rId8"/>
              </a:rPr>
              <a:t>Infographic - Why invest in better workplace accommodations for employees with disabilities?</a:t>
            </a:r>
            <a:endParaRPr lang="en-CA">
              <a:latin typeface="+mn-lt"/>
            </a:endParaRPr>
          </a:p>
          <a:p>
            <a:pPr marL="342900" indent="-342900">
              <a:buFont typeface="Arial" panose="020B0604020202020204" pitchFamily="34" charset="0"/>
              <a:buChar char="•"/>
              <a:defRPr/>
            </a:pPr>
            <a:r>
              <a:rPr lang="en-CA" b="1">
                <a:solidFill>
                  <a:prstClr val="black"/>
                </a:solidFill>
                <a:latin typeface="+mn-lt"/>
                <a:ea typeface="Calibri"/>
              </a:rPr>
              <a:t>Call for action: </a:t>
            </a:r>
            <a:r>
              <a:rPr lang="en-CA">
                <a:latin typeface="+mn-lt"/>
                <a:hlinkClick r:id="rId9"/>
              </a:rPr>
              <a:t>Maturity Model for a Best-in-Class Workplace Accommodation Service Delivery Model</a:t>
            </a:r>
            <a:endParaRPr lang="en-CA" b="1">
              <a:solidFill>
                <a:prstClr val="black"/>
              </a:solidFill>
              <a:latin typeface="+mn-lt"/>
              <a:ea typeface="Calibri"/>
            </a:endParaRPr>
          </a:p>
          <a:p>
            <a:pPr marL="342900" indent="-342900">
              <a:buFont typeface="Arial" panose="020B0604020202020204" pitchFamily="34" charset="0"/>
              <a:buChar char="•"/>
              <a:defRPr/>
            </a:pPr>
            <a:endParaRPr lang="en-CA" sz="1600">
              <a:latin typeface="+mn-lt"/>
            </a:endParaRPr>
          </a:p>
          <a:p>
            <a:pPr marL="342900" indent="-342900">
              <a:buFont typeface="Arial" panose="020B0604020202020204" pitchFamily="34" charset="0"/>
              <a:buChar char="•"/>
              <a:defRPr/>
            </a:pPr>
            <a:endParaRPr lang="en-CA" sz="2000" b="1">
              <a:solidFill>
                <a:prstClr val="black"/>
              </a:solidFill>
              <a:latin typeface="Calibri"/>
              <a:ea typeface="Calibri"/>
            </a:endParaRPr>
          </a:p>
          <a:p>
            <a:pPr marL="742950" lvl="1" indent="-285750">
              <a:buFont typeface="Courier New"/>
              <a:buChar char="o"/>
              <a:defRPr/>
            </a:pPr>
            <a:endParaRPr lang="en-CA" sz="2000" b="0" i="0" u="none" strike="noStrike" kern="1200" cap="none" spc="0" normalizeH="0" baseline="0" noProof="0">
              <a:ln>
                <a:noFill/>
              </a:ln>
              <a:solidFill>
                <a:prstClr val="black"/>
              </a:solidFill>
              <a:effectLst/>
              <a:uLnTx/>
              <a:uFillTx/>
              <a:latin typeface="Calibri"/>
              <a:ea typeface="Calibri"/>
              <a:cs typeface="Calibri"/>
            </a:endParaRPr>
          </a:p>
          <a:p>
            <a:pPr marL="742950" lvl="1" indent="-285750">
              <a:buFont typeface="Courier New"/>
              <a:buChar char="o"/>
              <a:defRPr/>
            </a:pPr>
            <a:endParaRPr lang="en-CA" sz="2000">
              <a:solidFill>
                <a:prstClr val="black"/>
              </a:solidFill>
              <a:latin typeface="Calibri"/>
              <a:ea typeface="Calibri"/>
              <a:cs typeface="Calibri"/>
            </a:endParaRPr>
          </a:p>
          <a:p>
            <a:pPr marL="742950" lvl="1" indent="-285750">
              <a:buFont typeface="Courier New"/>
              <a:buChar char="o"/>
              <a:defRPr/>
            </a:pPr>
            <a:endParaRPr lang="en-CA" sz="2000">
              <a:solidFill>
                <a:prstClr val="black"/>
              </a:solidFill>
              <a:latin typeface="Calibri"/>
              <a:ea typeface="Calibri"/>
              <a:cs typeface="Calibri"/>
            </a:endParaRPr>
          </a:p>
        </p:txBody>
      </p:sp>
      <p:cxnSp>
        <p:nvCxnSpPr>
          <p:cNvPr id="7" name="Straight Arrow Connector 6">
            <a:extLst>
              <a:ext uri="{FF2B5EF4-FFF2-40B4-BE49-F238E27FC236}">
                <a16:creationId xmlns:a16="http://schemas.microsoft.com/office/drawing/2014/main" id="{6F6A49C7-F0B8-A53B-0025-3259D207314B}"/>
              </a:ext>
              <a:ext uri="{C183D7F6-B498-43B3-948B-1728B52AA6E4}">
                <adec:decorative xmlns:adec="http://schemas.microsoft.com/office/drawing/2017/decorative" val="1"/>
              </a:ext>
            </a:extLst>
          </p:cNvPr>
          <p:cNvCxnSpPr/>
          <p:nvPr/>
        </p:nvCxnSpPr>
        <p:spPr>
          <a:xfrm>
            <a:off x="875480" y="973836"/>
            <a:ext cx="9902720" cy="13109"/>
          </a:xfrm>
          <a:prstGeom prst="straightConnector1">
            <a:avLst/>
          </a:prstGeom>
          <a:ln>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4233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FA8FD-F530-3FE0-1B64-E4B3307957B0}"/>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D5DBBCF-F75A-FF0C-3B2F-F654B212D63F}"/>
              </a:ext>
            </a:extLst>
          </p:cNvPr>
          <p:cNvSpPr>
            <a:spLocks noGrp="1"/>
          </p:cNvSpPr>
          <p:nvPr>
            <p:ph type="sldNum" sz="quarter" idx="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CA" sz="1200" b="0" i="0" u="none" strike="noStrike" kern="1200" cap="none" spc="0" normalizeH="0" baseline="0" noProof="0" smtClean="0">
                <a:ln>
                  <a:noFill/>
                </a:ln>
                <a:solidFill>
                  <a:prstClr val="black">
                    <a:tint val="75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CA" sz="1200" b="0" i="0" u="none" strike="noStrike" kern="1200" cap="none" spc="0" normalizeH="0" baseline="0" noProof="0">
              <a:ln>
                <a:noFill/>
              </a:ln>
              <a:solidFill>
                <a:prstClr val="black">
                  <a:tint val="75000"/>
                </a:prstClr>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A6E9775A-1C85-AC73-DA28-62536EE159A2}"/>
              </a:ext>
            </a:extLst>
          </p:cNvPr>
          <p:cNvSpPr>
            <a:spLocks noGrp="1"/>
          </p:cNvSpPr>
          <p:nvPr>
            <p:ph type="title"/>
          </p:nvPr>
        </p:nvSpPr>
        <p:spPr>
          <a:xfrm>
            <a:off x="875480" y="404603"/>
            <a:ext cx="10441040" cy="1107996"/>
          </a:xfrm>
        </p:spPr>
        <p:txBody>
          <a:bodyPr wrap="square" lIns="0" tIns="0" rIns="0" bIns="0" anchor="t">
            <a:spAutoFit/>
          </a:bodyPr>
          <a:lstStyle/>
          <a:p>
            <a:r>
              <a:rPr lang="en-CA" sz="4000" noProof="0">
                <a:latin typeface="Calibri Light" panose="020F0302020204030204" pitchFamily="34" charset="0"/>
                <a:ea typeface="Calibri Light" panose="020F0302020204030204" pitchFamily="34" charset="0"/>
                <a:cs typeface="Calibri Light" panose="020F0302020204030204" pitchFamily="34" charset="0"/>
              </a:rPr>
              <a:t>Embedding the Digital GC Workplace Accessibility Passport into Departments’ Processes</a:t>
            </a:r>
          </a:p>
        </p:txBody>
      </p:sp>
      <p:sp>
        <p:nvSpPr>
          <p:cNvPr id="6" name="Content Placeholder 2">
            <a:extLst>
              <a:ext uri="{FF2B5EF4-FFF2-40B4-BE49-F238E27FC236}">
                <a16:creationId xmlns:a16="http://schemas.microsoft.com/office/drawing/2014/main" id="{6BEA13DE-F2AC-0B6E-FCCB-161CA3606F2A}"/>
              </a:ext>
            </a:extLst>
          </p:cNvPr>
          <p:cNvSpPr txBox="1">
            <a:spLocks/>
          </p:cNvSpPr>
          <p:nvPr/>
        </p:nvSpPr>
        <p:spPr>
          <a:xfrm>
            <a:off x="752305" y="1863865"/>
            <a:ext cx="7455804" cy="3693319"/>
          </a:xfrm>
          <a:prstGeom prst="rect">
            <a:avLst/>
          </a:prstGeom>
        </p:spPr>
        <p:txBody>
          <a:bodyPr wrap="square" lIns="0" tIns="0" rIns="0" bIns="0" anchor="t">
            <a:spAutoFit/>
          </a:bodyPr>
          <a:lstStyle>
            <a:lvl1pPr marL="0">
              <a:defRPr sz="1800" b="0" i="0">
                <a:solidFill>
                  <a:srgbClr val="15857C"/>
                </a:solidFill>
                <a:latin typeface="Arial Black"/>
                <a:ea typeface="+mn-ea"/>
                <a:cs typeface="Arial Black"/>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kumimoji="0" lang="en-CA" sz="2000" b="1" i="0" u="none" strike="noStrike" kern="1200" cap="none" spc="0" normalizeH="0" baseline="0" noProof="0">
                <a:ln>
                  <a:noFill/>
                </a:ln>
                <a:solidFill>
                  <a:prstClr val="black"/>
                </a:solidFill>
                <a:effectLst/>
                <a:uLnTx/>
                <a:uFillTx/>
                <a:latin typeface="Calibri"/>
                <a:ea typeface="Calibri"/>
              </a:rPr>
              <a:t>Aiming to onboard 50 organizations </a:t>
            </a:r>
            <a:r>
              <a:rPr lang="en-CA" sz="2000" b="1">
                <a:solidFill>
                  <a:prstClr val="black"/>
                </a:solidFill>
                <a:latin typeface="Calibri"/>
                <a:ea typeface="Calibri"/>
              </a:rPr>
              <a:t>in </a:t>
            </a:r>
            <a:r>
              <a:rPr kumimoji="0" lang="en-CA" sz="2000" b="1" i="0" u="none" strike="noStrike" kern="1200" cap="none" spc="0" normalizeH="0" baseline="0" noProof="0">
                <a:ln>
                  <a:noFill/>
                </a:ln>
                <a:solidFill>
                  <a:prstClr val="black"/>
                </a:solidFill>
                <a:effectLst/>
                <a:uLnTx/>
                <a:uFillTx/>
                <a:latin typeface="Calibri"/>
                <a:ea typeface="Calibri"/>
              </a:rPr>
              <a:t>2025</a:t>
            </a:r>
          </a:p>
          <a:p>
            <a:pPr marL="742950" marR="0" lvl="1" indent="-285750" algn="l" defTabSz="914400" rtl="0" eaLnBrk="1" fontAlgn="auto" latinLnBrk="0" hangingPunct="1">
              <a:lnSpc>
                <a:spcPct val="100000"/>
              </a:lnSpc>
              <a:spcBef>
                <a:spcPts val="0"/>
              </a:spcBef>
              <a:spcAft>
                <a:spcPts val="0"/>
              </a:spcAft>
              <a:buClrTx/>
              <a:buSzTx/>
              <a:buFont typeface="Courier New"/>
              <a:buChar char="o"/>
              <a:tabLst/>
              <a:defRPr/>
            </a:pPr>
            <a:r>
              <a:rPr lang="en-CA" sz="2000">
                <a:solidFill>
                  <a:prstClr val="black"/>
                </a:solidFill>
                <a:latin typeface="Calibri"/>
                <a:ea typeface="Calibri"/>
              </a:rPr>
              <a:t>30</a:t>
            </a:r>
            <a:r>
              <a:rPr kumimoji="0" lang="en-CA" sz="2000" b="0" i="0" u="none" strike="noStrike" kern="1200" cap="none" spc="0" normalizeH="0" baseline="0" noProof="0">
                <a:ln>
                  <a:noFill/>
                </a:ln>
                <a:solidFill>
                  <a:prstClr val="black"/>
                </a:solidFill>
                <a:effectLst/>
                <a:uLnTx/>
                <a:uFillTx/>
                <a:latin typeface="Calibri"/>
                <a:ea typeface="Calibri"/>
                <a:cs typeface="+mn-cs"/>
              </a:rPr>
              <a:t> organizations already onboarded</a:t>
            </a:r>
            <a:endParaRPr kumimoji="0" lang="en-CA" sz="2000" b="0" i="0" u="none" strike="noStrike" kern="1200" cap="none" spc="0" normalizeH="0" baseline="0" noProof="0">
              <a:ln>
                <a:noFill/>
              </a:ln>
              <a:solidFill>
                <a:prstClr val="black"/>
              </a:solidFill>
              <a:effectLst/>
              <a:uLnTx/>
              <a:uFillTx/>
              <a:latin typeface="Calibri"/>
              <a:ea typeface="Calibri"/>
              <a:cs typeface="Calibri"/>
            </a:endParaRPr>
          </a:p>
          <a:p>
            <a:pPr marL="742950" marR="0" lvl="1" indent="-285750" algn="l" defTabSz="914400" rtl="0" eaLnBrk="1" fontAlgn="auto" latinLnBrk="0" hangingPunct="1">
              <a:lnSpc>
                <a:spcPct val="100000"/>
              </a:lnSpc>
              <a:spcBef>
                <a:spcPts val="0"/>
              </a:spcBef>
              <a:spcAft>
                <a:spcPts val="0"/>
              </a:spcAft>
              <a:buClrTx/>
              <a:buSzTx/>
              <a:buFont typeface="Courier New"/>
              <a:buChar char="o"/>
              <a:tabLst/>
              <a:defRPr/>
            </a:pPr>
            <a:r>
              <a:rPr lang="en-CA" sz="2000">
                <a:solidFill>
                  <a:prstClr val="black"/>
                </a:solidFill>
                <a:latin typeface="Calibri"/>
                <a:ea typeface="Calibri"/>
              </a:rPr>
              <a:t>20 more committed to onboard in November and December</a:t>
            </a:r>
            <a:endParaRPr lang="en-CA" sz="2000">
              <a:solidFill>
                <a:prstClr val="black"/>
              </a:solidFill>
              <a:latin typeface="Calibri"/>
              <a:ea typeface="Calibri"/>
              <a:cs typeface="Calibri"/>
            </a:endParaRPr>
          </a:p>
          <a:p>
            <a:pPr marR="0" lvl="1" algn="l" defTabSz="914400" rtl="0" eaLnBrk="1" fontAlgn="auto" latinLnBrk="0" hangingPunct="1">
              <a:lnSpc>
                <a:spcPct val="100000"/>
              </a:lnSpc>
              <a:spcBef>
                <a:spcPts val="0"/>
              </a:spcBef>
              <a:spcAft>
                <a:spcPts val="0"/>
              </a:spcAft>
              <a:buClrTx/>
              <a:buSzTx/>
              <a:tabLst/>
              <a:defRPr/>
            </a:pPr>
            <a:endParaRPr kumimoji="0" lang="en-CA" sz="2000" b="0" i="0" u="none" strike="noStrike" kern="1200" cap="none" spc="0" normalizeH="0" baseline="0" noProof="0">
              <a:ln>
                <a:noFill/>
              </a:ln>
              <a:solidFill>
                <a:prstClr val="black"/>
              </a:solidFill>
              <a:effectLst/>
              <a:uLnTx/>
              <a:uFillTx/>
              <a:latin typeface="Calibri"/>
              <a:ea typeface="Calibri"/>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kumimoji="0" lang="en-CA" sz="2000" b="1" i="0" u="none" strike="noStrike" kern="1200" cap="none" spc="0" normalizeH="0" baseline="0" noProof="0">
                <a:ln>
                  <a:noFill/>
                </a:ln>
                <a:solidFill>
                  <a:prstClr val="black"/>
                </a:solidFill>
                <a:effectLst/>
                <a:uLnTx/>
                <a:uFillTx/>
                <a:latin typeface="Calibri"/>
                <a:ea typeface="Calibri"/>
              </a:rPr>
              <a:t>OPSA's Critical path for managed onboarding</a:t>
            </a:r>
            <a:endParaRPr lang="en-CA" sz="2000" b="1" i="0" u="none" strike="noStrike" kern="1200" cap="none" spc="0" normalizeH="0" baseline="0" noProof="0">
              <a:ln>
                <a:noFill/>
              </a:ln>
              <a:solidFill>
                <a:prstClr val="black"/>
              </a:solidFill>
              <a:effectLst/>
              <a:uLnTx/>
              <a:uFillTx/>
              <a:latin typeface="Calibri"/>
              <a:ea typeface="Calibri"/>
            </a:endParaRPr>
          </a:p>
          <a:p>
            <a:pPr marL="742950" marR="0" lvl="1" indent="-285750" algn="l" defTabSz="914400" rtl="0" eaLnBrk="1" fontAlgn="auto" latinLnBrk="0" hangingPunct="1">
              <a:lnSpc>
                <a:spcPct val="100000"/>
              </a:lnSpc>
              <a:spcBef>
                <a:spcPts val="0"/>
              </a:spcBef>
              <a:spcAft>
                <a:spcPts val="0"/>
              </a:spcAft>
              <a:buClrTx/>
              <a:buSzTx/>
              <a:buFont typeface="Courier New"/>
              <a:buChar char="o"/>
              <a:tabLst/>
              <a:defRPr/>
            </a:pPr>
            <a:r>
              <a:rPr kumimoji="0" lang="en-CA" sz="2000" b="0" i="0" u="none" strike="noStrike" kern="1200" cap="none" spc="0" normalizeH="0" baseline="0" noProof="0">
                <a:ln>
                  <a:noFill/>
                </a:ln>
                <a:solidFill>
                  <a:prstClr val="black"/>
                </a:solidFill>
                <a:effectLst/>
                <a:uLnTx/>
                <a:uFillTx/>
                <a:latin typeface="Calibri"/>
                <a:ea typeface="Calibri"/>
                <a:cs typeface="Calibri"/>
              </a:rPr>
              <a:t>Process flow toward implementation</a:t>
            </a:r>
            <a:endParaRPr lang="en-CA" sz="2000" b="0" i="0" u="none" strike="noStrike" kern="1200" cap="none" spc="0" normalizeH="0" baseline="0" noProof="0">
              <a:ln>
                <a:noFill/>
              </a:ln>
              <a:solidFill>
                <a:prstClr val="black"/>
              </a:solidFill>
              <a:effectLst/>
              <a:uLnTx/>
              <a:uFillTx/>
              <a:latin typeface="Calibri"/>
              <a:ea typeface="Calibri"/>
              <a:cs typeface="Calibri"/>
            </a:endParaRPr>
          </a:p>
          <a:p>
            <a:pPr marL="742950" lvl="1" indent="-285750">
              <a:buFont typeface="Courier New"/>
              <a:buChar char="o"/>
              <a:defRPr/>
            </a:pPr>
            <a:r>
              <a:rPr lang="en-CA" sz="2000">
                <a:solidFill>
                  <a:prstClr val="black"/>
                </a:solidFill>
                <a:latin typeface="Calibri"/>
                <a:ea typeface="Calibri"/>
                <a:cs typeface="Calibri"/>
              </a:rPr>
              <a:t>Memorandum of Understanding</a:t>
            </a:r>
            <a:r>
              <a:rPr kumimoji="0" lang="en-CA" sz="2000" b="0" i="0" u="none" strike="noStrike" kern="1200" cap="none" spc="0" normalizeH="0" baseline="0" noProof="0">
                <a:ln>
                  <a:noFill/>
                </a:ln>
                <a:solidFill>
                  <a:prstClr val="black"/>
                </a:solidFill>
                <a:effectLst/>
                <a:uLnTx/>
                <a:uFillTx/>
                <a:latin typeface="Calibri"/>
                <a:ea typeface="Calibri"/>
                <a:cs typeface="Calibri"/>
              </a:rPr>
              <a:t> for FY2025-26 including support model</a:t>
            </a:r>
            <a:endParaRPr lang="en-CA" sz="2000" b="0" i="0" u="none" strike="noStrike" kern="1200" cap="none" spc="0" normalizeH="0" baseline="0" noProof="0">
              <a:ln>
                <a:noFill/>
              </a:ln>
              <a:solidFill>
                <a:prstClr val="black"/>
              </a:solidFill>
              <a:effectLst/>
              <a:uLnTx/>
              <a:uFillTx/>
              <a:latin typeface="Calibri"/>
              <a:ea typeface="Calibri"/>
              <a:cs typeface="Calibri"/>
            </a:endParaRPr>
          </a:p>
          <a:p>
            <a:pPr marL="742950" marR="0" lvl="1" indent="-285750" algn="l" defTabSz="914400" rtl="0" eaLnBrk="1" fontAlgn="auto" latinLnBrk="0" hangingPunct="1">
              <a:lnSpc>
                <a:spcPct val="100000"/>
              </a:lnSpc>
              <a:spcBef>
                <a:spcPts val="0"/>
              </a:spcBef>
              <a:spcAft>
                <a:spcPts val="0"/>
              </a:spcAft>
              <a:buClrTx/>
              <a:buSzTx/>
              <a:buFont typeface="Courier New"/>
              <a:buChar char="o"/>
              <a:tabLst/>
              <a:defRPr/>
            </a:pPr>
            <a:r>
              <a:rPr kumimoji="0" lang="en-CA" sz="2000" b="0" i="0" u="none" strike="noStrike" kern="1200" cap="none" spc="0" normalizeH="0" baseline="0" noProof="0">
                <a:ln>
                  <a:noFill/>
                </a:ln>
                <a:solidFill>
                  <a:prstClr val="black"/>
                </a:solidFill>
                <a:effectLst/>
                <a:uLnTx/>
                <a:uFillTx/>
                <a:latin typeface="Calibri"/>
                <a:ea typeface="Calibri"/>
                <a:cs typeface="Calibri"/>
              </a:rPr>
              <a:t>Resources and tools on dedicated </a:t>
            </a:r>
            <a:r>
              <a:rPr kumimoji="0" lang="en-CA" sz="2000" b="0" i="0" u="none" strike="noStrike" kern="1200" cap="none" spc="0" normalizeH="0" baseline="0" noProof="0">
                <a:ln>
                  <a:noFill/>
                </a:ln>
                <a:solidFill>
                  <a:prstClr val="black"/>
                </a:solidFill>
                <a:effectLst/>
                <a:uLnTx/>
                <a:uFillTx/>
                <a:latin typeface="Calibri"/>
                <a:ea typeface="Calibri"/>
                <a:cs typeface="Calibri"/>
                <a:hlinkClick r:id="rId3">
                  <a:extLst>
                    <a:ext uri="{A12FA001-AC4F-418D-AE19-62706E023703}">
                      <ahyp:hlinkClr xmlns:ahyp="http://schemas.microsoft.com/office/drawing/2018/hyperlinkcolor" val="tx"/>
                    </a:ext>
                  </a:extLst>
                </a:hlinkClick>
              </a:rPr>
              <a:t>GCpedia </a:t>
            </a:r>
            <a:r>
              <a:rPr kumimoji="0" lang="en-CA" sz="2000" b="0" i="0" u="none" strike="noStrike" kern="1200" cap="none" spc="0" normalizeH="0" baseline="0" noProof="0">
                <a:ln>
                  <a:noFill/>
                </a:ln>
                <a:solidFill>
                  <a:prstClr val="black"/>
                </a:solidFill>
                <a:effectLst/>
                <a:uLnTx/>
                <a:uFillTx/>
                <a:latin typeface="Calibri"/>
                <a:ea typeface="Calibri"/>
                <a:cs typeface="Calibri"/>
              </a:rPr>
              <a:t>page</a:t>
            </a:r>
            <a:endParaRPr lang="en-CA" sz="2000" b="0" i="0" u="none" strike="noStrike" kern="1200" cap="none" spc="0" normalizeH="0" baseline="0" noProof="0">
              <a:ln>
                <a:noFill/>
              </a:ln>
              <a:solidFill>
                <a:prstClr val="black"/>
              </a:solidFill>
              <a:effectLst/>
              <a:uLnTx/>
              <a:uFillTx/>
              <a:latin typeface="Calibri"/>
              <a:ea typeface="Calibri"/>
              <a:cs typeface="Calibri"/>
            </a:endParaRPr>
          </a:p>
          <a:p>
            <a:pPr marL="742950" marR="0" lvl="1" indent="-285750" algn="l" defTabSz="914400" rtl="0" eaLnBrk="1" fontAlgn="auto" latinLnBrk="0" hangingPunct="1">
              <a:lnSpc>
                <a:spcPct val="100000"/>
              </a:lnSpc>
              <a:spcBef>
                <a:spcPts val="0"/>
              </a:spcBef>
              <a:spcAft>
                <a:spcPts val="0"/>
              </a:spcAft>
              <a:buClrTx/>
              <a:buSzTx/>
              <a:buFont typeface="Courier New"/>
              <a:buChar char="o"/>
              <a:tabLst/>
              <a:defRPr/>
            </a:pPr>
            <a:r>
              <a:rPr kumimoji="0" lang="en-CA" sz="2000" b="0" i="0" u="none" strike="noStrike" kern="1200" cap="none" spc="0" normalizeH="0" baseline="0" noProof="0">
                <a:ln>
                  <a:noFill/>
                </a:ln>
                <a:solidFill>
                  <a:prstClr val="black"/>
                </a:solidFill>
                <a:effectLst/>
                <a:uLnTx/>
                <a:uFillTx/>
                <a:latin typeface="Calibri"/>
                <a:ea typeface="Calibri"/>
                <a:cs typeface="Calibri"/>
              </a:rPr>
              <a:t>Adopter community of practice meetings for all organizations</a:t>
            </a:r>
            <a:endParaRPr lang="en-CA" sz="2000" b="0" i="0" u="none" strike="noStrike" kern="1200" cap="none" spc="0" normalizeH="0" baseline="0" noProof="0">
              <a:ln>
                <a:noFill/>
              </a:ln>
              <a:solidFill>
                <a:prstClr val="black"/>
              </a:solidFill>
              <a:effectLst/>
              <a:uLnTx/>
              <a:uFillTx/>
              <a:latin typeface="Calibri"/>
              <a:ea typeface="Calibri"/>
              <a:cs typeface="Calibri"/>
            </a:endParaRPr>
          </a:p>
          <a:p>
            <a:pPr marL="742950" lvl="1" indent="-285750">
              <a:buFont typeface="Courier New"/>
              <a:buChar char="o"/>
              <a:defRPr/>
            </a:pPr>
            <a:r>
              <a:rPr lang="en-CA" sz="2000">
                <a:solidFill>
                  <a:prstClr val="black"/>
                </a:solidFill>
                <a:latin typeface="Calibri"/>
                <a:ea typeface="Calibri"/>
                <a:cs typeface="Calibri"/>
              </a:rPr>
              <a:t>For more info, contact: </a:t>
            </a:r>
            <a:r>
              <a:rPr lang="en-CA" sz="2000">
                <a:solidFill>
                  <a:prstClr val="black"/>
                </a:solidFill>
                <a:latin typeface="Calibri"/>
                <a:ea typeface="Calibri"/>
                <a:cs typeface="Calibri"/>
                <a:hlinkClick r:id="rId4">
                  <a:extLst>
                    <a:ext uri="{A12FA001-AC4F-418D-AE19-62706E023703}">
                      <ahyp:hlinkClr xmlns:ahyp="http://schemas.microsoft.com/office/drawing/2018/hyperlinkcolor" val="tx"/>
                    </a:ext>
                  </a:extLst>
                </a:hlinkClick>
              </a:rPr>
              <a:t>accessibilitypassport.passeportdaccessibilite@tbs-sct.gc.ca</a:t>
            </a:r>
            <a:r>
              <a:rPr lang="en-CA" sz="2000">
                <a:solidFill>
                  <a:prstClr val="black"/>
                </a:solidFill>
                <a:latin typeface="Calibri"/>
                <a:ea typeface="Calibri"/>
                <a:cs typeface="Calibri"/>
              </a:rPr>
              <a:t> </a:t>
            </a:r>
            <a:endParaRPr lang="en-CA" sz="2000" b="0" i="0" u="none" strike="noStrike" kern="1200" cap="none" spc="0" normalizeH="0" baseline="0" noProof="0">
              <a:ln>
                <a:noFill/>
              </a:ln>
              <a:solidFill>
                <a:prstClr val="black"/>
              </a:solidFill>
              <a:effectLst/>
              <a:uLnTx/>
              <a:uFillTx/>
              <a:latin typeface="Calibri"/>
              <a:ea typeface="Calibri"/>
              <a:cs typeface="Calibri"/>
            </a:endParaRPr>
          </a:p>
        </p:txBody>
      </p:sp>
      <p:cxnSp>
        <p:nvCxnSpPr>
          <p:cNvPr id="7" name="Straight Arrow Connector 6">
            <a:extLst>
              <a:ext uri="{FF2B5EF4-FFF2-40B4-BE49-F238E27FC236}">
                <a16:creationId xmlns:a16="http://schemas.microsoft.com/office/drawing/2014/main" id="{7C00E9D2-FD62-C532-E227-D93FB1EC51F1}"/>
              </a:ext>
              <a:ext uri="{C183D7F6-B498-43B3-948B-1728B52AA6E4}">
                <adec:decorative xmlns:adec="http://schemas.microsoft.com/office/drawing/2017/decorative" val="1"/>
              </a:ext>
            </a:extLst>
          </p:cNvPr>
          <p:cNvCxnSpPr/>
          <p:nvPr/>
        </p:nvCxnSpPr>
        <p:spPr>
          <a:xfrm>
            <a:off x="874329" y="1512599"/>
            <a:ext cx="9902720" cy="13109"/>
          </a:xfrm>
          <a:prstGeom prst="straightConnector1">
            <a:avLst/>
          </a:prstGeom>
          <a:ln>
            <a:solidFill>
              <a:srgbClr val="7030A0"/>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0B1EE494-389C-D8DE-FDBC-93E6BE6D721E}"/>
              </a:ext>
            </a:extLst>
          </p:cNvPr>
          <p:cNvSpPr/>
          <p:nvPr/>
        </p:nvSpPr>
        <p:spPr>
          <a:xfrm>
            <a:off x="8398096" y="1863755"/>
            <a:ext cx="2918460" cy="3946761"/>
          </a:xfrm>
          <a:prstGeom prst="rect">
            <a:avLst/>
          </a:prstGeom>
          <a:solidFill>
            <a:srgbClr val="DCCBE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a:ln>
                  <a:noFill/>
                </a:ln>
                <a:solidFill>
                  <a:prstClr val="black"/>
                </a:solidFill>
                <a:effectLst/>
                <a:uLnTx/>
                <a:uFillTx/>
                <a:latin typeface="Aptos" panose="02110004020202020204"/>
                <a:ea typeface="Calibri"/>
                <a:cs typeface="Calibri"/>
              </a:rPr>
              <a:t>Sludge Audit findings recommend mandatory Passport use to address barriers </a:t>
            </a:r>
            <a:r>
              <a:rPr kumimoji="0" lang="en-CA" sz="1800" b="0" i="0" u="none" kern="1200" cap="none" spc="0" normalizeH="0" noProof="0">
                <a:ln>
                  <a:noFill/>
                </a:ln>
                <a:solidFill>
                  <a:prstClr val="black"/>
                </a:solidFill>
                <a:effectLst/>
                <a:uLnTx/>
                <a:uFillTx/>
                <a:latin typeface="Aptos" panose="02110004020202020204"/>
                <a:ea typeface="Calibri"/>
                <a:cs typeface="Calibri"/>
              </a:rPr>
              <a:t>to communication</a:t>
            </a:r>
            <a:r>
              <a:rPr kumimoji="0" lang="en-CA" sz="1800" b="0" i="0" u="none" strike="noStrike" kern="1200" cap="none" spc="0" normalizeH="0" baseline="0" noProof="0">
                <a:ln>
                  <a:noFill/>
                </a:ln>
                <a:solidFill>
                  <a:prstClr val="black"/>
                </a:solidFill>
                <a:effectLst/>
                <a:uLnTx/>
                <a:uFillTx/>
                <a:latin typeface="Aptos" panose="02110004020202020204"/>
                <a:ea typeface="Calibri"/>
                <a:cs typeface="Calibri"/>
              </a:rPr>
              <a:t>, minimizing duplication of requests and enhanced support for mobility of employee between positions and Departments. </a:t>
            </a:r>
          </a:p>
        </p:txBody>
      </p:sp>
      <p:sp>
        <p:nvSpPr>
          <p:cNvPr id="9" name="TextBox 8">
            <a:extLst>
              <a:ext uri="{FF2B5EF4-FFF2-40B4-BE49-F238E27FC236}">
                <a16:creationId xmlns:a16="http://schemas.microsoft.com/office/drawing/2014/main" id="{87146E43-8E1B-7C89-AE1C-1C847FE21FF6}"/>
              </a:ext>
            </a:extLst>
          </p:cNvPr>
          <p:cNvSpPr txBox="1"/>
          <p:nvPr/>
        </p:nvSpPr>
        <p:spPr>
          <a:xfrm>
            <a:off x="1336297" y="6029876"/>
            <a:ext cx="9243194" cy="646331"/>
          </a:xfrm>
          <a:prstGeom prst="rect">
            <a:avLst/>
          </a:prstGeom>
          <a:noFill/>
          <a:ln w="25400">
            <a:solidFill>
              <a:srgbClr val="7030A0"/>
            </a:solidFill>
          </a:ln>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a:ln>
                  <a:noFill/>
                </a:ln>
                <a:solidFill>
                  <a:prstClr val="black"/>
                </a:solidFill>
                <a:effectLst/>
                <a:uLnTx/>
                <a:uFillTx/>
                <a:latin typeface="Aptos" panose="02110004020202020204"/>
                <a:ea typeface="+mn-ea"/>
                <a:cs typeface="Calibri"/>
              </a:rPr>
              <a:t>The launch of the digital GC Workplace Accessibility Passport creates an opportunity to maximize BAP improvement</a:t>
            </a:r>
            <a:r>
              <a:rPr lang="en-CA" b="1">
                <a:solidFill>
                  <a:prstClr val="black"/>
                </a:solidFill>
                <a:latin typeface="Aptos" panose="02110004020202020204"/>
                <a:cs typeface="Calibri"/>
              </a:rPr>
              <a:t>s.</a:t>
            </a:r>
            <a:endParaRPr kumimoji="0" lang="en-CA" sz="1800" b="0" i="0" u="none" strike="sng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371810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0947601-F00E-9B59-6F83-780E861EF3B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A3DB691-9DDA-DEE8-81D6-E4539E4FA108}"/>
              </a:ext>
            </a:extLst>
          </p:cNvPr>
          <p:cNvSpPr>
            <a:spLocks noGrp="1"/>
          </p:cNvSpPr>
          <p:nvPr>
            <p:ph type="sldNum" sz="quarter" idx="4"/>
          </p:nvPr>
        </p:nvSpPr>
        <p:spPr/>
        <p:txBody>
          <a:bodyPr/>
          <a:lstStyle/>
          <a:p>
            <a:fld id="{AF2FF8BA-8DDB-4074-883A-172F001D9E4F}" type="slidenum">
              <a:rPr lang="en-CA" noProof="0" smtClean="0"/>
              <a:t>17</a:t>
            </a:fld>
            <a:endParaRPr lang="en-CA" noProof="0"/>
          </a:p>
        </p:txBody>
      </p:sp>
      <p:sp>
        <p:nvSpPr>
          <p:cNvPr id="3" name="Title 2">
            <a:extLst>
              <a:ext uri="{FF2B5EF4-FFF2-40B4-BE49-F238E27FC236}">
                <a16:creationId xmlns:a16="http://schemas.microsoft.com/office/drawing/2014/main" id="{D0621919-4B80-8234-B97C-09459E570B88}"/>
              </a:ext>
            </a:extLst>
          </p:cNvPr>
          <p:cNvSpPr>
            <a:spLocks noGrp="1"/>
          </p:cNvSpPr>
          <p:nvPr>
            <p:ph type="title"/>
          </p:nvPr>
        </p:nvSpPr>
        <p:spPr>
          <a:xfrm>
            <a:off x="838200" y="84850"/>
            <a:ext cx="10515600" cy="1325563"/>
          </a:xfrm>
        </p:spPr>
        <p:txBody>
          <a:bodyPr/>
          <a:lstStyle/>
          <a:p>
            <a:r>
              <a:rPr lang="en-CA" b="1"/>
              <a:t>How you can help</a:t>
            </a:r>
            <a:endParaRPr lang="en-CA" b="1" noProof="0"/>
          </a:p>
        </p:txBody>
      </p:sp>
      <p:sp>
        <p:nvSpPr>
          <p:cNvPr id="5" name="Content Placeholder 4">
            <a:extLst>
              <a:ext uri="{FF2B5EF4-FFF2-40B4-BE49-F238E27FC236}">
                <a16:creationId xmlns:a16="http://schemas.microsoft.com/office/drawing/2014/main" id="{A031C3DE-6FEE-D997-6E0C-B087EE85F7AB}"/>
              </a:ext>
            </a:extLst>
          </p:cNvPr>
          <p:cNvSpPr>
            <a:spLocks noGrp="1"/>
          </p:cNvSpPr>
          <p:nvPr>
            <p:ph idx="1"/>
          </p:nvPr>
        </p:nvSpPr>
        <p:spPr>
          <a:xfrm>
            <a:off x="413540" y="1410413"/>
            <a:ext cx="11376383" cy="4641252"/>
          </a:xfrm>
        </p:spPr>
        <p:txBody>
          <a:bodyPr vert="horz" lIns="91440" tIns="45720" rIns="91440" bIns="45720" rtlCol="0" anchor="t">
            <a:noAutofit/>
          </a:bodyPr>
          <a:lstStyle/>
          <a:p>
            <a:pPr marL="914400" lvl="1" indent="-457200">
              <a:lnSpc>
                <a:spcPct val="109999"/>
              </a:lnSpc>
              <a:spcBef>
                <a:spcPts val="576"/>
              </a:spcBef>
            </a:pPr>
            <a:r>
              <a:rPr lang="en-CA" sz="2600">
                <a:ea typeface="Calibri"/>
                <a:cs typeface="Arial"/>
              </a:rPr>
              <a:t>BAP toolkits are for everyone</a:t>
            </a:r>
            <a:endParaRPr lang="en-US" sz="2600">
              <a:ea typeface="Calibri"/>
              <a:cs typeface="Calibri" panose="020F0502020204030204"/>
            </a:endParaRPr>
          </a:p>
          <a:p>
            <a:pPr marL="914400" lvl="1" indent="-457200">
              <a:lnSpc>
                <a:spcPct val="109999"/>
              </a:lnSpc>
              <a:spcBef>
                <a:spcPts val="576"/>
              </a:spcBef>
            </a:pPr>
            <a:r>
              <a:rPr lang="en-CA" sz="2600">
                <a:ea typeface="Calibri"/>
                <a:cs typeface="Arial"/>
              </a:rPr>
              <a:t>You</a:t>
            </a:r>
            <a:r>
              <a:rPr lang="en-CA" sz="2600">
                <a:solidFill>
                  <a:srgbClr val="000000"/>
                </a:solidFill>
                <a:ea typeface="Calibri" panose="020F0502020204030204"/>
                <a:cs typeface="Arial"/>
              </a:rPr>
              <a:t> can:</a:t>
            </a:r>
            <a:endParaRPr lang="en-US" sz="2600">
              <a:ea typeface="Calibri"/>
              <a:cs typeface="Calibri"/>
            </a:endParaRPr>
          </a:p>
          <a:p>
            <a:pPr marL="1257300" indent="-342900">
              <a:spcBef>
                <a:spcPts val="500"/>
              </a:spcBef>
              <a:buFont typeface="Wingdings" panose="020B0604020202020204" pitchFamily="34" charset="0"/>
              <a:buChar char="§"/>
            </a:pPr>
            <a:r>
              <a:rPr lang="en-CA" sz="2600">
                <a:latin typeface="Calibri"/>
                <a:ea typeface="Noto Sans"/>
                <a:cs typeface="Noto Sans"/>
              </a:rPr>
              <a:t>Access all BAP tools here:</a:t>
            </a:r>
            <a:endParaRPr lang="en-CA" sz="2600">
              <a:latin typeface="Calibri"/>
              <a:ea typeface="Calibri"/>
              <a:cs typeface="Calibri"/>
            </a:endParaRPr>
          </a:p>
          <a:p>
            <a:pPr lvl="3">
              <a:buFont typeface="Courier New" panose="020B0604020202020204" pitchFamily="34" charset="0"/>
              <a:buChar char="o"/>
            </a:pPr>
            <a:r>
              <a:rPr lang="en-CA" sz="2600" u="sng">
                <a:solidFill>
                  <a:srgbClr val="69A020"/>
                </a:solidFill>
                <a:latin typeface="Calibri"/>
                <a:ea typeface="Noto Sans"/>
                <a:cs typeface="Noto Sans"/>
                <a:hlinkClick r:id="rId3">
                  <a:extLst>
                    <a:ext uri="{A12FA001-AC4F-418D-AE19-62706E023703}">
                      <ahyp:hlinkClr xmlns:ahyp="http://schemas.microsoft.com/office/drawing/2018/hyperlinkcolor" val="tx"/>
                    </a:ext>
                  </a:extLst>
                </a:hlinkClick>
              </a:rPr>
              <a:t>Better Accommodation Project on GCpedia</a:t>
            </a:r>
            <a:r>
              <a:rPr lang="en-CA" sz="2600">
                <a:solidFill>
                  <a:srgbClr val="69A020"/>
                </a:solidFill>
                <a:latin typeface="Calibri"/>
                <a:ea typeface="Noto Sans"/>
                <a:cs typeface="Noto Sans"/>
              </a:rPr>
              <a:t> </a:t>
            </a:r>
          </a:p>
          <a:p>
            <a:pPr lvl="3">
              <a:buFont typeface="Courier New" panose="020B0604020202020204" pitchFamily="34" charset="0"/>
              <a:buChar char="o"/>
            </a:pPr>
            <a:r>
              <a:rPr lang="en-CA" sz="2600">
                <a:solidFill>
                  <a:srgbClr val="284162"/>
                </a:solidFill>
                <a:ea typeface="+mn-lt"/>
                <a:cs typeface="+mn-lt"/>
                <a:hlinkClick r:id="rId4"/>
              </a:rPr>
              <a:t>Better Accommodation Project - Canada.ca</a:t>
            </a:r>
            <a:endParaRPr lang="en-CA" sz="2600">
              <a:latin typeface="Calibri"/>
              <a:ea typeface="Calibri" panose="020F0502020204030204"/>
              <a:cs typeface="Calibri" panose="020F0502020204030204"/>
            </a:endParaRPr>
          </a:p>
          <a:p>
            <a:pPr marL="1371600" lvl="2" indent="-457200">
              <a:lnSpc>
                <a:spcPct val="109999"/>
              </a:lnSpc>
              <a:spcBef>
                <a:spcPts val="576"/>
              </a:spcBef>
              <a:buFont typeface="Wingdings" panose="020B0604020202020204" pitchFamily="34" charset="0"/>
              <a:buChar char="§"/>
            </a:pPr>
            <a:r>
              <a:rPr lang="en-CA" sz="2600">
                <a:solidFill>
                  <a:srgbClr val="000000"/>
                </a:solidFill>
                <a:ea typeface="Times New Roman" panose="02020603050405020304" pitchFamily="18" charset="0"/>
                <a:cs typeface="Arial"/>
              </a:rPr>
              <a:t>Read the toolkits and act on the learnings from BAP within your role</a:t>
            </a:r>
            <a:endParaRPr lang="en-CA" sz="2600">
              <a:solidFill>
                <a:srgbClr val="000000"/>
              </a:solidFill>
              <a:ea typeface="Calibri"/>
              <a:cs typeface="Calibri"/>
            </a:endParaRPr>
          </a:p>
          <a:p>
            <a:pPr marL="1371600" lvl="2" indent="-457200">
              <a:lnSpc>
                <a:spcPct val="109999"/>
              </a:lnSpc>
              <a:spcBef>
                <a:spcPts val="576"/>
              </a:spcBef>
              <a:buFont typeface="Wingdings" panose="020B0604020202020204" pitchFamily="34" charset="0"/>
              <a:buChar char="§"/>
            </a:pPr>
            <a:r>
              <a:rPr lang="en-CA" sz="2600">
                <a:solidFill>
                  <a:srgbClr val="000000"/>
                </a:solidFill>
                <a:ea typeface="Times New Roman" panose="02020603050405020304" pitchFamily="18" charset="0"/>
                <a:cs typeface="Arial"/>
              </a:rPr>
              <a:t>Champion change by sharing the toolkits within your organizations and networks</a:t>
            </a:r>
            <a:endParaRPr lang="en-CA" sz="2600">
              <a:solidFill>
                <a:srgbClr val="000000"/>
              </a:solidFill>
              <a:ea typeface="Calibri"/>
              <a:cs typeface="Arial"/>
            </a:endParaRPr>
          </a:p>
          <a:p>
            <a:pPr marL="1371600" lvl="2" indent="-457200">
              <a:lnSpc>
                <a:spcPct val="109999"/>
              </a:lnSpc>
              <a:spcBef>
                <a:spcPts val="576"/>
              </a:spcBef>
              <a:buFont typeface="Wingdings" panose="020B0604020202020204" pitchFamily="34" charset="0"/>
              <a:buChar char="§"/>
            </a:pPr>
            <a:r>
              <a:rPr lang="en-CA" sz="2600">
                <a:solidFill>
                  <a:srgbClr val="000000"/>
                </a:solidFill>
                <a:ea typeface="Times New Roman" panose="02020603050405020304" pitchFamily="18" charset="0"/>
                <a:cs typeface="Arial"/>
              </a:rPr>
              <a:t>Advocate for your organization to adopt BAP learnings</a:t>
            </a:r>
            <a:endParaRPr lang="en-CA" sz="2600">
              <a:solidFill>
                <a:srgbClr val="000000"/>
              </a:solidFill>
              <a:ea typeface="Calibri"/>
              <a:cs typeface="Arial"/>
            </a:endParaRPr>
          </a:p>
          <a:p>
            <a:pPr marL="914400" lvl="2" indent="0">
              <a:lnSpc>
                <a:spcPct val="109999"/>
              </a:lnSpc>
              <a:spcBef>
                <a:spcPts val="576"/>
              </a:spcBef>
              <a:buNone/>
            </a:pPr>
            <a:endParaRPr lang="en-CA" sz="2400">
              <a:solidFill>
                <a:srgbClr val="000000"/>
              </a:solidFill>
              <a:ea typeface="Times New Roman" panose="02020603050405020304" pitchFamily="18" charset="0"/>
              <a:cs typeface="Arial"/>
            </a:endParaRPr>
          </a:p>
          <a:p>
            <a:pPr marL="914400" lvl="2" indent="0">
              <a:lnSpc>
                <a:spcPct val="109999"/>
              </a:lnSpc>
              <a:spcBef>
                <a:spcPts val="576"/>
              </a:spcBef>
              <a:buNone/>
            </a:pPr>
            <a:endParaRPr lang="en-CA" sz="3200">
              <a:solidFill>
                <a:srgbClr val="000000"/>
              </a:solidFill>
              <a:ea typeface="Times New Roman" panose="02020603050405020304" pitchFamily="18" charset="0"/>
              <a:cs typeface="Arial"/>
            </a:endParaRPr>
          </a:p>
        </p:txBody>
      </p:sp>
      <p:sp>
        <p:nvSpPr>
          <p:cNvPr id="7" name="TextBox 6">
            <a:extLst>
              <a:ext uri="{FF2B5EF4-FFF2-40B4-BE49-F238E27FC236}">
                <a16:creationId xmlns:a16="http://schemas.microsoft.com/office/drawing/2014/main" id="{27EF6751-0524-4ED5-A8C4-EC3899D5E3BB}"/>
              </a:ext>
            </a:extLst>
          </p:cNvPr>
          <p:cNvSpPr txBox="1"/>
          <p:nvPr/>
        </p:nvSpPr>
        <p:spPr>
          <a:xfrm>
            <a:off x="1120237" y="6051790"/>
            <a:ext cx="9570560" cy="461665"/>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b="1">
                <a:ea typeface="Calibri"/>
                <a:cs typeface="Calibri"/>
              </a:rPr>
              <a:t>Help us realize the vision of best-in-class workplace accommodation!</a:t>
            </a:r>
          </a:p>
        </p:txBody>
      </p:sp>
      <p:cxnSp>
        <p:nvCxnSpPr>
          <p:cNvPr id="6" name="Straight Arrow Connector 5">
            <a:extLst>
              <a:ext uri="{FF2B5EF4-FFF2-40B4-BE49-F238E27FC236}">
                <a16:creationId xmlns:a16="http://schemas.microsoft.com/office/drawing/2014/main" id="{13A3E4BC-D745-0B4D-5B97-43302B276805}"/>
              </a:ext>
              <a:ext uri="{C183D7F6-B498-43B3-948B-1728B52AA6E4}">
                <adec:decorative xmlns:adec="http://schemas.microsoft.com/office/drawing/2017/decorative" val="1"/>
              </a:ext>
            </a:extLst>
          </p:cNvPr>
          <p:cNvCxnSpPr/>
          <p:nvPr/>
        </p:nvCxnSpPr>
        <p:spPr>
          <a:xfrm>
            <a:off x="952923" y="1215774"/>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84330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F4E7CCE-10FF-14A6-3432-9DBBFECB4A60}"/>
              </a:ext>
            </a:extLst>
          </p:cNvPr>
          <p:cNvSpPr>
            <a:spLocks noGrp="1"/>
          </p:cNvSpPr>
          <p:nvPr>
            <p:ph type="sldNum" sz="quarter" idx="4"/>
          </p:nvPr>
        </p:nvSpPr>
        <p:spPr/>
        <p:txBody>
          <a:bodyPr/>
          <a:lstStyle/>
          <a:p>
            <a:fld id="{AF2FF8BA-8DDB-4074-883A-172F001D9E4F}" type="slidenum">
              <a:rPr lang="en-CA" noProof="0" smtClean="0"/>
              <a:t>18</a:t>
            </a:fld>
            <a:endParaRPr lang="en-CA" noProof="0"/>
          </a:p>
        </p:txBody>
      </p:sp>
      <p:sp>
        <p:nvSpPr>
          <p:cNvPr id="9" name="Title 1">
            <a:extLst>
              <a:ext uri="{FF2B5EF4-FFF2-40B4-BE49-F238E27FC236}">
                <a16:creationId xmlns:a16="http://schemas.microsoft.com/office/drawing/2014/main" id="{AAAE12C4-DD7B-B4FA-19F0-EE59C1C78ECE}"/>
              </a:ext>
            </a:extLst>
          </p:cNvPr>
          <p:cNvSpPr>
            <a:spLocks noGrp="1"/>
          </p:cNvSpPr>
          <p:nvPr>
            <p:ph type="title"/>
          </p:nvPr>
        </p:nvSpPr>
        <p:spPr>
          <a:xfrm>
            <a:off x="831850" y="1934181"/>
            <a:ext cx="10515600" cy="2852737"/>
          </a:xfrm>
        </p:spPr>
        <p:txBody>
          <a:bodyPr>
            <a:normAutofit/>
          </a:bodyPr>
          <a:lstStyle/>
          <a:p>
            <a:pPr algn="ctr"/>
            <a:r>
              <a:rPr lang="en-CA" sz="6600" b="1" noProof="0">
                <a:latin typeface="+mn-lt"/>
              </a:rPr>
              <a:t>Annexes</a:t>
            </a:r>
            <a:endParaRPr lang="en-CA" sz="6600" noProof="0">
              <a:latin typeface="+mn-lt"/>
            </a:endParaRPr>
          </a:p>
        </p:txBody>
      </p:sp>
    </p:spTree>
    <p:extLst>
      <p:ext uri="{BB962C8B-B14F-4D97-AF65-F5344CB8AC3E}">
        <p14:creationId xmlns:p14="http://schemas.microsoft.com/office/powerpoint/2010/main" val="38734180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100FC-FE86-0AA1-8DCF-073DF4E8DAA8}"/>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625694B-7EBB-AA5E-587E-6926CF1677F1}"/>
              </a:ext>
            </a:extLst>
          </p:cNvPr>
          <p:cNvSpPr>
            <a:spLocks noGrp="1"/>
          </p:cNvSpPr>
          <p:nvPr>
            <p:ph type="sldNum" sz="quarter" idx="12"/>
          </p:nvPr>
        </p:nvSpPr>
        <p:spPr>
          <a:xfrm>
            <a:off x="11884014" y="6441239"/>
            <a:ext cx="262588"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1C91D64-9C86-45A5-B843-D9E3C03B946A}" type="slidenum">
              <a:rPr kumimoji="0" lang="en-CA"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CA"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008F3272-CFF6-2F5B-1EF2-42EAF21FDA6A}"/>
              </a:ext>
            </a:extLst>
          </p:cNvPr>
          <p:cNvSpPr txBox="1">
            <a:spLocks noGrp="1"/>
          </p:cNvSpPr>
          <p:nvPr>
            <p:ph type="title" idx="4294967295"/>
          </p:nvPr>
        </p:nvSpPr>
        <p:spPr bwMode="white">
          <a:xfrm>
            <a:off x="532130" y="47102"/>
            <a:ext cx="11888470"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defTabSz="457200">
              <a:lnSpc>
                <a:spcPct val="100000"/>
              </a:lnSpc>
              <a:spcBef>
                <a:spcPts val="0"/>
              </a:spcBef>
              <a:defRPr/>
            </a:pPr>
            <a:r>
              <a:rPr lang="en-CA" b="1">
                <a:latin typeface="Calibri Light"/>
                <a:ea typeface="Calibri Light"/>
                <a:cs typeface="Calibri Light"/>
              </a:rPr>
              <a:t>Annex A  - Best-In-Class</a:t>
            </a:r>
            <a:r>
              <a:rPr kumimoji="0" lang="en-CA" b="1" i="0" u="none" strike="noStrike" kern="1200" cap="none" spc="0" normalizeH="0" baseline="0" noProof="0">
                <a:ln>
                  <a:noFill/>
                </a:ln>
                <a:effectLst/>
                <a:uLnTx/>
                <a:uFillTx/>
                <a:latin typeface="Calibri Light"/>
                <a:ea typeface="Calibri Light"/>
                <a:cs typeface="Calibri Light"/>
              </a:rPr>
              <a:t> Service Delivery</a:t>
            </a:r>
          </a:p>
        </p:txBody>
      </p:sp>
      <p:sp>
        <p:nvSpPr>
          <p:cNvPr id="5" name="TextBox 4">
            <a:extLst>
              <a:ext uri="{FF2B5EF4-FFF2-40B4-BE49-F238E27FC236}">
                <a16:creationId xmlns:a16="http://schemas.microsoft.com/office/drawing/2014/main" id="{8292E542-F6C2-1B61-3089-74038615314E}"/>
              </a:ext>
            </a:extLst>
          </p:cNvPr>
          <p:cNvSpPr txBox="1"/>
          <p:nvPr/>
        </p:nvSpPr>
        <p:spPr>
          <a:xfrm>
            <a:off x="532130" y="645533"/>
            <a:ext cx="9251950" cy="369332"/>
          </a:xfrm>
          <a:prstGeom prst="rect">
            <a:avLst/>
          </a:prstGeom>
          <a:noFill/>
        </p:spPr>
        <p:txBody>
          <a:bodyPr wrap="square" lIns="91440" tIns="45720" rIns="91440" bIns="45720" anchor="t">
            <a:spAutoFit/>
          </a:bodyPr>
          <a:lstStyle/>
          <a:p>
            <a:r>
              <a:rPr lang="en-CA" sz="1800">
                <a:latin typeface="Calibri"/>
                <a:ea typeface="Calibri"/>
                <a:cs typeface="Calibri"/>
              </a:rPr>
              <a:t>There are clear </a:t>
            </a:r>
            <a:r>
              <a:rPr kumimoji="0" lang="en-CA" sz="1800" i="0" u="none" strike="noStrike" kern="1200" cap="none" spc="0" normalizeH="0" baseline="0" noProof="0">
                <a:ln>
                  <a:noFill/>
                </a:ln>
                <a:effectLst/>
                <a:uLnTx/>
                <a:uFillTx/>
                <a:latin typeface="Calibri"/>
                <a:ea typeface="Calibri"/>
                <a:cs typeface="Calibri"/>
              </a:rPr>
              <a:t>Key Success Factors </a:t>
            </a:r>
            <a:r>
              <a:rPr lang="en-CA">
                <a:latin typeface="Calibri"/>
                <a:ea typeface="Calibri"/>
                <a:cs typeface="Calibri"/>
              </a:rPr>
              <a:t>for</a:t>
            </a:r>
            <a:r>
              <a:rPr kumimoji="0" lang="en-CA" sz="1800" i="0" u="none" strike="noStrike" kern="1200" cap="none" spc="0" normalizeH="0" baseline="0" noProof="0">
                <a:ln>
                  <a:noFill/>
                </a:ln>
                <a:effectLst/>
                <a:uLnTx/>
                <a:uFillTx/>
                <a:latin typeface="Calibri"/>
                <a:ea typeface="Calibri"/>
                <a:cs typeface="Calibri"/>
              </a:rPr>
              <a:t> </a:t>
            </a:r>
            <a:r>
              <a:rPr lang="en-CA">
                <a:latin typeface="Calibri"/>
                <a:ea typeface="Calibri"/>
                <a:cs typeface="Calibri"/>
              </a:rPr>
              <a:t>best-in-class</a:t>
            </a:r>
            <a:r>
              <a:rPr kumimoji="0" lang="en-CA" sz="1800" i="0" u="none" strike="noStrike" kern="1200" cap="none" spc="0" normalizeH="0" baseline="0" noProof="0">
                <a:ln>
                  <a:noFill/>
                </a:ln>
                <a:effectLst/>
                <a:uLnTx/>
                <a:uFillTx/>
                <a:latin typeface="Calibri"/>
                <a:ea typeface="Calibri"/>
                <a:cs typeface="Calibri"/>
              </a:rPr>
              <a:t> </a:t>
            </a:r>
            <a:r>
              <a:rPr lang="en-CA">
                <a:latin typeface="Calibri"/>
                <a:ea typeface="Calibri"/>
                <a:cs typeface="Calibri"/>
              </a:rPr>
              <a:t>workplace</a:t>
            </a:r>
            <a:r>
              <a:rPr kumimoji="0" lang="en-CA" sz="1800" i="0" u="none" strike="noStrike" kern="1200" cap="none" spc="0" normalizeH="0" baseline="0" noProof="0">
                <a:ln>
                  <a:noFill/>
                </a:ln>
                <a:effectLst/>
                <a:uLnTx/>
                <a:uFillTx/>
                <a:latin typeface="Calibri"/>
                <a:ea typeface="Calibri"/>
                <a:cs typeface="Calibri"/>
              </a:rPr>
              <a:t> </a:t>
            </a:r>
            <a:r>
              <a:rPr lang="en-CA">
                <a:latin typeface="Calibri"/>
                <a:ea typeface="Calibri"/>
                <a:cs typeface="Calibri"/>
              </a:rPr>
              <a:t>accommodation</a:t>
            </a:r>
            <a:r>
              <a:rPr kumimoji="0" lang="en-CA" sz="1800" i="0" u="none" strike="noStrike" kern="1200" cap="none" spc="0" normalizeH="0" baseline="0" noProof="0">
                <a:ln>
                  <a:noFill/>
                </a:ln>
                <a:effectLst/>
                <a:uLnTx/>
                <a:uFillTx/>
                <a:latin typeface="Calibri"/>
                <a:ea typeface="Calibri"/>
                <a:cs typeface="Calibri"/>
              </a:rPr>
              <a:t> and they are:</a:t>
            </a:r>
            <a:endParaRPr lang="en-CA">
              <a:latin typeface="Calibri"/>
              <a:ea typeface="Calibri"/>
              <a:cs typeface="Calibri"/>
            </a:endParaRPr>
          </a:p>
        </p:txBody>
      </p:sp>
      <p:pic>
        <p:nvPicPr>
          <p:cNvPr id="7" name="Graphic 6">
            <a:extLst>
              <a:ext uri="{FF2B5EF4-FFF2-40B4-BE49-F238E27FC236}">
                <a16:creationId xmlns:a16="http://schemas.microsoft.com/office/drawing/2014/main" id="{118ABB14-3448-A03D-F100-73E51D8052EA}"/>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555338" y="327648"/>
            <a:ext cx="1378830" cy="1127236"/>
          </a:xfrm>
          <a:prstGeom prst="rect">
            <a:avLst/>
          </a:prstGeom>
        </p:spPr>
      </p:pic>
      <p:grpSp>
        <p:nvGrpSpPr>
          <p:cNvPr id="4" name="Group 3" descr="1. Adopt and promote a clear approach to accommodation service delivery&#10;1.1 Proactively make information about workplace accommodation easily available&#10;1.2 Enable timely and collaborative workplace accommodation practices&#10;1.3 Establish a central service point for employees with disabilities to easily make workplace accommodation requests">
            <a:extLst>
              <a:ext uri="{FF2B5EF4-FFF2-40B4-BE49-F238E27FC236}">
                <a16:creationId xmlns:a16="http://schemas.microsoft.com/office/drawing/2014/main" id="{31B3EB52-9A2D-A2E9-EF77-0063E7F45F6C}"/>
              </a:ext>
            </a:extLst>
          </p:cNvPr>
          <p:cNvGrpSpPr/>
          <p:nvPr/>
        </p:nvGrpSpPr>
        <p:grpSpPr>
          <a:xfrm>
            <a:off x="615950" y="1085850"/>
            <a:ext cx="5759450" cy="1495598"/>
            <a:chOff x="615950" y="1085850"/>
            <a:chExt cx="5759450" cy="1495598"/>
          </a:xfrm>
        </p:grpSpPr>
        <p:sp>
          <p:nvSpPr>
            <p:cNvPr id="8" name="Rectangle 7">
              <a:extLst>
                <a:ext uri="{FF2B5EF4-FFF2-40B4-BE49-F238E27FC236}">
                  <a16:creationId xmlns:a16="http://schemas.microsoft.com/office/drawing/2014/main" id="{2E6BE1FA-1EF8-6C1C-439C-28520B6495CB}"/>
                </a:ext>
              </a:extLst>
            </p:cNvPr>
            <p:cNvSpPr/>
            <p:nvPr/>
          </p:nvSpPr>
          <p:spPr>
            <a:xfrm>
              <a:off x="615950" y="1386859"/>
              <a:ext cx="5759450" cy="1194589"/>
            </a:xfrm>
            <a:prstGeom prst="rect">
              <a:avLst/>
            </a:prstGeom>
            <a:solidFill>
              <a:srgbClr val="EAEAE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65113" lvl="0" indent="-265113">
                <a:lnSpc>
                  <a:spcPct val="90000"/>
                </a:lnSpc>
              </a:pP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1.1 Proactively make information about workplace accommodation easily available</a:t>
              </a:r>
              <a:endParaRPr lang="en-CA" sz="1300" b="1" spc="-20" noProof="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265113" lvl="0" indent="-265113">
                <a:lnSpc>
                  <a:spcPct val="90000"/>
                </a:lnSpc>
              </a:pP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1.2 Enable timely and collaborative workplace accommodation practices</a:t>
              </a:r>
            </a:p>
            <a:p>
              <a:pPr marL="265113" lvl="0" indent="-265113">
                <a:lnSpc>
                  <a:spcPct val="90000"/>
                </a:lnSpc>
              </a:pP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1.3 Establish a central service point for employees with disabilities to easily make workplace accommodation requests</a:t>
              </a:r>
            </a:p>
          </p:txBody>
        </p:sp>
        <p:sp>
          <p:nvSpPr>
            <p:cNvPr id="19" name="Rectangle: Rounded Corners 18">
              <a:extLst>
                <a:ext uri="{FF2B5EF4-FFF2-40B4-BE49-F238E27FC236}">
                  <a16:creationId xmlns:a16="http://schemas.microsoft.com/office/drawing/2014/main" id="{8CF9BAC3-BD59-8466-D664-A54A300EEA5E}"/>
                </a:ext>
              </a:extLst>
            </p:cNvPr>
            <p:cNvSpPr/>
            <p:nvPr/>
          </p:nvSpPr>
          <p:spPr>
            <a:xfrm>
              <a:off x="838200" y="1085850"/>
              <a:ext cx="5340350" cy="400050"/>
            </a:xfrm>
            <a:prstGeom prst="roundRect">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CA" sz="1300" b="1" noProof="0">
                  <a:solidFill>
                    <a:srgbClr val="FFFFFF"/>
                  </a:solidFill>
                  <a:latin typeface="Calibri" panose="020F0502020204030204" pitchFamily="34" charset="0"/>
                  <a:ea typeface="Calibri" panose="020F0502020204030204" pitchFamily="34" charset="0"/>
                  <a:cs typeface="Calibri" panose="020F0502020204030204" pitchFamily="34" charset="0"/>
                </a:rPr>
                <a:t>1. Adopt and </a:t>
              </a:r>
              <a:r>
                <a:rPr lang="en-CA" sz="1300" b="1">
                  <a:solidFill>
                    <a:srgbClr val="FFFFFF"/>
                  </a:solidFill>
                  <a:latin typeface="Calibri" panose="020F0502020204030204" pitchFamily="34" charset="0"/>
                  <a:ea typeface="Calibri" panose="020F0502020204030204" pitchFamily="34" charset="0"/>
                  <a:cs typeface="Calibri" panose="020F0502020204030204" pitchFamily="34" charset="0"/>
                </a:rPr>
                <a:t>promote</a:t>
              </a:r>
              <a:r>
                <a:rPr lang="en-CA" sz="1300" b="1" noProof="0">
                  <a:solidFill>
                    <a:srgbClr val="FFFFFF"/>
                  </a:solidFill>
                  <a:latin typeface="Calibri" panose="020F0502020204030204" pitchFamily="34" charset="0"/>
                  <a:ea typeface="Calibri" panose="020F0502020204030204" pitchFamily="34" charset="0"/>
                  <a:cs typeface="Calibri" panose="020F0502020204030204" pitchFamily="34" charset="0"/>
                </a:rPr>
                <a:t> a </a:t>
              </a:r>
              <a:r>
                <a:rPr lang="en-CA" sz="1300" b="1">
                  <a:solidFill>
                    <a:srgbClr val="FFFFFF"/>
                  </a:solidFill>
                  <a:latin typeface="Calibri" panose="020F0502020204030204" pitchFamily="34" charset="0"/>
                  <a:ea typeface="Calibri" panose="020F0502020204030204" pitchFamily="34" charset="0"/>
                  <a:cs typeface="Calibri" panose="020F0502020204030204" pitchFamily="34" charset="0"/>
                </a:rPr>
                <a:t>clear</a:t>
              </a:r>
              <a:r>
                <a:rPr lang="en-CA" sz="1300" b="1" noProof="0">
                  <a:solidFill>
                    <a:srgbClr val="FFFFFF"/>
                  </a:solidFill>
                  <a:latin typeface="Calibri" panose="020F0502020204030204" pitchFamily="34" charset="0"/>
                  <a:ea typeface="Calibri" panose="020F0502020204030204" pitchFamily="34" charset="0"/>
                  <a:cs typeface="Calibri" panose="020F0502020204030204" pitchFamily="34" charset="0"/>
                </a:rPr>
                <a:t> </a:t>
              </a:r>
              <a:r>
                <a:rPr lang="en-CA" sz="1300" b="1">
                  <a:solidFill>
                    <a:srgbClr val="FFFFFF"/>
                  </a:solidFill>
                  <a:latin typeface="Calibri" panose="020F0502020204030204" pitchFamily="34" charset="0"/>
                  <a:ea typeface="Calibri" panose="020F0502020204030204" pitchFamily="34" charset="0"/>
                  <a:cs typeface="Calibri" panose="020F0502020204030204" pitchFamily="34" charset="0"/>
                </a:rPr>
                <a:t>approach</a:t>
              </a:r>
              <a:r>
                <a:rPr lang="en-CA" sz="1300" b="1" noProof="0">
                  <a:solidFill>
                    <a:srgbClr val="FFFFFF"/>
                  </a:solidFill>
                  <a:latin typeface="Calibri" panose="020F0502020204030204" pitchFamily="34" charset="0"/>
                  <a:ea typeface="Calibri" panose="020F0502020204030204" pitchFamily="34" charset="0"/>
                  <a:cs typeface="Calibri" panose="020F0502020204030204" pitchFamily="34" charset="0"/>
                </a:rPr>
                <a:t> to </a:t>
              </a:r>
              <a:r>
                <a:rPr lang="en-CA" sz="1300" b="1">
                  <a:solidFill>
                    <a:srgbClr val="FFFFFF"/>
                  </a:solidFill>
                  <a:latin typeface="Calibri" panose="020F0502020204030204" pitchFamily="34" charset="0"/>
                  <a:ea typeface="Calibri" panose="020F0502020204030204" pitchFamily="34" charset="0"/>
                  <a:cs typeface="Calibri" panose="020F0502020204030204" pitchFamily="34" charset="0"/>
                </a:rPr>
                <a:t>accommodation</a:t>
              </a:r>
              <a:r>
                <a:rPr lang="en-CA" sz="1300" b="1" noProof="0">
                  <a:solidFill>
                    <a:srgbClr val="FFFFFF"/>
                  </a:solidFill>
                  <a:latin typeface="Calibri" panose="020F0502020204030204" pitchFamily="34" charset="0"/>
                  <a:ea typeface="Calibri" panose="020F0502020204030204" pitchFamily="34" charset="0"/>
                  <a:cs typeface="Calibri" panose="020F0502020204030204" pitchFamily="34" charset="0"/>
                </a:rPr>
                <a:t> </a:t>
              </a:r>
              <a:r>
                <a:rPr lang="en-CA" sz="1300" b="1">
                  <a:solidFill>
                    <a:srgbClr val="FFFFFF"/>
                  </a:solidFill>
                  <a:latin typeface="Calibri" panose="020F0502020204030204" pitchFamily="34" charset="0"/>
                  <a:ea typeface="Calibri" panose="020F0502020204030204" pitchFamily="34" charset="0"/>
                  <a:cs typeface="Calibri" panose="020F0502020204030204" pitchFamily="34" charset="0"/>
                </a:rPr>
                <a:t>service</a:t>
              </a:r>
              <a:r>
                <a:rPr lang="en-CA" sz="1300" b="1" noProof="0">
                  <a:solidFill>
                    <a:srgbClr val="FFFFFF"/>
                  </a:solidFill>
                  <a:latin typeface="Calibri" panose="020F0502020204030204" pitchFamily="34" charset="0"/>
                  <a:ea typeface="Calibri" panose="020F0502020204030204" pitchFamily="34" charset="0"/>
                  <a:cs typeface="Calibri" panose="020F0502020204030204" pitchFamily="34" charset="0"/>
                </a:rPr>
                <a:t> </a:t>
              </a:r>
              <a:r>
                <a:rPr lang="en-CA" sz="1300" b="1">
                  <a:solidFill>
                    <a:srgbClr val="FFFFFF"/>
                  </a:solidFill>
                  <a:latin typeface="Calibri" panose="020F0502020204030204" pitchFamily="34" charset="0"/>
                  <a:ea typeface="Calibri" panose="020F0502020204030204" pitchFamily="34" charset="0"/>
                  <a:cs typeface="Calibri" panose="020F0502020204030204" pitchFamily="34" charset="0"/>
                </a:rPr>
                <a:t>delivery</a:t>
              </a:r>
              <a:r>
                <a:rPr lang="en-CA" sz="1300" b="1" noProof="0">
                  <a:solidFill>
                    <a:srgbClr val="FFFFFF"/>
                  </a:solidFill>
                  <a:latin typeface="Calibri" panose="020F0502020204030204" pitchFamily="34" charset="0"/>
                  <a:ea typeface="Calibri" panose="020F0502020204030204" pitchFamily="34" charset="0"/>
                  <a:cs typeface="Calibri" panose="020F0502020204030204" pitchFamily="34" charset="0"/>
                </a:rPr>
                <a:t>  </a:t>
              </a:r>
              <a:endParaRPr lang="en-CA" sz="1300" noProof="0">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6" name="Group 5" descr="2. Develop and maintain expertise in workplace barriers and solutions&#10;2.1 Establish expertise and skills internally to deliver an end-to-end service &#10;2.2 Obtain additional information and expertise when needed">
            <a:extLst>
              <a:ext uri="{FF2B5EF4-FFF2-40B4-BE49-F238E27FC236}">
                <a16:creationId xmlns:a16="http://schemas.microsoft.com/office/drawing/2014/main" id="{341695E9-14E2-C0F5-78EC-0E7B634A7937}"/>
              </a:ext>
            </a:extLst>
          </p:cNvPr>
          <p:cNvGrpSpPr/>
          <p:nvPr/>
        </p:nvGrpSpPr>
        <p:grpSpPr>
          <a:xfrm>
            <a:off x="615950" y="2683769"/>
            <a:ext cx="5759450" cy="1002398"/>
            <a:chOff x="615950" y="2683769"/>
            <a:chExt cx="5759450" cy="1002398"/>
          </a:xfrm>
        </p:grpSpPr>
        <p:sp>
          <p:nvSpPr>
            <p:cNvPr id="12" name="Rectangle 11">
              <a:extLst>
                <a:ext uri="{FF2B5EF4-FFF2-40B4-BE49-F238E27FC236}">
                  <a16:creationId xmlns:a16="http://schemas.microsoft.com/office/drawing/2014/main" id="{B601DDE4-4853-08AE-F89C-666ECD4A28AC}"/>
                </a:ext>
              </a:extLst>
            </p:cNvPr>
            <p:cNvSpPr/>
            <p:nvPr/>
          </p:nvSpPr>
          <p:spPr>
            <a:xfrm>
              <a:off x="615950" y="2980623"/>
              <a:ext cx="5759450" cy="705544"/>
            </a:xfrm>
            <a:prstGeom prst="rect">
              <a:avLst/>
            </a:prstGeom>
            <a:solidFill>
              <a:srgbClr val="EAEAE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65113" lvl="0" indent="-265113">
                <a:lnSpc>
                  <a:spcPct val="90000"/>
                </a:lnSpc>
              </a:pP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2.1 Establish expertise and skills internally to deliver an end-to-end service </a:t>
              </a:r>
            </a:p>
            <a:p>
              <a:pPr marL="265113" lvl="0" indent="-265113">
                <a:lnSpc>
                  <a:spcPct val="90000"/>
                </a:lnSpc>
              </a:pP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2.2 Obtain additional information and expertise when needed</a:t>
              </a:r>
            </a:p>
          </p:txBody>
        </p:sp>
        <p:sp>
          <p:nvSpPr>
            <p:cNvPr id="22" name="Rectangle: Rounded Corners 21">
              <a:extLst>
                <a:ext uri="{FF2B5EF4-FFF2-40B4-BE49-F238E27FC236}">
                  <a16:creationId xmlns:a16="http://schemas.microsoft.com/office/drawing/2014/main" id="{B8DD7B31-B714-E2C4-17A3-E78DFB3F0B93}"/>
                </a:ext>
              </a:extLst>
            </p:cNvPr>
            <p:cNvSpPr/>
            <p:nvPr/>
          </p:nvSpPr>
          <p:spPr>
            <a:xfrm>
              <a:off x="755650" y="2683769"/>
              <a:ext cx="5340350" cy="400050"/>
            </a:xfrm>
            <a:prstGeom prst="round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CA" sz="1300" b="1" noProof="0">
                  <a:solidFill>
                    <a:srgbClr val="FFFFFF"/>
                  </a:solidFill>
                  <a:latin typeface="Calibri" panose="020F0502020204030204" pitchFamily="34" charset="0"/>
                  <a:ea typeface="Calibri" panose="020F0502020204030204" pitchFamily="34" charset="0"/>
                  <a:cs typeface="Calibri" panose="020F0502020204030204" pitchFamily="34" charset="0"/>
                </a:rPr>
                <a:t>2. Develop and maintain expertise in workplace barriers and solutions</a:t>
              </a:r>
              <a:endParaRPr lang="en-CA" sz="1300" noProof="0">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4" name="Group 13" descr="3. Use verified solutions&#10;3.1 Create a list of workplace accommodation solutions approved for use by employees with disabilities&#10;3.2 Use standing offers, supply arrangements or acquisition cards to purchase high-demand workplace accommodation solutions &#10;3.3 Allow employees to try out solutions">
            <a:extLst>
              <a:ext uri="{FF2B5EF4-FFF2-40B4-BE49-F238E27FC236}">
                <a16:creationId xmlns:a16="http://schemas.microsoft.com/office/drawing/2014/main" id="{91CCD6DA-DD5C-A1F0-1495-30B43757042C}"/>
              </a:ext>
            </a:extLst>
          </p:cNvPr>
          <p:cNvGrpSpPr/>
          <p:nvPr/>
        </p:nvGrpSpPr>
        <p:grpSpPr>
          <a:xfrm>
            <a:off x="615950" y="3804992"/>
            <a:ext cx="5759450" cy="1558344"/>
            <a:chOff x="615950" y="3804992"/>
            <a:chExt cx="5759450" cy="1558344"/>
          </a:xfrm>
        </p:grpSpPr>
        <p:sp>
          <p:nvSpPr>
            <p:cNvPr id="11" name="Rectangle 10">
              <a:extLst>
                <a:ext uri="{FF2B5EF4-FFF2-40B4-BE49-F238E27FC236}">
                  <a16:creationId xmlns:a16="http://schemas.microsoft.com/office/drawing/2014/main" id="{118D7BA2-9E5F-0A73-6F9F-6B3925283671}"/>
                </a:ext>
              </a:extLst>
            </p:cNvPr>
            <p:cNvSpPr/>
            <p:nvPr/>
          </p:nvSpPr>
          <p:spPr>
            <a:xfrm>
              <a:off x="615950" y="4085342"/>
              <a:ext cx="5759450" cy="1277994"/>
            </a:xfrm>
            <a:prstGeom prst="rect">
              <a:avLst/>
            </a:prstGeom>
            <a:solidFill>
              <a:srgbClr val="EAEAEA"/>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180975" lvl="0" indent="-180975">
                <a:lnSpc>
                  <a:spcPct val="90000"/>
                </a:lnSpc>
              </a:pP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3.1 Create a list of workplace accommodation solutions approved for use by employees with disabilities</a:t>
              </a:r>
            </a:p>
            <a:p>
              <a:pPr marL="180975" lvl="0" indent="-180975">
                <a:lnSpc>
                  <a:spcPct val="90000"/>
                </a:lnSpc>
              </a:pP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3.2 Use standing offers, supply arrangements or acquisition cards to purchase high-demand workplace accommodation solutions </a:t>
              </a:r>
            </a:p>
            <a:p>
              <a:pPr marL="180975" lvl="0" indent="-180975">
                <a:lnSpc>
                  <a:spcPct val="90000"/>
                </a:lnSpc>
              </a:pP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3.3 Allow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employees</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to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try</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out</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solutions</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endParaRPr lang="en-CA" sz="1300" b="1" spc="-20" noProof="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21" name="Rectangle: Rounded Corners 20">
              <a:extLst>
                <a:ext uri="{FF2B5EF4-FFF2-40B4-BE49-F238E27FC236}">
                  <a16:creationId xmlns:a16="http://schemas.microsoft.com/office/drawing/2014/main" id="{733F1E74-7A5F-6C0D-D560-D0F4B9DD051A}"/>
                </a:ext>
              </a:extLst>
            </p:cNvPr>
            <p:cNvSpPr/>
            <p:nvPr/>
          </p:nvSpPr>
          <p:spPr>
            <a:xfrm>
              <a:off x="755650" y="3804992"/>
              <a:ext cx="5340350" cy="400050"/>
            </a:xfrm>
            <a:prstGeom prst="roundRect">
              <a:avLst/>
            </a:prstGeom>
            <a:solidFill>
              <a:srgbClr val="004E9A"/>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CA" sz="1300" b="1" noProof="0">
                  <a:solidFill>
                    <a:srgbClr val="FFFFFF"/>
                  </a:solidFill>
                  <a:latin typeface="Calibri" panose="020F0502020204030204" pitchFamily="34" charset="0"/>
                  <a:ea typeface="Calibri" panose="020F0502020204030204" pitchFamily="34" charset="0"/>
                  <a:cs typeface="Calibri" panose="020F0502020204030204" pitchFamily="34" charset="0"/>
                </a:rPr>
                <a:t>3. Use </a:t>
              </a:r>
              <a:r>
                <a:rPr lang="en-CA" sz="1300" b="1">
                  <a:solidFill>
                    <a:srgbClr val="FFFFFF"/>
                  </a:solidFill>
                  <a:latin typeface="Calibri" panose="020F0502020204030204" pitchFamily="34" charset="0"/>
                  <a:ea typeface="Calibri" panose="020F0502020204030204" pitchFamily="34" charset="0"/>
                  <a:cs typeface="Calibri" panose="020F0502020204030204" pitchFamily="34" charset="0"/>
                </a:rPr>
                <a:t>verified</a:t>
              </a:r>
              <a:r>
                <a:rPr lang="en-CA" sz="1300" b="1" noProof="0">
                  <a:solidFill>
                    <a:srgbClr val="FFFFFF"/>
                  </a:solidFill>
                  <a:latin typeface="Calibri" panose="020F0502020204030204" pitchFamily="34" charset="0"/>
                  <a:ea typeface="Calibri" panose="020F0502020204030204" pitchFamily="34" charset="0"/>
                  <a:cs typeface="Calibri" panose="020F0502020204030204" pitchFamily="34" charset="0"/>
                </a:rPr>
                <a:t> </a:t>
              </a:r>
              <a:r>
                <a:rPr lang="en-CA" sz="1300" b="1">
                  <a:solidFill>
                    <a:srgbClr val="FFFFFF"/>
                  </a:solidFill>
                  <a:latin typeface="Calibri" panose="020F0502020204030204" pitchFamily="34" charset="0"/>
                  <a:ea typeface="Calibri" panose="020F0502020204030204" pitchFamily="34" charset="0"/>
                  <a:cs typeface="Calibri" panose="020F0502020204030204" pitchFamily="34" charset="0"/>
                </a:rPr>
                <a:t>solutions</a:t>
              </a:r>
              <a:r>
                <a:rPr lang="en-CA" sz="1300" b="1" noProof="0">
                  <a:solidFill>
                    <a:srgbClr val="FFFFFF"/>
                  </a:solidFill>
                  <a:latin typeface="Calibri" panose="020F0502020204030204" pitchFamily="34" charset="0"/>
                  <a:ea typeface="Calibri" panose="020F0502020204030204" pitchFamily="34" charset="0"/>
                  <a:cs typeface="Calibri" panose="020F0502020204030204" pitchFamily="34" charset="0"/>
                </a:rPr>
                <a:t> </a:t>
              </a:r>
            </a:p>
          </p:txBody>
        </p:sp>
      </p:grpSp>
      <p:grpSp>
        <p:nvGrpSpPr>
          <p:cNvPr id="15" name="Group 14" descr="4. Design an effective service delivery approach&#10;4.1 Implement an end-to-end case management approach&#10;4.2 Develop a coordination mechanism&#10;4.3 Use a centralized budget to purchase workplace accommodations">
            <a:extLst>
              <a:ext uri="{FF2B5EF4-FFF2-40B4-BE49-F238E27FC236}">
                <a16:creationId xmlns:a16="http://schemas.microsoft.com/office/drawing/2014/main" id="{CD2E3FEF-D74F-C861-0BBD-DAFF79302E7C}"/>
              </a:ext>
            </a:extLst>
          </p:cNvPr>
          <p:cNvGrpSpPr/>
          <p:nvPr/>
        </p:nvGrpSpPr>
        <p:grpSpPr>
          <a:xfrm>
            <a:off x="615950" y="5443661"/>
            <a:ext cx="5759450" cy="1184151"/>
            <a:chOff x="615950" y="5443661"/>
            <a:chExt cx="5759450" cy="1184151"/>
          </a:xfrm>
        </p:grpSpPr>
        <p:sp>
          <p:nvSpPr>
            <p:cNvPr id="10" name="Rectangle 9">
              <a:extLst>
                <a:ext uri="{FF2B5EF4-FFF2-40B4-BE49-F238E27FC236}">
                  <a16:creationId xmlns:a16="http://schemas.microsoft.com/office/drawing/2014/main" id="{F4C6CD63-6B1B-3997-9275-49D88D7973CD}"/>
                </a:ext>
              </a:extLst>
            </p:cNvPr>
            <p:cNvSpPr/>
            <p:nvPr/>
          </p:nvSpPr>
          <p:spPr>
            <a:xfrm>
              <a:off x="615950" y="5687238"/>
              <a:ext cx="5759450" cy="940574"/>
            </a:xfrm>
            <a:prstGeom prst="rect">
              <a:avLst/>
            </a:prstGeom>
            <a:solidFill>
              <a:srgbClr val="EAEAE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defTabSz="457200">
                <a:defRPr/>
              </a:pPr>
              <a:r>
                <a:rPr lang="en-CA" sz="1300" b="1" noProof="0">
                  <a:solidFill>
                    <a:prstClr val="black">
                      <a:hueOff val="0"/>
                      <a:satOff val="0"/>
                      <a:lumOff val="0"/>
                      <a:alphaOff val="0"/>
                    </a:prstClr>
                  </a:solidFill>
                  <a:latin typeface="Calibri" panose="020F0502020204030204" pitchFamily="34" charset="0"/>
                  <a:ea typeface="Calibri" panose="020F0502020204030204" pitchFamily="34" charset="0"/>
                  <a:cs typeface="Calibri" panose="020F0502020204030204" pitchFamily="34" charset="0"/>
                </a:rPr>
                <a:t>4.1 Implement an end-to-end case management approach</a:t>
              </a:r>
              <a:endParaRPr lang="en-CA" sz="1300" b="1" spc="-20" noProof="0">
                <a:solidFill>
                  <a:prstClr val="black">
                    <a:hueOff val="0"/>
                    <a:satOff val="0"/>
                    <a:lumOff val="0"/>
                    <a:alphaOff val="0"/>
                  </a:prstClr>
                </a:solidFill>
                <a:latin typeface="Calibri" panose="020F0502020204030204" pitchFamily="34" charset="0"/>
                <a:ea typeface="Calibri" panose="020F0502020204030204" pitchFamily="34" charset="0"/>
                <a:cs typeface="Calibri" panose="020F0502020204030204" pitchFamily="34" charset="0"/>
              </a:endParaRPr>
            </a:p>
            <a:p>
              <a:pPr lvl="0" defTabSz="457200">
                <a:defRPr/>
              </a:pPr>
              <a:r>
                <a:rPr lang="en-CA" sz="1300" b="1" noProof="0">
                  <a:solidFill>
                    <a:prstClr val="black">
                      <a:hueOff val="0"/>
                      <a:satOff val="0"/>
                      <a:lumOff val="0"/>
                      <a:alphaOff val="0"/>
                    </a:prstClr>
                  </a:solidFill>
                  <a:latin typeface="Calibri" panose="020F0502020204030204" pitchFamily="34" charset="0"/>
                  <a:ea typeface="Calibri" panose="020F0502020204030204" pitchFamily="34" charset="0"/>
                  <a:cs typeface="Calibri" panose="020F0502020204030204" pitchFamily="34" charset="0"/>
                </a:rPr>
                <a:t>4.2 Develop a coordination mechanism</a:t>
              </a:r>
            </a:p>
            <a:p>
              <a:pPr lvl="0" defTabSz="457200">
                <a:defRPr/>
              </a:pPr>
              <a:r>
                <a:rPr lang="en-CA" sz="1300" b="1" noProof="0">
                  <a:solidFill>
                    <a:prstClr val="black">
                      <a:hueOff val="0"/>
                      <a:satOff val="0"/>
                      <a:lumOff val="0"/>
                      <a:alphaOff val="0"/>
                    </a:prstClr>
                  </a:solidFill>
                  <a:latin typeface="Calibri" panose="020F0502020204030204" pitchFamily="34" charset="0"/>
                  <a:ea typeface="Calibri" panose="020F0502020204030204" pitchFamily="34" charset="0"/>
                  <a:cs typeface="Calibri" panose="020F0502020204030204" pitchFamily="34" charset="0"/>
                </a:rPr>
                <a:t>4.3 Use a centralized budget to purchase workplace accommodations</a:t>
              </a:r>
            </a:p>
          </p:txBody>
        </p:sp>
        <p:sp>
          <p:nvSpPr>
            <p:cNvPr id="20" name="Rectangle: Rounded Corners 19">
              <a:extLst>
                <a:ext uri="{FF2B5EF4-FFF2-40B4-BE49-F238E27FC236}">
                  <a16:creationId xmlns:a16="http://schemas.microsoft.com/office/drawing/2014/main" id="{21E77BD5-9676-5DD1-F889-6449E917B59B}"/>
                </a:ext>
              </a:extLst>
            </p:cNvPr>
            <p:cNvSpPr/>
            <p:nvPr/>
          </p:nvSpPr>
          <p:spPr>
            <a:xfrm>
              <a:off x="755650" y="5443661"/>
              <a:ext cx="5340350" cy="400050"/>
            </a:xfrm>
            <a:prstGeom prst="round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CA" sz="1300" b="1" noProof="0">
                  <a:solidFill>
                    <a:prstClr val="white"/>
                  </a:solidFill>
                  <a:latin typeface="Calibri" panose="020F0502020204030204" pitchFamily="34" charset="0"/>
                  <a:ea typeface="Calibri" panose="020F0502020204030204" pitchFamily="34" charset="0"/>
                  <a:cs typeface="Calibri" panose="020F0502020204030204" pitchFamily="34" charset="0"/>
                </a:rPr>
                <a:t>4. Design an effective service delivery approach</a:t>
              </a:r>
              <a:endParaRPr lang="en-CA" sz="1300" noProof="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17" name="Group 16" descr="5. Ensure continuous improvements to workplace accommodation service delivery for employees with disabilities&#10;5.1 Track and report data to drive service improvements &#10;5.2 Develop, implement and monitor progress on meeting service standards">
            <a:extLst>
              <a:ext uri="{FF2B5EF4-FFF2-40B4-BE49-F238E27FC236}">
                <a16:creationId xmlns:a16="http://schemas.microsoft.com/office/drawing/2014/main" id="{15CF5733-CF7E-5398-61FD-DB4B9221CFF8}"/>
              </a:ext>
            </a:extLst>
          </p:cNvPr>
          <p:cNvGrpSpPr/>
          <p:nvPr/>
        </p:nvGrpSpPr>
        <p:grpSpPr>
          <a:xfrm>
            <a:off x="6927850" y="1553479"/>
            <a:ext cx="4956164" cy="1130045"/>
            <a:chOff x="6927850" y="1553479"/>
            <a:chExt cx="4956164" cy="1130045"/>
          </a:xfrm>
        </p:grpSpPr>
        <p:sp>
          <p:nvSpPr>
            <p:cNvPr id="9" name="Rectangle 8">
              <a:extLst>
                <a:ext uri="{FF2B5EF4-FFF2-40B4-BE49-F238E27FC236}">
                  <a16:creationId xmlns:a16="http://schemas.microsoft.com/office/drawing/2014/main" id="{484AAE04-49EC-79CD-0C09-992D742D63BF}"/>
                </a:ext>
              </a:extLst>
            </p:cNvPr>
            <p:cNvSpPr/>
            <p:nvPr/>
          </p:nvSpPr>
          <p:spPr>
            <a:xfrm>
              <a:off x="6927850" y="1857167"/>
              <a:ext cx="4956164" cy="826357"/>
            </a:xfrm>
            <a:prstGeom prst="rect">
              <a:avLst/>
            </a:prstGeom>
            <a:solidFill>
              <a:srgbClr val="EAEAEA"/>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264795" lvl="0" indent="-264795">
                <a:lnSpc>
                  <a:spcPct val="90000"/>
                </a:lnSpc>
              </a:pP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5.1 Track and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report</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data</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to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drive</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service</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improvements</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endParaRPr lang="en-CA" sz="1300" b="1" spc="-20" noProof="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264795" lvl="0" indent="-264795">
                <a:lnSpc>
                  <a:spcPct val="90000"/>
                </a:lnSpc>
              </a:pP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5.2 Develop,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implement</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and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monitor</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progress</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on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meeting</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service</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standards</a:t>
              </a:r>
              <a:endParaRPr lang="en-CA" sz="1300" b="1" spc="-20" noProof="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p:txBody>
        </p:sp>
        <p:sp>
          <p:nvSpPr>
            <p:cNvPr id="25" name="Rectangle: Rounded Corners 24">
              <a:extLst>
                <a:ext uri="{FF2B5EF4-FFF2-40B4-BE49-F238E27FC236}">
                  <a16:creationId xmlns:a16="http://schemas.microsoft.com/office/drawing/2014/main" id="{60BB6986-66F7-B6F2-ECF3-61A9A1AE1BF1}"/>
                </a:ext>
              </a:extLst>
            </p:cNvPr>
            <p:cNvSpPr/>
            <p:nvPr/>
          </p:nvSpPr>
          <p:spPr>
            <a:xfrm>
              <a:off x="7096114" y="1553479"/>
              <a:ext cx="4638686" cy="400050"/>
            </a:xfrm>
            <a:prstGeom prst="roundRect">
              <a:avLst/>
            </a:prstGeom>
            <a:solidFill>
              <a:srgbClr val="3F006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CA" sz="1300" b="1" noProof="0">
                  <a:solidFill>
                    <a:srgbClr val="FFFFFF"/>
                  </a:solidFill>
                  <a:latin typeface="Calibri" panose="020F0502020204030204" pitchFamily="34" charset="0"/>
                  <a:ea typeface="Calibri" panose="020F0502020204030204" pitchFamily="34" charset="0"/>
                  <a:cs typeface="Calibri" panose="020F0502020204030204" pitchFamily="34" charset="0"/>
                </a:rPr>
                <a:t>5. Ensure continuous improvements to workplace accommodation service delivery for employees with disabilities</a:t>
              </a:r>
            </a:p>
          </p:txBody>
        </p:sp>
      </p:grpSp>
      <p:grpSp>
        <p:nvGrpSpPr>
          <p:cNvPr id="23" name="Group 22" descr="6. Build and maintain a culture of belonging that supports workplace accommodation&#10;6.1 Mandate training on accessibility and disability inclusion for all employees  &#10;6.2 Provide targeted training for those delivering accommodation services for employees who deliver workplace accommodation services, including managers&#10;6.3 Take a ‘nothing without us’ approach">
            <a:extLst>
              <a:ext uri="{FF2B5EF4-FFF2-40B4-BE49-F238E27FC236}">
                <a16:creationId xmlns:a16="http://schemas.microsoft.com/office/drawing/2014/main" id="{32F39A1E-092F-0C50-4729-81F7EE356926}"/>
              </a:ext>
            </a:extLst>
          </p:cNvPr>
          <p:cNvGrpSpPr/>
          <p:nvPr/>
        </p:nvGrpSpPr>
        <p:grpSpPr>
          <a:xfrm>
            <a:off x="6927850" y="2798597"/>
            <a:ext cx="4956164" cy="1634454"/>
            <a:chOff x="6927850" y="2798597"/>
            <a:chExt cx="4956164" cy="1634454"/>
          </a:xfrm>
        </p:grpSpPr>
        <p:sp>
          <p:nvSpPr>
            <p:cNvPr id="18" name="Rectangle 17">
              <a:extLst>
                <a:ext uri="{FF2B5EF4-FFF2-40B4-BE49-F238E27FC236}">
                  <a16:creationId xmlns:a16="http://schemas.microsoft.com/office/drawing/2014/main" id="{8B65ED53-14D0-3481-D92C-74B5CBE0E123}"/>
                </a:ext>
              </a:extLst>
            </p:cNvPr>
            <p:cNvSpPr/>
            <p:nvPr/>
          </p:nvSpPr>
          <p:spPr>
            <a:xfrm>
              <a:off x="6927850" y="3102610"/>
              <a:ext cx="4956164" cy="1330441"/>
            </a:xfrm>
            <a:prstGeom prst="rect">
              <a:avLst/>
            </a:prstGeom>
            <a:solidFill>
              <a:srgbClr val="EAEAEA"/>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264795" lvl="0" indent="-264795">
                <a:lnSpc>
                  <a:spcPct val="90000"/>
                </a:lnSpc>
              </a:pP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6.1 Mandate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training</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on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accessibility</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and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disability</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inclusion</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for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all</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employees</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endParaRPr lang="en-US" sz="1300" b="1">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264795" lvl="0" indent="-264795">
                <a:lnSpc>
                  <a:spcPct val="90000"/>
                </a:lnSpc>
              </a:pP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6.2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Provide</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targeted</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training</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for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those</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delivering</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accommodation</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services</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spc="-20" noProof="0">
                  <a:solidFill>
                    <a:schemeClr val="tx1"/>
                  </a:solidFill>
                  <a:latin typeface="Calibri" panose="020F0502020204030204" pitchFamily="34" charset="0"/>
                  <a:ea typeface="Calibri" panose="020F0502020204030204" pitchFamily="34" charset="0"/>
                  <a:cs typeface="Calibri" panose="020F0502020204030204" pitchFamily="34" charset="0"/>
                </a:rPr>
                <a:t>for employees who deliver workplace accommodation services, including managers</a:t>
              </a:r>
            </a:p>
            <a:p>
              <a:pPr marL="264795" lvl="0" indent="-264795">
                <a:lnSpc>
                  <a:spcPct val="90000"/>
                </a:lnSpc>
              </a:pP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6.3 Take a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nothing</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without</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us</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approach </a:t>
              </a:r>
              <a:endParaRPr lang="en-CA" sz="1300" b="1" spc="-20" noProof="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26" name="Rectangle: Rounded Corners 25">
              <a:extLst>
                <a:ext uri="{FF2B5EF4-FFF2-40B4-BE49-F238E27FC236}">
                  <a16:creationId xmlns:a16="http://schemas.microsoft.com/office/drawing/2014/main" id="{724BBFB4-B746-DCFE-6D56-27C56C477943}"/>
                </a:ext>
              </a:extLst>
            </p:cNvPr>
            <p:cNvSpPr/>
            <p:nvPr/>
          </p:nvSpPr>
          <p:spPr>
            <a:xfrm>
              <a:off x="7127864" y="2798597"/>
              <a:ext cx="4606936" cy="400050"/>
            </a:xfrm>
            <a:prstGeom prst="round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CA" sz="1300" b="1" noProof="0">
                  <a:solidFill>
                    <a:srgbClr val="FFFFFF"/>
                  </a:solidFill>
                  <a:latin typeface="Calibri" panose="020F0502020204030204" pitchFamily="34" charset="0"/>
                  <a:ea typeface="Calibri" panose="020F0502020204030204" pitchFamily="34" charset="0"/>
                  <a:cs typeface="Calibri" panose="020F0502020204030204" pitchFamily="34" charset="0"/>
                </a:rPr>
                <a:t>6. Build and maintain a culture of belonging that supports workplace accommodation</a:t>
              </a:r>
              <a:endParaRPr lang="en-CA" sz="1300" noProof="0">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grpSp>
      <p:grpSp>
        <p:nvGrpSpPr>
          <p:cNvPr id="24" name="Group 23" descr="7. Establish and clearly communicate who is responsible for accommodation in your organization&#10;7.1 Identify a single executive to oversee the delivery of the end-to-end workplace accommodation process &#10;7.2 Make executives responsible for service enabler functions accountable for their areas and promote their collaboration with the executive in charge of the overall workplace accommodation service delivery process&#10;7.3 Adopt a clear and transparent accountability framework for senior leaders in your organization">
            <a:extLst>
              <a:ext uri="{FF2B5EF4-FFF2-40B4-BE49-F238E27FC236}">
                <a16:creationId xmlns:a16="http://schemas.microsoft.com/office/drawing/2014/main" id="{5CB0B2C7-445C-ED64-9BCB-AB82A3C70B28}"/>
              </a:ext>
            </a:extLst>
          </p:cNvPr>
          <p:cNvGrpSpPr/>
          <p:nvPr/>
        </p:nvGrpSpPr>
        <p:grpSpPr>
          <a:xfrm>
            <a:off x="6927850" y="4572839"/>
            <a:ext cx="4956164" cy="2050750"/>
            <a:chOff x="6927850" y="4548125"/>
            <a:chExt cx="4956164" cy="2050750"/>
          </a:xfrm>
        </p:grpSpPr>
        <p:sp>
          <p:nvSpPr>
            <p:cNvPr id="16" name="Rectangle 15">
              <a:extLst>
                <a:ext uri="{FF2B5EF4-FFF2-40B4-BE49-F238E27FC236}">
                  <a16:creationId xmlns:a16="http://schemas.microsoft.com/office/drawing/2014/main" id="{09DDBE67-277E-88D5-52D7-868758756799}"/>
                </a:ext>
              </a:extLst>
            </p:cNvPr>
            <p:cNvSpPr/>
            <p:nvPr/>
          </p:nvSpPr>
          <p:spPr>
            <a:xfrm>
              <a:off x="6927850" y="4755614"/>
              <a:ext cx="4956164" cy="1843261"/>
            </a:xfrm>
            <a:prstGeom prst="rect">
              <a:avLst/>
            </a:prstGeom>
            <a:solidFill>
              <a:srgbClr val="EAEAEA"/>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180975" lvl="0" indent="-180975" defTabSz="533400">
                <a:lnSpc>
                  <a:spcPct val="90000"/>
                </a:lnSpc>
                <a:spcBef>
                  <a:spcPct val="0"/>
                </a:spcBef>
                <a:spcAft>
                  <a:spcPct val="15000"/>
                </a:spcAft>
              </a:pP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7.1 Identify a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single</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executive</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to oversee the delivery of the end-to-end workplace accommodation process </a:t>
              </a:r>
              <a:endParaRPr lang="en-CA" sz="1300" b="1" spc="-20" noProof="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80975" lvl="0" indent="-180975" defTabSz="533400">
                <a:lnSpc>
                  <a:spcPct val="90000"/>
                </a:lnSpc>
                <a:spcBef>
                  <a:spcPct val="0"/>
                </a:spcBef>
                <a:spcAft>
                  <a:spcPct val="15000"/>
                </a:spcAft>
              </a:pP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7.2 Make executives responsible for service enabler functions accountable for their areas and promote their collaboration with the executive in charge of the overall workplace accommodation service delivery process</a:t>
              </a:r>
            </a:p>
            <a:p>
              <a:pPr marL="180975" lvl="0" indent="-180975" defTabSz="533400">
                <a:lnSpc>
                  <a:spcPct val="90000"/>
                </a:lnSpc>
                <a:spcBef>
                  <a:spcPct val="0"/>
                </a:spcBef>
                <a:spcAft>
                  <a:spcPct val="15000"/>
                </a:spcAft>
              </a:pP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7.3 Adopt a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clear</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and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transparent</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accountability</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framework</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for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senior</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leaders</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in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your</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CA" sz="1300" b="1">
                  <a:solidFill>
                    <a:schemeClr val="tx1"/>
                  </a:solidFill>
                  <a:latin typeface="Calibri" panose="020F0502020204030204" pitchFamily="34" charset="0"/>
                  <a:ea typeface="Calibri" panose="020F0502020204030204" pitchFamily="34" charset="0"/>
                  <a:cs typeface="Calibri" panose="020F0502020204030204" pitchFamily="34" charset="0"/>
                </a:rPr>
                <a:t>organization</a:t>
              </a:r>
              <a:r>
                <a:rPr lang="en-CA" sz="1300" b="1" noProof="0">
                  <a:solidFill>
                    <a:schemeClr val="tx1"/>
                  </a:solidFill>
                  <a:latin typeface="Calibri" panose="020F0502020204030204" pitchFamily="34" charset="0"/>
                  <a:ea typeface="Calibri" panose="020F0502020204030204" pitchFamily="34" charset="0"/>
                  <a:cs typeface="Calibri" panose="020F0502020204030204" pitchFamily="34" charset="0"/>
                </a:rPr>
                <a:t> </a:t>
              </a:r>
              <a:endParaRPr lang="en-CA" sz="1300" b="1" spc="-20" noProof="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27" name="Rectangle: Rounded Corners 26">
              <a:extLst>
                <a:ext uri="{FF2B5EF4-FFF2-40B4-BE49-F238E27FC236}">
                  <a16:creationId xmlns:a16="http://schemas.microsoft.com/office/drawing/2014/main" id="{CE0DBC8C-C314-9B25-F032-C2F5522B8100}"/>
                </a:ext>
              </a:extLst>
            </p:cNvPr>
            <p:cNvSpPr/>
            <p:nvPr/>
          </p:nvSpPr>
          <p:spPr>
            <a:xfrm>
              <a:off x="7127864" y="4548125"/>
              <a:ext cx="4606936" cy="400050"/>
            </a:xfrm>
            <a:prstGeom prst="roundRect">
              <a:avLst/>
            </a:prstGeom>
            <a:solidFill>
              <a:srgbClr val="501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CA" sz="1300" b="1" noProof="0">
                  <a:solidFill>
                    <a:srgbClr val="FFFFFF"/>
                  </a:solidFill>
                  <a:latin typeface="Calibri" panose="020F0502020204030204" pitchFamily="34" charset="0"/>
                  <a:ea typeface="Calibri" panose="020F0502020204030204" pitchFamily="34" charset="0"/>
                  <a:cs typeface="Calibri" panose="020F0502020204030204" pitchFamily="34" charset="0"/>
                </a:rPr>
                <a:t>7. Establish and clearly communicate who is responsible for accommodation in your organization </a:t>
              </a:r>
            </a:p>
          </p:txBody>
        </p:sp>
      </p:grpSp>
    </p:spTree>
    <p:extLst>
      <p:ext uri="{BB962C8B-B14F-4D97-AF65-F5344CB8AC3E}">
        <p14:creationId xmlns:p14="http://schemas.microsoft.com/office/powerpoint/2010/main" val="771273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10E0989D-70BF-ABE7-E89F-02FE6BDF555A}"/>
              </a:ext>
            </a:extLst>
          </p:cNvPr>
          <p:cNvSpPr>
            <a:spLocks noGrp="1"/>
          </p:cNvSpPr>
          <p:nvPr>
            <p:ph type="sldNum" sz="quarter" idx="4"/>
          </p:nvPr>
        </p:nvSpPr>
        <p:spPr/>
        <p:txBody>
          <a:bodyPr/>
          <a:lstStyle/>
          <a:p>
            <a:fld id="{AF2FF8BA-8DDB-4074-883A-172F001D9E4F}" type="slidenum">
              <a:rPr lang="en-CA" noProof="0" smtClean="0"/>
              <a:t>2</a:t>
            </a:fld>
            <a:endParaRPr lang="en-CA" noProof="0"/>
          </a:p>
        </p:txBody>
      </p:sp>
      <p:sp>
        <p:nvSpPr>
          <p:cNvPr id="4" name="Title 3">
            <a:extLst>
              <a:ext uri="{FF2B5EF4-FFF2-40B4-BE49-F238E27FC236}">
                <a16:creationId xmlns:a16="http://schemas.microsoft.com/office/drawing/2014/main" id="{A2A62B12-F2A8-60C8-39AC-4A1DA517F959}"/>
              </a:ext>
            </a:extLst>
          </p:cNvPr>
          <p:cNvSpPr>
            <a:spLocks noGrp="1"/>
          </p:cNvSpPr>
          <p:nvPr>
            <p:ph type="title"/>
          </p:nvPr>
        </p:nvSpPr>
        <p:spPr>
          <a:xfrm>
            <a:off x="838199" y="462741"/>
            <a:ext cx="10515600" cy="861866"/>
          </a:xfrm>
        </p:spPr>
        <p:txBody>
          <a:bodyPr/>
          <a:lstStyle/>
          <a:p>
            <a:r>
              <a:rPr lang="en-CA" b="1" noProof="0"/>
              <a:t>Accessibility</a:t>
            </a:r>
          </a:p>
        </p:txBody>
      </p:sp>
      <p:sp>
        <p:nvSpPr>
          <p:cNvPr id="3" name="Content Placeholder 2">
            <a:extLst>
              <a:ext uri="{FF2B5EF4-FFF2-40B4-BE49-F238E27FC236}">
                <a16:creationId xmlns:a16="http://schemas.microsoft.com/office/drawing/2014/main" id="{DBF2940F-889C-EBEE-A70A-DFA4096E19D3}"/>
              </a:ext>
            </a:extLst>
          </p:cNvPr>
          <p:cNvSpPr>
            <a:spLocks noGrp="1"/>
          </p:cNvSpPr>
          <p:nvPr>
            <p:ph idx="1"/>
          </p:nvPr>
        </p:nvSpPr>
        <p:spPr>
          <a:xfrm>
            <a:off x="838199" y="1563010"/>
            <a:ext cx="10515599" cy="4337842"/>
          </a:xfrm>
        </p:spPr>
        <p:txBody>
          <a:bodyPr vert="horz" lIns="91440" tIns="45720" rIns="91440" bIns="45720" rtlCol="0" anchor="t">
            <a:noAutofit/>
          </a:bodyPr>
          <a:lstStyle/>
          <a:p>
            <a:pPr>
              <a:buNone/>
            </a:pPr>
            <a:r>
              <a:rPr lang="en-CA" noProof="0">
                <a:ea typeface="+mn-lt"/>
                <a:cs typeface="+mn-lt"/>
              </a:rPr>
              <a:t>This presentation has been prepared using the </a:t>
            </a:r>
            <a:r>
              <a:rPr lang="en-CA" noProof="0">
                <a:ea typeface="+mn-lt"/>
                <a:cs typeface="+mn-lt"/>
                <a:hlinkClick r:id="rId3"/>
              </a:rPr>
              <a:t>Digital Accessibility Toolkit</a:t>
            </a:r>
            <a:r>
              <a:rPr lang="en-CA" noProof="0">
                <a:ea typeface="+mn-lt"/>
                <a:cs typeface="+mn-lt"/>
              </a:rPr>
              <a:t>. </a:t>
            </a:r>
            <a:endParaRPr lang="en-CA" noProof="0">
              <a:cs typeface="Calibri"/>
            </a:endParaRPr>
          </a:p>
          <a:p>
            <a:pPr>
              <a:buNone/>
            </a:pPr>
            <a:endParaRPr lang="en-CA" noProof="0">
              <a:cs typeface="Calibri"/>
            </a:endParaRPr>
          </a:p>
          <a:p>
            <a:pPr>
              <a:buNone/>
            </a:pPr>
            <a:r>
              <a:rPr lang="en-CA" noProof="0">
                <a:ea typeface="+mn-lt"/>
                <a:cs typeface="+mn-lt"/>
              </a:rPr>
              <a:t>If you experience any barriers to accessing this document, please contact us at </a:t>
            </a:r>
            <a:r>
              <a:rPr lang="en-CA" noProof="0">
                <a:ea typeface="+mn-lt"/>
                <a:cs typeface="+mn-lt"/>
                <a:hlinkClick r:id="rId4"/>
              </a:rPr>
              <a:t>ESDC.BAP-PAMA.EDSC@hrsdc-rhdcc.gc.ca</a:t>
            </a:r>
            <a:r>
              <a:rPr lang="en-CA">
                <a:ea typeface="+mn-lt"/>
                <a:cs typeface="+mn-lt"/>
              </a:rPr>
              <a:t>.</a:t>
            </a:r>
            <a:r>
              <a:rPr lang="en-CA" noProof="0">
                <a:ea typeface="+mn-lt"/>
                <a:cs typeface="+mn-lt"/>
              </a:rPr>
              <a:t> </a:t>
            </a:r>
            <a:endParaRPr lang="en-CA" noProof="0">
              <a:cs typeface="Calibri"/>
            </a:endParaRPr>
          </a:p>
          <a:p>
            <a:pPr marL="0" indent="0">
              <a:buNone/>
            </a:pPr>
            <a:endParaRPr lang="en-CA" noProof="0">
              <a:ea typeface="Calibri"/>
              <a:cs typeface="Calibri"/>
            </a:endParaRPr>
          </a:p>
          <a:p>
            <a:pPr marL="0" indent="0">
              <a:buNone/>
            </a:pPr>
            <a:endParaRPr lang="en-CA" noProof="0"/>
          </a:p>
        </p:txBody>
      </p:sp>
      <p:cxnSp>
        <p:nvCxnSpPr>
          <p:cNvPr id="5" name="Straight Arrow Connector 4">
            <a:extLst>
              <a:ext uri="{FF2B5EF4-FFF2-40B4-BE49-F238E27FC236}">
                <a16:creationId xmlns:a16="http://schemas.microsoft.com/office/drawing/2014/main" id="{732FF8DE-8B48-1AC8-BAF8-410B8258258F}"/>
              </a:ext>
              <a:ext uri="{C183D7F6-B498-43B3-948B-1728B52AA6E4}">
                <adec:decorative xmlns:adec="http://schemas.microsoft.com/office/drawing/2017/decorative" val="1"/>
              </a:ext>
            </a:extLst>
          </p:cNvPr>
          <p:cNvCxnSpPr/>
          <p:nvPr/>
        </p:nvCxnSpPr>
        <p:spPr>
          <a:xfrm>
            <a:off x="952923" y="1399705"/>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8675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713DBD2-7144-E95C-AC1E-78E9D95B859C}"/>
            </a:ext>
          </a:extLst>
        </p:cNvPr>
        <p:cNvGrpSpPr/>
        <p:nvPr/>
      </p:nvGrpSpPr>
      <p:grpSpPr>
        <a:xfrm>
          <a:off x="0" y="0"/>
          <a:ext cx="0" cy="0"/>
          <a:chOff x="0" y="0"/>
          <a:chExt cx="0" cy="0"/>
        </a:xfrm>
      </p:grpSpPr>
      <p:sp>
        <p:nvSpPr>
          <p:cNvPr id="3" name="Slide Number Placeholder 30">
            <a:extLst>
              <a:ext uri="{FF2B5EF4-FFF2-40B4-BE49-F238E27FC236}">
                <a16:creationId xmlns:a16="http://schemas.microsoft.com/office/drawing/2014/main" id="{3A2E5D37-BCAC-0828-B9CB-5E9792DE6E3B}"/>
              </a:ext>
            </a:extLst>
          </p:cNvPr>
          <p:cNvSpPr txBox="1">
            <a:spLocks/>
          </p:cNvSpPr>
          <p:nvPr/>
        </p:nvSpPr>
        <p:spPr>
          <a:xfrm>
            <a:off x="11651269" y="6660015"/>
            <a:ext cx="491279" cy="197985"/>
          </a:xfrm>
          <a:prstGeom prst="rect">
            <a:avLst/>
          </a:prstGeom>
          <a:ln w="19050">
            <a:solidFill>
              <a:schemeClr val="tx1"/>
            </a:solidFill>
          </a:ln>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2E86C063-E22E-2E4C-A523-54089486E38F}" type="slidenum">
              <a:rPr lang="en-CA" b="1" noProof="0" smtClean="0">
                <a:solidFill>
                  <a:schemeClr val="tx1"/>
                </a:solidFill>
                <a:latin typeface="Calibri" panose="020F0502020204030204"/>
              </a:rPr>
              <a:pPr>
                <a:defRPr/>
              </a:pPr>
              <a:t>20</a:t>
            </a:fld>
            <a:endParaRPr lang="en-CA" b="1" noProof="0">
              <a:solidFill>
                <a:schemeClr val="tx1"/>
              </a:solidFill>
              <a:latin typeface="Calibri"/>
            </a:endParaRPr>
          </a:p>
        </p:txBody>
      </p:sp>
      <p:sp>
        <p:nvSpPr>
          <p:cNvPr id="35" name="Title 34">
            <a:extLst>
              <a:ext uri="{FF2B5EF4-FFF2-40B4-BE49-F238E27FC236}">
                <a16:creationId xmlns:a16="http://schemas.microsoft.com/office/drawing/2014/main" id="{0EA3FA1D-43AD-5DA1-33EF-E3FA77FCB1BA}"/>
              </a:ext>
            </a:extLst>
          </p:cNvPr>
          <p:cNvSpPr txBox="1">
            <a:spLocks noGrp="1"/>
          </p:cNvSpPr>
          <p:nvPr>
            <p:ph type="title" idx="4294967295"/>
          </p:nvPr>
        </p:nvSpPr>
        <p:spPr>
          <a:xfrm>
            <a:off x="98544" y="229257"/>
            <a:ext cx="12313769" cy="461665"/>
          </a:xfrm>
          <a:prstGeom prst="rect">
            <a:avLst/>
          </a:prstGeom>
          <a:noFill/>
          <a:ln w="19050">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00000"/>
              </a:lnSpc>
              <a:spcBef>
                <a:spcPts val="0"/>
              </a:spcBef>
              <a:defRPr/>
            </a:pPr>
            <a:r>
              <a:rPr lang="en-CA" sz="2400" b="1" noProof="0">
                <a:solidFill>
                  <a:srgbClr val="000000"/>
                </a:solidFill>
                <a:ea typeface="Calibri Light"/>
                <a:cs typeface="Calibri Light"/>
              </a:rPr>
              <a:t>Annex </a:t>
            </a:r>
            <a:r>
              <a:rPr lang="en-CA" sz="2400" b="1">
                <a:solidFill>
                  <a:srgbClr val="000000"/>
                </a:solidFill>
                <a:ea typeface="Calibri Light"/>
                <a:cs typeface="Calibri Light"/>
              </a:rPr>
              <a:t>B  </a:t>
            </a:r>
            <a:r>
              <a:rPr lang="en-CA" sz="2400" b="1" noProof="0">
                <a:solidFill>
                  <a:srgbClr val="000000"/>
                </a:solidFill>
                <a:ea typeface="Calibri Light"/>
                <a:cs typeface="Calibri Light"/>
              </a:rPr>
              <a:t>- </a:t>
            </a:r>
            <a:r>
              <a:rPr lang="en-CA" sz="2400" b="1" noProof="0">
                <a:solidFill>
                  <a:srgbClr val="000000"/>
                </a:solidFill>
                <a:ea typeface="+mj-lt"/>
                <a:cs typeface="+mj-lt"/>
              </a:rPr>
              <a:t>The workplace accommodation journey for employees with disabilities (Process map)</a:t>
            </a:r>
            <a:endParaRPr lang="en-CA" b="1" noProof="0"/>
          </a:p>
        </p:txBody>
      </p:sp>
      <p:graphicFrame>
        <p:nvGraphicFramePr>
          <p:cNvPr id="1072" name="Diagram 1071" descr="Right pointing arrow with text 0. Proactive accommodation awareness">
            <a:extLst>
              <a:ext uri="{FF2B5EF4-FFF2-40B4-BE49-F238E27FC236}">
                <a16:creationId xmlns:a16="http://schemas.microsoft.com/office/drawing/2014/main" id="{0A01C24A-7165-8CA9-C318-87211063F0D7}"/>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1967034780"/>
              </p:ext>
            </p:extLst>
          </p:nvPr>
        </p:nvGraphicFramePr>
        <p:xfrm>
          <a:off x="102258" y="689632"/>
          <a:ext cx="3264463" cy="7502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84" name="Rectangle 1083">
            <a:extLst>
              <a:ext uri="{FF2B5EF4-FFF2-40B4-BE49-F238E27FC236}">
                <a16:creationId xmlns:a16="http://schemas.microsoft.com/office/drawing/2014/main" id="{7D66FEC2-21A6-A360-7EF7-7B882FEF530F}"/>
              </a:ext>
            </a:extLst>
          </p:cNvPr>
          <p:cNvSpPr/>
          <p:nvPr/>
        </p:nvSpPr>
        <p:spPr>
          <a:xfrm>
            <a:off x="183847" y="1567668"/>
            <a:ext cx="1970839" cy="1080584"/>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1400" noProof="0">
                <a:solidFill>
                  <a:schemeClr val="tx1"/>
                </a:solidFill>
                <a:ea typeface="Calibri"/>
                <a:cs typeface="Calibri"/>
              </a:rPr>
              <a:t>0.1 Centre of expertise (</a:t>
            </a:r>
            <a:r>
              <a:rPr lang="en-CA" sz="1400" noProof="0" err="1">
                <a:solidFill>
                  <a:schemeClr val="tx1"/>
                </a:solidFill>
                <a:ea typeface="Calibri"/>
                <a:cs typeface="Calibri"/>
              </a:rPr>
              <a:t>CoE</a:t>
            </a:r>
            <a:r>
              <a:rPr lang="en-CA" sz="1400" noProof="0">
                <a:solidFill>
                  <a:schemeClr val="tx1"/>
                </a:solidFill>
                <a:ea typeface="Calibri"/>
                <a:cs typeface="Calibri"/>
              </a:rPr>
              <a:t>) ensures information on accommodation is readily available.</a:t>
            </a:r>
          </a:p>
        </p:txBody>
      </p:sp>
      <p:cxnSp>
        <p:nvCxnSpPr>
          <p:cNvPr id="20" name="Straight Arrow Connector 19" descr="Straight arrow connecting steps 0.1 and 0.2">
            <a:extLst>
              <a:ext uri="{FF2B5EF4-FFF2-40B4-BE49-F238E27FC236}">
                <a16:creationId xmlns:a16="http://schemas.microsoft.com/office/drawing/2014/main" id="{5C2E52AC-537F-73A3-54E6-6EEA143D2CEC}"/>
              </a:ext>
              <a:ext uri="{C183D7F6-B498-43B3-948B-1728B52AA6E4}">
                <adec:decorative xmlns:adec="http://schemas.microsoft.com/office/drawing/2017/decorative" val="0"/>
              </a:ext>
            </a:extLst>
          </p:cNvPr>
          <p:cNvCxnSpPr>
            <a:cxnSpLocks/>
            <a:stCxn id="1084" idx="2"/>
            <a:endCxn id="1086" idx="0"/>
          </p:cNvCxnSpPr>
          <p:nvPr/>
        </p:nvCxnSpPr>
        <p:spPr>
          <a:xfrm>
            <a:off x="1169267" y="2648252"/>
            <a:ext cx="1089" cy="241617"/>
          </a:xfrm>
          <a:prstGeom prst="straightConnector1">
            <a:avLst/>
          </a:prstGeom>
          <a:ln w="15875">
            <a:tailEnd type="triangle"/>
          </a:ln>
        </p:spPr>
        <p:style>
          <a:lnRef idx="1">
            <a:schemeClr val="accent1"/>
          </a:lnRef>
          <a:fillRef idx="0">
            <a:schemeClr val="accent1"/>
          </a:fillRef>
          <a:effectRef idx="0">
            <a:schemeClr val="accent1"/>
          </a:effectRef>
          <a:fontRef idx="minor">
            <a:schemeClr val="tx1"/>
          </a:fontRef>
        </p:style>
      </p:cxnSp>
      <p:sp>
        <p:nvSpPr>
          <p:cNvPr id="1086" name="Rectangle 1085">
            <a:extLst>
              <a:ext uri="{FF2B5EF4-FFF2-40B4-BE49-F238E27FC236}">
                <a16:creationId xmlns:a16="http://schemas.microsoft.com/office/drawing/2014/main" id="{248907A2-9CC9-C77A-D4FA-365B19DE0615}"/>
              </a:ext>
            </a:extLst>
          </p:cNvPr>
          <p:cNvSpPr/>
          <p:nvPr/>
        </p:nvSpPr>
        <p:spPr>
          <a:xfrm>
            <a:off x="180749" y="2889869"/>
            <a:ext cx="1979213" cy="1220945"/>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1400" noProof="0">
                <a:solidFill>
                  <a:schemeClr val="tx1"/>
                </a:solidFill>
                <a:ea typeface="Calibri"/>
                <a:cs typeface="Calibri"/>
              </a:rPr>
              <a:t>0.2 Employee and manager seek information on accommodation prior to discussions.</a:t>
            </a:r>
            <a:endParaRPr lang="en-CA" sz="1600" noProof="0">
              <a:solidFill>
                <a:schemeClr val="tx1"/>
              </a:solidFill>
              <a:ea typeface="Calibri" panose="020F0502020204030204"/>
              <a:cs typeface="Calibri" panose="020F0502020204030204"/>
            </a:endParaRPr>
          </a:p>
        </p:txBody>
      </p:sp>
      <p:cxnSp>
        <p:nvCxnSpPr>
          <p:cNvPr id="21" name="Straight Arrow Connector 20" descr="Straight arrow connecting steps 0.2 and 0.3">
            <a:extLst>
              <a:ext uri="{FF2B5EF4-FFF2-40B4-BE49-F238E27FC236}">
                <a16:creationId xmlns:a16="http://schemas.microsoft.com/office/drawing/2014/main" id="{62A3DBF0-ABB4-9248-DD50-61270E2F1D28}"/>
              </a:ext>
              <a:ext uri="{C183D7F6-B498-43B3-948B-1728B52AA6E4}">
                <adec:decorative xmlns:adec="http://schemas.microsoft.com/office/drawing/2017/decorative" val="0"/>
              </a:ext>
            </a:extLst>
          </p:cNvPr>
          <p:cNvCxnSpPr>
            <a:cxnSpLocks/>
            <a:stCxn id="1086" idx="2"/>
            <a:endCxn id="1085" idx="0"/>
          </p:cNvCxnSpPr>
          <p:nvPr/>
        </p:nvCxnSpPr>
        <p:spPr>
          <a:xfrm>
            <a:off x="1170356" y="4110814"/>
            <a:ext cx="3765" cy="241618"/>
          </a:xfrm>
          <a:prstGeom prst="straightConnector1">
            <a:avLst/>
          </a:prstGeom>
          <a:ln w="15875">
            <a:tailEnd type="triangle"/>
          </a:ln>
        </p:spPr>
        <p:style>
          <a:lnRef idx="1">
            <a:schemeClr val="accent1"/>
          </a:lnRef>
          <a:fillRef idx="0">
            <a:schemeClr val="accent1"/>
          </a:fillRef>
          <a:effectRef idx="0">
            <a:schemeClr val="accent1"/>
          </a:effectRef>
          <a:fontRef idx="minor">
            <a:schemeClr val="tx1"/>
          </a:fontRef>
        </p:style>
      </p:cxnSp>
      <p:sp>
        <p:nvSpPr>
          <p:cNvPr id="1085" name="Rectangle 1084">
            <a:extLst>
              <a:ext uri="{FF2B5EF4-FFF2-40B4-BE49-F238E27FC236}">
                <a16:creationId xmlns:a16="http://schemas.microsoft.com/office/drawing/2014/main" id="{C51A3EBF-4563-D5B5-4F5C-0897DC2EB778}"/>
              </a:ext>
            </a:extLst>
          </p:cNvPr>
          <p:cNvSpPr/>
          <p:nvPr/>
        </p:nvSpPr>
        <p:spPr>
          <a:xfrm>
            <a:off x="182366" y="4352432"/>
            <a:ext cx="1983509" cy="2170908"/>
          </a:xfrm>
          <a:prstGeom prst="rect">
            <a:avLst/>
          </a:prstGeom>
          <a:noFill/>
          <a:ln w="19050"/>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1400" noProof="0">
                <a:solidFill>
                  <a:srgbClr val="000000"/>
                </a:solidFill>
                <a:ea typeface="Calibri"/>
                <a:cs typeface="Calibri"/>
              </a:rPr>
              <a:t>0.3 Manager engages in conversations about accommodation during onboarding and employment. Manager introduces GC Workplace Accessibility Passport to team members.</a:t>
            </a:r>
          </a:p>
        </p:txBody>
      </p:sp>
      <p:cxnSp>
        <p:nvCxnSpPr>
          <p:cNvPr id="1128" name="Connector: Elbow 1127" descr="Elbow arrow connecting steps 0.3 and 1.1">
            <a:extLst>
              <a:ext uri="{FF2B5EF4-FFF2-40B4-BE49-F238E27FC236}">
                <a16:creationId xmlns:a16="http://schemas.microsoft.com/office/drawing/2014/main" id="{5D99A520-1DCB-06A9-9DBC-7E93205DCD40}"/>
              </a:ext>
              <a:ext uri="{C183D7F6-B498-43B3-948B-1728B52AA6E4}">
                <adec:decorative xmlns:adec="http://schemas.microsoft.com/office/drawing/2017/decorative" val="0"/>
              </a:ext>
            </a:extLst>
          </p:cNvPr>
          <p:cNvCxnSpPr>
            <a:cxnSpLocks/>
          </p:cNvCxnSpPr>
          <p:nvPr/>
        </p:nvCxnSpPr>
        <p:spPr>
          <a:xfrm flipV="1">
            <a:off x="2165875" y="2034751"/>
            <a:ext cx="282795" cy="3237322"/>
          </a:xfrm>
          <a:prstGeom prst="bentConnector3">
            <a:avLst>
              <a:gd name="adj1" fmla="val 50000"/>
            </a:avLst>
          </a:prstGeom>
          <a:ln w="15875">
            <a:tailEnd type="triangle"/>
          </a:ln>
        </p:spPr>
        <p:style>
          <a:lnRef idx="2">
            <a:schemeClr val="accent1"/>
          </a:lnRef>
          <a:fillRef idx="0">
            <a:schemeClr val="accent1"/>
          </a:fillRef>
          <a:effectRef idx="1">
            <a:schemeClr val="accent1"/>
          </a:effectRef>
          <a:fontRef idx="minor">
            <a:schemeClr val="tx1"/>
          </a:fontRef>
        </p:style>
      </p:cxnSp>
      <p:graphicFrame>
        <p:nvGraphicFramePr>
          <p:cNvPr id="14" name="Diagram 13" descr="Right pointed arrow with text 1. Barriers and potential solutions">
            <a:extLst>
              <a:ext uri="{FF2B5EF4-FFF2-40B4-BE49-F238E27FC236}">
                <a16:creationId xmlns:a16="http://schemas.microsoft.com/office/drawing/2014/main" id="{0AA16917-1DEA-7208-02C8-6C4A96CEC538}"/>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437223389"/>
              </p:ext>
            </p:extLst>
          </p:nvPr>
        </p:nvGraphicFramePr>
        <p:xfrm>
          <a:off x="2437122" y="671782"/>
          <a:ext cx="3407957" cy="75001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36" name="TextBox 35">
            <a:extLst>
              <a:ext uri="{FF2B5EF4-FFF2-40B4-BE49-F238E27FC236}">
                <a16:creationId xmlns:a16="http://schemas.microsoft.com/office/drawing/2014/main" id="{BE003343-AC7A-DDD7-B9EA-9195B1CCA863}"/>
              </a:ext>
            </a:extLst>
          </p:cNvPr>
          <p:cNvSpPr txBox="1"/>
          <p:nvPr/>
        </p:nvSpPr>
        <p:spPr>
          <a:xfrm>
            <a:off x="2448670" y="1564994"/>
            <a:ext cx="2152083" cy="1169551"/>
          </a:xfrm>
          <a:prstGeom prst="rect">
            <a:avLst/>
          </a:prstGeom>
          <a:noFill/>
          <a:ln w="19050">
            <a:solidFill>
              <a:schemeClr val="tx1"/>
            </a:solidFill>
          </a:ln>
        </p:spPr>
        <p:txBody>
          <a:bodyPr wrap="square" lIns="91440" tIns="45720" rIns="91440" bIns="45720" rtlCol="0" anchor="ctr">
            <a:spAutoFit/>
          </a:bodyPr>
          <a:lstStyle/>
          <a:p>
            <a:pPr algn="ctr"/>
            <a:r>
              <a:rPr lang="en-CA" sz="1400" noProof="0"/>
              <a:t>1.1 Initial meeting between employee and manager using the GC Workplace Accessibility Passport.</a:t>
            </a:r>
          </a:p>
        </p:txBody>
      </p:sp>
      <p:cxnSp>
        <p:nvCxnSpPr>
          <p:cNvPr id="60" name="Straight Arrow Connector 59" descr="Straight arrow connecting steps 1.1 and 1.2">
            <a:extLst>
              <a:ext uri="{FF2B5EF4-FFF2-40B4-BE49-F238E27FC236}">
                <a16:creationId xmlns:a16="http://schemas.microsoft.com/office/drawing/2014/main" id="{1CCA6B07-D1A9-E957-EAF0-14ABF5785B78}"/>
              </a:ext>
              <a:ext uri="{C183D7F6-B498-43B3-948B-1728B52AA6E4}">
                <adec:decorative xmlns:adec="http://schemas.microsoft.com/office/drawing/2017/decorative" val="0"/>
              </a:ext>
            </a:extLst>
          </p:cNvPr>
          <p:cNvCxnSpPr>
            <a:cxnSpLocks/>
            <a:stCxn id="36" idx="2"/>
            <a:endCxn id="37" idx="0"/>
          </p:cNvCxnSpPr>
          <p:nvPr/>
        </p:nvCxnSpPr>
        <p:spPr>
          <a:xfrm>
            <a:off x="3524712" y="2734545"/>
            <a:ext cx="9558" cy="242090"/>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37" name="TextBox 36">
            <a:extLst>
              <a:ext uri="{FF2B5EF4-FFF2-40B4-BE49-F238E27FC236}">
                <a16:creationId xmlns:a16="http://schemas.microsoft.com/office/drawing/2014/main" id="{CD188BE0-47B6-96EE-4F65-3D6459E36E6E}"/>
              </a:ext>
            </a:extLst>
          </p:cNvPr>
          <p:cNvSpPr txBox="1"/>
          <p:nvPr/>
        </p:nvSpPr>
        <p:spPr>
          <a:xfrm>
            <a:off x="2454358" y="2976635"/>
            <a:ext cx="2159824" cy="954107"/>
          </a:xfrm>
          <a:prstGeom prst="rect">
            <a:avLst/>
          </a:prstGeom>
          <a:noFill/>
          <a:ln w="19050">
            <a:solidFill>
              <a:schemeClr val="tx1"/>
            </a:solidFill>
          </a:ln>
        </p:spPr>
        <p:txBody>
          <a:bodyPr wrap="square" lIns="91440" tIns="45720" rIns="91440" bIns="45720" rtlCol="0" anchor="ctr">
            <a:spAutoFit/>
          </a:bodyPr>
          <a:lstStyle/>
          <a:p>
            <a:pPr algn="ctr"/>
            <a:r>
              <a:rPr lang="en-CA" sz="1400" noProof="0"/>
              <a:t>1.2 </a:t>
            </a:r>
            <a:r>
              <a:rPr lang="en-CA" sz="1400" noProof="0">
                <a:latin typeface="Calibri"/>
                <a:ea typeface="Calibri"/>
                <a:cs typeface="Arial"/>
              </a:rPr>
              <a:t>Manager addresses workplace barriers and attempts to provide </a:t>
            </a:r>
            <a:r>
              <a:rPr lang="en-CA" sz="1400" noProof="0">
                <a:latin typeface="Calibri"/>
                <a:ea typeface="Calibri"/>
                <a:cs typeface="Calibri"/>
              </a:rPr>
              <a:t>solutions.</a:t>
            </a:r>
            <a:endParaRPr lang="en-CA" sz="1400" noProof="0">
              <a:latin typeface="Calibri"/>
            </a:endParaRPr>
          </a:p>
        </p:txBody>
      </p:sp>
      <p:cxnSp>
        <p:nvCxnSpPr>
          <p:cNvPr id="62" name="Straight Arrow Connector 61" descr="Straight arrow connecting steps 1.2 and 1.3">
            <a:extLst>
              <a:ext uri="{FF2B5EF4-FFF2-40B4-BE49-F238E27FC236}">
                <a16:creationId xmlns:a16="http://schemas.microsoft.com/office/drawing/2014/main" id="{326D9110-F33E-4BE0-01D2-46FDEF0DE678}"/>
              </a:ext>
              <a:ext uri="{C183D7F6-B498-43B3-948B-1728B52AA6E4}">
                <adec:decorative xmlns:adec="http://schemas.microsoft.com/office/drawing/2017/decorative" val="0"/>
              </a:ext>
            </a:extLst>
          </p:cNvPr>
          <p:cNvCxnSpPr>
            <a:cxnSpLocks/>
            <a:stCxn id="37" idx="2"/>
            <a:endCxn id="38" idx="0"/>
          </p:cNvCxnSpPr>
          <p:nvPr/>
        </p:nvCxnSpPr>
        <p:spPr>
          <a:xfrm>
            <a:off x="3534270" y="3930742"/>
            <a:ext cx="5894" cy="517274"/>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38" name="TextBox 37">
            <a:extLst>
              <a:ext uri="{FF2B5EF4-FFF2-40B4-BE49-F238E27FC236}">
                <a16:creationId xmlns:a16="http://schemas.microsoft.com/office/drawing/2014/main" id="{CD6ABC5B-D56F-E71E-394C-6B9894C6CA67}"/>
              </a:ext>
            </a:extLst>
          </p:cNvPr>
          <p:cNvSpPr txBox="1"/>
          <p:nvPr/>
        </p:nvSpPr>
        <p:spPr>
          <a:xfrm>
            <a:off x="2463279" y="4448016"/>
            <a:ext cx="2153770" cy="738664"/>
          </a:xfrm>
          <a:prstGeom prst="rect">
            <a:avLst/>
          </a:prstGeom>
          <a:noFill/>
          <a:ln w="19050">
            <a:solidFill>
              <a:schemeClr val="tx1"/>
            </a:solidFill>
          </a:ln>
        </p:spPr>
        <p:txBody>
          <a:bodyPr wrap="square" lIns="91440" tIns="45720" rIns="91440" bIns="45720" rtlCol="0" anchor="ctr">
            <a:spAutoFit/>
          </a:bodyPr>
          <a:lstStyle/>
          <a:p>
            <a:pPr algn="ctr"/>
            <a:r>
              <a:rPr lang="en-CA" sz="1400" noProof="0"/>
              <a:t>1.3 </a:t>
            </a:r>
            <a:r>
              <a:rPr lang="en-CA" sz="1400" noProof="0">
                <a:ea typeface="+mn-lt"/>
                <a:cs typeface="+mn-lt"/>
              </a:rPr>
              <a:t>If more support is needed, the request is submitted to the </a:t>
            </a:r>
            <a:r>
              <a:rPr lang="en-CA" sz="1400" noProof="0" err="1">
                <a:ea typeface="+mn-lt"/>
                <a:cs typeface="+mn-lt"/>
              </a:rPr>
              <a:t>CoE</a:t>
            </a:r>
            <a:r>
              <a:rPr lang="en-CA" sz="1400" noProof="0">
                <a:ea typeface="+mn-lt"/>
                <a:cs typeface="+mn-lt"/>
              </a:rPr>
              <a:t>.</a:t>
            </a:r>
            <a:endParaRPr lang="en-CA" sz="1400" noProof="0"/>
          </a:p>
        </p:txBody>
      </p:sp>
      <p:cxnSp>
        <p:nvCxnSpPr>
          <p:cNvPr id="1024" name="Straight Arrow Connector 1023" descr="Straight arrow connecting steps 1.3 and 1.4">
            <a:extLst>
              <a:ext uri="{FF2B5EF4-FFF2-40B4-BE49-F238E27FC236}">
                <a16:creationId xmlns:a16="http://schemas.microsoft.com/office/drawing/2014/main" id="{96D8FA48-C22D-BBE8-7CD0-D199FE41190F}"/>
              </a:ext>
              <a:ext uri="{C183D7F6-B498-43B3-948B-1728B52AA6E4}">
                <adec:decorative xmlns:adec="http://schemas.microsoft.com/office/drawing/2017/decorative" val="0"/>
              </a:ext>
            </a:extLst>
          </p:cNvPr>
          <p:cNvCxnSpPr>
            <a:cxnSpLocks/>
            <a:stCxn id="38" idx="2"/>
            <a:endCxn id="22" idx="0"/>
          </p:cNvCxnSpPr>
          <p:nvPr/>
        </p:nvCxnSpPr>
        <p:spPr>
          <a:xfrm>
            <a:off x="3540164" y="5186680"/>
            <a:ext cx="1482" cy="592804"/>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22" name="Rectangle 21">
            <a:extLst>
              <a:ext uri="{FF2B5EF4-FFF2-40B4-BE49-F238E27FC236}">
                <a16:creationId xmlns:a16="http://schemas.microsoft.com/office/drawing/2014/main" id="{FD80E5FA-6265-909F-09D6-3A7A33A8D1DE}"/>
              </a:ext>
            </a:extLst>
          </p:cNvPr>
          <p:cNvSpPr/>
          <p:nvPr/>
        </p:nvSpPr>
        <p:spPr>
          <a:xfrm>
            <a:off x="2459178" y="5779484"/>
            <a:ext cx="2164936" cy="744185"/>
          </a:xfrm>
          <a:prstGeom prst="rect">
            <a:avLst/>
          </a:prstGeom>
          <a:ln w="19050"/>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lgn="ctr"/>
            <a:r>
              <a:rPr lang="en-CA" sz="1400" noProof="0">
                <a:ea typeface="Calibri"/>
                <a:cs typeface="Calibri"/>
              </a:rPr>
              <a:t>1.4 Refer to GC Workplace Accessibility Passport</a:t>
            </a:r>
            <a:endParaRPr lang="en-CA" sz="1600" noProof="0"/>
          </a:p>
        </p:txBody>
      </p:sp>
      <p:cxnSp>
        <p:nvCxnSpPr>
          <p:cNvPr id="1026" name="Connector: Elbow 1025" descr="Elbow arrow connecting steps 1.4 and 2.1">
            <a:extLst>
              <a:ext uri="{FF2B5EF4-FFF2-40B4-BE49-F238E27FC236}">
                <a16:creationId xmlns:a16="http://schemas.microsoft.com/office/drawing/2014/main" id="{67DE76B4-38FB-0BF7-F1CB-8B9C9A86C945}"/>
              </a:ext>
              <a:ext uri="{C183D7F6-B498-43B3-948B-1728B52AA6E4}">
                <adec:decorative xmlns:adec="http://schemas.microsoft.com/office/drawing/2017/decorative" val="0"/>
              </a:ext>
            </a:extLst>
          </p:cNvPr>
          <p:cNvCxnSpPr>
            <a:cxnSpLocks/>
          </p:cNvCxnSpPr>
          <p:nvPr/>
        </p:nvCxnSpPr>
        <p:spPr>
          <a:xfrm flipV="1">
            <a:off x="4624114" y="1932530"/>
            <a:ext cx="416637" cy="3994929"/>
          </a:xfrm>
          <a:prstGeom prst="bentConnector3">
            <a:avLst>
              <a:gd name="adj1" fmla="val 50000"/>
            </a:avLst>
          </a:prstGeom>
          <a:ln w="15875">
            <a:tailEnd type="triangle"/>
          </a:ln>
        </p:spPr>
        <p:style>
          <a:lnRef idx="2">
            <a:schemeClr val="accent1"/>
          </a:lnRef>
          <a:fillRef idx="0">
            <a:schemeClr val="accent1"/>
          </a:fillRef>
          <a:effectRef idx="1">
            <a:schemeClr val="accent1"/>
          </a:effectRef>
          <a:fontRef idx="minor">
            <a:schemeClr val="tx1"/>
          </a:fontRef>
        </p:style>
      </p:cxnSp>
      <p:graphicFrame>
        <p:nvGraphicFramePr>
          <p:cNvPr id="15" name="Diagram 14" descr="Right pointed arrow with text 2.0 Consultation and decision">
            <a:extLst>
              <a:ext uri="{FF2B5EF4-FFF2-40B4-BE49-F238E27FC236}">
                <a16:creationId xmlns:a16="http://schemas.microsoft.com/office/drawing/2014/main" id="{C0C3B364-F822-B55F-3E3E-3BF48D363590}"/>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2965694408"/>
              </p:ext>
            </p:extLst>
          </p:nvPr>
        </p:nvGraphicFramePr>
        <p:xfrm>
          <a:off x="3658196" y="671797"/>
          <a:ext cx="3632451" cy="751981"/>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40" name="TextBox 39">
            <a:extLst>
              <a:ext uri="{FF2B5EF4-FFF2-40B4-BE49-F238E27FC236}">
                <a16:creationId xmlns:a16="http://schemas.microsoft.com/office/drawing/2014/main" id="{7BB817FD-7D1A-B3F6-8FCB-004E625CA593}"/>
              </a:ext>
            </a:extLst>
          </p:cNvPr>
          <p:cNvSpPr txBox="1"/>
          <p:nvPr/>
        </p:nvSpPr>
        <p:spPr>
          <a:xfrm>
            <a:off x="5027303" y="1563198"/>
            <a:ext cx="2024369" cy="738664"/>
          </a:xfrm>
          <a:prstGeom prst="rect">
            <a:avLst/>
          </a:prstGeom>
          <a:noFill/>
          <a:ln w="19050">
            <a:solidFill>
              <a:schemeClr val="tx1"/>
            </a:solidFill>
          </a:ln>
        </p:spPr>
        <p:txBody>
          <a:bodyPr wrap="square" lIns="91440" tIns="45720" rIns="91440" bIns="45720" rtlCol="0" anchor="ctr">
            <a:spAutoFit/>
          </a:bodyPr>
          <a:lstStyle/>
          <a:p>
            <a:pPr algn="ctr"/>
            <a:r>
              <a:rPr lang="en-CA" sz="1400" noProof="0"/>
              <a:t>2.1 </a:t>
            </a:r>
            <a:r>
              <a:rPr lang="en-CA" sz="1400" noProof="0" err="1"/>
              <a:t>CoE</a:t>
            </a:r>
            <a:r>
              <a:rPr lang="en-CA" sz="1400" noProof="0"/>
              <a:t> reviews the request and gathers relevant information.</a:t>
            </a:r>
            <a:endParaRPr lang="en-CA" sz="1400" noProof="0">
              <a:ea typeface="Calibri"/>
              <a:cs typeface="Calibri"/>
            </a:endParaRPr>
          </a:p>
        </p:txBody>
      </p:sp>
      <p:cxnSp>
        <p:nvCxnSpPr>
          <p:cNvPr id="1028" name="Straight Arrow Connector 1027" descr="Straight arrow connecting steps 2.1 and 2.2">
            <a:extLst>
              <a:ext uri="{FF2B5EF4-FFF2-40B4-BE49-F238E27FC236}">
                <a16:creationId xmlns:a16="http://schemas.microsoft.com/office/drawing/2014/main" id="{59988BC2-5837-219A-62CC-CD4DA3C25980}"/>
              </a:ext>
              <a:ext uri="{C183D7F6-B498-43B3-948B-1728B52AA6E4}">
                <adec:decorative xmlns:adec="http://schemas.microsoft.com/office/drawing/2017/decorative" val="0"/>
              </a:ext>
            </a:extLst>
          </p:cNvPr>
          <p:cNvCxnSpPr>
            <a:cxnSpLocks/>
            <a:stCxn id="40" idx="2"/>
            <a:endCxn id="41" idx="0"/>
          </p:cNvCxnSpPr>
          <p:nvPr/>
        </p:nvCxnSpPr>
        <p:spPr>
          <a:xfrm>
            <a:off x="6039488" y="2301862"/>
            <a:ext cx="0" cy="399736"/>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41" name="TextBox 40">
            <a:extLst>
              <a:ext uri="{FF2B5EF4-FFF2-40B4-BE49-F238E27FC236}">
                <a16:creationId xmlns:a16="http://schemas.microsoft.com/office/drawing/2014/main" id="{D8DD66FC-86F4-36C7-9D6C-69C6A36162C5}"/>
              </a:ext>
            </a:extLst>
          </p:cNvPr>
          <p:cNvSpPr txBox="1"/>
          <p:nvPr/>
        </p:nvSpPr>
        <p:spPr>
          <a:xfrm>
            <a:off x="5027303" y="2701598"/>
            <a:ext cx="2024369" cy="523220"/>
          </a:xfrm>
          <a:prstGeom prst="rect">
            <a:avLst/>
          </a:prstGeom>
          <a:noFill/>
          <a:ln w="19050">
            <a:solidFill>
              <a:schemeClr val="tx1"/>
            </a:solidFill>
          </a:ln>
        </p:spPr>
        <p:txBody>
          <a:bodyPr wrap="square" lIns="91440" tIns="45720" rIns="91440" bIns="45720" rtlCol="0" anchor="ctr">
            <a:spAutoFit/>
          </a:bodyPr>
          <a:lstStyle/>
          <a:p>
            <a:pPr algn="ctr"/>
            <a:r>
              <a:rPr lang="en-CA" sz="1400" noProof="0"/>
              <a:t>2.2 </a:t>
            </a:r>
            <a:r>
              <a:rPr lang="en-CA" sz="1400" noProof="0" err="1"/>
              <a:t>CoE</a:t>
            </a:r>
            <a:r>
              <a:rPr lang="en-CA" sz="1400" noProof="0"/>
              <a:t> consults with manager and employee.</a:t>
            </a:r>
            <a:endParaRPr lang="en-CA" sz="1400" noProof="0">
              <a:ea typeface="Calibri"/>
              <a:cs typeface="Calibri"/>
            </a:endParaRPr>
          </a:p>
        </p:txBody>
      </p:sp>
      <p:cxnSp>
        <p:nvCxnSpPr>
          <p:cNvPr id="1043" name="Straight Arrow Connector 1042" descr="Straight arrow connecting steps 2.2 and 2.3">
            <a:extLst>
              <a:ext uri="{FF2B5EF4-FFF2-40B4-BE49-F238E27FC236}">
                <a16:creationId xmlns:a16="http://schemas.microsoft.com/office/drawing/2014/main" id="{E6C46752-3D31-C205-4128-C725E36D63FF}"/>
              </a:ext>
              <a:ext uri="{C183D7F6-B498-43B3-948B-1728B52AA6E4}">
                <adec:decorative xmlns:adec="http://schemas.microsoft.com/office/drawing/2017/decorative" val="0"/>
              </a:ext>
            </a:extLst>
          </p:cNvPr>
          <p:cNvCxnSpPr>
            <a:cxnSpLocks/>
            <a:stCxn id="41" idx="2"/>
            <a:endCxn id="42" idx="0"/>
          </p:cNvCxnSpPr>
          <p:nvPr/>
        </p:nvCxnSpPr>
        <p:spPr>
          <a:xfrm flipH="1">
            <a:off x="6038898" y="3224818"/>
            <a:ext cx="590" cy="677792"/>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4FD4B3E1-4DA6-89CC-7FB4-3D5E1861DB7C}"/>
              </a:ext>
            </a:extLst>
          </p:cNvPr>
          <p:cNvSpPr txBox="1"/>
          <p:nvPr/>
        </p:nvSpPr>
        <p:spPr>
          <a:xfrm>
            <a:off x="5034467" y="3902610"/>
            <a:ext cx="2008862" cy="738664"/>
          </a:xfrm>
          <a:prstGeom prst="rect">
            <a:avLst/>
          </a:prstGeom>
          <a:noFill/>
          <a:ln w="19050">
            <a:solidFill>
              <a:schemeClr val="tx1"/>
            </a:solidFill>
          </a:ln>
        </p:spPr>
        <p:txBody>
          <a:bodyPr wrap="square" lIns="91440" tIns="45720" rIns="91440" bIns="45720" rtlCol="0" anchor="ctr">
            <a:spAutoFit/>
          </a:bodyPr>
          <a:lstStyle/>
          <a:p>
            <a:pPr algn="ctr"/>
            <a:r>
              <a:rPr lang="en-CA" sz="1400" noProof="0"/>
              <a:t>2.3 </a:t>
            </a:r>
            <a:r>
              <a:rPr lang="en-CA" sz="1400" noProof="0" err="1"/>
              <a:t>CoE</a:t>
            </a:r>
            <a:r>
              <a:rPr lang="en-CA" sz="1400" noProof="0"/>
              <a:t> provides </a:t>
            </a:r>
          </a:p>
          <a:p>
            <a:pPr algn="ctr"/>
            <a:r>
              <a:rPr lang="en-CA" sz="1400" noProof="0"/>
              <a:t>recommendations for an accommodation plan</a:t>
            </a:r>
          </a:p>
        </p:txBody>
      </p:sp>
      <p:cxnSp>
        <p:nvCxnSpPr>
          <p:cNvPr id="1034" name="Straight Arrow Connector 1033" descr="Straight arrow connecting steps 2.3 and 2.4">
            <a:extLst>
              <a:ext uri="{FF2B5EF4-FFF2-40B4-BE49-F238E27FC236}">
                <a16:creationId xmlns:a16="http://schemas.microsoft.com/office/drawing/2014/main" id="{1364D758-752C-F5E2-4E4B-E5D5A3DBC194}"/>
              </a:ext>
              <a:ext uri="{C183D7F6-B498-43B3-948B-1728B52AA6E4}">
                <adec:decorative xmlns:adec="http://schemas.microsoft.com/office/drawing/2017/decorative" val="0"/>
              </a:ext>
            </a:extLst>
          </p:cNvPr>
          <p:cNvCxnSpPr>
            <a:cxnSpLocks/>
            <a:stCxn id="42" idx="2"/>
            <a:endCxn id="43" idx="0"/>
          </p:cNvCxnSpPr>
          <p:nvPr/>
        </p:nvCxnSpPr>
        <p:spPr>
          <a:xfrm>
            <a:off x="6038898" y="4641274"/>
            <a:ext cx="25" cy="932235"/>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C69DC957-6450-638C-3A47-E87B89FD4A56}"/>
              </a:ext>
            </a:extLst>
          </p:cNvPr>
          <p:cNvSpPr txBox="1"/>
          <p:nvPr/>
        </p:nvSpPr>
        <p:spPr>
          <a:xfrm>
            <a:off x="5027303" y="5573509"/>
            <a:ext cx="2023239" cy="738664"/>
          </a:xfrm>
          <a:prstGeom prst="rect">
            <a:avLst/>
          </a:prstGeom>
          <a:noFill/>
          <a:ln w="19050">
            <a:solidFill>
              <a:schemeClr val="tx1"/>
            </a:solidFill>
          </a:ln>
        </p:spPr>
        <p:txBody>
          <a:bodyPr wrap="square" lIns="91440" tIns="45720" rIns="91440" bIns="45720" rtlCol="0" anchor="ctr">
            <a:spAutoFit/>
          </a:bodyPr>
          <a:lstStyle/>
          <a:p>
            <a:pPr algn="ctr"/>
            <a:r>
              <a:rPr lang="en-CA" sz="1400" noProof="0"/>
              <a:t>2.4 </a:t>
            </a:r>
            <a:r>
              <a:rPr lang="en-CA" sz="1400" noProof="0" err="1"/>
              <a:t>CoE</a:t>
            </a:r>
            <a:r>
              <a:rPr lang="en-CA" sz="1400" noProof="0"/>
              <a:t> recommendation is reviewed, and final approval is given.</a:t>
            </a:r>
          </a:p>
        </p:txBody>
      </p:sp>
      <p:cxnSp>
        <p:nvCxnSpPr>
          <p:cNvPr id="1095" name="Connector: Elbow 1094" descr="Elbow arrow connecting steps 2.4 and 3.1">
            <a:extLst>
              <a:ext uri="{FF2B5EF4-FFF2-40B4-BE49-F238E27FC236}">
                <a16:creationId xmlns:a16="http://schemas.microsoft.com/office/drawing/2014/main" id="{FF77722A-AD38-1095-40C0-951FC64C61B2}"/>
              </a:ext>
              <a:ext uri="{C183D7F6-B498-43B3-948B-1728B52AA6E4}">
                <adec:decorative xmlns:adec="http://schemas.microsoft.com/office/drawing/2017/decorative" val="0"/>
              </a:ext>
            </a:extLst>
          </p:cNvPr>
          <p:cNvCxnSpPr>
            <a:cxnSpLocks/>
          </p:cNvCxnSpPr>
          <p:nvPr/>
        </p:nvCxnSpPr>
        <p:spPr>
          <a:xfrm flipV="1">
            <a:off x="7049040" y="2074651"/>
            <a:ext cx="483214" cy="3825695"/>
          </a:xfrm>
          <a:prstGeom prst="bentConnector3">
            <a:avLst>
              <a:gd name="adj1" fmla="val 50000"/>
            </a:avLst>
          </a:prstGeom>
          <a:ln w="15875">
            <a:tailEnd type="triangle"/>
          </a:ln>
        </p:spPr>
        <p:style>
          <a:lnRef idx="2">
            <a:schemeClr val="accent1"/>
          </a:lnRef>
          <a:fillRef idx="0">
            <a:schemeClr val="accent1"/>
          </a:fillRef>
          <a:effectRef idx="1">
            <a:schemeClr val="accent1"/>
          </a:effectRef>
          <a:fontRef idx="minor">
            <a:schemeClr val="tx1"/>
          </a:fontRef>
        </p:style>
      </p:cxnSp>
      <p:graphicFrame>
        <p:nvGraphicFramePr>
          <p:cNvPr id="16" name="Diagram 15" descr="Right pointed arrow with text 3. Implementation and support">
            <a:extLst>
              <a:ext uri="{FF2B5EF4-FFF2-40B4-BE49-F238E27FC236}">
                <a16:creationId xmlns:a16="http://schemas.microsoft.com/office/drawing/2014/main" id="{8EFFD991-DBD8-BEA9-714D-87C275C1F5C0}"/>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998882518"/>
              </p:ext>
            </p:extLst>
          </p:nvPr>
        </p:nvGraphicFramePr>
        <p:xfrm>
          <a:off x="6763310" y="674569"/>
          <a:ext cx="3197620" cy="736850"/>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
        <p:nvSpPr>
          <p:cNvPr id="44" name="TextBox 43">
            <a:extLst>
              <a:ext uri="{FF2B5EF4-FFF2-40B4-BE49-F238E27FC236}">
                <a16:creationId xmlns:a16="http://schemas.microsoft.com/office/drawing/2014/main" id="{83F6D255-6A2D-2CF2-C2FF-52205D589853}"/>
              </a:ext>
            </a:extLst>
          </p:cNvPr>
          <p:cNvSpPr txBox="1"/>
          <p:nvPr/>
        </p:nvSpPr>
        <p:spPr>
          <a:xfrm>
            <a:off x="7529838" y="1558375"/>
            <a:ext cx="2001907" cy="954107"/>
          </a:xfrm>
          <a:prstGeom prst="rect">
            <a:avLst/>
          </a:prstGeom>
          <a:noFill/>
          <a:ln w="19050">
            <a:solidFill>
              <a:schemeClr val="tx1"/>
            </a:solidFill>
          </a:ln>
        </p:spPr>
        <p:style>
          <a:lnRef idx="2">
            <a:schemeClr val="dk1"/>
          </a:lnRef>
          <a:fillRef idx="1">
            <a:schemeClr val="lt1"/>
          </a:fillRef>
          <a:effectRef idx="0">
            <a:schemeClr val="dk1"/>
          </a:effectRef>
          <a:fontRef idx="minor">
            <a:schemeClr val="dk1"/>
          </a:fontRef>
        </p:style>
        <p:txBody>
          <a:bodyPr wrap="square" lIns="91440" tIns="45720" rIns="91440" bIns="45720" rtlCol="0" anchor="ctr">
            <a:spAutoFit/>
          </a:bodyPr>
          <a:lstStyle/>
          <a:p>
            <a:pPr algn="ctr"/>
            <a:r>
              <a:rPr lang="en-CA" sz="1400" noProof="0"/>
              <a:t>3.1 </a:t>
            </a:r>
            <a:r>
              <a:rPr lang="en-CA" sz="1400" noProof="0" err="1"/>
              <a:t>CoE</a:t>
            </a:r>
            <a:r>
              <a:rPr lang="en-CA" sz="1400" noProof="0"/>
              <a:t> coordinates with service enablers for procurement and implementation. </a:t>
            </a:r>
          </a:p>
        </p:txBody>
      </p:sp>
      <p:cxnSp>
        <p:nvCxnSpPr>
          <p:cNvPr id="1044" name="Straight Arrow Connector 1043" descr="Straight arrow connecting steps 3.1 and 3.2">
            <a:extLst>
              <a:ext uri="{FF2B5EF4-FFF2-40B4-BE49-F238E27FC236}">
                <a16:creationId xmlns:a16="http://schemas.microsoft.com/office/drawing/2014/main" id="{16317DF0-1476-EE65-FC2B-4182F1EA34BB}"/>
              </a:ext>
              <a:ext uri="{C183D7F6-B498-43B3-948B-1728B52AA6E4}">
                <adec:decorative xmlns:adec="http://schemas.microsoft.com/office/drawing/2017/decorative" val="0"/>
              </a:ext>
            </a:extLst>
          </p:cNvPr>
          <p:cNvCxnSpPr>
            <a:cxnSpLocks/>
            <a:stCxn id="44" idx="2"/>
            <a:endCxn id="45" idx="0"/>
          </p:cNvCxnSpPr>
          <p:nvPr/>
        </p:nvCxnSpPr>
        <p:spPr>
          <a:xfrm flipH="1">
            <a:off x="8529583" y="2512482"/>
            <a:ext cx="1209" cy="318916"/>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45" name="TextBox 44">
            <a:extLst>
              <a:ext uri="{FF2B5EF4-FFF2-40B4-BE49-F238E27FC236}">
                <a16:creationId xmlns:a16="http://schemas.microsoft.com/office/drawing/2014/main" id="{DE7CADA0-FFD6-854D-89FE-1362C16B786E}"/>
              </a:ext>
            </a:extLst>
          </p:cNvPr>
          <p:cNvSpPr txBox="1"/>
          <p:nvPr/>
        </p:nvSpPr>
        <p:spPr>
          <a:xfrm>
            <a:off x="7542290" y="2831398"/>
            <a:ext cx="1974586" cy="1169551"/>
          </a:xfrm>
          <a:prstGeom prst="rect">
            <a:avLst/>
          </a:prstGeom>
          <a:noFill/>
          <a:ln w="19050">
            <a:solidFill>
              <a:schemeClr val="tx1"/>
            </a:solidFill>
          </a:ln>
        </p:spPr>
        <p:txBody>
          <a:bodyPr wrap="square" lIns="91440" tIns="45720" rIns="91440" bIns="45720" rtlCol="0" anchor="ctr">
            <a:spAutoFit/>
          </a:bodyPr>
          <a:lstStyle/>
          <a:p>
            <a:pPr algn="ctr"/>
            <a:r>
              <a:rPr lang="en-CA" sz="1400" noProof="0"/>
              <a:t>3.2 Manager and employee collaborate with </a:t>
            </a:r>
            <a:r>
              <a:rPr lang="en-CA" sz="1400" noProof="0" err="1"/>
              <a:t>CoE</a:t>
            </a:r>
            <a:r>
              <a:rPr lang="en-CA" sz="1400" noProof="0"/>
              <a:t> to implement accommodation solutions.</a:t>
            </a:r>
          </a:p>
        </p:txBody>
      </p:sp>
      <p:cxnSp>
        <p:nvCxnSpPr>
          <p:cNvPr id="1046" name="Straight Arrow Connector 1045" descr="Straight arrow connecting steps 3.2 and 3.3">
            <a:extLst>
              <a:ext uri="{FF2B5EF4-FFF2-40B4-BE49-F238E27FC236}">
                <a16:creationId xmlns:a16="http://schemas.microsoft.com/office/drawing/2014/main" id="{B323252C-BACF-2296-85DC-E74A1B6ECCA4}"/>
              </a:ext>
              <a:ext uri="{C183D7F6-B498-43B3-948B-1728B52AA6E4}">
                <adec:decorative xmlns:adec="http://schemas.microsoft.com/office/drawing/2017/decorative" val="0"/>
              </a:ext>
            </a:extLst>
          </p:cNvPr>
          <p:cNvCxnSpPr>
            <a:cxnSpLocks/>
            <a:stCxn id="45" idx="2"/>
            <a:endCxn id="46" idx="0"/>
          </p:cNvCxnSpPr>
          <p:nvPr/>
        </p:nvCxnSpPr>
        <p:spPr>
          <a:xfrm>
            <a:off x="8529583" y="4000949"/>
            <a:ext cx="3810" cy="362693"/>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46" name="TextBox 45">
            <a:extLst>
              <a:ext uri="{FF2B5EF4-FFF2-40B4-BE49-F238E27FC236}">
                <a16:creationId xmlns:a16="http://schemas.microsoft.com/office/drawing/2014/main" id="{64A7CB54-6418-F0AB-EA15-3F641F25398F}"/>
              </a:ext>
            </a:extLst>
          </p:cNvPr>
          <p:cNvSpPr txBox="1"/>
          <p:nvPr/>
        </p:nvSpPr>
        <p:spPr>
          <a:xfrm>
            <a:off x="7555869" y="4363642"/>
            <a:ext cx="1955047" cy="954107"/>
          </a:xfrm>
          <a:prstGeom prst="rect">
            <a:avLst/>
          </a:prstGeom>
          <a:noFill/>
          <a:ln w="19050">
            <a:solidFill>
              <a:schemeClr val="tx1"/>
            </a:solidFill>
          </a:ln>
        </p:spPr>
        <p:txBody>
          <a:bodyPr wrap="square" lIns="91440" tIns="45720" rIns="91440" bIns="45720" rtlCol="0" anchor="ctr">
            <a:spAutoFit/>
          </a:bodyPr>
          <a:lstStyle/>
          <a:p>
            <a:pPr algn="ctr"/>
            <a:r>
              <a:rPr lang="en-CA" sz="1400" noProof="0"/>
              <a:t>3.3 Employee receives and tests accommodation solution.</a:t>
            </a:r>
          </a:p>
        </p:txBody>
      </p:sp>
      <p:cxnSp>
        <p:nvCxnSpPr>
          <p:cNvPr id="1048" name="Straight Arrow Connector 1047" descr="Straight arrow connecting steps 3.3 and 3.4">
            <a:extLst>
              <a:ext uri="{FF2B5EF4-FFF2-40B4-BE49-F238E27FC236}">
                <a16:creationId xmlns:a16="http://schemas.microsoft.com/office/drawing/2014/main" id="{6EB99F64-9A09-57D6-4F84-19DE0A3EC8B2}"/>
              </a:ext>
              <a:ext uri="{C183D7F6-B498-43B3-948B-1728B52AA6E4}">
                <adec:decorative xmlns:adec="http://schemas.microsoft.com/office/drawing/2017/decorative" val="0"/>
              </a:ext>
            </a:extLst>
          </p:cNvPr>
          <p:cNvCxnSpPr>
            <a:cxnSpLocks/>
            <a:stCxn id="46" idx="2"/>
            <a:endCxn id="47" idx="0"/>
          </p:cNvCxnSpPr>
          <p:nvPr/>
        </p:nvCxnSpPr>
        <p:spPr>
          <a:xfrm>
            <a:off x="8533393" y="5317749"/>
            <a:ext cx="4483" cy="560851"/>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47" name="TextBox 46">
            <a:extLst>
              <a:ext uri="{FF2B5EF4-FFF2-40B4-BE49-F238E27FC236}">
                <a16:creationId xmlns:a16="http://schemas.microsoft.com/office/drawing/2014/main" id="{B0659A69-DC30-D925-AEDC-6686C8E2AAEF}"/>
              </a:ext>
            </a:extLst>
          </p:cNvPr>
          <p:cNvSpPr txBox="1"/>
          <p:nvPr/>
        </p:nvSpPr>
        <p:spPr>
          <a:xfrm>
            <a:off x="7560352" y="5878600"/>
            <a:ext cx="1955047" cy="523220"/>
          </a:xfrm>
          <a:prstGeom prst="rect">
            <a:avLst/>
          </a:prstGeom>
          <a:noFill/>
          <a:ln w="19050">
            <a:solidFill>
              <a:schemeClr val="tx1"/>
            </a:solidFill>
          </a:ln>
        </p:spPr>
        <p:txBody>
          <a:bodyPr wrap="square" lIns="91440" tIns="45720" rIns="91440" bIns="45720" rtlCol="0" anchor="ctr">
            <a:spAutoFit/>
          </a:bodyPr>
          <a:lstStyle/>
          <a:p>
            <a:pPr algn="ctr"/>
            <a:r>
              <a:rPr lang="en-CA" sz="1400" noProof="0"/>
              <a:t>3.4 Additional support is provided (if needed). </a:t>
            </a:r>
            <a:endParaRPr lang="en-CA" sz="1400" noProof="0">
              <a:ea typeface="Calibri"/>
              <a:cs typeface="Calibri"/>
            </a:endParaRPr>
          </a:p>
        </p:txBody>
      </p:sp>
      <p:cxnSp>
        <p:nvCxnSpPr>
          <p:cNvPr id="1050" name="Connector: Elbow 1049" descr="Elbow arrow connecting steps 3.4 and 4.1">
            <a:extLst>
              <a:ext uri="{FF2B5EF4-FFF2-40B4-BE49-F238E27FC236}">
                <a16:creationId xmlns:a16="http://schemas.microsoft.com/office/drawing/2014/main" id="{44DD2377-8D22-7BD0-9A49-E4E430943545}"/>
              </a:ext>
              <a:ext uri="{C183D7F6-B498-43B3-948B-1728B52AA6E4}">
                <adec:decorative xmlns:adec="http://schemas.microsoft.com/office/drawing/2017/decorative" val="0"/>
              </a:ext>
            </a:extLst>
          </p:cNvPr>
          <p:cNvCxnSpPr>
            <a:cxnSpLocks/>
          </p:cNvCxnSpPr>
          <p:nvPr/>
        </p:nvCxnSpPr>
        <p:spPr>
          <a:xfrm flipV="1">
            <a:off x="9529328" y="1878360"/>
            <a:ext cx="339441" cy="4040820"/>
          </a:xfrm>
          <a:prstGeom prst="bentConnector3">
            <a:avLst/>
          </a:prstGeom>
          <a:ln w="15875">
            <a:tailEnd type="triangle"/>
          </a:ln>
        </p:spPr>
        <p:style>
          <a:lnRef idx="2">
            <a:schemeClr val="accent1"/>
          </a:lnRef>
          <a:fillRef idx="0">
            <a:schemeClr val="accent1"/>
          </a:fillRef>
          <a:effectRef idx="1">
            <a:schemeClr val="accent1"/>
          </a:effectRef>
          <a:fontRef idx="minor">
            <a:schemeClr val="tx1"/>
          </a:fontRef>
        </p:style>
      </p:cxnSp>
      <p:graphicFrame>
        <p:nvGraphicFramePr>
          <p:cNvPr id="17" name="Diagram 16" descr="Right pointed arrow with the text 4. Monitoring and continuous improvement">
            <a:extLst>
              <a:ext uri="{FF2B5EF4-FFF2-40B4-BE49-F238E27FC236}">
                <a16:creationId xmlns:a16="http://schemas.microsoft.com/office/drawing/2014/main" id="{1D2CA1EB-810B-A95C-E3F2-10B93E548643}"/>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189803925"/>
              </p:ext>
            </p:extLst>
          </p:nvPr>
        </p:nvGraphicFramePr>
        <p:xfrm>
          <a:off x="8897909" y="671782"/>
          <a:ext cx="3197619" cy="750220"/>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sp>
        <p:nvSpPr>
          <p:cNvPr id="48" name="TextBox 47">
            <a:extLst>
              <a:ext uri="{FF2B5EF4-FFF2-40B4-BE49-F238E27FC236}">
                <a16:creationId xmlns:a16="http://schemas.microsoft.com/office/drawing/2014/main" id="{D5E0B75A-DFCD-B2B9-FABA-E8C4136B2E32}"/>
              </a:ext>
            </a:extLst>
          </p:cNvPr>
          <p:cNvSpPr txBox="1"/>
          <p:nvPr/>
        </p:nvSpPr>
        <p:spPr>
          <a:xfrm>
            <a:off x="9898700" y="1638310"/>
            <a:ext cx="2013689" cy="738664"/>
          </a:xfrm>
          <a:prstGeom prst="rect">
            <a:avLst/>
          </a:prstGeom>
          <a:noFill/>
          <a:ln w="19050">
            <a:solidFill>
              <a:schemeClr val="tx1"/>
            </a:solidFill>
          </a:ln>
        </p:spPr>
        <p:txBody>
          <a:bodyPr wrap="square" lIns="91440" tIns="45720" rIns="91440" bIns="45720" rtlCol="0" anchor="ctr">
            <a:spAutoFit/>
          </a:bodyPr>
          <a:lstStyle/>
          <a:p>
            <a:pPr algn="ctr"/>
            <a:r>
              <a:rPr lang="en-CA" sz="1400" noProof="0"/>
              <a:t>4.1 Once implemented, employee documents the solution(s).</a:t>
            </a:r>
            <a:endParaRPr lang="en-CA" sz="1400" noProof="0">
              <a:ea typeface="Calibri"/>
              <a:cs typeface="Calibri"/>
            </a:endParaRPr>
          </a:p>
        </p:txBody>
      </p:sp>
      <p:cxnSp>
        <p:nvCxnSpPr>
          <p:cNvPr id="1054" name="Straight Arrow Connector 1053" descr="Straight arrow connecting steps 4.1 and 4.2">
            <a:extLst>
              <a:ext uri="{FF2B5EF4-FFF2-40B4-BE49-F238E27FC236}">
                <a16:creationId xmlns:a16="http://schemas.microsoft.com/office/drawing/2014/main" id="{2FE9A344-C42C-330C-3FDC-C565DAE013CB}"/>
              </a:ext>
              <a:ext uri="{C183D7F6-B498-43B3-948B-1728B52AA6E4}">
                <adec:decorative xmlns:adec="http://schemas.microsoft.com/office/drawing/2017/decorative" val="0"/>
              </a:ext>
            </a:extLst>
          </p:cNvPr>
          <p:cNvCxnSpPr>
            <a:cxnSpLocks/>
            <a:stCxn id="48" idx="2"/>
            <a:endCxn id="49" idx="0"/>
          </p:cNvCxnSpPr>
          <p:nvPr/>
        </p:nvCxnSpPr>
        <p:spPr>
          <a:xfrm>
            <a:off x="10905545" y="2376974"/>
            <a:ext cx="2147" cy="523602"/>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49" name="TextBox 48">
            <a:extLst>
              <a:ext uri="{FF2B5EF4-FFF2-40B4-BE49-F238E27FC236}">
                <a16:creationId xmlns:a16="http://schemas.microsoft.com/office/drawing/2014/main" id="{CAF736FC-AD8C-35C3-0636-0950552B9F36}"/>
              </a:ext>
            </a:extLst>
          </p:cNvPr>
          <p:cNvSpPr txBox="1"/>
          <p:nvPr/>
        </p:nvSpPr>
        <p:spPr>
          <a:xfrm>
            <a:off x="9897982" y="2900576"/>
            <a:ext cx="2019420" cy="738664"/>
          </a:xfrm>
          <a:prstGeom prst="rect">
            <a:avLst/>
          </a:prstGeom>
          <a:noFill/>
          <a:ln w="19050">
            <a:solidFill>
              <a:schemeClr val="tx1"/>
            </a:solidFill>
          </a:ln>
        </p:spPr>
        <p:txBody>
          <a:bodyPr wrap="square" lIns="91440" tIns="45720" rIns="91440" bIns="45720" rtlCol="0" anchor="ctr">
            <a:spAutoFit/>
          </a:bodyPr>
          <a:lstStyle/>
          <a:p>
            <a:pPr algn="ctr"/>
            <a:r>
              <a:rPr lang="en-CA" sz="1400" noProof="0"/>
              <a:t>4.2 </a:t>
            </a:r>
            <a:r>
              <a:rPr lang="en-CA" sz="1400" noProof="0" err="1"/>
              <a:t>CoE</a:t>
            </a:r>
            <a:r>
              <a:rPr lang="en-CA" sz="1400" noProof="0"/>
              <a:t> tracks implementation of accommodation.</a:t>
            </a:r>
          </a:p>
        </p:txBody>
      </p:sp>
      <p:cxnSp>
        <p:nvCxnSpPr>
          <p:cNvPr id="1073" name="Straight Arrow Connector 1072" descr="Straight arrow connecting steps 4.2 and 4.3">
            <a:extLst>
              <a:ext uri="{FF2B5EF4-FFF2-40B4-BE49-F238E27FC236}">
                <a16:creationId xmlns:a16="http://schemas.microsoft.com/office/drawing/2014/main" id="{DC29C4B4-A7A5-0CFF-45BF-35420CBA4DD6}"/>
              </a:ext>
              <a:ext uri="{C183D7F6-B498-43B3-948B-1728B52AA6E4}">
                <adec:decorative xmlns:adec="http://schemas.microsoft.com/office/drawing/2017/decorative" val="0"/>
              </a:ext>
            </a:extLst>
          </p:cNvPr>
          <p:cNvCxnSpPr>
            <a:cxnSpLocks/>
            <a:stCxn id="49" idx="2"/>
            <a:endCxn id="56" idx="0"/>
          </p:cNvCxnSpPr>
          <p:nvPr/>
        </p:nvCxnSpPr>
        <p:spPr>
          <a:xfrm flipH="1">
            <a:off x="10905653" y="3639240"/>
            <a:ext cx="2039" cy="565364"/>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56" name="TextBox 55">
            <a:extLst>
              <a:ext uri="{FF2B5EF4-FFF2-40B4-BE49-F238E27FC236}">
                <a16:creationId xmlns:a16="http://schemas.microsoft.com/office/drawing/2014/main" id="{CAF674E9-C195-642D-0657-8968AD129345}"/>
              </a:ext>
            </a:extLst>
          </p:cNvPr>
          <p:cNvSpPr txBox="1"/>
          <p:nvPr/>
        </p:nvSpPr>
        <p:spPr>
          <a:xfrm>
            <a:off x="9900628" y="4204604"/>
            <a:ext cx="2010050" cy="738664"/>
          </a:xfrm>
          <a:prstGeom prst="rect">
            <a:avLst/>
          </a:prstGeom>
          <a:noFill/>
          <a:ln w="19050">
            <a:solidFill>
              <a:schemeClr val="tx1"/>
            </a:solidFill>
          </a:ln>
        </p:spPr>
        <p:txBody>
          <a:bodyPr wrap="square" lIns="91440" tIns="45720" rIns="91440" bIns="45720" rtlCol="0" anchor="ctr">
            <a:spAutoFit/>
          </a:bodyPr>
          <a:lstStyle/>
          <a:p>
            <a:pPr algn="ctr"/>
            <a:r>
              <a:rPr lang="en-CA" sz="1400" noProof="0"/>
              <a:t>4.3 Adjustments or follow ups are made if the situation evolves.</a:t>
            </a:r>
            <a:endParaRPr lang="en-CA" sz="1400" noProof="0">
              <a:highlight>
                <a:srgbClr val="FFFF00"/>
              </a:highlight>
              <a:ea typeface="Calibri"/>
              <a:cs typeface="Calibri"/>
            </a:endParaRPr>
          </a:p>
        </p:txBody>
      </p:sp>
      <p:cxnSp>
        <p:nvCxnSpPr>
          <p:cNvPr id="2" name="Straight Arrow Connector 1" descr="Straight arrow connecting steps 4.3 and 4.4">
            <a:extLst>
              <a:ext uri="{FF2B5EF4-FFF2-40B4-BE49-F238E27FC236}">
                <a16:creationId xmlns:a16="http://schemas.microsoft.com/office/drawing/2014/main" id="{B1524A83-5170-5C8E-7CA3-B176670F9F62}"/>
              </a:ext>
              <a:ext uri="{C183D7F6-B498-43B3-948B-1728B52AA6E4}">
                <adec:decorative xmlns:adec="http://schemas.microsoft.com/office/drawing/2017/decorative" val="0"/>
              </a:ext>
            </a:extLst>
          </p:cNvPr>
          <p:cNvCxnSpPr>
            <a:cxnSpLocks/>
            <a:stCxn id="56" idx="2"/>
            <a:endCxn id="52" idx="0"/>
          </p:cNvCxnSpPr>
          <p:nvPr/>
        </p:nvCxnSpPr>
        <p:spPr>
          <a:xfrm>
            <a:off x="10905653" y="4943268"/>
            <a:ext cx="2039" cy="705941"/>
          </a:xfrm>
          <a:prstGeom prst="straightConnector1">
            <a:avLst/>
          </a:prstGeom>
          <a:ln w="15875">
            <a:tailEnd type="triangle"/>
          </a:ln>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62472B44-FF33-A8A6-7F31-EC5B8C4D34A9}"/>
              </a:ext>
            </a:extLst>
          </p:cNvPr>
          <p:cNvSpPr txBox="1"/>
          <p:nvPr/>
        </p:nvSpPr>
        <p:spPr>
          <a:xfrm>
            <a:off x="9907102" y="5649209"/>
            <a:ext cx="2001179" cy="738664"/>
          </a:xfrm>
          <a:prstGeom prst="rect">
            <a:avLst/>
          </a:prstGeom>
          <a:noFill/>
          <a:ln w="19050">
            <a:solidFill>
              <a:schemeClr val="tx1"/>
            </a:solidFill>
          </a:ln>
        </p:spPr>
        <p:txBody>
          <a:bodyPr wrap="square" lIns="91440" tIns="45720" rIns="91440" bIns="45720" rtlCol="0" anchor="ctr">
            <a:spAutoFit/>
          </a:bodyPr>
          <a:lstStyle/>
          <a:p>
            <a:pPr algn="ctr"/>
            <a:r>
              <a:rPr lang="en-CA" sz="1400" noProof="0"/>
              <a:t>4.4 Data and trends are analyzed to improve future processes.</a:t>
            </a:r>
            <a:endParaRPr lang="en-CA" sz="1400" noProof="0">
              <a:ea typeface="Calibri"/>
              <a:cs typeface="Calibri"/>
            </a:endParaRPr>
          </a:p>
        </p:txBody>
      </p:sp>
    </p:spTree>
    <p:extLst>
      <p:ext uri="{BB962C8B-B14F-4D97-AF65-F5344CB8AC3E}">
        <p14:creationId xmlns:p14="http://schemas.microsoft.com/office/powerpoint/2010/main" val="3036550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537CF74-E1AA-2E5B-DB8E-04A8D2BFEE55}"/>
              </a:ext>
            </a:extLst>
          </p:cNvPr>
          <p:cNvSpPr>
            <a:spLocks noGrp="1"/>
          </p:cNvSpPr>
          <p:nvPr>
            <p:ph type="sldNum" sz="quarter" idx="4"/>
          </p:nvPr>
        </p:nvSpPr>
        <p:spPr/>
        <p:txBody>
          <a:bodyPr/>
          <a:lstStyle/>
          <a:p>
            <a:fld id="{AF2FF8BA-8DDB-4074-883A-172F001D9E4F}" type="slidenum">
              <a:rPr lang="en-CA" noProof="0" smtClean="0"/>
              <a:t>3</a:t>
            </a:fld>
            <a:endParaRPr lang="en-CA" noProof="0"/>
          </a:p>
        </p:txBody>
      </p:sp>
      <p:sp>
        <p:nvSpPr>
          <p:cNvPr id="2" name="Title 1">
            <a:extLst>
              <a:ext uri="{FF2B5EF4-FFF2-40B4-BE49-F238E27FC236}">
                <a16:creationId xmlns:a16="http://schemas.microsoft.com/office/drawing/2014/main" id="{08767B21-C333-F330-9348-A8063E286A63}"/>
              </a:ext>
              <a:ext uri="{C183D7F6-B498-43B3-948B-1728B52AA6E4}">
                <adec:decorative xmlns:adec="http://schemas.microsoft.com/office/drawing/2017/decorative" val="0"/>
              </a:ext>
            </a:extLst>
          </p:cNvPr>
          <p:cNvSpPr>
            <a:spLocks noGrp="1"/>
          </p:cNvSpPr>
          <p:nvPr>
            <p:ph type="title"/>
          </p:nvPr>
        </p:nvSpPr>
        <p:spPr>
          <a:xfrm>
            <a:off x="838200" y="451078"/>
            <a:ext cx="10515600" cy="851218"/>
          </a:xfrm>
        </p:spPr>
        <p:txBody>
          <a:bodyPr>
            <a:normAutofit/>
          </a:bodyPr>
          <a:lstStyle/>
          <a:p>
            <a:r>
              <a:rPr lang="en-CA" b="1" noProof="0">
                <a:cs typeface="Calibri"/>
              </a:rPr>
              <a:t>Objectives</a:t>
            </a:r>
          </a:p>
        </p:txBody>
      </p:sp>
      <p:sp>
        <p:nvSpPr>
          <p:cNvPr id="3" name="Content Placeholder 2">
            <a:extLst>
              <a:ext uri="{FF2B5EF4-FFF2-40B4-BE49-F238E27FC236}">
                <a16:creationId xmlns:a16="http://schemas.microsoft.com/office/drawing/2014/main" id="{0F50EB71-CC27-00B5-10A1-E3D9FCCE308D}"/>
              </a:ext>
              <a:ext uri="{C183D7F6-B498-43B3-948B-1728B52AA6E4}">
                <adec:decorative xmlns:adec="http://schemas.microsoft.com/office/drawing/2017/decorative" val="0"/>
              </a:ext>
            </a:extLst>
          </p:cNvPr>
          <p:cNvSpPr>
            <a:spLocks noGrp="1"/>
          </p:cNvSpPr>
          <p:nvPr>
            <p:ph idx="1"/>
          </p:nvPr>
        </p:nvSpPr>
        <p:spPr>
          <a:xfrm>
            <a:off x="838200" y="1707577"/>
            <a:ext cx="9902720" cy="4148937"/>
          </a:xfrm>
        </p:spPr>
        <p:txBody>
          <a:bodyPr vert="horz" lIns="91440" tIns="45720" rIns="91440" bIns="45720" rtlCol="0" anchor="t">
            <a:noAutofit/>
          </a:bodyPr>
          <a:lstStyle/>
          <a:p>
            <a:pPr marL="514350" indent="-514350" fontAlgn="base">
              <a:buFont typeface="Arial" panose="020B0604020202020204" pitchFamily="34" charset="0"/>
              <a:buAutoNum type="arabicPeriod"/>
            </a:pPr>
            <a:r>
              <a:rPr lang="en-CA" noProof="0">
                <a:solidFill>
                  <a:srgbClr val="000000"/>
                </a:solidFill>
                <a:cs typeface="Arial"/>
              </a:rPr>
              <a:t>To take stock of the Better Accommodation Project</a:t>
            </a:r>
            <a:r>
              <a:rPr lang="en-CA">
                <a:solidFill>
                  <a:srgbClr val="000000"/>
                </a:solidFill>
                <a:cs typeface="Arial"/>
              </a:rPr>
              <a:t> (BAP)</a:t>
            </a:r>
            <a:endParaRPr lang="en-CA" noProof="0">
              <a:solidFill>
                <a:srgbClr val="000000"/>
              </a:solidFill>
              <a:cs typeface="Arial"/>
            </a:endParaRPr>
          </a:p>
          <a:p>
            <a:pPr marL="514350" indent="-514350">
              <a:buFont typeface="Arial" panose="020B0604020202020204" pitchFamily="34" charset="0"/>
              <a:buAutoNum type="arabicPeriod"/>
            </a:pPr>
            <a:r>
              <a:rPr lang="en-CA" noProof="0">
                <a:solidFill>
                  <a:srgbClr val="000000"/>
                </a:solidFill>
                <a:cs typeface="Arial"/>
              </a:rPr>
              <a:t>To present key findings of the sludge audits on the prototypes and an overview of the Meta-Sludge Audit Report</a:t>
            </a:r>
            <a:endParaRPr lang="en-CA" noProof="0">
              <a:solidFill>
                <a:srgbClr val="000000"/>
              </a:solidFill>
              <a:ea typeface="Calibri"/>
              <a:cs typeface="Arial"/>
            </a:endParaRPr>
          </a:p>
          <a:p>
            <a:pPr marL="514350" indent="-514350">
              <a:buAutoNum type="arabicPeriod"/>
            </a:pPr>
            <a:r>
              <a:rPr lang="en-CA" noProof="0">
                <a:solidFill>
                  <a:srgbClr val="000000"/>
                </a:solidFill>
                <a:cs typeface="Arial"/>
              </a:rPr>
              <a:t>To present an overview of accommodation services toolkits</a:t>
            </a:r>
            <a:endParaRPr lang="en-CA" strike="sngStrike">
              <a:solidFill>
                <a:srgbClr val="000000"/>
              </a:solidFill>
              <a:ea typeface="Calibri"/>
              <a:cs typeface="Arial"/>
            </a:endParaRPr>
          </a:p>
          <a:p>
            <a:pPr marL="514350" indent="-514350">
              <a:buAutoNum type="arabicPeriod"/>
            </a:pPr>
            <a:r>
              <a:rPr lang="en-CA">
                <a:solidFill>
                  <a:srgbClr val="000000"/>
                </a:solidFill>
                <a:cs typeface="Arial"/>
              </a:rPr>
              <a:t>To discuss how you can help drive change</a:t>
            </a:r>
            <a:endParaRPr lang="en-CA">
              <a:solidFill>
                <a:srgbClr val="000000"/>
              </a:solidFill>
              <a:ea typeface="Calibri"/>
              <a:cs typeface="Arial"/>
            </a:endParaRPr>
          </a:p>
        </p:txBody>
      </p:sp>
      <p:cxnSp>
        <p:nvCxnSpPr>
          <p:cNvPr id="4" name="Straight Arrow Connector 3">
            <a:extLst>
              <a:ext uri="{FF2B5EF4-FFF2-40B4-BE49-F238E27FC236}">
                <a16:creationId xmlns:a16="http://schemas.microsoft.com/office/drawing/2014/main" id="{EA7E9C98-13A0-F846-373E-79E734E2F623}"/>
              </a:ext>
              <a:ext uri="{C183D7F6-B498-43B3-948B-1728B52AA6E4}">
                <adec:decorative xmlns:adec="http://schemas.microsoft.com/office/drawing/2017/decorative" val="1"/>
              </a:ext>
            </a:extLst>
          </p:cNvPr>
          <p:cNvCxnSpPr/>
          <p:nvPr/>
        </p:nvCxnSpPr>
        <p:spPr>
          <a:xfrm>
            <a:off x="952923" y="1399705"/>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733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A4A4E-0CD0-17F4-BC1E-D99CE90C146E}"/>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74FB59-A2BD-13A7-DB97-759DD9E2AD91}"/>
              </a:ext>
            </a:extLst>
          </p:cNvPr>
          <p:cNvSpPr>
            <a:spLocks noGrp="1"/>
          </p:cNvSpPr>
          <p:nvPr>
            <p:ph type="sldNum" sz="quarter" idx="4"/>
          </p:nvPr>
        </p:nvSpPr>
        <p:spPr/>
        <p:txBody>
          <a:bodyPr/>
          <a:lstStyle/>
          <a:p>
            <a:fld id="{AF2FF8BA-8DDB-4074-883A-172F001D9E4F}" type="slidenum">
              <a:rPr lang="en-CA" smtClean="0"/>
              <a:t>4</a:t>
            </a:fld>
            <a:endParaRPr lang="en-CA"/>
          </a:p>
        </p:txBody>
      </p:sp>
      <p:sp>
        <p:nvSpPr>
          <p:cNvPr id="2" name="Title 1">
            <a:extLst>
              <a:ext uri="{FF2B5EF4-FFF2-40B4-BE49-F238E27FC236}">
                <a16:creationId xmlns:a16="http://schemas.microsoft.com/office/drawing/2014/main" id="{BC8CF792-2668-F382-BADC-9F504F36F19A}"/>
              </a:ext>
            </a:extLst>
          </p:cNvPr>
          <p:cNvSpPr>
            <a:spLocks noGrp="1"/>
          </p:cNvSpPr>
          <p:nvPr>
            <p:ph type="title"/>
          </p:nvPr>
        </p:nvSpPr>
        <p:spPr>
          <a:xfrm>
            <a:off x="649520" y="138111"/>
            <a:ext cx="10704279" cy="1325563"/>
          </a:xfrm>
        </p:spPr>
        <p:txBody>
          <a:bodyPr>
            <a:normAutofit/>
          </a:bodyPr>
          <a:lstStyle/>
          <a:p>
            <a:r>
              <a:rPr lang="en-US" b="1">
                <a:latin typeface="Calibri Light" panose="020F0302020204030204" pitchFamily="34" charset="0"/>
                <a:ea typeface="Calibri Light" panose="020F0302020204030204" pitchFamily="34" charset="0"/>
                <a:cs typeface="Calibri Light" panose="020F0302020204030204" pitchFamily="34" charset="0"/>
              </a:rPr>
              <a:t>BAP Remains Relevant in the Current Context</a:t>
            </a:r>
          </a:p>
        </p:txBody>
      </p:sp>
      <p:sp>
        <p:nvSpPr>
          <p:cNvPr id="3" name="Content Placeholder 2">
            <a:extLst>
              <a:ext uri="{FF2B5EF4-FFF2-40B4-BE49-F238E27FC236}">
                <a16:creationId xmlns:a16="http://schemas.microsoft.com/office/drawing/2014/main" id="{0A69194F-24A0-800B-65CD-E77F389A19FF}"/>
              </a:ext>
            </a:extLst>
          </p:cNvPr>
          <p:cNvSpPr>
            <a:spLocks noGrp="1"/>
          </p:cNvSpPr>
          <p:nvPr>
            <p:ph idx="1"/>
          </p:nvPr>
        </p:nvSpPr>
        <p:spPr>
          <a:xfrm>
            <a:off x="838200" y="1463674"/>
            <a:ext cx="10704280" cy="5039497"/>
          </a:xfrm>
        </p:spPr>
        <p:txBody>
          <a:bodyPr vert="horz" lIns="91440" tIns="45720" rIns="91440" bIns="45720" rtlCol="0" anchor="t">
            <a:normAutofit fontScale="92500" lnSpcReduction="20000"/>
          </a:bodyPr>
          <a:lstStyle/>
          <a:p>
            <a:pPr marL="0" indent="0">
              <a:lnSpc>
                <a:spcPct val="120000"/>
              </a:lnSpc>
              <a:buNone/>
            </a:pPr>
            <a:r>
              <a:rPr lang="en-CA" sz="1900" b="1">
                <a:latin typeface="Calibri"/>
                <a:ea typeface="Calibri"/>
                <a:cs typeface="Calibri"/>
              </a:rPr>
              <a:t>BAP is being delivered during a time of intense focus on efficiency, effectiveness and productivity and it directly responds to these priorities. The system impact is real, the cost of inaction is high and we can’t afford to lose momentum. BAP:</a:t>
            </a:r>
          </a:p>
          <a:p>
            <a:pPr lvl="1">
              <a:lnSpc>
                <a:spcPct val="120000"/>
              </a:lnSpc>
            </a:pPr>
            <a:r>
              <a:rPr lang="en-CA" sz="1900">
                <a:latin typeface="Calibri"/>
                <a:ea typeface="Calibri"/>
                <a:cs typeface="Calibri"/>
              </a:rPr>
              <a:t>drives productivity and efficiency by streamlining the workplace accommodation service delivery model to reduce cost;</a:t>
            </a:r>
          </a:p>
          <a:p>
            <a:pPr lvl="1">
              <a:lnSpc>
                <a:spcPct val="120000"/>
              </a:lnSpc>
            </a:pPr>
            <a:r>
              <a:rPr lang="en-CA" sz="1900">
                <a:latin typeface="Calibri"/>
                <a:ea typeface="Calibri"/>
                <a:cs typeface="Calibri"/>
              </a:rPr>
              <a:t>reinforces commitments under the Accessible Canada Act, helping departments identify, remove, and prevent barriers to inclusion; and</a:t>
            </a:r>
          </a:p>
          <a:p>
            <a:pPr lvl="1">
              <a:lnSpc>
                <a:spcPct val="120000"/>
              </a:lnSpc>
            </a:pPr>
            <a:r>
              <a:rPr lang="en-CA" sz="1900">
                <a:latin typeface="Calibri"/>
                <a:ea typeface="Calibri"/>
                <a:cs typeface="Calibri"/>
              </a:rPr>
              <a:t>supports a workforce that reflects the diversity of Canadians it serves.</a:t>
            </a:r>
          </a:p>
          <a:p>
            <a:pPr marL="0" indent="0">
              <a:lnSpc>
                <a:spcPct val="120000"/>
              </a:lnSpc>
              <a:buNone/>
            </a:pPr>
            <a:r>
              <a:rPr lang="en-CA" sz="1900" b="1">
                <a:latin typeface="Calibri"/>
                <a:ea typeface="Calibri"/>
                <a:cs typeface="Calibri"/>
              </a:rPr>
              <a:t>The Office of the Auditor General Canada is conducting an audit of recruitment, promotion and retention of employees with disabilities.</a:t>
            </a:r>
            <a:endParaRPr lang="en-CA" sz="1900" b="1">
              <a:latin typeface="Calibri" panose="020F0502020204030204" pitchFamily="34" charset="0"/>
              <a:ea typeface="Calibri" panose="020F0502020204030204" pitchFamily="34" charset="0"/>
              <a:cs typeface="Calibri" panose="020F0502020204030204" pitchFamily="34" charset="0"/>
            </a:endParaRPr>
          </a:p>
          <a:p>
            <a:pPr lvl="1">
              <a:lnSpc>
                <a:spcPct val="120000"/>
              </a:lnSpc>
            </a:pPr>
            <a:r>
              <a:rPr lang="en-CA" sz="1900">
                <a:latin typeface="Calibri"/>
                <a:ea typeface="Calibri"/>
                <a:cs typeface="Calibri"/>
              </a:rPr>
              <a:t>BAP toolkits contribute to success of employees with disabilities.</a:t>
            </a:r>
          </a:p>
          <a:p>
            <a:pPr marL="0" indent="0">
              <a:lnSpc>
                <a:spcPct val="120000"/>
              </a:lnSpc>
              <a:buNone/>
            </a:pPr>
            <a:r>
              <a:rPr lang="en-CA" sz="1900" b="1">
                <a:latin typeface="Calibri"/>
                <a:ea typeface="Calibri"/>
                <a:cs typeface="Calibri"/>
              </a:rPr>
              <a:t>If we don't continue this work, we stand to lose significant opportunities: </a:t>
            </a:r>
          </a:p>
          <a:p>
            <a:pPr lvl="1">
              <a:lnSpc>
                <a:spcPct val="120000"/>
              </a:lnSpc>
            </a:pPr>
            <a:r>
              <a:rPr lang="en-CA" sz="1900">
                <a:latin typeface="Calibri"/>
                <a:ea typeface="Calibri"/>
                <a:cs typeface="Calibri"/>
              </a:rPr>
              <a:t>to leverage learnings and insights already gained through BAP;</a:t>
            </a:r>
          </a:p>
          <a:p>
            <a:pPr lvl="1">
              <a:lnSpc>
                <a:spcPct val="120000"/>
              </a:lnSpc>
            </a:pPr>
            <a:r>
              <a:rPr lang="en-CA" sz="1900">
                <a:latin typeface="Calibri"/>
                <a:ea typeface="Calibri"/>
                <a:cs typeface="Calibri"/>
              </a:rPr>
              <a:t>to advance internal service delivery that is more consistent and cost-effective; and</a:t>
            </a:r>
          </a:p>
          <a:p>
            <a:pPr lvl="1">
              <a:lnSpc>
                <a:spcPct val="120000"/>
              </a:lnSpc>
            </a:pPr>
            <a:r>
              <a:rPr lang="en-CA" sz="1900">
                <a:latin typeface="Calibri"/>
                <a:ea typeface="Calibri"/>
                <a:cs typeface="Calibri"/>
              </a:rPr>
              <a:t>to strengthen employee trust, productivity and retention.</a:t>
            </a:r>
          </a:p>
          <a:p>
            <a:endParaRPr lang="en-CA" sz="1600">
              <a:latin typeface="Calibri" panose="020F0502020204030204" pitchFamily="34" charset="0"/>
              <a:ea typeface="Calibri" panose="020F0502020204030204" pitchFamily="34" charset="0"/>
              <a:cs typeface="Calibri" panose="020F0502020204030204" pitchFamily="34" charset="0"/>
            </a:endParaRPr>
          </a:p>
        </p:txBody>
      </p:sp>
      <p:cxnSp>
        <p:nvCxnSpPr>
          <p:cNvPr id="5" name="Straight Arrow Connector 4">
            <a:extLst>
              <a:ext uri="{FF2B5EF4-FFF2-40B4-BE49-F238E27FC236}">
                <a16:creationId xmlns:a16="http://schemas.microsoft.com/office/drawing/2014/main" id="{99856266-46E1-3A92-C48B-BDAD945B7E56}"/>
              </a:ext>
              <a:ext uri="{C183D7F6-B498-43B3-948B-1728B52AA6E4}">
                <adec:decorative xmlns:adec="http://schemas.microsoft.com/office/drawing/2017/decorative" val="1"/>
              </a:ext>
            </a:extLst>
          </p:cNvPr>
          <p:cNvCxnSpPr/>
          <p:nvPr/>
        </p:nvCxnSpPr>
        <p:spPr>
          <a:xfrm>
            <a:off x="838200" y="1263774"/>
            <a:ext cx="9902720" cy="13109"/>
          </a:xfrm>
          <a:prstGeom prst="straightConnector1">
            <a:avLst/>
          </a:prstGeom>
          <a:ln>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3613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lide Number Placeholder 3" descr="Slide 15">
            <a:extLst>
              <a:ext uri="{FF2B5EF4-FFF2-40B4-BE49-F238E27FC236}">
                <a16:creationId xmlns:a16="http://schemas.microsoft.com/office/drawing/2014/main" id="{12E450E9-0285-411E-4363-2A56933AA0CF}"/>
              </a:ext>
            </a:extLst>
          </p:cNvPr>
          <p:cNvSpPr>
            <a:spLocks noGrp="1"/>
          </p:cNvSpPr>
          <p:nvPr>
            <p:ph type="sldNum" sz="quarter" idx="4"/>
          </p:nvPr>
        </p:nvSpPr>
        <p:spPr>
          <a:xfrm>
            <a:off x="10944522" y="6526538"/>
            <a:ext cx="491279" cy="188058"/>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E86C063-E22E-2E4C-A523-54089486E38F}" type="slidenum">
              <a:rPr kumimoji="0" lang="en-CA" sz="1200" b="1"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CA" sz="1200" b="1" i="0" u="none" strike="noStrike" kern="1200" cap="none" spc="0" normalizeH="0" baseline="0" noProof="0">
              <a:ln>
                <a:noFill/>
              </a:ln>
              <a:solidFill>
                <a:prstClr val="black"/>
              </a:solidFill>
              <a:effectLst/>
              <a:uLnTx/>
              <a:uFillTx/>
              <a:latin typeface="Calibri"/>
              <a:ea typeface="+mn-ea"/>
              <a:cs typeface="+mn-cs"/>
            </a:endParaRPr>
          </a:p>
        </p:txBody>
      </p:sp>
      <p:sp>
        <p:nvSpPr>
          <p:cNvPr id="2" name="Title 1">
            <a:extLst>
              <a:ext uri="{FF2B5EF4-FFF2-40B4-BE49-F238E27FC236}">
                <a16:creationId xmlns:a16="http://schemas.microsoft.com/office/drawing/2014/main" id="{F135B465-FB12-A8D1-607D-A2C97A0E667F}"/>
              </a:ext>
            </a:extLst>
          </p:cNvPr>
          <p:cNvSpPr>
            <a:spLocks noGrp="1"/>
          </p:cNvSpPr>
          <p:nvPr>
            <p:ph type="title"/>
          </p:nvPr>
        </p:nvSpPr>
        <p:spPr>
          <a:xfrm>
            <a:off x="503104" y="60695"/>
            <a:ext cx="11014191" cy="1141308"/>
          </a:xfrm>
        </p:spPr>
        <p:txBody>
          <a:bodyPr>
            <a:normAutofit/>
          </a:bodyPr>
          <a:lstStyle/>
          <a:p>
            <a:r>
              <a:rPr lang="en-CA" b="1" noProof="0"/>
              <a:t>Our Journey Towards 2040</a:t>
            </a:r>
          </a:p>
        </p:txBody>
      </p:sp>
      <p:graphicFrame>
        <p:nvGraphicFramePr>
          <p:cNvPr id="7" name="Diagram 6" descr="Big Arrow pointing up and to the right, with pre-BAP, BAP project and post-BAP.">
            <a:extLst>
              <a:ext uri="{FF2B5EF4-FFF2-40B4-BE49-F238E27FC236}">
                <a16:creationId xmlns:a16="http://schemas.microsoft.com/office/drawing/2014/main" id="{BF76176C-B465-9ABE-94D4-A52465CE0285}"/>
              </a:ext>
            </a:extLst>
          </p:cNvPr>
          <p:cNvGraphicFramePr/>
          <p:nvPr>
            <p:extLst>
              <p:ext uri="{D42A27DB-BD31-4B8C-83A1-F6EECF244321}">
                <p14:modId xmlns:p14="http://schemas.microsoft.com/office/powerpoint/2010/main" val="4088924032"/>
              </p:ext>
            </p:extLst>
          </p:nvPr>
        </p:nvGraphicFramePr>
        <p:xfrm>
          <a:off x="808741" y="1053302"/>
          <a:ext cx="9717684" cy="50304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34" name="TextBox 633">
            <a:extLst>
              <a:ext uri="{FF2B5EF4-FFF2-40B4-BE49-F238E27FC236}">
                <a16:creationId xmlns:a16="http://schemas.microsoft.com/office/drawing/2014/main" id="{F62CC8A8-2F0B-ED50-7CA6-6A3A156BA6DB}"/>
              </a:ext>
              <a:ext uri="{C183D7F6-B498-43B3-948B-1728B52AA6E4}">
                <adec:decorative xmlns:adec="http://schemas.microsoft.com/office/drawing/2017/decorative" val="0"/>
              </a:ext>
            </a:extLst>
          </p:cNvPr>
          <p:cNvSpPr txBox="1"/>
          <p:nvPr/>
        </p:nvSpPr>
        <p:spPr>
          <a:xfrm>
            <a:off x="9320868" y="1048115"/>
            <a:ext cx="2411113" cy="5478423"/>
          </a:xfrm>
          <a:prstGeom prst="rect">
            <a:avLst/>
          </a:prstGeom>
          <a:solidFill>
            <a:srgbClr val="E3D9EA"/>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2000" b="1" i="0" u="none" strike="noStrike" kern="1200" cap="none" spc="0" normalizeH="0" baseline="0" noProof="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2000" b="1" i="0" u="none" strike="noStrike" kern="1200" cap="none" spc="0" normalizeH="0" baseline="0" noProof="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2000" b="1" i="0" u="none" strike="noStrike" kern="1200" cap="none" spc="0" normalizeH="0" baseline="0" noProof="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3200" b="1" i="0" u="none" strike="noStrike" kern="1200" cap="none" spc="0" normalizeH="0" baseline="0" noProof="0">
                <a:ln>
                  <a:noFill/>
                </a:ln>
                <a:solidFill>
                  <a:prstClr val="black"/>
                </a:solidFill>
                <a:effectLst/>
                <a:uLnTx/>
                <a:uFillTx/>
                <a:latin typeface="Calibri" panose="020F0502020204030204"/>
                <a:ea typeface="+mn-ea"/>
                <a:cs typeface="Calibri"/>
              </a:rPr>
              <a:t>Vision:</a:t>
            </a:r>
            <a:r>
              <a:rPr kumimoji="0" lang="en-CA" sz="3200" b="0" i="0" u="none" strike="noStrike" kern="1200" cap="none" spc="0" normalizeH="0" baseline="0" noProof="0">
                <a:ln>
                  <a:noFill/>
                </a:ln>
                <a:solidFill>
                  <a:prstClr val="black"/>
                </a:solidFill>
                <a:effectLst/>
                <a:uLnTx/>
                <a:uFillTx/>
                <a:latin typeface="Calibri" panose="020F0502020204030204"/>
                <a:ea typeface="+mn-ea"/>
                <a:cs typeface="Calibri"/>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2000" b="0" i="0" u="none" strike="noStrike" kern="1200" cap="none" spc="0" normalizeH="0" baseline="0" noProof="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2000" b="0" i="0" u="none" strike="noStrike" kern="1200" cap="none" spc="0" normalizeH="0" baseline="0" noProof="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a:ln>
                  <a:noFill/>
                </a:ln>
                <a:solidFill>
                  <a:prstClr val="black"/>
                </a:solidFill>
                <a:effectLst/>
                <a:uLnTx/>
                <a:uFillTx/>
                <a:latin typeface="Calibri" panose="020F0502020204030204"/>
                <a:ea typeface="+mn-ea"/>
                <a:cs typeface="Calibri"/>
              </a:rPr>
              <a:t>A barrier-free Canada, including the most accessible and inclusive public service in the world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2000" b="0" i="0" u="none" strike="noStrike" kern="1200" cap="none" spc="0" normalizeH="0" baseline="0" noProof="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2000" b="0" i="0" u="none" strike="noStrike" kern="1200" cap="none" spc="0" normalizeH="0" baseline="0" noProof="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2000" b="0" i="0" u="none" strike="noStrike" kern="1200" cap="none" spc="0" normalizeH="0" baseline="0" noProof="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2000" b="0" i="0" u="none" strike="noStrike" kern="1200" cap="none" spc="0" normalizeH="0" baseline="0" noProof="0">
              <a:ln>
                <a:noFill/>
              </a:ln>
              <a:solidFill>
                <a:prstClr val="black"/>
              </a:solidFill>
              <a:effectLst/>
              <a:uLnTx/>
              <a:uFillTx/>
              <a:latin typeface="Calibri" panose="020F0502020204030204"/>
              <a:ea typeface="+mn-ea"/>
              <a:cs typeface="Calibri"/>
            </a:endParaRPr>
          </a:p>
          <a:p>
            <a:pPr marL="285750" marR="0" lvl="0" indent="-285750" algn="l" defTabSz="914400" rtl="0" eaLnBrk="1" fontAlgn="auto" latinLnBrk="0" hangingPunct="1">
              <a:lnSpc>
                <a:spcPct val="100000"/>
              </a:lnSpc>
              <a:spcBef>
                <a:spcPts val="0"/>
              </a:spcBef>
              <a:spcAft>
                <a:spcPts val="0"/>
              </a:spcAft>
              <a:buClrTx/>
              <a:buSzTx/>
              <a:buFont typeface="Calibri"/>
              <a:buChar char="-"/>
              <a:tabLst/>
              <a:defRPr/>
            </a:pPr>
            <a:endParaRPr kumimoji="0" lang="en-CA" sz="2000" b="0" i="0" u="none" strike="noStrike" kern="1200" cap="none" spc="0" normalizeH="0" baseline="0" noProof="0">
              <a:ln>
                <a:noFill/>
              </a:ln>
              <a:solidFill>
                <a:prstClr val="black"/>
              </a:solidFill>
              <a:effectLst/>
              <a:uLnTx/>
              <a:uFillTx/>
              <a:latin typeface="Calibri" panose="020F0502020204030204"/>
              <a:ea typeface="+mn-ea"/>
              <a:cs typeface="Calibri"/>
            </a:endParaRPr>
          </a:p>
          <a:p>
            <a:pPr marL="285750" marR="0" lvl="0" indent="-285750" algn="l" defTabSz="914400" rtl="0" eaLnBrk="1" fontAlgn="auto" latinLnBrk="0" hangingPunct="1">
              <a:lnSpc>
                <a:spcPct val="100000"/>
              </a:lnSpc>
              <a:spcBef>
                <a:spcPts val="0"/>
              </a:spcBef>
              <a:spcAft>
                <a:spcPts val="0"/>
              </a:spcAft>
              <a:buClrTx/>
              <a:buSzTx/>
              <a:buFont typeface="Calibri"/>
              <a:buChar char="-"/>
              <a:tabLst/>
              <a:defRPr/>
            </a:pPr>
            <a:endParaRPr kumimoji="0" lang="en-CA" sz="1800" b="0" i="0" u="none" strike="noStrike" kern="1200" cap="none" spc="0" normalizeH="0" baseline="0" noProof="0">
              <a:ln>
                <a:noFill/>
              </a:ln>
              <a:solidFill>
                <a:prstClr val="black"/>
              </a:solidFill>
              <a:effectLst/>
              <a:uLnTx/>
              <a:uFillTx/>
              <a:latin typeface="Calibri" panose="020F0502020204030204"/>
              <a:ea typeface="+mn-ea"/>
              <a:cs typeface="Calibri"/>
            </a:endParaRPr>
          </a:p>
        </p:txBody>
      </p:sp>
    </p:spTree>
    <p:extLst>
      <p:ext uri="{BB962C8B-B14F-4D97-AF65-F5344CB8AC3E}">
        <p14:creationId xmlns:p14="http://schemas.microsoft.com/office/powerpoint/2010/main" val="2865499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Slide Number Placeholder 3" descr="slide 4">
            <a:extLst>
              <a:ext uri="{FF2B5EF4-FFF2-40B4-BE49-F238E27FC236}">
                <a16:creationId xmlns:a16="http://schemas.microsoft.com/office/drawing/2014/main" id="{28D72EE2-2416-60DF-B08C-E132F28E73E2}"/>
              </a:ext>
            </a:extLst>
          </p:cNvPr>
          <p:cNvSpPr txBox="1">
            <a:spLocks/>
          </p:cNvSpPr>
          <p:nvPr/>
        </p:nvSpPr>
        <p:spPr>
          <a:xfrm>
            <a:off x="10855642" y="6508751"/>
            <a:ext cx="879157"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2E86C063-E22E-2E4C-A523-54089486E38F}" type="slidenum">
              <a:rPr kumimoji="0" lang="en-CA" sz="1200" b="1"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CA" sz="1200" b="1" i="0" u="none" strike="noStrike" kern="1200" cap="none" spc="0" normalizeH="0" baseline="0" noProof="0">
              <a:ln>
                <a:noFill/>
              </a:ln>
              <a:solidFill>
                <a:prstClr val="black"/>
              </a:solidFill>
              <a:effectLst/>
              <a:uLnTx/>
              <a:uFillTx/>
              <a:latin typeface="Calibri"/>
              <a:ea typeface="+mn-ea"/>
              <a:cs typeface="+mn-cs"/>
            </a:endParaRPr>
          </a:p>
        </p:txBody>
      </p:sp>
      <p:sp>
        <p:nvSpPr>
          <p:cNvPr id="2" name="Title 1">
            <a:extLst>
              <a:ext uri="{FF2B5EF4-FFF2-40B4-BE49-F238E27FC236}">
                <a16:creationId xmlns:a16="http://schemas.microsoft.com/office/drawing/2014/main" id="{76F72394-670D-110A-3BE3-D76BAE972C48}"/>
              </a:ext>
            </a:extLst>
          </p:cNvPr>
          <p:cNvSpPr>
            <a:spLocks noGrp="1"/>
          </p:cNvSpPr>
          <p:nvPr>
            <p:ph type="title"/>
          </p:nvPr>
        </p:nvSpPr>
        <p:spPr>
          <a:xfrm>
            <a:off x="937662" y="366139"/>
            <a:ext cx="8945289" cy="716936"/>
          </a:xfrm>
        </p:spPr>
        <p:txBody>
          <a:bodyPr lIns="91440" tIns="45720" rIns="91440" bIns="45720" anchor="t">
            <a:noAutofit/>
          </a:bodyPr>
          <a:lstStyle/>
          <a:p>
            <a:r>
              <a:rPr lang="en-CA" b="1" noProof="0">
                <a:cs typeface="Calibri"/>
              </a:rPr>
              <a:t>The BAP Vision </a:t>
            </a:r>
          </a:p>
        </p:txBody>
      </p:sp>
      <p:sp>
        <p:nvSpPr>
          <p:cNvPr id="3" name="Content Placeholder 2">
            <a:extLst>
              <a:ext uri="{FF2B5EF4-FFF2-40B4-BE49-F238E27FC236}">
                <a16:creationId xmlns:a16="http://schemas.microsoft.com/office/drawing/2014/main" id="{D291945B-8A10-4216-26A3-68BCE1C2CF87}"/>
              </a:ext>
            </a:extLst>
          </p:cNvPr>
          <p:cNvSpPr>
            <a:spLocks noGrp="1"/>
          </p:cNvSpPr>
          <p:nvPr>
            <p:ph idx="1"/>
          </p:nvPr>
        </p:nvSpPr>
        <p:spPr>
          <a:xfrm>
            <a:off x="1121657" y="1342015"/>
            <a:ext cx="9679054" cy="1828913"/>
          </a:xfrm>
        </p:spPr>
        <p:txBody>
          <a:bodyPr vert="horz" lIns="91440" tIns="45720" rIns="91440" bIns="45720" rtlCol="0" anchor="t">
            <a:normAutofit fontScale="77500" lnSpcReduction="20000"/>
          </a:bodyPr>
          <a:lstStyle/>
          <a:p>
            <a:pPr marL="0" indent="0">
              <a:lnSpc>
                <a:spcPct val="120000"/>
              </a:lnSpc>
              <a:spcBef>
                <a:spcPts val="1200"/>
              </a:spcBef>
              <a:spcAft>
                <a:spcPts val="600"/>
              </a:spcAft>
              <a:buNone/>
            </a:pPr>
            <a:r>
              <a:rPr lang="en-CA">
                <a:solidFill>
                  <a:prstClr val="black"/>
                </a:solidFill>
              </a:rPr>
              <a:t>Best-in-class workplace accommodation for employees with disabilities that reflects the social model of disability, is timely, consistent, inclusive and responsive, and enables all federal employees with disabilities to receive supports to fully participate in the workplace, regardless of where they work.</a:t>
            </a:r>
            <a:endParaRPr lang="en-CA" sz="1800" noProof="0">
              <a:cs typeface="Arial"/>
            </a:endParaRPr>
          </a:p>
          <a:p>
            <a:pPr marL="285750" indent="0">
              <a:spcBef>
                <a:spcPts val="1200"/>
              </a:spcBef>
              <a:spcAft>
                <a:spcPts val="600"/>
              </a:spcAft>
            </a:pPr>
            <a:endParaRPr lang="en-CA" sz="1800" noProof="0">
              <a:solidFill>
                <a:srgbClr val="000000"/>
              </a:solidFill>
              <a:cs typeface="Arial"/>
            </a:endParaRPr>
          </a:p>
          <a:p>
            <a:pPr marL="285750" indent="0">
              <a:spcBef>
                <a:spcPts val="1200"/>
              </a:spcBef>
              <a:spcAft>
                <a:spcPts val="600"/>
              </a:spcAft>
            </a:pPr>
            <a:endParaRPr lang="en-CA" sz="1800" noProof="0">
              <a:solidFill>
                <a:srgbClr val="000000"/>
              </a:solidFill>
              <a:cs typeface="Arial"/>
            </a:endParaRPr>
          </a:p>
          <a:p>
            <a:pPr indent="0">
              <a:spcBef>
                <a:spcPts val="1200"/>
              </a:spcBef>
              <a:spcAft>
                <a:spcPts val="600"/>
              </a:spcAft>
            </a:pPr>
            <a:endParaRPr lang="en-CA" sz="1400" noProof="0">
              <a:solidFill>
                <a:srgbClr val="000000"/>
              </a:solidFill>
              <a:cs typeface="Arial"/>
            </a:endParaRPr>
          </a:p>
        </p:txBody>
      </p:sp>
      <p:cxnSp>
        <p:nvCxnSpPr>
          <p:cNvPr id="7" name="Straight Arrow Connector 6">
            <a:extLst>
              <a:ext uri="{FF2B5EF4-FFF2-40B4-BE49-F238E27FC236}">
                <a16:creationId xmlns:a16="http://schemas.microsoft.com/office/drawing/2014/main" id="{3C0E8B99-39C1-1C66-0F51-9A82CF3E574C}"/>
              </a:ext>
              <a:ext uri="{C183D7F6-B498-43B3-948B-1728B52AA6E4}">
                <adec:decorative xmlns:adec="http://schemas.microsoft.com/office/drawing/2017/decorative" val="1"/>
              </a:ext>
            </a:extLst>
          </p:cNvPr>
          <p:cNvCxnSpPr/>
          <p:nvPr/>
        </p:nvCxnSpPr>
        <p:spPr>
          <a:xfrm>
            <a:off x="1009895" y="1186061"/>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163DCBD6-D691-547B-953C-E4E0BE57504C}"/>
              </a:ext>
            </a:extLst>
          </p:cNvPr>
          <p:cNvSpPr txBox="1"/>
          <p:nvPr/>
        </p:nvSpPr>
        <p:spPr>
          <a:xfrm>
            <a:off x="1012408" y="3283583"/>
            <a:ext cx="984323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noProof="0">
                <a:latin typeface="Calibri Light"/>
              </a:rPr>
              <a:t>BAP Approach: Evidence-Based, Deliberate, Innovative &amp; Impactful</a:t>
            </a:r>
            <a:r>
              <a:rPr lang="en-CA" sz="2800" noProof="0">
                <a:latin typeface="Calibri Light"/>
                <a:ea typeface="Calibri Light"/>
                <a:cs typeface="Calibri Light"/>
              </a:rPr>
              <a:t>​</a:t>
            </a:r>
            <a:endParaRPr lang="en-CA" sz="2800" noProof="0"/>
          </a:p>
        </p:txBody>
      </p:sp>
      <p:sp>
        <p:nvSpPr>
          <p:cNvPr id="6" name="Rectangle 5">
            <a:extLst>
              <a:ext uri="{FF2B5EF4-FFF2-40B4-BE49-F238E27FC236}">
                <a16:creationId xmlns:a16="http://schemas.microsoft.com/office/drawing/2014/main" id="{0DE2A497-6915-32CF-B792-F5177AAAC1F9}"/>
              </a:ext>
              <a:ext uri="{C183D7F6-B498-43B3-948B-1728B52AA6E4}">
                <adec:decorative xmlns:adec="http://schemas.microsoft.com/office/drawing/2017/decorative" val="0"/>
              </a:ext>
            </a:extLst>
          </p:cNvPr>
          <p:cNvSpPr/>
          <p:nvPr/>
        </p:nvSpPr>
        <p:spPr>
          <a:xfrm>
            <a:off x="993997" y="4166889"/>
            <a:ext cx="4416310" cy="1373917"/>
          </a:xfrm>
          <a:prstGeom prst="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2000" b="1" i="0" u="none" strike="noStrike" kern="1200" cap="none" spc="0" normalizeH="0" baseline="0" noProof="0">
                <a:ln>
                  <a:noFill/>
                </a:ln>
                <a:solidFill>
                  <a:prstClr val="black"/>
                </a:solidFill>
                <a:effectLst/>
                <a:uLnTx/>
                <a:uFillTx/>
                <a:latin typeface="Calibri" panose="020F0502020204030204"/>
                <a:ea typeface="+mn-ea"/>
                <a:cs typeface="+mn-cs"/>
              </a:rPr>
              <a:t>1) Service Model Review</a:t>
            </a:r>
            <a:br>
              <a:rPr kumimoji="0" lang="en-CA" sz="2000" b="1" i="0" u="none" strike="noStrike" kern="1200" cap="none" spc="0" normalizeH="0" baseline="0" noProof="0">
                <a:ln>
                  <a:noFill/>
                </a:ln>
                <a:solidFill>
                  <a:prstClr val="black"/>
                </a:solidFill>
                <a:effectLst/>
                <a:uLnTx/>
                <a:uFillTx/>
                <a:latin typeface="Calibri" panose="020F0502020204030204"/>
                <a:ea typeface="+mn-ea"/>
                <a:cs typeface="+mn-cs"/>
              </a:rPr>
            </a:br>
            <a:r>
              <a:rPr kumimoji="0" lang="en-CA" sz="2000" b="1" i="0" u="none" strike="noStrike" kern="1200" cap="none" spc="0" normalizeH="0" baseline="0" noProof="0">
                <a:ln>
                  <a:noFill/>
                </a:ln>
                <a:solidFill>
                  <a:prstClr val="black"/>
                </a:solidFill>
                <a:effectLst/>
                <a:uLnTx/>
                <a:uFillTx/>
                <a:latin typeface="Calibri" panose="020F0502020204030204"/>
                <a:ea typeface="+mn-ea"/>
                <a:cs typeface="+mn-cs"/>
              </a:rPr>
              <a:t>(Key success factors at Organizational Level) </a:t>
            </a:r>
          </a:p>
        </p:txBody>
      </p:sp>
      <p:sp>
        <p:nvSpPr>
          <p:cNvPr id="9" name="Rectangle 8">
            <a:extLst>
              <a:ext uri="{FF2B5EF4-FFF2-40B4-BE49-F238E27FC236}">
                <a16:creationId xmlns:a16="http://schemas.microsoft.com/office/drawing/2014/main" id="{52615439-4EB7-D5BD-0A2B-1FAA7460D6D7}"/>
              </a:ext>
              <a:ext uri="{C183D7F6-B498-43B3-948B-1728B52AA6E4}">
                <adec:decorative xmlns:adec="http://schemas.microsoft.com/office/drawing/2017/decorative" val="0"/>
              </a:ext>
            </a:extLst>
          </p:cNvPr>
          <p:cNvSpPr/>
          <p:nvPr/>
        </p:nvSpPr>
        <p:spPr>
          <a:xfrm>
            <a:off x="6664589" y="4169753"/>
            <a:ext cx="4416310" cy="1374700"/>
          </a:xfrm>
          <a:prstGeom prst="rect">
            <a:avLst/>
          </a:prstGeom>
          <a:solidFill>
            <a:srgbClr val="F1E0E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CA" sz="2000" b="1" i="0" u="none" strike="noStrike" kern="1200" cap="none" spc="0" normalizeH="0" baseline="0" noProof="0">
                <a:ln>
                  <a:noFill/>
                </a:ln>
                <a:solidFill>
                  <a:prstClr val="black"/>
                </a:solidFill>
                <a:effectLst/>
                <a:uLnTx/>
                <a:uFillTx/>
                <a:latin typeface="Calibri" panose="020F0502020204030204"/>
                <a:ea typeface="+mn-ea"/>
                <a:cs typeface="+mn-cs"/>
              </a:rPr>
              <a:t>2) Behavioural Science Validation</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CA" sz="2000" b="1" i="0" u="none" strike="noStrike" kern="1200" cap="none" spc="0" normalizeH="0" baseline="0" noProof="0">
                <a:ln>
                  <a:noFill/>
                </a:ln>
                <a:solidFill>
                  <a:prstClr val="black"/>
                </a:solidFill>
                <a:effectLst/>
                <a:uLnTx/>
                <a:uFillTx/>
                <a:latin typeface="Calibri" panose="020F0502020204030204"/>
                <a:ea typeface="+mn-ea"/>
                <a:cs typeface="+mn-cs"/>
              </a:rPr>
              <a:t>(Behaviour-Informed Sludge Audits) </a:t>
            </a:r>
          </a:p>
        </p:txBody>
      </p:sp>
      <p:sp>
        <p:nvSpPr>
          <p:cNvPr id="11" name="Cross 10">
            <a:extLst>
              <a:ext uri="{FF2B5EF4-FFF2-40B4-BE49-F238E27FC236}">
                <a16:creationId xmlns:a16="http://schemas.microsoft.com/office/drawing/2014/main" id="{BAD4F11D-34AA-0A67-2042-A32A68DFCABD}"/>
              </a:ext>
              <a:ext uri="{C183D7F6-B498-43B3-948B-1728B52AA6E4}">
                <adec:decorative xmlns:adec="http://schemas.microsoft.com/office/drawing/2017/decorative" val="1"/>
              </a:ext>
            </a:extLst>
          </p:cNvPr>
          <p:cNvSpPr/>
          <p:nvPr/>
        </p:nvSpPr>
        <p:spPr>
          <a:xfrm>
            <a:off x="5632222" y="4502553"/>
            <a:ext cx="630936" cy="539496"/>
          </a:xfrm>
          <a:prstGeom prst="plus">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9DD08A11-4C8A-9180-3263-1263DDA63715}"/>
              </a:ext>
            </a:extLst>
          </p:cNvPr>
          <p:cNvSpPr txBox="1"/>
          <p:nvPr/>
        </p:nvSpPr>
        <p:spPr>
          <a:xfrm>
            <a:off x="1006981" y="5799746"/>
            <a:ext cx="10405928"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000" noProof="0">
                <a:cs typeface="Segoe UI"/>
              </a:rPr>
              <a:t>As organizations put in place </a:t>
            </a:r>
            <a:r>
              <a:rPr lang="en-CA" sz="2000">
                <a:cs typeface="Segoe UI"/>
              </a:rPr>
              <a:t>Key</a:t>
            </a:r>
            <a:r>
              <a:rPr lang="en-CA" sz="2000" noProof="0">
                <a:cs typeface="Segoe UI"/>
              </a:rPr>
              <a:t> </a:t>
            </a:r>
            <a:r>
              <a:rPr lang="en-CA" sz="2000">
                <a:cs typeface="Segoe UI"/>
              </a:rPr>
              <a:t>Success</a:t>
            </a:r>
            <a:r>
              <a:rPr lang="en-CA" sz="2000" noProof="0">
                <a:cs typeface="Segoe UI"/>
              </a:rPr>
              <a:t> </a:t>
            </a:r>
            <a:r>
              <a:rPr lang="en-CA" sz="2000">
                <a:cs typeface="Segoe UI"/>
              </a:rPr>
              <a:t>Factors</a:t>
            </a:r>
            <a:r>
              <a:rPr lang="en-CA" sz="2000" noProof="0">
                <a:cs typeface="Segoe UI"/>
              </a:rPr>
              <a:t>, employee accommodation outcomes improve over time.</a:t>
            </a:r>
            <a:endParaRPr lang="en-CA" sz="2000" noProof="0"/>
          </a:p>
        </p:txBody>
      </p:sp>
      <p:cxnSp>
        <p:nvCxnSpPr>
          <p:cNvPr id="4" name="Straight Arrow Connector 3">
            <a:extLst>
              <a:ext uri="{FF2B5EF4-FFF2-40B4-BE49-F238E27FC236}">
                <a16:creationId xmlns:a16="http://schemas.microsoft.com/office/drawing/2014/main" id="{B1D43218-FB2D-C3BD-6F5F-EFAC87A373E9}"/>
              </a:ext>
              <a:ext uri="{C183D7F6-B498-43B3-948B-1728B52AA6E4}">
                <adec:decorative xmlns:adec="http://schemas.microsoft.com/office/drawing/2017/decorative" val="1"/>
              </a:ext>
            </a:extLst>
          </p:cNvPr>
          <p:cNvCxnSpPr>
            <a:cxnSpLocks/>
          </p:cNvCxnSpPr>
          <p:nvPr/>
        </p:nvCxnSpPr>
        <p:spPr>
          <a:xfrm>
            <a:off x="1006981" y="2996418"/>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1080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4E3F4D1-1E84-F4E9-9A3D-AE5D2208FB4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2153ACC-68DE-E195-C3A9-BDD15CF13397}"/>
              </a:ext>
            </a:extLst>
          </p:cNvPr>
          <p:cNvSpPr>
            <a:spLocks noGrp="1"/>
          </p:cNvSpPr>
          <p:nvPr>
            <p:ph type="sldNum" sz="quarter" idx="4"/>
          </p:nvPr>
        </p:nvSpPr>
        <p:spPr/>
        <p:txBody>
          <a:bodyPr/>
          <a:lstStyle/>
          <a:p>
            <a:fld id="{AF2FF8BA-8DDB-4074-883A-172F001D9E4F}" type="slidenum">
              <a:rPr lang="en-CA" smtClean="0"/>
              <a:t>7</a:t>
            </a:fld>
            <a:endParaRPr lang="en-CA"/>
          </a:p>
        </p:txBody>
      </p:sp>
      <p:sp>
        <p:nvSpPr>
          <p:cNvPr id="2" name="Title 1">
            <a:extLst>
              <a:ext uri="{FF2B5EF4-FFF2-40B4-BE49-F238E27FC236}">
                <a16:creationId xmlns:a16="http://schemas.microsoft.com/office/drawing/2014/main" id="{B96C16EA-940F-87AA-8739-789296803BB1}"/>
              </a:ext>
            </a:extLst>
          </p:cNvPr>
          <p:cNvSpPr>
            <a:spLocks noGrp="1"/>
          </p:cNvSpPr>
          <p:nvPr>
            <p:ph type="title"/>
          </p:nvPr>
        </p:nvSpPr>
        <p:spPr>
          <a:xfrm>
            <a:off x="920199" y="141049"/>
            <a:ext cx="10515600" cy="998061"/>
          </a:xfrm>
        </p:spPr>
        <p:txBody>
          <a:bodyPr/>
          <a:lstStyle/>
          <a:p>
            <a:r>
              <a:rPr lang="en-US" b="1">
                <a:ea typeface="Calibri Light"/>
                <a:cs typeface="Calibri Light"/>
              </a:rPr>
              <a:t>In one short year…</a:t>
            </a:r>
            <a:endParaRPr lang="en-US" b="1"/>
          </a:p>
        </p:txBody>
      </p:sp>
      <p:sp>
        <p:nvSpPr>
          <p:cNvPr id="3" name="Content Placeholder 2">
            <a:extLst>
              <a:ext uri="{FF2B5EF4-FFF2-40B4-BE49-F238E27FC236}">
                <a16:creationId xmlns:a16="http://schemas.microsoft.com/office/drawing/2014/main" id="{71DD4C58-E673-6A73-3754-47BC3C352509}"/>
              </a:ext>
            </a:extLst>
          </p:cNvPr>
          <p:cNvSpPr>
            <a:spLocks noGrp="1"/>
          </p:cNvSpPr>
          <p:nvPr>
            <p:ph idx="1"/>
          </p:nvPr>
        </p:nvSpPr>
        <p:spPr>
          <a:xfrm>
            <a:off x="978631" y="1171775"/>
            <a:ext cx="10398736" cy="5195811"/>
          </a:xfrm>
        </p:spPr>
        <p:txBody>
          <a:bodyPr vert="horz" lIns="91440" tIns="45720" rIns="91440" bIns="45720" rtlCol="0" anchor="t">
            <a:normAutofit fontScale="92500" lnSpcReduction="10000"/>
          </a:bodyPr>
          <a:lstStyle/>
          <a:p>
            <a:pPr marL="628650" lvl="1" indent="-342900">
              <a:lnSpc>
                <a:spcPct val="120000"/>
              </a:lnSpc>
              <a:buFont typeface="Arial"/>
              <a:buChar char="•"/>
            </a:pPr>
            <a:r>
              <a:rPr lang="en-CA" sz="2300"/>
              <a:t>We brought nine departments together to learn, work and innovate collectively, undergoing a shared process that surfaced consistent, enterprise-wide findings.</a:t>
            </a:r>
          </a:p>
          <a:p>
            <a:pPr marL="1085850" lvl="2" indent="-342900">
              <a:lnSpc>
                <a:spcPct val="120000"/>
              </a:lnSpc>
              <a:buFont typeface="Courier New" panose="02070309020205020404" pitchFamily="49" charset="0"/>
              <a:buChar char="o"/>
            </a:pPr>
            <a:r>
              <a:rPr lang="en-CA" sz="2200"/>
              <a:t>Partner departments worked with the BAP team and Privy Council Office’s Impact and Innovation Unit to conduct </a:t>
            </a:r>
            <a:r>
              <a:rPr lang="en-CA" sz="1900" b="1"/>
              <a:t>‘</a:t>
            </a:r>
            <a:r>
              <a:rPr lang="en-CA" sz="2200"/>
              <a:t>sludge audits</a:t>
            </a:r>
            <a:r>
              <a:rPr lang="en-CA" sz="1900" b="1"/>
              <a:t>’</a:t>
            </a:r>
            <a:r>
              <a:rPr lang="en-CA" sz="2200"/>
              <a:t> (reviews that identify pain points in the accommodation process) and prototype solutions to address the </a:t>
            </a:r>
            <a:r>
              <a:rPr lang="en-CA" sz="1900" b="1"/>
              <a:t>‘</a:t>
            </a:r>
            <a:r>
              <a:rPr lang="en-CA" sz="2200"/>
              <a:t>sludge</a:t>
            </a:r>
            <a:r>
              <a:rPr lang="en-CA" sz="1900" b="1"/>
              <a:t>’</a:t>
            </a:r>
            <a:r>
              <a:rPr lang="en-CA" sz="2200"/>
              <a:t>. These findings were then consolidated into a </a:t>
            </a:r>
            <a:r>
              <a:rPr lang="en-CA" sz="2200">
                <a:hlinkClick r:id="rId2"/>
              </a:rPr>
              <a:t>meta sludge audit report</a:t>
            </a:r>
            <a:r>
              <a:rPr lang="en-CA" sz="2200"/>
              <a:t>.</a:t>
            </a:r>
            <a:endParaRPr lang="en-US" sz="2200">
              <a:ea typeface="Calibri"/>
              <a:cs typeface="Calibri"/>
            </a:endParaRPr>
          </a:p>
          <a:p>
            <a:pPr marL="628650" lvl="1" indent="-342900">
              <a:lnSpc>
                <a:spcPct val="120000"/>
              </a:lnSpc>
              <a:buFont typeface="Arial"/>
              <a:buChar char="•"/>
            </a:pPr>
            <a:r>
              <a:rPr lang="en-CA" sz="2300">
                <a:ea typeface="Calibri"/>
                <a:cs typeface="Calibri"/>
              </a:rPr>
              <a:t>Using robust behavioural science methodology, we </a:t>
            </a:r>
            <a:r>
              <a:rPr lang="en-CA" sz="2300">
                <a:ea typeface="+mn-lt"/>
                <a:cs typeface="+mn-lt"/>
              </a:rPr>
              <a:t>gained a deeper understanding of a known critical gap</a:t>
            </a:r>
            <a:r>
              <a:rPr lang="en-CA" sz="2300">
                <a:ea typeface="Calibri"/>
                <a:cs typeface="Calibri"/>
              </a:rPr>
              <a:t> affecting employees with disabilities. </a:t>
            </a:r>
          </a:p>
          <a:p>
            <a:pPr marL="628650" lvl="1" indent="-342900">
              <a:lnSpc>
                <a:spcPct val="120000"/>
              </a:lnSpc>
              <a:buFont typeface="Arial"/>
              <a:buChar char="•"/>
            </a:pPr>
            <a:r>
              <a:rPr lang="en-CA" sz="2300">
                <a:ea typeface="Calibri"/>
                <a:cs typeface="Calibri"/>
              </a:rPr>
              <a:t>We leveraged and built upon Government of Canada expertise </a:t>
            </a:r>
            <a:r>
              <a:rPr lang="en-CA" sz="2300">
                <a:solidFill>
                  <a:srgbClr val="000000"/>
                </a:solidFill>
                <a:latin typeface="Calibri"/>
                <a:ea typeface="Calibri"/>
                <a:cs typeface="Calibri"/>
              </a:rPr>
              <a:t>and previous initiatives</a:t>
            </a:r>
            <a:r>
              <a:rPr lang="en-CA" sz="2300">
                <a:ea typeface="Calibri"/>
                <a:cs typeface="Calibri"/>
              </a:rPr>
              <a:t>, turning insights into action.</a:t>
            </a:r>
          </a:p>
          <a:p>
            <a:pPr marL="628650" lvl="1" indent="-342900">
              <a:lnSpc>
                <a:spcPct val="120000"/>
              </a:lnSpc>
              <a:buFont typeface="Arial"/>
              <a:buChar char="•"/>
            </a:pPr>
            <a:r>
              <a:rPr lang="en-CA" sz="2300"/>
              <a:t>We identified key barriers in workplace accommodation and translated insights from literature reviews, qualitative engagement and sludge audits into practical, scalable </a:t>
            </a:r>
            <a:r>
              <a:rPr lang="en-CA" sz="2300">
                <a:hlinkClick r:id="rId3"/>
              </a:rPr>
              <a:t>tools</a:t>
            </a:r>
            <a:r>
              <a:rPr lang="en-CA" sz="2300"/>
              <a:t>. </a:t>
            </a:r>
            <a:endParaRPr lang="en-CA" sz="2300">
              <a:ea typeface="Calibri"/>
              <a:cs typeface="Calibri"/>
            </a:endParaRPr>
          </a:p>
        </p:txBody>
      </p:sp>
      <p:cxnSp>
        <p:nvCxnSpPr>
          <p:cNvPr id="5" name="Straight Arrow Connector 4">
            <a:extLst>
              <a:ext uri="{FF2B5EF4-FFF2-40B4-BE49-F238E27FC236}">
                <a16:creationId xmlns:a16="http://schemas.microsoft.com/office/drawing/2014/main" id="{03ED7BBB-0AB6-6F13-B9F5-391C3F878B35}"/>
              </a:ext>
              <a:ext uri="{C183D7F6-B498-43B3-948B-1728B52AA6E4}">
                <adec:decorative xmlns:adec="http://schemas.microsoft.com/office/drawing/2017/decorative" val="1"/>
              </a:ext>
            </a:extLst>
          </p:cNvPr>
          <p:cNvCxnSpPr/>
          <p:nvPr/>
        </p:nvCxnSpPr>
        <p:spPr>
          <a:xfrm>
            <a:off x="870772" y="976976"/>
            <a:ext cx="9902720" cy="13109"/>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7652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55A7CAA-93B6-49EB-7E30-1398FFC29A84}"/>
              </a:ext>
            </a:extLst>
          </p:cNvPr>
          <p:cNvSpPr>
            <a:spLocks noGrp="1"/>
          </p:cNvSpPr>
          <p:nvPr>
            <p:ph type="sldNum" sz="quarter" idx="12"/>
          </p:nvPr>
        </p:nvSpPr>
        <p:spPr>
          <a:xfrm>
            <a:off x="91440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C91D64-9C86-45A5-B843-D9E3C03B946A}" type="slidenum">
              <a:rPr kumimoji="0" lang="en-CA"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CA"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3" name="Title 2">
            <a:extLst>
              <a:ext uri="{FF2B5EF4-FFF2-40B4-BE49-F238E27FC236}">
                <a16:creationId xmlns:a16="http://schemas.microsoft.com/office/drawing/2014/main" id="{DFC2F6DA-2087-FA51-406E-41A595046AFE}"/>
              </a:ext>
            </a:extLst>
          </p:cNvPr>
          <p:cNvSpPr txBox="1">
            <a:spLocks noGrp="1"/>
          </p:cNvSpPr>
          <p:nvPr>
            <p:ph type="title" idx="4294967295"/>
          </p:nvPr>
        </p:nvSpPr>
        <p:spPr>
          <a:xfrm>
            <a:off x="553994" y="218370"/>
            <a:ext cx="10611343" cy="13111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b="1">
                <a:latin typeface="Calibri Light"/>
                <a:ea typeface="Calibri Light"/>
                <a:cs typeface="Calibri Light"/>
              </a:rPr>
              <a:t>Service Delivery Learnings</a:t>
            </a:r>
            <a:br>
              <a:rPr lang="en-CA" b="1">
                <a:latin typeface="Calibri Light" panose="020F0302020204030204" pitchFamily="34" charset="0"/>
                <a:ea typeface="Calibri Light" panose="020F0302020204030204" pitchFamily="34" charset="0"/>
                <a:cs typeface="Calibri Light" panose="020F0302020204030204" pitchFamily="34" charset="0"/>
              </a:rPr>
            </a:br>
            <a:endParaRPr lang="en-CA" b="1" noProof="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6F49F26E-2E98-94EA-73EF-3774D0D599DB}"/>
              </a:ext>
            </a:extLst>
          </p:cNvPr>
          <p:cNvSpPr txBox="1"/>
          <p:nvPr/>
        </p:nvSpPr>
        <p:spPr>
          <a:xfrm>
            <a:off x="553994" y="1055462"/>
            <a:ext cx="11213756" cy="38164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defRPr/>
            </a:pPr>
            <a:r>
              <a:rPr lang="en-CA" b="1">
                <a:latin typeface="Calibri"/>
                <a:ea typeface="Calibri"/>
                <a:cs typeface="Calibri"/>
              </a:rPr>
              <a:t>Meta-Sludge Audit Report - Preview of Key Findings</a:t>
            </a:r>
            <a:endParaRPr lang="en-CA" b="1" i="0" u="none" strike="noStrike" kern="1200" cap="none" spc="0" normalizeH="0" baseline="0" noProof="0">
              <a:ln>
                <a:noFill/>
              </a:ln>
              <a:solidFill>
                <a:prstClr val="black"/>
              </a:solidFill>
              <a:effectLst/>
              <a:uLnTx/>
              <a:uFillTx/>
              <a:latin typeface="Calibri"/>
              <a:ea typeface="Calibri"/>
              <a:cs typeface="Calibri"/>
            </a:endParaRPr>
          </a:p>
          <a:p>
            <a:pPr>
              <a:defRPr/>
            </a:pPr>
            <a:r>
              <a:rPr lang="en-CA" sz="1600" b="1">
                <a:solidFill>
                  <a:prstClr val="black"/>
                </a:solidFill>
                <a:latin typeface="Calibri"/>
                <a:ea typeface="Calibri"/>
                <a:cs typeface="Calibri"/>
              </a:rPr>
              <a:t>While the Treasury Board Secretariat's Directive on the Duty to Accommodate (DTA) guides</a:t>
            </a:r>
            <a:r>
              <a:rPr lang="en-CA" sz="1600" b="1">
                <a:latin typeface="Calibri"/>
                <a:ea typeface="Calibri"/>
                <a:cs typeface="Calibri"/>
              </a:rPr>
              <a:t> us all, departments operationalize it</a:t>
            </a:r>
            <a:r>
              <a:rPr lang="en-CA" sz="1600" b="1">
                <a:solidFill>
                  <a:prstClr val="black"/>
                </a:solidFill>
                <a:latin typeface="Calibri"/>
                <a:ea typeface="Calibri"/>
                <a:cs typeface="Calibri"/>
              </a:rPr>
              <a:t> differently. All face similar delivery challenges linked to inefficient, administratively burdensome and risk averse processes resulting 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6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00100" marR="0" lvl="1" indent="-342900" algn="l" defTabSz="914400" rtl="0" eaLnBrk="1" fontAlgn="auto" latinLnBrk="0" hangingPunct="1">
              <a:lnSpc>
                <a:spcPct val="100000"/>
              </a:lnSpc>
              <a:spcBef>
                <a:spcPts val="0"/>
              </a:spcBef>
              <a:spcAft>
                <a:spcPts val="0"/>
              </a:spcAft>
              <a:buClrTx/>
              <a:buSzTx/>
              <a:buFontTx/>
              <a:buAutoNum type="arabicPeriod"/>
              <a:tabLst/>
              <a:defRPr/>
            </a:pPr>
            <a:r>
              <a:rPr kumimoji="0" lang="en-CA" sz="1600" b="1" i="0" u="none" strike="noStrike" kern="1200" cap="none" spc="0" normalizeH="0" baseline="0" noProof="0">
                <a:ln>
                  <a:noFill/>
                </a:ln>
                <a:solidFill>
                  <a:prstClr val="black"/>
                </a:solidFill>
                <a:effectLst/>
                <a:uLnTx/>
                <a:uFillTx/>
                <a:latin typeface="Calibri"/>
                <a:ea typeface="Calibri"/>
                <a:cs typeface="Calibri"/>
              </a:rPr>
              <a:t>Lack of Knowledge About the Accommodation Process </a:t>
            </a:r>
            <a:r>
              <a:rPr kumimoji="0" lang="en-CA" sz="1600" b="0" i="0" u="none" strike="noStrike" kern="1200" cap="none" spc="0" normalizeH="0" baseline="0" noProof="0">
                <a:ln>
                  <a:noFill/>
                </a:ln>
                <a:solidFill>
                  <a:prstClr val="black"/>
                </a:solidFill>
                <a:effectLst/>
                <a:uLnTx/>
                <a:uFillTx/>
                <a:latin typeface="Calibri"/>
                <a:ea typeface="Calibri"/>
                <a:cs typeface="Calibri"/>
              </a:rPr>
              <a:t>– Unclear and outdated information about the process </a:t>
            </a:r>
            <a:endParaRPr lang="en-CA" sz="1600" b="0" i="0" u="none" strike="noStrike" kern="1200" cap="none" spc="0" normalizeH="0" baseline="0" noProof="0">
              <a:ln>
                <a:noFill/>
              </a:ln>
              <a:solidFill>
                <a:prstClr val="black"/>
              </a:solidFill>
              <a:effectLst/>
              <a:uLnTx/>
              <a:uFillTx/>
              <a:latin typeface="Calibri"/>
              <a:ea typeface="Calibri"/>
              <a:cs typeface="Calibri"/>
            </a:endParaRPr>
          </a:p>
          <a:p>
            <a:pPr marL="800100" marR="0" lvl="1" indent="-342900" algn="l" defTabSz="914400" rtl="0" eaLnBrk="1" fontAlgn="auto" latinLnBrk="0" hangingPunct="1">
              <a:lnSpc>
                <a:spcPct val="100000"/>
              </a:lnSpc>
              <a:spcBef>
                <a:spcPts val="0"/>
              </a:spcBef>
              <a:spcAft>
                <a:spcPts val="0"/>
              </a:spcAft>
              <a:buClrTx/>
              <a:buSzTx/>
              <a:buFontTx/>
              <a:buAutoNum type="arabicPeriod"/>
              <a:tabLst/>
              <a:defRPr/>
            </a:pPr>
            <a:endParaRPr lang="en-CA" sz="16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00100" lvl="1" indent="-342900">
              <a:buFontTx/>
              <a:buAutoNum type="arabicPeriod"/>
              <a:defRPr/>
            </a:pPr>
            <a:r>
              <a:rPr lang="en-CA" sz="1600" b="1">
                <a:solidFill>
                  <a:prstClr val="black"/>
                </a:solidFill>
                <a:latin typeface="Calibri"/>
                <a:ea typeface="Calibri"/>
                <a:cs typeface="Calibri"/>
              </a:rPr>
              <a:t>Lack of Process Transparency, Role Clarity </a:t>
            </a:r>
            <a:r>
              <a:rPr lang="en-CA" sz="1600" b="1">
                <a:latin typeface="Calibri"/>
                <a:ea typeface="Calibri"/>
                <a:cs typeface="Calibri"/>
              </a:rPr>
              <a:t>and Accountability</a:t>
            </a:r>
            <a:r>
              <a:rPr lang="en-CA" sz="1600">
                <a:latin typeface="Calibri"/>
                <a:ea typeface="Calibri"/>
                <a:cs typeface="Calibri"/>
              </a:rPr>
              <a:t> – Unclear, repetitive, segmented processes and lack of singular accountable authority</a:t>
            </a:r>
          </a:p>
          <a:p>
            <a:pPr marL="800100" marR="0" lvl="1" indent="-342900" algn="l" defTabSz="914400" rtl="0" eaLnBrk="1" fontAlgn="auto" latinLnBrk="0" hangingPunct="1">
              <a:lnSpc>
                <a:spcPct val="100000"/>
              </a:lnSpc>
              <a:spcBef>
                <a:spcPts val="0"/>
              </a:spcBef>
              <a:spcAft>
                <a:spcPts val="0"/>
              </a:spcAft>
              <a:buClrTx/>
              <a:buSzTx/>
              <a:buFontTx/>
              <a:buAutoNum type="arabicPeriod"/>
              <a:tabLst/>
              <a:defRPr/>
            </a:pPr>
            <a:endParaRPr lang="en-CA" sz="16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00100" marR="0" lvl="1" indent="-342900" algn="l" defTabSz="914400" rtl="0" eaLnBrk="1" fontAlgn="auto" latinLnBrk="0" hangingPunct="1">
              <a:lnSpc>
                <a:spcPct val="100000"/>
              </a:lnSpc>
              <a:spcBef>
                <a:spcPts val="0"/>
              </a:spcBef>
              <a:spcAft>
                <a:spcPts val="0"/>
              </a:spcAft>
              <a:buClrTx/>
              <a:buSzTx/>
              <a:buFontTx/>
              <a:buAutoNum type="arabicPeriod"/>
              <a:tabLst/>
              <a:defRPr/>
            </a:pPr>
            <a:r>
              <a:rPr kumimoji="0" lang="en-CA" sz="1600" b="1" i="0" u="none" strike="noStrike" kern="1200" cap="none" spc="0" normalizeH="0" baseline="0" noProof="0">
                <a:ln>
                  <a:noFill/>
                </a:ln>
                <a:solidFill>
                  <a:prstClr val="black"/>
                </a:solidFill>
                <a:effectLst/>
                <a:uLnTx/>
                <a:uFillTx/>
                <a:latin typeface="Calibri"/>
                <a:ea typeface="Calibri"/>
                <a:cs typeface="Calibri"/>
              </a:rPr>
              <a:t>Lack of Trust and Need for Culture Change</a:t>
            </a:r>
            <a:r>
              <a:rPr kumimoji="0" lang="en-CA" sz="1600" b="0" i="0" u="none" strike="noStrike" kern="1200" cap="none" spc="0" normalizeH="0" baseline="0" noProof="0">
                <a:ln>
                  <a:noFill/>
                </a:ln>
                <a:solidFill>
                  <a:prstClr val="black"/>
                </a:solidFill>
                <a:effectLst/>
                <a:uLnTx/>
                <a:uFillTx/>
                <a:latin typeface="Calibri"/>
                <a:ea typeface="Calibri"/>
                <a:cs typeface="Calibri"/>
              </a:rPr>
              <a:t> – Repeated requests for disclosures </a:t>
            </a:r>
            <a:r>
              <a:rPr lang="en-CA" sz="1600">
                <a:solidFill>
                  <a:prstClr val="black"/>
                </a:solidFill>
                <a:latin typeface="Calibri"/>
                <a:ea typeface="Calibri"/>
                <a:cs typeface="Calibri"/>
              </a:rPr>
              <a:t>of</a:t>
            </a:r>
            <a:r>
              <a:rPr kumimoji="0" lang="en-CA" sz="1600" b="0" i="0" u="none" strike="noStrike" kern="1200" cap="none" spc="0" normalizeH="0" baseline="0" noProof="0">
                <a:ln>
                  <a:noFill/>
                </a:ln>
                <a:solidFill>
                  <a:prstClr val="black"/>
                </a:solidFill>
                <a:effectLst/>
                <a:uLnTx/>
                <a:uFillTx/>
                <a:latin typeface="Calibri"/>
                <a:ea typeface="Calibri"/>
                <a:cs typeface="Calibri"/>
              </a:rPr>
              <a:t> personal and medical information, poor communication and significant delays in service</a:t>
            </a:r>
            <a:endParaRPr lang="en-CA" sz="1600" b="0" i="0" u="none" strike="noStrike" kern="1200" cap="none" spc="0" normalizeH="0" baseline="0" noProof="0">
              <a:ln>
                <a:noFill/>
              </a:ln>
              <a:solidFill>
                <a:prstClr val="black"/>
              </a:solidFill>
              <a:effectLst/>
              <a:uLnTx/>
              <a:uFillTx/>
              <a:latin typeface="Calibri"/>
              <a:ea typeface="Calibri"/>
              <a:cs typeface="Calibri"/>
            </a:endParaRPr>
          </a:p>
          <a:p>
            <a:pPr marL="800100" marR="0" lvl="1" indent="-342900" algn="l" defTabSz="914400" rtl="0" eaLnBrk="1" fontAlgn="auto" latinLnBrk="0" hangingPunct="1">
              <a:lnSpc>
                <a:spcPct val="100000"/>
              </a:lnSpc>
              <a:spcBef>
                <a:spcPts val="0"/>
              </a:spcBef>
              <a:spcAft>
                <a:spcPts val="0"/>
              </a:spcAft>
              <a:buClrTx/>
              <a:buSzTx/>
              <a:buFontTx/>
              <a:buAutoNum type="arabicPeriod"/>
              <a:tabLst/>
              <a:defRPr/>
            </a:pPr>
            <a:endParaRPr lang="en-CA" sz="16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00100" marR="0" lvl="1" indent="-342900" algn="l" defTabSz="914400" rtl="0" eaLnBrk="1" fontAlgn="auto" latinLnBrk="0" hangingPunct="1">
              <a:lnSpc>
                <a:spcPct val="100000"/>
              </a:lnSpc>
              <a:spcBef>
                <a:spcPts val="0"/>
              </a:spcBef>
              <a:spcAft>
                <a:spcPts val="0"/>
              </a:spcAft>
              <a:buClrTx/>
              <a:buSzTx/>
              <a:buFontTx/>
              <a:buAutoNum type="arabicPeriod"/>
              <a:tabLst/>
              <a:defRPr/>
            </a:pPr>
            <a:r>
              <a:rPr kumimoji="0" lang="en-CA" sz="1600" b="1" i="0" u="none" strike="noStrike" kern="1200" cap="none" spc="0" normalizeH="0" baseline="0" noProof="0">
                <a:ln>
                  <a:noFill/>
                </a:ln>
                <a:solidFill>
                  <a:prstClr val="black"/>
                </a:solidFill>
                <a:effectLst/>
                <a:uLnTx/>
                <a:uFillTx/>
                <a:latin typeface="Calibri"/>
                <a:ea typeface="Calibri"/>
                <a:cs typeface="Calibri"/>
              </a:rPr>
              <a:t>Inconsistent DTA Delivery Models</a:t>
            </a:r>
            <a:r>
              <a:rPr kumimoji="0" lang="en-CA" sz="1600" b="0" i="0" u="none" strike="noStrike" kern="1200" cap="none" spc="0" normalizeH="0" baseline="0" noProof="0">
                <a:ln>
                  <a:noFill/>
                </a:ln>
                <a:solidFill>
                  <a:prstClr val="black"/>
                </a:solidFill>
                <a:effectLst/>
                <a:uLnTx/>
                <a:uFillTx/>
                <a:latin typeface="Calibri"/>
                <a:ea typeface="Calibri"/>
                <a:cs typeface="Calibri"/>
              </a:rPr>
              <a:t> – Departments use either a de-centralized, fully or semi-centralized model for the DTA service, creating uneven access to expertise and support</a:t>
            </a:r>
            <a:endParaRPr lang="en-CA" sz="1600" b="0" i="0" u="none" strike="noStrike" kern="1200" cap="none" spc="0" normalizeH="0" baseline="0" noProof="0">
              <a:ln>
                <a:noFill/>
              </a:ln>
              <a:solidFill>
                <a:prstClr val="black"/>
              </a:solidFill>
              <a:effectLst/>
              <a:uLnTx/>
              <a:uFillTx/>
              <a:latin typeface="Calibri"/>
              <a:ea typeface="Calibri"/>
              <a:cs typeface="Calibri"/>
            </a:endParaRPr>
          </a:p>
        </p:txBody>
      </p:sp>
      <p:sp>
        <p:nvSpPr>
          <p:cNvPr id="6" name="Rectangle 5">
            <a:extLst>
              <a:ext uri="{FF2B5EF4-FFF2-40B4-BE49-F238E27FC236}">
                <a16:creationId xmlns:a16="http://schemas.microsoft.com/office/drawing/2014/main" id="{5F11DC47-EE2E-A332-C675-72478BA76B14}"/>
              </a:ext>
            </a:extLst>
          </p:cNvPr>
          <p:cNvSpPr/>
          <p:nvPr/>
        </p:nvSpPr>
        <p:spPr>
          <a:xfrm>
            <a:off x="699839" y="5019748"/>
            <a:ext cx="10749190" cy="133504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b="1">
                <a:solidFill>
                  <a:schemeClr val="tx1"/>
                </a:solidFill>
                <a:latin typeface="Calibri"/>
                <a:ea typeface="Calibri"/>
                <a:cs typeface="Calibri"/>
              </a:rPr>
              <a:t>Our research shows the current workplace accommodation process is weighed down by ‘sludge’ - the time managers and employees spend navigating it costs 260 times more than the accommodation itself.</a:t>
            </a:r>
            <a:endParaRPr lang="en-US" b="1">
              <a:solidFill>
                <a:schemeClr val="tx1"/>
              </a:solidFill>
              <a:latin typeface="Calibri"/>
              <a:ea typeface="Calibri"/>
              <a:cs typeface="Calibri"/>
            </a:endParaRPr>
          </a:p>
          <a:p>
            <a:pPr algn="ctr"/>
            <a:endParaRPr lang="en-US" b="1">
              <a:solidFill>
                <a:schemeClr val="tx1"/>
              </a:solidFill>
              <a:latin typeface="Calibri"/>
              <a:ea typeface="+mn-lt"/>
              <a:cs typeface="+mn-lt"/>
            </a:endParaRPr>
          </a:p>
          <a:p>
            <a:pPr algn="ctr"/>
            <a:r>
              <a:rPr lang="en-CA" b="1">
                <a:solidFill>
                  <a:schemeClr val="tx1"/>
                </a:solidFill>
                <a:latin typeface="Calibri"/>
                <a:ea typeface="Calibri"/>
                <a:cs typeface="Calibri"/>
              </a:rPr>
              <a:t>Streamlining the process would reduce lost productivity and boost morale. </a:t>
            </a:r>
            <a:endParaRPr lang="en-US" b="1">
              <a:solidFill>
                <a:schemeClr val="tx1"/>
              </a:solidFill>
              <a:latin typeface="Calibri"/>
              <a:ea typeface="Calibri"/>
              <a:cs typeface="Calibri"/>
            </a:endParaRPr>
          </a:p>
        </p:txBody>
      </p:sp>
      <p:cxnSp>
        <p:nvCxnSpPr>
          <p:cNvPr id="5" name="Straight Arrow Connector 4">
            <a:extLst>
              <a:ext uri="{FF2B5EF4-FFF2-40B4-BE49-F238E27FC236}">
                <a16:creationId xmlns:a16="http://schemas.microsoft.com/office/drawing/2014/main" id="{C61BE5EC-4EB9-9CAF-921D-5DD8CAC5E839}"/>
              </a:ext>
              <a:ext uri="{C183D7F6-B498-43B3-948B-1728B52AA6E4}">
                <adec:decorative xmlns:adec="http://schemas.microsoft.com/office/drawing/2017/decorative" val="1"/>
              </a:ext>
            </a:extLst>
          </p:cNvPr>
          <p:cNvCxnSpPr/>
          <p:nvPr/>
        </p:nvCxnSpPr>
        <p:spPr>
          <a:xfrm>
            <a:off x="698542" y="898649"/>
            <a:ext cx="9902720" cy="13109"/>
          </a:xfrm>
          <a:prstGeom prst="straightConnector1">
            <a:avLst/>
          </a:prstGeom>
          <a:ln>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4253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8B0F465-4126-06E2-15D0-9DFDCD4FF70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0BFCD5D-94B9-E1F5-5406-26C44199F34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C91D64-9C86-45A5-B843-D9E3C03B946A}" type="slidenum">
              <a:rPr kumimoji="0" lang="en-CA"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CA"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3" name="Title 2">
            <a:extLst>
              <a:ext uri="{FF2B5EF4-FFF2-40B4-BE49-F238E27FC236}">
                <a16:creationId xmlns:a16="http://schemas.microsoft.com/office/drawing/2014/main" id="{332CD7E9-B67E-CB7E-B129-53FEB0D82CB2}"/>
              </a:ext>
            </a:extLst>
          </p:cNvPr>
          <p:cNvSpPr txBox="1">
            <a:spLocks noGrp="1"/>
          </p:cNvSpPr>
          <p:nvPr>
            <p:ph type="title" idx="4294967295"/>
          </p:nvPr>
        </p:nvSpPr>
        <p:spPr>
          <a:xfrm>
            <a:off x="510201" y="136525"/>
            <a:ext cx="11452170" cy="131112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b="1">
                <a:latin typeface="Calibri Light"/>
                <a:ea typeface="Calibri Light"/>
                <a:cs typeface="Calibri Light"/>
              </a:rPr>
              <a:t>Service Delivery Recommendations</a:t>
            </a:r>
            <a:br>
              <a:rPr lang="en-CA" b="1">
                <a:latin typeface="Calibri Light" panose="020F0302020204030204" pitchFamily="34" charset="0"/>
                <a:ea typeface="Calibri Light" panose="020F0302020204030204" pitchFamily="34" charset="0"/>
                <a:cs typeface="Calibri Light" panose="020F0302020204030204" pitchFamily="34" charset="0"/>
              </a:rPr>
            </a:br>
            <a:endParaRPr lang="en-CA" b="1" noProof="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28A9D488-4248-263E-27AF-9B7F1B854780}"/>
              </a:ext>
            </a:extLst>
          </p:cNvPr>
          <p:cNvSpPr txBox="1"/>
          <p:nvPr/>
        </p:nvSpPr>
        <p:spPr>
          <a:xfrm>
            <a:off x="629407" y="1014324"/>
            <a:ext cx="11052392" cy="552458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defRPr/>
            </a:pPr>
            <a:r>
              <a:rPr lang="en-CA" b="1">
                <a:latin typeface="Calibri"/>
                <a:ea typeface="Calibri"/>
                <a:cs typeface="Calibri"/>
              </a:rPr>
              <a:t>Meta-Sludge Audit Report - Preview of Process Recommendations</a:t>
            </a:r>
            <a:endParaRPr lang="en-US">
              <a:latin typeface="Calibri"/>
              <a:ea typeface="Calibri"/>
              <a:cs typeface="Calibri"/>
            </a:endParaRPr>
          </a:p>
          <a:p>
            <a:pPr>
              <a:defRPr/>
            </a:pPr>
            <a:r>
              <a:rPr lang="en-CA" sz="1600">
                <a:solidFill>
                  <a:prstClr val="black"/>
                </a:solidFill>
                <a:latin typeface="Calibri"/>
                <a:ea typeface="Calibri"/>
                <a:cs typeface="Calibri"/>
              </a:rPr>
              <a:t>The meta </a:t>
            </a:r>
            <a:r>
              <a:rPr kumimoji="0" lang="en-CA" sz="1600" b="0" i="0" u="none" strike="noStrike" kern="1200" cap="none" spc="0" normalizeH="0" baseline="0" noProof="0">
                <a:ln>
                  <a:noFill/>
                </a:ln>
                <a:solidFill>
                  <a:prstClr val="black"/>
                </a:solidFill>
                <a:effectLst/>
                <a:uLnTx/>
                <a:uFillTx/>
                <a:latin typeface="Calibri"/>
                <a:ea typeface="Calibri"/>
                <a:cs typeface="Calibri"/>
              </a:rPr>
              <a:t>report points to the following </a:t>
            </a:r>
            <a:r>
              <a:rPr kumimoji="0" lang="en-CA" sz="1600" b="1" i="0" u="none" strike="noStrike" kern="1200" cap="none" spc="0" normalizeH="0" baseline="0" noProof="0">
                <a:ln>
                  <a:noFill/>
                </a:ln>
                <a:solidFill>
                  <a:prstClr val="black"/>
                </a:solidFill>
                <a:effectLst/>
                <a:uLnTx/>
                <a:uFillTx/>
                <a:latin typeface="Calibri"/>
                <a:ea typeface="Calibri"/>
                <a:cs typeface="Calibri"/>
              </a:rPr>
              <a:t>process recommendations </a:t>
            </a:r>
            <a:r>
              <a:rPr kumimoji="0" lang="en-CA" sz="1600" b="0" i="0" u="none" strike="noStrike" kern="1200" cap="none" spc="0" normalizeH="0" baseline="0" noProof="0">
                <a:ln>
                  <a:noFill/>
                </a:ln>
                <a:solidFill>
                  <a:prstClr val="black"/>
                </a:solidFill>
                <a:effectLst/>
                <a:uLnTx/>
                <a:uFillTx/>
                <a:latin typeface="Calibri"/>
                <a:ea typeface="Calibri"/>
                <a:cs typeface="Calibri"/>
              </a:rPr>
              <a:t>to address the </a:t>
            </a:r>
            <a:r>
              <a:rPr lang="en-CA" sz="1600">
                <a:solidFill>
                  <a:prstClr val="black"/>
                </a:solidFill>
                <a:latin typeface="Calibri"/>
                <a:ea typeface="Calibri"/>
                <a:cs typeface="Calibri"/>
              </a:rPr>
              <a:t>key pain points </a:t>
            </a:r>
            <a:r>
              <a:rPr kumimoji="0" lang="en-CA" sz="1600" b="0" i="0" u="none" strike="noStrike" kern="1200" cap="none" spc="0" normalizeH="0" baseline="0" noProof="0">
                <a:ln>
                  <a:noFill/>
                </a:ln>
                <a:solidFill>
                  <a:prstClr val="black"/>
                </a:solidFill>
                <a:effectLst/>
                <a:uLnTx/>
                <a:uFillTx/>
                <a:latin typeface="Calibri"/>
                <a:ea typeface="Calibri"/>
                <a:cs typeface="Calibri"/>
              </a:rPr>
              <a:t>and improve overall process efficiency and user experience:</a:t>
            </a:r>
            <a:endParaRPr lang="en-US">
              <a:solidFill>
                <a:prstClr val="black"/>
              </a:solidFill>
              <a:ea typeface="Calibri"/>
              <a:cs typeface="Calibri"/>
            </a:endParaRPr>
          </a:p>
          <a:p>
            <a:pPr marL="342900" indent="-342900">
              <a:lnSpc>
                <a:spcPct val="200000"/>
              </a:lnSpc>
              <a:buAutoNum type="arabicPeriod"/>
              <a:defRPr/>
            </a:pPr>
            <a:r>
              <a:rPr lang="en-CA" sz="1500" b="1">
                <a:solidFill>
                  <a:prstClr val="black"/>
                </a:solidFill>
                <a:latin typeface="Calibri"/>
                <a:ea typeface="Calibri"/>
                <a:cs typeface="Calibri"/>
              </a:rPr>
              <a:t>Create a DTA Team and a Hybrid Model for Service Delivery</a:t>
            </a:r>
            <a:endParaRPr lang="en-US" sz="1500">
              <a:solidFill>
                <a:prstClr val="black"/>
              </a:solidFill>
              <a:latin typeface="Calibri"/>
              <a:ea typeface="Calibri"/>
              <a:cs typeface="Calibri"/>
            </a:endParaRPr>
          </a:p>
          <a:p>
            <a:pPr marL="800100" lvl="1" indent="-342900">
              <a:buFont typeface="Arial"/>
              <a:buChar char="•"/>
              <a:defRPr/>
            </a:pPr>
            <a:r>
              <a:rPr lang="en-US" sz="1400">
                <a:solidFill>
                  <a:prstClr val="black"/>
                </a:solidFill>
                <a:latin typeface="Calibri"/>
                <a:ea typeface="Calibri"/>
                <a:cs typeface="Calibri"/>
              </a:rPr>
              <a:t>Use a hybrid service delivery model; build a dedicated centralized Duty To Accommodate (DTA) team and pair it with manager supported accommodation solutions. The DTA team would take on complex, sensitive, or high-impact cases where their expertise is needed. Managers would handle straightforward requests on their own, within their authority, so employees don't wait for unnecessary approvals or processes. </a:t>
            </a:r>
          </a:p>
          <a:p>
            <a:pPr marL="800100" lvl="1" indent="-342900">
              <a:buFont typeface="Arial"/>
              <a:buChar char="•"/>
              <a:defRPr/>
            </a:pPr>
            <a:r>
              <a:rPr kumimoji="0" lang="en-US" sz="1400" i="0" u="none" strike="noStrike" kern="1200" cap="none" spc="0" normalizeH="0" baseline="0" noProof="0">
                <a:ln>
                  <a:noFill/>
                </a:ln>
                <a:solidFill>
                  <a:prstClr val="black"/>
                </a:solidFill>
                <a:effectLst/>
                <a:uLnTx/>
                <a:uFillTx/>
                <a:latin typeface="Calibri"/>
                <a:ea typeface="Calibri"/>
                <a:cs typeface="Calibri"/>
              </a:rPr>
              <a:t>The BAP </a:t>
            </a:r>
            <a:r>
              <a:rPr lang="en-US" sz="1400">
                <a:solidFill>
                  <a:prstClr val="black"/>
                </a:solidFill>
                <a:latin typeface="Calibri"/>
                <a:ea typeface="Calibri"/>
                <a:cs typeface="Calibri"/>
              </a:rPr>
              <a:t>tools can inform departments on how to create a centralized team while adopting a hybrid approach. </a:t>
            </a:r>
            <a:br>
              <a:rPr lang="en-US" sz="1600">
                <a:latin typeface="Calibri" panose="020F0502020204030204" pitchFamily="34" charset="0"/>
                <a:ea typeface="Calibri" panose="020F0502020204030204" pitchFamily="34" charset="0"/>
                <a:cs typeface="Calibri" panose="020F0502020204030204" pitchFamily="34" charset="0"/>
              </a:rPr>
            </a:br>
            <a:endParaRPr lang="en-CA" sz="1600" b="1"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342900" indent="-342900">
              <a:buFont typeface="Calibri Light" panose="020F0302020204030204"/>
              <a:buAutoNum type="arabicPeriod"/>
              <a:defRPr/>
            </a:pPr>
            <a:r>
              <a:rPr kumimoji="0" lang="en-CA" sz="1500" b="1" i="0" u="none" strike="noStrike" kern="1200" cap="none" spc="0" normalizeH="0" baseline="0" noProof="0">
                <a:ln>
                  <a:noFill/>
                </a:ln>
                <a:solidFill>
                  <a:prstClr val="black"/>
                </a:solidFill>
                <a:effectLst/>
                <a:uLnTx/>
                <a:uFillTx/>
                <a:latin typeface="Calibri"/>
                <a:ea typeface="Calibri"/>
                <a:cs typeface="Calibri"/>
              </a:rPr>
              <a:t>Adopt a "</a:t>
            </a:r>
            <a:r>
              <a:rPr lang="en-CA" sz="1500" b="1" i="1">
                <a:solidFill>
                  <a:prstClr val="black"/>
                </a:solidFill>
                <a:latin typeface="Calibri"/>
                <a:ea typeface="Calibri"/>
                <a:cs typeface="Calibri"/>
              </a:rPr>
              <a:t>Yes by</a:t>
            </a:r>
            <a:r>
              <a:rPr kumimoji="0" lang="en-CA" sz="1500" b="1" i="1" u="none" strike="noStrike" kern="1200" cap="none" spc="0" normalizeH="0" baseline="0" noProof="0">
                <a:ln>
                  <a:noFill/>
                </a:ln>
                <a:solidFill>
                  <a:prstClr val="black"/>
                </a:solidFill>
                <a:effectLst/>
                <a:uLnTx/>
                <a:uFillTx/>
                <a:latin typeface="Calibri"/>
                <a:ea typeface="Calibri"/>
                <a:cs typeface="Calibri"/>
              </a:rPr>
              <a:t> Default</a:t>
            </a:r>
            <a:r>
              <a:rPr kumimoji="0" lang="en-CA" sz="1500" b="1" i="0" u="none" strike="noStrike" kern="1200" cap="none" spc="0" normalizeH="0" baseline="0" noProof="0">
                <a:ln>
                  <a:noFill/>
                </a:ln>
                <a:solidFill>
                  <a:prstClr val="black"/>
                </a:solidFill>
                <a:effectLst/>
                <a:uLnTx/>
                <a:uFillTx/>
                <a:latin typeface="Calibri"/>
                <a:ea typeface="Calibri"/>
                <a:cs typeface="Calibri"/>
              </a:rPr>
              <a:t>" orientation for low-cost requests</a:t>
            </a:r>
            <a:endParaRPr lang="en-CA" sz="1500">
              <a:solidFill>
                <a:prstClr val="black"/>
              </a:solidFill>
              <a:latin typeface="Calibri"/>
              <a:ea typeface="Calibri"/>
              <a:cs typeface="Calibri"/>
            </a:endParaRPr>
          </a:p>
          <a:p>
            <a:pPr marL="800100" lvl="1" indent="-342900">
              <a:buFont typeface="Arial"/>
              <a:buChar char="•"/>
              <a:defRPr/>
            </a:pPr>
            <a:r>
              <a:rPr lang="en-US" sz="1400">
                <a:latin typeface="Calibri"/>
                <a:ea typeface="Calibri"/>
                <a:cs typeface="Calibri"/>
              </a:rPr>
              <a:t>Automatically approve routine, low-cost solutions (e.g., &lt;$1,000) to reduce bureaucracy </a:t>
            </a:r>
            <a:r>
              <a:rPr lang="en-US" sz="1400">
                <a:solidFill>
                  <a:prstClr val="black"/>
                </a:solidFill>
                <a:latin typeface="Calibri"/>
                <a:ea typeface="Calibri"/>
                <a:cs typeface="Calibri"/>
              </a:rPr>
              <a:t>and ensure</a:t>
            </a:r>
            <a:r>
              <a:rPr kumimoji="0" lang="en-US" sz="1400" i="0" u="none" strike="noStrike" kern="1200" cap="none" spc="0" normalizeH="0" baseline="0" noProof="0">
                <a:ln>
                  <a:noFill/>
                </a:ln>
                <a:solidFill>
                  <a:prstClr val="black"/>
                </a:solidFill>
                <a:effectLst/>
                <a:uLnTx/>
                <a:uFillTx/>
                <a:latin typeface="Calibri"/>
                <a:ea typeface="Calibri"/>
                <a:cs typeface="Calibri"/>
              </a:rPr>
              <a:t> that employees receive timely support</a:t>
            </a:r>
            <a:r>
              <a:rPr kumimoji="0" lang="en-CA" sz="1400" i="0" u="none" strike="noStrike" kern="1200" cap="none" spc="0" normalizeH="0" baseline="0" noProof="0">
                <a:ln>
                  <a:noFill/>
                </a:ln>
                <a:solidFill>
                  <a:prstClr val="black"/>
                </a:solidFill>
                <a:effectLst/>
                <a:uLnTx/>
                <a:uFillTx/>
                <a:latin typeface="Calibri"/>
                <a:ea typeface="Calibri"/>
                <a:cs typeface="Calibri"/>
              </a:rPr>
              <a:t>. </a:t>
            </a:r>
            <a:endParaRPr lang="en-CA" sz="1400" i="0" u="none" strike="noStrike" kern="1200" cap="none" spc="0" normalizeH="0" baseline="0" noProof="0">
              <a:ln>
                <a:noFill/>
              </a:ln>
              <a:solidFill>
                <a:prstClr val="black"/>
              </a:solidFill>
              <a:effectLst/>
              <a:uLnTx/>
              <a:uFillTx/>
              <a:latin typeface="Calibri"/>
              <a:ea typeface="Calibri"/>
              <a:cs typeface="Calibri"/>
            </a:endParaRPr>
          </a:p>
          <a:p>
            <a:pPr marL="800100" lvl="1" indent="-342900">
              <a:buFont typeface="Arial"/>
              <a:buChar char="•"/>
              <a:defRPr/>
            </a:pPr>
            <a:r>
              <a:rPr lang="en-CA" sz="1400">
                <a:solidFill>
                  <a:prstClr val="black"/>
                </a:solidFill>
                <a:latin typeface="Calibri"/>
                <a:ea typeface="Calibri"/>
                <a:cs typeface="Calibri"/>
              </a:rPr>
              <a:t>Deputy heads can delegate the relevant authorities to enable this change.</a:t>
            </a:r>
            <a:endParaRPr lang="en-CA" sz="1400" i="0" u="none" strike="noStrike" kern="1200" cap="none" spc="0" normalizeH="0" baseline="0" noProof="0">
              <a:ln>
                <a:noFill/>
              </a:ln>
              <a:solidFill>
                <a:prstClr val="black"/>
              </a:solidFill>
              <a:effectLst/>
              <a:uLnTx/>
              <a:uFillTx/>
              <a:latin typeface="Calibri"/>
              <a:ea typeface="Calibri"/>
              <a:cs typeface="Calibri"/>
            </a:endParaRPr>
          </a:p>
          <a:p>
            <a:pPr marL="342900" indent="-342900">
              <a:lnSpc>
                <a:spcPct val="200000"/>
              </a:lnSpc>
              <a:buAutoNum type="arabicPeriod"/>
              <a:defRPr/>
            </a:pPr>
            <a:r>
              <a:rPr kumimoji="0" lang="en-CA" sz="1500" b="1" i="0" u="none" strike="noStrike" kern="1200" cap="none" spc="0" normalizeH="0" baseline="0" noProof="0">
                <a:ln>
                  <a:noFill/>
                </a:ln>
                <a:solidFill>
                  <a:prstClr val="black"/>
                </a:solidFill>
                <a:effectLst/>
                <a:uLnTx/>
                <a:uFillTx/>
                <a:latin typeface="Calibri"/>
                <a:ea typeface="Calibri"/>
                <a:cs typeface="Calibri"/>
              </a:rPr>
              <a:t>Make requests for Medical Notes the exception</a:t>
            </a:r>
            <a:endParaRPr lang="en-US" sz="1500">
              <a:solidFill>
                <a:prstClr val="black"/>
              </a:solidFill>
              <a:latin typeface="Calibri"/>
              <a:ea typeface="Calibri"/>
              <a:cs typeface="Calibri"/>
            </a:endParaRPr>
          </a:p>
          <a:p>
            <a:pPr marL="800100" lvl="1" indent="-342900">
              <a:buFont typeface="Arial"/>
              <a:buChar char="•"/>
              <a:defRPr/>
            </a:pPr>
            <a:r>
              <a:rPr lang="en-US" sz="1400">
                <a:latin typeface="Calibri"/>
                <a:ea typeface="Calibri"/>
                <a:cs typeface="Calibri"/>
              </a:rPr>
              <a:t>Reserve medical documentation for unclear barriers</a:t>
            </a:r>
            <a:r>
              <a:rPr lang="en-CA" sz="1400">
                <a:solidFill>
                  <a:prstClr val="black"/>
                </a:solidFill>
                <a:latin typeface="Calibri"/>
                <a:ea typeface="Calibri"/>
                <a:cs typeface="Calibri"/>
              </a:rPr>
              <a:t>. </a:t>
            </a:r>
            <a:r>
              <a:rPr lang="en-US" sz="1400">
                <a:solidFill>
                  <a:prstClr val="black"/>
                </a:solidFill>
                <a:latin typeface="Calibri"/>
                <a:ea typeface="Calibri"/>
                <a:cs typeface="Calibri"/>
              </a:rPr>
              <a:t>Well-understood</a:t>
            </a:r>
            <a:r>
              <a:rPr lang="en-US" sz="1400" i="0" u="none" strike="noStrike" kern="1200" cap="none" spc="0" normalizeH="0" baseline="0" noProof="0">
                <a:ln>
                  <a:noFill/>
                </a:ln>
                <a:solidFill>
                  <a:prstClr val="black"/>
                </a:solidFill>
                <a:effectLst/>
                <a:uLnTx/>
                <a:uFillTx/>
                <a:latin typeface="Calibri"/>
                <a:ea typeface="Calibri"/>
                <a:cs typeface="Calibri"/>
              </a:rPr>
              <a:t> accommodations </a:t>
            </a:r>
            <a:r>
              <a:rPr lang="en-US" sz="1400">
                <a:solidFill>
                  <a:prstClr val="black"/>
                </a:solidFill>
                <a:latin typeface="Calibri"/>
                <a:ea typeface="Calibri"/>
                <a:cs typeface="Calibri"/>
              </a:rPr>
              <a:t>can proceed</a:t>
            </a:r>
            <a:r>
              <a:rPr lang="en-US" sz="1400" i="0" u="none" strike="noStrike" kern="1200" cap="none" spc="0" normalizeH="0" baseline="0" noProof="0">
                <a:ln>
                  <a:noFill/>
                </a:ln>
                <a:solidFill>
                  <a:prstClr val="black"/>
                </a:solidFill>
                <a:effectLst/>
                <a:uLnTx/>
                <a:uFillTx/>
                <a:latin typeface="Calibri"/>
                <a:ea typeface="Calibri"/>
                <a:cs typeface="Calibri"/>
              </a:rPr>
              <a:t> without additional paperwork, reducing burden on employees, managers, and DTA teams while safeguarding against intrusive or unnecessary asks.</a:t>
            </a:r>
            <a:endParaRPr lang="en-US" sz="1400">
              <a:solidFill>
                <a:prstClr val="black"/>
              </a:solidFill>
              <a:latin typeface="Calibri"/>
              <a:ea typeface="Calibri"/>
              <a:cs typeface="Calibri"/>
            </a:endParaRPr>
          </a:p>
          <a:p>
            <a:pPr marL="800100" lvl="1" indent="-342900">
              <a:buFont typeface="Arial"/>
              <a:buChar char="•"/>
              <a:defRPr/>
            </a:pPr>
            <a:r>
              <a:rPr lang="en-US" sz="1400">
                <a:solidFill>
                  <a:prstClr val="black"/>
                </a:solidFill>
                <a:latin typeface="Calibri"/>
                <a:ea typeface="Calibri"/>
                <a:cs typeface="Calibri"/>
              </a:rPr>
              <a:t>The Department of Justice prototype “</a:t>
            </a:r>
            <a:r>
              <a:rPr lang="en-CA" sz="1400">
                <a:solidFill>
                  <a:srgbClr val="000000"/>
                </a:solidFill>
                <a:latin typeface="Calibri"/>
                <a:ea typeface="Calibri"/>
                <a:cs typeface="Calibri"/>
              </a:rPr>
              <a:t>guide on when to obtain medical notes/documentation” is currently being refined.</a:t>
            </a:r>
            <a:endParaRPr lang="en-US" sz="1400" i="0" u="none" strike="noStrike" kern="1200" cap="none" spc="0" normalizeH="0" baseline="0" noProof="0">
              <a:ln>
                <a:noFill/>
              </a:ln>
              <a:solidFill>
                <a:prstClr val="black"/>
              </a:solidFill>
              <a:effectLst/>
              <a:uLnTx/>
              <a:uFillTx/>
              <a:latin typeface="Calibri"/>
              <a:ea typeface="Calibri"/>
              <a:cs typeface="Calibri"/>
            </a:endParaRPr>
          </a:p>
          <a:p>
            <a:pPr marL="342900" indent="-342900">
              <a:lnSpc>
                <a:spcPct val="200000"/>
              </a:lnSpc>
              <a:buAutoNum type="arabicPeriod"/>
              <a:defRPr/>
            </a:pPr>
            <a:r>
              <a:rPr lang="en-CA" sz="1500" b="1">
                <a:solidFill>
                  <a:prstClr val="black"/>
                </a:solidFill>
                <a:latin typeface="Calibri"/>
                <a:ea typeface="Calibri"/>
                <a:cs typeface="Calibri"/>
              </a:rPr>
              <a:t>Leverage Artificial Intelligence Tools</a:t>
            </a:r>
            <a:endParaRPr lang="en-US" sz="1500">
              <a:solidFill>
                <a:prstClr val="black"/>
              </a:solidFill>
              <a:latin typeface="Calibri"/>
              <a:ea typeface="Calibri"/>
              <a:cs typeface="Calibri"/>
            </a:endParaRPr>
          </a:p>
          <a:p>
            <a:pPr marL="800100" lvl="1" indent="-342900">
              <a:buFont typeface="Arial"/>
              <a:buChar char="•"/>
              <a:defRPr/>
            </a:pPr>
            <a:r>
              <a:rPr lang="en-US" sz="1400">
                <a:solidFill>
                  <a:prstClr val="black"/>
                </a:solidFill>
                <a:latin typeface="Calibri"/>
                <a:ea typeface="Calibri"/>
                <a:cs typeface="Calibri"/>
              </a:rPr>
              <a:t>Use AI tools, such as c</a:t>
            </a:r>
            <a:r>
              <a:rPr lang="en-US" sz="1400">
                <a:latin typeface="Calibri"/>
                <a:ea typeface="Calibri"/>
                <a:cs typeface="Calibri"/>
              </a:rPr>
              <a:t>hatbots, </a:t>
            </a:r>
            <a:r>
              <a:rPr lang="en-CA" sz="1400">
                <a:latin typeface="Calibri"/>
                <a:ea typeface="Calibri"/>
                <a:cs typeface="Calibri"/>
              </a:rPr>
              <a:t>to give clear and consistent advice about workplace accommodation, </a:t>
            </a:r>
            <a:r>
              <a:rPr lang="en-US" sz="1400">
                <a:latin typeface="Calibri"/>
                <a:ea typeface="Calibri"/>
                <a:cs typeface="Calibri"/>
              </a:rPr>
              <a:t>informed by BAP toolkits and your de</a:t>
            </a:r>
            <a:r>
              <a:rPr lang="en-US" sz="1400">
                <a:solidFill>
                  <a:prstClr val="black"/>
                </a:solidFill>
                <a:latin typeface="Calibri"/>
                <a:ea typeface="Calibri"/>
                <a:cs typeface="Calibri"/>
              </a:rPr>
              <a:t>partmental Accommodation policies and best practice.</a:t>
            </a:r>
          </a:p>
          <a:p>
            <a:pPr marL="800100" lvl="1" indent="-342900">
              <a:buFont typeface="Arial"/>
              <a:buChar char="•"/>
              <a:defRPr/>
            </a:pPr>
            <a:r>
              <a:rPr lang="en-US" sz="1400">
                <a:solidFill>
                  <a:prstClr val="black"/>
                </a:solidFill>
                <a:latin typeface="Calibri"/>
                <a:ea typeface="Calibri"/>
                <a:cs typeface="Calibri"/>
              </a:rPr>
              <a:t>Transport Canada is currently developing an AI chatbot that could respond to this recommendation. </a:t>
            </a:r>
            <a:endParaRPr lang="en-CA" sz="1400">
              <a:solidFill>
                <a:prstClr val="black"/>
              </a:solidFill>
              <a:latin typeface="Calibri"/>
              <a:ea typeface="Calibri"/>
              <a:cs typeface="Calibri"/>
            </a:endParaRPr>
          </a:p>
        </p:txBody>
      </p:sp>
      <p:cxnSp>
        <p:nvCxnSpPr>
          <p:cNvPr id="5" name="Straight Arrow Connector 4">
            <a:extLst>
              <a:ext uri="{FF2B5EF4-FFF2-40B4-BE49-F238E27FC236}">
                <a16:creationId xmlns:a16="http://schemas.microsoft.com/office/drawing/2014/main" id="{4D8268D1-3A7A-66E6-34A7-DEAB5F92051B}"/>
              </a:ext>
              <a:ext uri="{C183D7F6-B498-43B3-948B-1728B52AA6E4}">
                <adec:decorative xmlns:adec="http://schemas.microsoft.com/office/drawing/2017/decorative" val="1"/>
              </a:ext>
            </a:extLst>
          </p:cNvPr>
          <p:cNvCxnSpPr/>
          <p:nvPr/>
        </p:nvCxnSpPr>
        <p:spPr>
          <a:xfrm>
            <a:off x="698542" y="837577"/>
            <a:ext cx="9902720" cy="13109"/>
          </a:xfrm>
          <a:prstGeom prst="straightConnector1">
            <a:avLst/>
          </a:prstGeom>
          <a:ln>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1420893"/>
      </p:ext>
    </p:extLst>
  </p:cSld>
  <p:clrMapOvr>
    <a:masterClrMapping/>
  </p:clrMapOvr>
</p:sld>
</file>

<file path=ppt/theme/theme1.xml><?xml version="1.0" encoding="utf-8"?>
<a:theme xmlns:a="http://schemas.openxmlformats.org/drawingml/2006/main" name="Custom Design">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0ade7d1-edcb-4f22-8a7a-5aa2a869a89a" xsi:nil="true"/>
    <lcf76f155ced4ddcb4097134ff3c332f xmlns="83430159-1845-4167-ba9d-902ab8b9998e">
      <Terms xmlns="http://schemas.microsoft.com/office/infopath/2007/PartnerControls"/>
    </lcf76f155ced4ddcb4097134ff3c332f>
    <NewsletterCategory xmlns="83430159-1845-4167-ba9d-902ab8b9998e" xsi:nil="true"/>
    <Date_x0020_of_x0020_Request xmlns="83430159-1845-4167-ba9d-902ab8b9998e" xsi:nil="true"/>
    <Date xmlns="83430159-1845-4167-ba9d-902ab8b9998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D5F598F1A95F44CAD65378B25145D02" ma:contentTypeVersion="20" ma:contentTypeDescription="Create a new document." ma:contentTypeScope="" ma:versionID="725f4e4b5fd1c328069bbd53a8ae5d75">
  <xsd:schema xmlns:xsd="http://www.w3.org/2001/XMLSchema" xmlns:xs="http://www.w3.org/2001/XMLSchema" xmlns:p="http://schemas.microsoft.com/office/2006/metadata/properties" xmlns:ns2="83430159-1845-4167-ba9d-902ab8b9998e" xmlns:ns3="b0ade7d1-edcb-4f22-8a7a-5aa2a869a89a" targetNamespace="http://schemas.microsoft.com/office/2006/metadata/properties" ma:root="true" ma:fieldsID="acd08c0e5f9c63afba9e21018d1527b6" ns2:_="" ns3:_="">
    <xsd:import namespace="83430159-1845-4167-ba9d-902ab8b9998e"/>
    <xsd:import namespace="b0ade7d1-edcb-4f22-8a7a-5aa2a869a89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DateTaken" minOccurs="0"/>
                <xsd:element ref="ns3:SharedWithUsers" minOccurs="0"/>
                <xsd:element ref="ns3:SharedWithDetails" minOccurs="0"/>
                <xsd:element ref="ns2:MediaServiceSearchProperties" minOccurs="0"/>
                <xsd:element ref="ns2:MediaServiceLocation" minOccurs="0"/>
                <xsd:element ref="ns2:NewsletterCategory" minOccurs="0"/>
                <xsd:element ref="ns2:Date_x0020_of_x0020_Request" minOccurs="0"/>
                <xsd:element ref="ns2:Dat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430159-1845-4167-ba9d-902ab8b999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b6c29cb-b2b6-401e-927c-c6264ba46327"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element name="NewsletterCategory" ma:index="23" nillable="true" ma:displayName="Newsletter Category" ma:description="Please choose which category of the newsletter you'd like this information to be displayed." ma:format="Dropdown" ma:internalName="NewsletterCategory">
      <xsd:simpleType>
        <xsd:restriction base="dms:Choice">
          <xsd:enumeration value="General"/>
          <xsd:enumeration value="CEO Message"/>
          <xsd:enumeration value="Advocacy and Research"/>
          <xsd:enumeration value="Outreach and Engagement"/>
          <xsd:enumeration value="Equity, Diversity and Inclusion"/>
          <xsd:enumeration value="Total Compensation"/>
          <xsd:enumeration value="Executive Learning Opps"/>
          <xsd:enumeration value="Membership"/>
          <xsd:enumeration value="Signature Events"/>
          <xsd:enumeration value="Careers at APEX"/>
          <xsd:enumeration value="Board of Directors"/>
          <xsd:enumeration value="Resources and Tools"/>
        </xsd:restriction>
      </xsd:simpleType>
    </xsd:element>
    <xsd:element name="Date_x0020_of_x0020_Request" ma:index="24" nillable="true" ma:displayName="Date of Payout" ma:format="DateOnly" ma:internalName="Date_x0020_of_x0020_Request">
      <xsd:simpleType>
        <xsd:restriction base="dms:DateTime"/>
      </xsd:simpleType>
    </xsd:element>
    <xsd:element name="Date" ma:index="25" nillable="true" ma:displayName="Date" ma:format="DateOnly" ma:internalName="Date">
      <xsd:simpleType>
        <xsd:restriction base="dms:DateTim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0ade7d1-edcb-4f22-8a7a-5aa2a869a89a"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a73d612c-f5f9-4e10-a687-d0a0f4d87c1c}" ma:internalName="TaxCatchAll" ma:showField="CatchAllData" ma:web="b0ade7d1-edcb-4f22-8a7a-5aa2a869a89a">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567FEA6-2B08-4FEE-B4AA-F35E4137F7FF}">
  <ds:schemaRefs>
    <ds:schemaRef ds:uri="f9e6fabd-0f57-4c2d-9f78-5d80e83941cf"/>
    <ds:schemaRef ds:uri="fc36ef8f-3e5b-4419-9806-6ebe770d795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FD26E4D-776F-4999-B8AE-29610C0AF58C}">
  <ds:schemaRefs>
    <ds:schemaRef ds:uri="http://schemas.microsoft.com/sharepoint/v3/contenttype/forms"/>
  </ds:schemaRefs>
</ds:datastoreItem>
</file>

<file path=customXml/itemProps3.xml><?xml version="1.0" encoding="utf-8"?>
<ds:datastoreItem xmlns:ds="http://schemas.openxmlformats.org/officeDocument/2006/customXml" ds:itemID="{0B0D5AF5-1B6A-461F-A006-5CA6FF17C4D2}"/>
</file>

<file path=docMetadata/LabelInfo.xml><?xml version="1.0" encoding="utf-8"?>
<clbl:labelList xmlns:clbl="http://schemas.microsoft.com/office/2020/mipLabelMetadata">
  <clbl:label id="{9ed55846-8a81-4246-acd8-b1a01abfc0d1}" enabled="0" method="" siteId="{9ed55846-8a81-4246-acd8-b1a01abfc0d1}" removed="1"/>
</clbl:labelList>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20</Slides>
  <Notes>13</Notes>
  <HiddenSlides>0</HiddenSlides>
  <ScaleCrop>false</ScaleCrop>
  <HeadingPairs>
    <vt:vector size="4" baseType="variant">
      <vt:variant>
        <vt:lpstr>Theme</vt:lpstr>
      </vt:variant>
      <vt:variant>
        <vt:i4>4</vt:i4>
      </vt:variant>
      <vt:variant>
        <vt:lpstr>Slide Titles</vt:lpstr>
      </vt:variant>
      <vt:variant>
        <vt:i4>20</vt:i4>
      </vt:variant>
    </vt:vector>
  </HeadingPairs>
  <TitlesOfParts>
    <vt:vector size="24" baseType="lpstr">
      <vt:lpstr>Custom Design</vt:lpstr>
      <vt:lpstr>1_Custom Design</vt:lpstr>
      <vt:lpstr>Office Theme</vt:lpstr>
      <vt:lpstr>1_Office Theme</vt:lpstr>
      <vt:lpstr> BETTER ACCOMMODATION PROJECT</vt:lpstr>
      <vt:lpstr>Accessibility</vt:lpstr>
      <vt:lpstr>Objectives</vt:lpstr>
      <vt:lpstr>BAP Remains Relevant in the Current Context</vt:lpstr>
      <vt:lpstr>Our Journey Towards 2040</vt:lpstr>
      <vt:lpstr>The BAP Vision </vt:lpstr>
      <vt:lpstr>In one short year…</vt:lpstr>
      <vt:lpstr>Service Delivery Learnings </vt:lpstr>
      <vt:lpstr>Service Delivery Recommendations </vt:lpstr>
      <vt:lpstr>Service Delivery Toolkit for Organizations</vt:lpstr>
      <vt:lpstr>How to Implement the BAP Maturity Model: </vt:lpstr>
      <vt:lpstr>Maturity Self-Assessment Tool – Demo </vt:lpstr>
      <vt:lpstr>Toolkit for Service Users</vt:lpstr>
      <vt:lpstr>Process Map - Demo</vt:lpstr>
      <vt:lpstr>How to use BAP in your role as Executives</vt:lpstr>
      <vt:lpstr>Embedding the Digital GC Workplace Accessibility Passport into Departments’ Processes</vt:lpstr>
      <vt:lpstr>How you can help</vt:lpstr>
      <vt:lpstr>Annexes</vt:lpstr>
      <vt:lpstr>Annex A  - Best-In-Class Service Delivery</vt:lpstr>
      <vt:lpstr>Annex B  - The workplace accommodation journey for employees with disabilities (Process map)</vt:lpstr>
    </vt:vector>
  </TitlesOfParts>
  <Company>Gouvernement du Canada - Government of Canada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Systems thinking: Better Accommodations Project</dc:title>
  <dc:creator>McArthur, Paul PD [NC]</dc:creator>
  <cp:revision>2</cp:revision>
  <cp:lastPrinted>2025-04-22T14:57:31Z</cp:lastPrinted>
  <dcterms:created xsi:type="dcterms:W3CDTF">2024-10-02T18:38:40Z</dcterms:created>
  <dcterms:modified xsi:type="dcterms:W3CDTF">2025-11-10T19:12:27Z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0x0101009D5F598F1A95F44CAD65378B25145D02</vt:lpwstr>
  </property>
  <property fmtid="{D5CDD505-2E9C-101B-9397-08002B2CF9AE}" pid="3" name="MediaServiceImageTags">
    <vt:lpwstr/>
  </property>
  <property fmtid="{D5CDD505-2E9C-101B-9397-08002B2CF9AE}" pid="4" name="MSIP_Label_3d0ca00b-3f0e-465a-aac7-1a6a22fcea40_Enabled">
    <vt:lpwstr>true</vt:lpwstr>
  </property>
  <property fmtid="{D5CDD505-2E9C-101B-9397-08002B2CF9AE}" pid="5" name="MSIP_Label_3d0ca00b-3f0e-465a-aac7-1a6a22fcea40_SetDate">
    <vt:lpwstr>2025-09-05T17:57:20Z</vt:lpwstr>
  </property>
  <property fmtid="{D5CDD505-2E9C-101B-9397-08002B2CF9AE}" pid="6" name="MSIP_Label_3d0ca00b-3f0e-465a-aac7-1a6a22fcea40_Method">
    <vt:lpwstr>Privileged</vt:lpwstr>
  </property>
  <property fmtid="{D5CDD505-2E9C-101B-9397-08002B2CF9AE}" pid="7" name="MSIP_Label_3d0ca00b-3f0e-465a-aac7-1a6a22fcea40_Name">
    <vt:lpwstr>3d0ca00b-3f0e-465a-aac7-1a6a22fcea40</vt:lpwstr>
  </property>
  <property fmtid="{D5CDD505-2E9C-101B-9397-08002B2CF9AE}" pid="8" name="MSIP_Label_3d0ca00b-3f0e-465a-aac7-1a6a22fcea40_SiteId">
    <vt:lpwstr>6397df10-4595-4047-9c4f-03311282152b</vt:lpwstr>
  </property>
  <property fmtid="{D5CDD505-2E9C-101B-9397-08002B2CF9AE}" pid="9" name="MSIP_Label_3d0ca00b-3f0e-465a-aac7-1a6a22fcea40_ActionId">
    <vt:lpwstr>cba41a7e-025e-4339-9996-bf7f54819f89</vt:lpwstr>
  </property>
  <property fmtid="{D5CDD505-2E9C-101B-9397-08002B2CF9AE}" pid="10" name="MSIP_Label_3d0ca00b-3f0e-465a-aac7-1a6a22fcea40_ContentBits">
    <vt:lpwstr>1</vt:lpwstr>
  </property>
  <property fmtid="{D5CDD505-2E9C-101B-9397-08002B2CF9AE}" pid="11" name="MSIP_Label_3d0ca00b-3f0e-465a-aac7-1a6a22fcea40_Tag">
    <vt:lpwstr>10, 0, 1, 1</vt:lpwstr>
  </property>
  <property fmtid="{D5CDD505-2E9C-101B-9397-08002B2CF9AE}" pid="12" name="ClassificationContentMarkingHeaderLocations">
    <vt:lpwstr>Custom Design:5\1_Custom Design:5\Office Theme:8\1_Office Theme:8</vt:lpwstr>
  </property>
  <property fmtid="{D5CDD505-2E9C-101B-9397-08002B2CF9AE}" pid="13" name="ClassificationContentMarkingHeaderText">
    <vt:lpwstr>UNCLASSIFIED / NON CLASSIFIÉ</vt:lpwstr>
  </property>
</Properties>
</file>