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2" r:id="rId4"/>
    <p:sldMasterId id="2147483857" r:id="rId5"/>
    <p:sldMasterId id="2147483872" r:id="rId6"/>
    <p:sldMasterId id="2147483883" r:id="rId7"/>
  </p:sldMasterIdLst>
  <p:notesMasterIdLst>
    <p:notesMasterId r:id="rId29"/>
  </p:notesMasterIdLst>
  <p:sldIdLst>
    <p:sldId id="1260" r:id="rId8"/>
    <p:sldId id="1908" r:id="rId9"/>
    <p:sldId id="26002" r:id="rId10"/>
    <p:sldId id="26003" r:id="rId11"/>
    <p:sldId id="26004" r:id="rId12"/>
    <p:sldId id="26005" r:id="rId13"/>
    <p:sldId id="26006" r:id="rId14"/>
    <p:sldId id="26008" r:id="rId15"/>
    <p:sldId id="26007" r:id="rId16"/>
    <p:sldId id="26009" r:id="rId17"/>
    <p:sldId id="26010" r:id="rId18"/>
    <p:sldId id="25998" r:id="rId19"/>
    <p:sldId id="26011" r:id="rId20"/>
    <p:sldId id="25999" r:id="rId21"/>
    <p:sldId id="26017" r:id="rId22"/>
    <p:sldId id="26012" r:id="rId23"/>
    <p:sldId id="26013" r:id="rId24"/>
    <p:sldId id="25997" r:id="rId25"/>
    <p:sldId id="26001" r:id="rId26"/>
    <p:sldId id="26014" r:id="rId27"/>
    <p:sldId id="26015" r:id="rId28"/>
  </p:sldIdLst>
  <p:sldSz cx="12192000" cy="6858000"/>
  <p:notesSz cx="7027863"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88CD00-0665-0AF2-C4D9-DC2EB1F224F1}" name="Dar, Arpita AD [NC]" initials="D[" userId="S::arpita.ad.dar@hrsdc-rhdcc.gc.ca::58130de8-f230-4e1c-8539-e6d881d3c0ad" providerId="AD"/>
  <p188:author id="{4E51A819-928A-4F4A-E312-EDE125FF637B}" name="Baril, André A [NC]" initials="AB" userId="S::andre.baril@hrsdc-rhdcc.gc.ca::d1db7fd8-ed25-49cc-8538-8fcb2b2c48b3" providerId="AD"/>
  <p188:author id="{7534EE85-BDC9-47AA-EF68-1C18F42C5B28}" name="Johnson, Meredith Mae MJ [NC]" initials="J[" userId="S::mae.johnson@hrsdc-rhdcc.gc.ca::2d0c9586-c224-4444-8478-da0184c924f2" providerId="AD"/>
  <p188:author id="{3037BF86-4DD4-6787-C99B-BF85845D704F}" name="Fenerci, Can" initials="FC" userId="S::can.fenerci@hrsdc-rhdcc.gc.ca::561e5a4b-814f-4544-ae81-ff4843df3f70" providerId="AD"/>
  <p188:author id="{1BC188B0-9BE5-53DD-6EDA-2CC917EB5E21}" name="McArthur, Paul PD [NC]" initials="M[" userId="S::paul.mcarthur@hrsdc-rhdcc.gc.ca::c37da24a-2a32-4063-93b7-5b5717408e52" providerId="AD"/>
  <p188:author id="{ECD710C8-2AC4-57C1-BB54-7180CD8AA01A}" name="Namiesniowski, Kristina KJ [NC]" initials="KN" userId="S::kristina.namiesniowski@hrsdc-rhdcc.gc.ca::911663de-7832-42c3-ae24-3850b0bdceab" providerId="AD"/>
  <p188:author id="{AB43BFD0-1DA9-98E9-7EC5-C6521CA7868E}" name="Grantis, Helen H [NC]" initials="HG" userId="S::helen.grantis@hrsdc-rhdcc.gc.ca::e9e4a6af-af04-4a20-a66b-1bfaaf90bb68" providerId="AD"/>
  <p188:author id="{20C1C8D9-76DE-6C50-EDED-4890FF2BAC28}" name="Street, Laurelle LJ" initials="SL" userId="S::laurelle.street@servicecanada.gc.ca::556fad68-8374-4c93-8d9d-3108df059f7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7886"/>
    <a:srgbClr val="BF7F00"/>
    <a:srgbClr val="501000"/>
    <a:srgbClr val="3F0065"/>
    <a:srgbClr val="004E9A"/>
    <a:srgbClr val="EAEAEA"/>
    <a:srgbClr val="B8B8B8"/>
    <a:srgbClr val="F1E0E9"/>
    <a:srgbClr val="E0A2C2"/>
    <a:srgbClr val="EBBC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14571C-ED26-2229-D8B9-B5C501A53F3F}" v="199" dt="2025-11-10T18:36:22.503"/>
    <p1510:client id="{4823114D-858D-4B18-B735-10AD1D08C7CE}" v="8" dt="2025-11-10T18:38:58.201"/>
    <p1510:client id="{EA557E16-46FE-4AE8-9E7B-AA758A986D6D}" v="477" dt="2025-11-10T18:48:01.211"/>
    <p1510:client id="{FD98D29E-A047-2EAC-1545-E291F8AC509A}" v="58" dt="2025-11-10T17:07:18.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26D43C-150B-4E98-A522-0775FF8B67CF}"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CA"/>
        </a:p>
      </dgm:t>
    </dgm:pt>
    <dgm:pt modelId="{AE296DED-DDDA-4DF3-A258-1DF06A6DF35F}">
      <dgm:prSet phldrT="[Text]" custT="1"/>
      <dgm:spPr/>
      <dgm:t>
        <a:bodyPr/>
        <a:lstStyle/>
        <a:p>
          <a:pPr rtl="0"/>
          <a:r>
            <a:rPr lang="fr-CA" sz="3200" noProof="0">
              <a:latin typeface="+mn-lt"/>
            </a:rPr>
            <a:t>PAMA</a:t>
          </a:r>
          <a:br>
            <a:rPr lang="fr-CA" sz="1600" noProof="0">
              <a:latin typeface="+mn-lt"/>
            </a:rPr>
          </a:br>
          <a:endParaRPr lang="fr-CA" sz="1600" noProof="0">
            <a:latin typeface="+mn-lt"/>
          </a:endParaRPr>
        </a:p>
      </dgm:t>
    </dgm:pt>
    <dgm:pt modelId="{28FC3B68-C729-4D1C-9C61-BA2C6421F0C4}" type="parTrans" cxnId="{4523194E-C6FF-4D27-81DF-988B04CC836F}">
      <dgm:prSet/>
      <dgm:spPr/>
      <dgm:t>
        <a:bodyPr/>
        <a:lstStyle/>
        <a:p>
          <a:endParaRPr lang="en-CA"/>
        </a:p>
      </dgm:t>
    </dgm:pt>
    <dgm:pt modelId="{DCD07F2A-CFF4-4C45-927D-5E7DDFF0B42F}" type="sibTrans" cxnId="{4523194E-C6FF-4D27-81DF-988B04CC836F}">
      <dgm:prSet/>
      <dgm:spPr/>
      <dgm:t>
        <a:bodyPr/>
        <a:lstStyle/>
        <a:p>
          <a:endParaRPr lang="en-CA"/>
        </a:p>
      </dgm:t>
    </dgm:pt>
    <dgm:pt modelId="{23C6B91E-9648-4602-8E53-A739656B2383}">
      <dgm:prSet phldrT="[Text]" custT="1"/>
      <dgm:spPr/>
      <dgm:t>
        <a:bodyPr/>
        <a:lstStyle/>
        <a:p>
          <a:pPr rtl="0"/>
          <a:r>
            <a:rPr lang="fr-CA" sz="2000" noProof="0">
              <a:latin typeface="+mn-lt"/>
            </a:rPr>
            <a:t>Tirer parti des progrès accomplis en faisant des essais et en mettant en commun les apprentissages </a:t>
          </a:r>
        </a:p>
      </dgm:t>
    </dgm:pt>
    <dgm:pt modelId="{9DFEB813-544E-40F4-B38F-D7F8E8FD2D8A}" type="parTrans" cxnId="{141802B6-9BBF-4ACC-BC77-615633F4FFFF}">
      <dgm:prSet/>
      <dgm:spPr/>
      <dgm:t>
        <a:bodyPr/>
        <a:lstStyle/>
        <a:p>
          <a:endParaRPr lang="en-CA"/>
        </a:p>
      </dgm:t>
    </dgm:pt>
    <dgm:pt modelId="{1BC95FD5-7CDE-4B95-ABC5-E03B24A02F80}" type="sibTrans" cxnId="{141802B6-9BBF-4ACC-BC77-615633F4FFFF}">
      <dgm:prSet/>
      <dgm:spPr/>
      <dgm:t>
        <a:bodyPr/>
        <a:lstStyle/>
        <a:p>
          <a:endParaRPr lang="en-CA"/>
        </a:p>
      </dgm:t>
    </dgm:pt>
    <dgm:pt modelId="{4AF9FD14-92D0-4500-868E-DD23F715E544}">
      <dgm:prSet phldrT="[Text]" custT="1"/>
      <dgm:spPr/>
      <dgm:t>
        <a:bodyPr/>
        <a:lstStyle/>
        <a:p>
          <a:pPr rtl="0"/>
          <a:r>
            <a:rPr lang="fr-CA" sz="3200" noProof="0">
              <a:latin typeface="+mn-lt"/>
            </a:rPr>
            <a:t>Post-PAMA</a:t>
          </a:r>
          <a:br>
            <a:rPr lang="fr-CA" sz="1600" noProof="0">
              <a:latin typeface="+mn-lt"/>
            </a:rPr>
          </a:br>
          <a:br>
            <a:rPr lang="fr-CA" sz="1600" noProof="0">
              <a:latin typeface="+mn-lt"/>
            </a:rPr>
          </a:br>
          <a:endParaRPr lang="fr-CA" sz="1600" noProof="0">
            <a:latin typeface="+mn-lt"/>
          </a:endParaRPr>
        </a:p>
      </dgm:t>
    </dgm:pt>
    <dgm:pt modelId="{7D50E1E7-03C9-40EF-B8DE-D1B250805321}" type="parTrans" cxnId="{28EC2327-5BA8-4A30-B712-19568EB2B2FC}">
      <dgm:prSet/>
      <dgm:spPr/>
      <dgm:t>
        <a:bodyPr/>
        <a:lstStyle/>
        <a:p>
          <a:endParaRPr lang="en-CA"/>
        </a:p>
      </dgm:t>
    </dgm:pt>
    <dgm:pt modelId="{2804B7CD-D442-4936-A03B-24231CEFC245}" type="sibTrans" cxnId="{28EC2327-5BA8-4A30-B712-19568EB2B2FC}">
      <dgm:prSet/>
      <dgm:spPr/>
      <dgm:t>
        <a:bodyPr/>
        <a:lstStyle/>
        <a:p>
          <a:endParaRPr lang="en-CA"/>
        </a:p>
      </dgm:t>
    </dgm:pt>
    <dgm:pt modelId="{7C1FA856-2A04-4508-A282-1969F402E497}">
      <dgm:prSet custT="1"/>
      <dgm:spPr/>
      <dgm:t>
        <a:bodyPr/>
        <a:lstStyle/>
        <a:p>
          <a:r>
            <a:rPr lang="fr-CA" sz="2000" baseline="0" noProof="0">
              <a:latin typeface="+mn-lt"/>
            </a:rPr>
            <a:t>Certaines améliorations importantes apportées par la LCA, mais des obstacles systémiques subsistent; principalement en ce qui concerne le modèle médical</a:t>
          </a:r>
        </a:p>
      </dgm:t>
    </dgm:pt>
    <dgm:pt modelId="{356F756D-75B8-4566-8849-CC215F7DA948}" type="parTrans" cxnId="{AA36926E-35CA-4FE5-B69E-313284D57507}">
      <dgm:prSet/>
      <dgm:spPr/>
      <dgm:t>
        <a:bodyPr/>
        <a:lstStyle/>
        <a:p>
          <a:endParaRPr lang="en-US"/>
        </a:p>
      </dgm:t>
    </dgm:pt>
    <dgm:pt modelId="{17B52336-8B57-43FB-A21C-F49AABD0A9AA}" type="sibTrans" cxnId="{AA36926E-35CA-4FE5-B69E-313284D57507}">
      <dgm:prSet/>
      <dgm:spPr/>
      <dgm:t>
        <a:bodyPr/>
        <a:lstStyle/>
        <a:p>
          <a:endParaRPr lang="en-US"/>
        </a:p>
      </dgm:t>
    </dgm:pt>
    <dgm:pt modelId="{63463143-1789-4457-96D6-34B5D006F44C}">
      <dgm:prSet custT="1"/>
      <dgm:spPr/>
      <dgm:t>
        <a:bodyPr/>
        <a:lstStyle/>
        <a:p>
          <a:pPr rtl="0"/>
          <a:r>
            <a:rPr lang="fr-CA" sz="3200" noProof="0">
              <a:latin typeface="+mn-lt"/>
            </a:rPr>
            <a:t>Pré-PAMA</a:t>
          </a:r>
        </a:p>
      </dgm:t>
    </dgm:pt>
    <dgm:pt modelId="{D05A211A-2826-40F6-8BA4-BFCFC7AF2FF0}" type="parTrans" cxnId="{F04DD499-91E7-4647-9FA6-A18C213C37BC}">
      <dgm:prSet/>
      <dgm:spPr/>
      <dgm:t>
        <a:bodyPr/>
        <a:lstStyle/>
        <a:p>
          <a:endParaRPr lang="en-US"/>
        </a:p>
      </dgm:t>
    </dgm:pt>
    <dgm:pt modelId="{C2031CC6-30C9-4DCB-ACB1-0FEB87422A08}" type="sibTrans" cxnId="{F04DD499-91E7-4647-9FA6-A18C213C37BC}">
      <dgm:prSet/>
      <dgm:spPr/>
      <dgm:t>
        <a:bodyPr/>
        <a:lstStyle/>
        <a:p>
          <a:endParaRPr lang="en-US"/>
        </a:p>
      </dgm:t>
    </dgm:pt>
    <dgm:pt modelId="{BCA5CED0-3A10-4E27-BE10-A6FCE7BCA477}">
      <dgm:prSet custT="1"/>
      <dgm:spPr/>
      <dgm:t>
        <a:bodyPr/>
        <a:lstStyle/>
        <a:p>
          <a:pPr rtl="0"/>
          <a:r>
            <a:rPr lang="fr-CA" sz="2000" noProof="0">
              <a:latin typeface="+mn-lt"/>
            </a:rPr>
            <a:t>Mettre en œuvre les principaux facteurs de réussite des mesures d’adaptation et intégrer le modèle social</a:t>
          </a:r>
        </a:p>
      </dgm:t>
    </dgm:pt>
    <dgm:pt modelId="{326B6796-BEA7-4F70-BEDA-E198534976B0}" type="parTrans" cxnId="{86C2B274-1070-430F-9B80-1B89E950DE1C}">
      <dgm:prSet/>
      <dgm:spPr/>
      <dgm:t>
        <a:bodyPr/>
        <a:lstStyle/>
        <a:p>
          <a:endParaRPr lang="en-CA"/>
        </a:p>
      </dgm:t>
    </dgm:pt>
    <dgm:pt modelId="{34540E2F-1384-4D97-BB06-B786F49AC986}" type="sibTrans" cxnId="{86C2B274-1070-430F-9B80-1B89E950DE1C}">
      <dgm:prSet/>
      <dgm:spPr/>
      <dgm:t>
        <a:bodyPr/>
        <a:lstStyle/>
        <a:p>
          <a:endParaRPr lang="en-CA"/>
        </a:p>
      </dgm:t>
    </dgm:pt>
    <dgm:pt modelId="{564C470F-14FD-4DDD-B533-D3647FA5A087}">
      <dgm:prSet custT="1"/>
      <dgm:spPr/>
      <dgm:t>
        <a:bodyPr/>
        <a:lstStyle/>
        <a:p>
          <a:r>
            <a:rPr lang="fr-CA" sz="2000" noProof="0">
              <a:latin typeface="+mn-lt"/>
            </a:rPr>
            <a:t>Améliorer la compréhension des facteurs de réussite et comportements principaux</a:t>
          </a:r>
        </a:p>
      </dgm:t>
    </dgm:pt>
    <dgm:pt modelId="{41836B4A-432E-4F5C-9A27-63958070626D}" type="parTrans" cxnId="{741B0C34-01F9-47E4-A349-4B37D8CFC1FE}">
      <dgm:prSet/>
      <dgm:spPr/>
      <dgm:t>
        <a:bodyPr/>
        <a:lstStyle/>
        <a:p>
          <a:endParaRPr lang="en-CA"/>
        </a:p>
      </dgm:t>
    </dgm:pt>
    <dgm:pt modelId="{FEEDB08A-F4AF-4588-BF28-16BAD768A6C0}" type="sibTrans" cxnId="{741B0C34-01F9-47E4-A349-4B37D8CFC1FE}">
      <dgm:prSet/>
      <dgm:spPr/>
      <dgm:t>
        <a:bodyPr/>
        <a:lstStyle/>
        <a:p>
          <a:endParaRPr lang="en-CA"/>
        </a:p>
      </dgm:t>
    </dgm:pt>
    <dgm:pt modelId="{3DF3F62B-AD75-429F-9ED8-4EB3B8184816}" type="pres">
      <dgm:prSet presAssocID="{5726D43C-150B-4E98-A522-0775FF8B67CF}" presName="arrowDiagram" presStyleCnt="0">
        <dgm:presLayoutVars>
          <dgm:chMax val="5"/>
          <dgm:dir/>
          <dgm:resizeHandles val="exact"/>
        </dgm:presLayoutVars>
      </dgm:prSet>
      <dgm:spPr/>
    </dgm:pt>
    <dgm:pt modelId="{441DC01F-4897-4A35-9B72-EA995DAD4A16}" type="pres">
      <dgm:prSet presAssocID="{5726D43C-150B-4E98-A522-0775FF8B67CF}" presName="arrow" presStyleLbl="bgShp" presStyleIdx="0" presStyleCnt="1" custLinFactNeighborX="-7578" custLinFactNeighborY="-191"/>
      <dgm:spPr/>
    </dgm:pt>
    <dgm:pt modelId="{9D30661D-EBB5-4F68-86FB-B219E38B3987}" type="pres">
      <dgm:prSet presAssocID="{5726D43C-150B-4E98-A522-0775FF8B67CF}" presName="arrowDiagram3" presStyleCnt="0"/>
      <dgm:spPr/>
    </dgm:pt>
    <dgm:pt modelId="{65E098BA-680C-4874-ACDE-2BCF28F17253}" type="pres">
      <dgm:prSet presAssocID="{63463143-1789-4457-96D6-34B5D006F44C}" presName="bullet3a" presStyleLbl="node1" presStyleIdx="0" presStyleCnt="3" custLinFactY="-58890" custLinFactNeighborX="-91360" custLinFactNeighborY="-100000"/>
      <dgm:spPr/>
    </dgm:pt>
    <dgm:pt modelId="{7BFF9B39-E341-4A78-BD6C-0EF722B82AC8}" type="pres">
      <dgm:prSet presAssocID="{63463143-1789-4457-96D6-34B5D006F44C}" presName="textBox3a" presStyleLbl="revTx" presStyleIdx="0" presStyleCnt="3" custScaleX="170293" custScaleY="115417" custLinFactNeighborX="-58308" custLinFactNeighborY="-8532">
        <dgm:presLayoutVars>
          <dgm:bulletEnabled val="1"/>
        </dgm:presLayoutVars>
      </dgm:prSet>
      <dgm:spPr/>
    </dgm:pt>
    <dgm:pt modelId="{DF87BCF7-F818-4EFA-95ED-F2C1DC50C585}" type="pres">
      <dgm:prSet presAssocID="{AE296DED-DDDA-4DF3-A258-1DF06A6DF35F}" presName="bullet3b" presStyleLbl="node1" presStyleIdx="1" presStyleCnt="3" custLinFactY="-9059" custLinFactNeighborX="-2198" custLinFactNeighborY="-100000"/>
      <dgm:spPr/>
    </dgm:pt>
    <dgm:pt modelId="{A67F38A3-77FB-400D-BC5E-977EE062C4E4}" type="pres">
      <dgm:prSet presAssocID="{AE296DED-DDDA-4DF3-A258-1DF06A6DF35F}" presName="textBox3b" presStyleLbl="revTx" presStyleIdx="1" presStyleCnt="3" custScaleX="167103" custLinFactNeighborX="2665" custLinFactNeighborY="-6091">
        <dgm:presLayoutVars>
          <dgm:bulletEnabled val="1"/>
        </dgm:presLayoutVars>
      </dgm:prSet>
      <dgm:spPr/>
    </dgm:pt>
    <dgm:pt modelId="{F50AD743-A60D-4B6F-8EC4-AEEEACF2C2F2}" type="pres">
      <dgm:prSet presAssocID="{4AF9FD14-92D0-4500-868E-DD23F715E544}" presName="bullet3c" presStyleLbl="node1" presStyleIdx="2" presStyleCnt="3" custLinFactNeighborX="-12712" custLinFactNeighborY="-30191"/>
      <dgm:spPr/>
    </dgm:pt>
    <dgm:pt modelId="{E690DC72-97C5-4F8B-AF00-291BE2544D89}" type="pres">
      <dgm:prSet presAssocID="{4AF9FD14-92D0-4500-868E-DD23F715E544}" presName="textBox3c" presStyleLbl="revTx" presStyleIdx="2" presStyleCnt="3" custScaleX="128063" custLinFactNeighborX="3340" custLinFactNeighborY="238">
        <dgm:presLayoutVars>
          <dgm:bulletEnabled val="1"/>
        </dgm:presLayoutVars>
      </dgm:prSet>
      <dgm:spPr/>
    </dgm:pt>
  </dgm:ptLst>
  <dgm:cxnLst>
    <dgm:cxn modelId="{28EC2327-5BA8-4A30-B712-19568EB2B2FC}" srcId="{5726D43C-150B-4E98-A522-0775FF8B67CF}" destId="{4AF9FD14-92D0-4500-868E-DD23F715E544}" srcOrd="2" destOrd="0" parTransId="{7D50E1E7-03C9-40EF-B8DE-D1B250805321}" sibTransId="{2804B7CD-D442-4936-A03B-24231CEFC245}"/>
    <dgm:cxn modelId="{F3C70B33-B17A-4D22-AFB1-4BA048EBE65E}" type="presOf" srcId="{BCA5CED0-3A10-4E27-BE10-A6FCE7BCA477}" destId="{E690DC72-97C5-4F8B-AF00-291BE2544D89}" srcOrd="0" destOrd="1" presId="urn:microsoft.com/office/officeart/2005/8/layout/arrow2"/>
    <dgm:cxn modelId="{741B0C34-01F9-47E4-A349-4B37D8CFC1FE}" srcId="{AE296DED-DDDA-4DF3-A258-1DF06A6DF35F}" destId="{564C470F-14FD-4DDD-B533-D3647FA5A087}" srcOrd="1" destOrd="0" parTransId="{41836B4A-432E-4F5C-9A27-63958070626D}" sibTransId="{FEEDB08A-F4AF-4588-BF28-16BAD768A6C0}"/>
    <dgm:cxn modelId="{C431AF3D-EA5C-4263-8DBE-90D9F0D96EC5}" type="presOf" srcId="{564C470F-14FD-4DDD-B533-D3647FA5A087}" destId="{A67F38A3-77FB-400D-BC5E-977EE062C4E4}" srcOrd="0" destOrd="2" presId="urn:microsoft.com/office/officeart/2005/8/layout/arrow2"/>
    <dgm:cxn modelId="{F8EF7263-765A-45AE-AC58-5EDC78B3CFB5}" type="presOf" srcId="{63463143-1789-4457-96D6-34B5D006F44C}" destId="{7BFF9B39-E341-4A78-BD6C-0EF722B82AC8}" srcOrd="0" destOrd="0" presId="urn:microsoft.com/office/officeart/2005/8/layout/arrow2"/>
    <dgm:cxn modelId="{E5E7CA68-3183-4BB3-8217-E32C5D2355E6}" type="presOf" srcId="{7C1FA856-2A04-4508-A282-1969F402E497}" destId="{7BFF9B39-E341-4A78-BD6C-0EF722B82AC8}" srcOrd="0" destOrd="1" presId="urn:microsoft.com/office/officeart/2005/8/layout/arrow2"/>
    <dgm:cxn modelId="{FCA78E4B-DB76-435E-9A9E-B7A0A657E958}" type="presOf" srcId="{AE296DED-DDDA-4DF3-A258-1DF06A6DF35F}" destId="{A67F38A3-77FB-400D-BC5E-977EE062C4E4}" srcOrd="0" destOrd="0" presId="urn:microsoft.com/office/officeart/2005/8/layout/arrow2"/>
    <dgm:cxn modelId="{4523194E-C6FF-4D27-81DF-988B04CC836F}" srcId="{5726D43C-150B-4E98-A522-0775FF8B67CF}" destId="{AE296DED-DDDA-4DF3-A258-1DF06A6DF35F}" srcOrd="1" destOrd="0" parTransId="{28FC3B68-C729-4D1C-9C61-BA2C6421F0C4}" sibTransId="{DCD07F2A-CFF4-4C45-927D-5E7DDFF0B42F}"/>
    <dgm:cxn modelId="{AA36926E-35CA-4FE5-B69E-313284D57507}" srcId="{63463143-1789-4457-96D6-34B5D006F44C}" destId="{7C1FA856-2A04-4508-A282-1969F402E497}" srcOrd="0" destOrd="0" parTransId="{356F756D-75B8-4566-8849-CC215F7DA948}" sibTransId="{17B52336-8B57-43FB-A21C-F49AABD0A9AA}"/>
    <dgm:cxn modelId="{86C2B274-1070-430F-9B80-1B89E950DE1C}" srcId="{4AF9FD14-92D0-4500-868E-DD23F715E544}" destId="{BCA5CED0-3A10-4E27-BE10-A6FCE7BCA477}" srcOrd="0" destOrd="0" parTransId="{326B6796-BEA7-4F70-BEDA-E198534976B0}" sibTransId="{34540E2F-1384-4D97-BB06-B786F49AC986}"/>
    <dgm:cxn modelId="{A44D3977-BC1A-4E0B-AD96-0B97F189A1F9}" type="presOf" srcId="{5726D43C-150B-4E98-A522-0775FF8B67CF}" destId="{3DF3F62B-AD75-429F-9ED8-4EB3B8184816}" srcOrd="0" destOrd="0" presId="urn:microsoft.com/office/officeart/2005/8/layout/arrow2"/>
    <dgm:cxn modelId="{F04DD499-91E7-4647-9FA6-A18C213C37BC}" srcId="{5726D43C-150B-4E98-A522-0775FF8B67CF}" destId="{63463143-1789-4457-96D6-34B5D006F44C}" srcOrd="0" destOrd="0" parTransId="{D05A211A-2826-40F6-8BA4-BFCFC7AF2FF0}" sibTransId="{C2031CC6-30C9-4DCB-ACB1-0FEB87422A08}"/>
    <dgm:cxn modelId="{B2FD6AA3-4990-4A4E-81FB-F679B05D80E6}" type="presOf" srcId="{4AF9FD14-92D0-4500-868E-DD23F715E544}" destId="{E690DC72-97C5-4F8B-AF00-291BE2544D89}" srcOrd="0" destOrd="0" presId="urn:microsoft.com/office/officeart/2005/8/layout/arrow2"/>
    <dgm:cxn modelId="{141802B6-9BBF-4ACC-BC77-615633F4FFFF}" srcId="{AE296DED-DDDA-4DF3-A258-1DF06A6DF35F}" destId="{23C6B91E-9648-4602-8E53-A739656B2383}" srcOrd="0" destOrd="0" parTransId="{9DFEB813-544E-40F4-B38F-D7F8E8FD2D8A}" sibTransId="{1BC95FD5-7CDE-4B95-ABC5-E03B24A02F80}"/>
    <dgm:cxn modelId="{ECEC89C2-AB29-404A-85E1-18032E777C1F}" type="presOf" srcId="{23C6B91E-9648-4602-8E53-A739656B2383}" destId="{A67F38A3-77FB-400D-BC5E-977EE062C4E4}" srcOrd="0" destOrd="1" presId="urn:microsoft.com/office/officeart/2005/8/layout/arrow2"/>
    <dgm:cxn modelId="{10F9745F-3AF1-41E6-98D7-F961150CDA89}" type="presParOf" srcId="{3DF3F62B-AD75-429F-9ED8-4EB3B8184816}" destId="{441DC01F-4897-4A35-9B72-EA995DAD4A16}" srcOrd="0" destOrd="0" presId="urn:microsoft.com/office/officeart/2005/8/layout/arrow2"/>
    <dgm:cxn modelId="{07883A74-C1B5-4670-BCF0-2ADDCA53BF9A}" type="presParOf" srcId="{3DF3F62B-AD75-429F-9ED8-4EB3B8184816}" destId="{9D30661D-EBB5-4F68-86FB-B219E38B3987}" srcOrd="1" destOrd="0" presId="urn:microsoft.com/office/officeart/2005/8/layout/arrow2"/>
    <dgm:cxn modelId="{84B63D9E-22F8-49EC-8568-23308CAA4217}" type="presParOf" srcId="{9D30661D-EBB5-4F68-86FB-B219E38B3987}" destId="{65E098BA-680C-4874-ACDE-2BCF28F17253}" srcOrd="0" destOrd="0" presId="urn:microsoft.com/office/officeart/2005/8/layout/arrow2"/>
    <dgm:cxn modelId="{EC29B133-30D5-405A-A0CC-545783D38037}" type="presParOf" srcId="{9D30661D-EBB5-4F68-86FB-B219E38B3987}" destId="{7BFF9B39-E341-4A78-BD6C-0EF722B82AC8}" srcOrd="1" destOrd="0" presId="urn:microsoft.com/office/officeart/2005/8/layout/arrow2"/>
    <dgm:cxn modelId="{0C09E93B-7282-489A-80A0-837494517C7D}" type="presParOf" srcId="{9D30661D-EBB5-4F68-86FB-B219E38B3987}" destId="{DF87BCF7-F818-4EFA-95ED-F2C1DC50C585}" srcOrd="2" destOrd="0" presId="urn:microsoft.com/office/officeart/2005/8/layout/arrow2"/>
    <dgm:cxn modelId="{9570E2B0-F97B-49E3-B639-256F481C5FFF}" type="presParOf" srcId="{9D30661D-EBB5-4F68-86FB-B219E38B3987}" destId="{A67F38A3-77FB-400D-BC5E-977EE062C4E4}" srcOrd="3" destOrd="0" presId="urn:microsoft.com/office/officeart/2005/8/layout/arrow2"/>
    <dgm:cxn modelId="{B382B26C-8030-4A3D-A90A-6DB50C70424B}" type="presParOf" srcId="{9D30661D-EBB5-4F68-86FB-B219E38B3987}" destId="{F50AD743-A60D-4B6F-8EC4-AEEEACF2C2F2}" srcOrd="4" destOrd="0" presId="urn:microsoft.com/office/officeart/2005/8/layout/arrow2"/>
    <dgm:cxn modelId="{F998ABCA-0BA1-479F-B0E8-CF75571C7E01}" type="presParOf" srcId="{9D30661D-EBB5-4F68-86FB-B219E38B3987}" destId="{E690DC72-97C5-4F8B-AF00-291BE2544D89}" srcOrd="5" destOrd="0" presId="urn:microsoft.com/office/officeart/2005/8/layout/arrow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dgm:style>
          <a:lnRef idx="2">
            <a:schemeClr val="dk1"/>
          </a:lnRef>
          <a:fillRef idx="1">
            <a:schemeClr val="lt1"/>
          </a:fillRef>
          <a:effectRef idx="0">
            <a:schemeClr val="dk1"/>
          </a:effectRef>
          <a:fontRef idx="minor">
            <a:schemeClr val="dk1"/>
          </a:fontRef>
        </dgm:style>
      </dgm:prSet>
      <dgm:spPr>
        <a:solidFill>
          <a:srgbClr val="CEB5DD"/>
        </a:solidFill>
        <a:ln w="19050"/>
      </dgm:spPr>
      <dgm:t>
        <a:bodyPr/>
        <a:lstStyle/>
        <a:p>
          <a:pPr rtl="0"/>
          <a:r>
            <a:rPr lang="fr-CA" b="0" noProof="0">
              <a:solidFill>
                <a:schemeClr val="tx1"/>
              </a:solidFill>
              <a:latin typeface="+mn-lt"/>
            </a:rPr>
            <a:t>3. Mise en œuvre et soutien</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3074" custScaleY="63219" custLinFactNeighborX="6602">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AD84C6"/>
        </a:solidFill>
        <a:ln w="19050"/>
      </dgm:spPr>
      <dgm:t>
        <a:bodyPr/>
        <a:lstStyle/>
        <a:p>
          <a:pPr rtl="0"/>
          <a:r>
            <a:rPr lang="fr-CA" sz="1600" b="0" noProof="0">
              <a:solidFill>
                <a:schemeClr val="tx1"/>
              </a:solidFill>
              <a:latin typeface="+mn-lt"/>
            </a:rPr>
            <a:t>4. Surveillance et amélioration continue</a:t>
          </a:r>
        </a:p>
      </dgm:t>
      <dgm:extLst>
        <a:ext uri="{E40237B7-FDA0-4F09-8148-C483321AD2D9}">
          <dgm14:cNvPr xmlns:dgm14="http://schemas.microsoft.com/office/drawing/2010/diagram" id="0" name="">
            <a:extLst>
              <a:ext uri="{C183D7F6-B498-43B3-948B-1728B52AA6E4}">
                <adec:decorative xmlns:adec="http://schemas.microsoft.com/office/drawing/2017/decorative" val="0"/>
              </a:ext>
            </a:extLst>
          </dgm14:cNvPr>
        </a:ext>
      </dgm:extLs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1967" custScaleY="63219" custLinFactNeighborX="14917">
        <dgm:presLayoutVars>
          <dgm:chMax val="0"/>
          <dgm:chPref val="0"/>
          <dgm:bulletEnabled val="1"/>
        </dgm:presLayoutVars>
      </dgm:prSet>
      <dgm:spPr/>
    </dgm:pt>
  </dgm:ptLst>
  <dgm:cxnLst>
    <dgm:cxn modelId="{46500323-9C0D-4661-898A-4ED38C2B4EA6}"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16102F25-8434-4A8A-9BF9-2547A21A0EE4}"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lumMod val="20000"/>
            <a:lumOff val="80000"/>
          </a:schemeClr>
        </a:solidFill>
      </dgm:spPr>
      <dgm:t>
        <a:bodyPr/>
        <a:lstStyle/>
        <a:p>
          <a:pPr rtl="0"/>
          <a:r>
            <a:rPr lang="fr-CA" sz="1400" b="0" noProof="0">
              <a:latin typeface="+mn-lt"/>
            </a:rPr>
            <a:t>0. Sensibilisation proactive aux mesures d’adaptation</a:t>
          </a:r>
          <a:endParaRPr lang="fr-CA" sz="1600" b="0" noProof="0">
            <a:latin typeface="+mn-lt"/>
          </a:endParaRP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4854" custScaleY="63219" custLinFactNeighborX="-6422" custLinFactNeighborY="67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lumMod val="20000"/>
            <a:lumOff val="80000"/>
          </a:schemeClr>
        </a:solidFill>
      </dgm:spPr>
      <dgm:t>
        <a:bodyPr/>
        <a:lstStyle/>
        <a:p>
          <a:pPr rtl="0"/>
          <a:r>
            <a:rPr lang="fr-CA" sz="1600" b="0" noProof="0">
              <a:latin typeface="+mn-lt"/>
            </a:rPr>
            <a:t>1. Obstacles et solutions possibles</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246" custScaleY="63219" custLinFactNeighborX="-986" custLinFactNeighborY="1829">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CA"/>
        </a:p>
      </dgm:t>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lumMod val="40000"/>
            <a:lumOff val="60000"/>
          </a:schemeClr>
        </a:solidFill>
      </dgm:spPr>
      <dgm:t>
        <a:bodyPr/>
        <a:lstStyle/>
        <a:p>
          <a:pPr rtl="0"/>
          <a:r>
            <a:rPr lang="fr-CA" sz="1600" b="0" noProof="0">
              <a:solidFill>
                <a:schemeClr val="tx1"/>
              </a:solidFill>
              <a:latin typeface="+mn-lt"/>
            </a:rPr>
            <a:t>2. Consultation &amp; Décision</a:t>
          </a:r>
        </a:p>
      </dgm:t>
    </dgm:pt>
    <dgm:pt modelId="{D97C2968-DA3D-4745-AC0F-F32E6D79CB92}" type="sibTrans" cxnId="{44E17FF4-0F91-4B5E-BDBF-5D3488BD8CD9}">
      <dgm:prSet/>
      <dgm:spPr/>
      <dgm:t>
        <a:bodyPr/>
        <a:lstStyle/>
        <a:p>
          <a:endParaRPr lang="en-CA"/>
        </a:p>
      </dgm:t>
    </dgm:pt>
    <dgm:pt modelId="{349703D7-4924-4766-BC62-5EF57D5BA349}" type="par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309" custScaleY="63219" custLinFactY="29506" custLinFactNeighborX="23337" custLinFactNeighborY="10000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dgm:style>
          <a:lnRef idx="2">
            <a:schemeClr val="dk1"/>
          </a:lnRef>
          <a:fillRef idx="1">
            <a:schemeClr val="lt1"/>
          </a:fillRef>
          <a:effectRef idx="0">
            <a:schemeClr val="dk1"/>
          </a:effectRef>
          <a:fontRef idx="minor">
            <a:schemeClr val="dk1"/>
          </a:fontRef>
        </dgm:style>
      </dgm:prSet>
      <dgm:spPr>
        <a:solidFill>
          <a:schemeClr val="accent1">
            <a:lumMod val="60000"/>
            <a:lumOff val="40000"/>
          </a:schemeClr>
        </a:solidFill>
      </dgm:spPr>
      <dgm:t>
        <a:bodyPr/>
        <a:lstStyle/>
        <a:p>
          <a:pPr rtl="0"/>
          <a:r>
            <a:rPr lang="fr-CA" b="0" noProof="0">
              <a:solidFill>
                <a:schemeClr val="tx1"/>
              </a:solidFill>
              <a:latin typeface="+mn-lt"/>
            </a:rPr>
            <a:t>3. Mise en œuvre et soutien</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3074" custScaleY="63219" custLinFactNeighborX="-8704" custLinFactNeighborY="2831">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solidFill>
      </dgm:spPr>
      <dgm:t>
        <a:bodyPr/>
        <a:lstStyle/>
        <a:p>
          <a:pPr rtl="0"/>
          <a:r>
            <a:rPr lang="fr-CA" sz="1600" b="0" noProof="0">
              <a:solidFill>
                <a:schemeClr val="tx1"/>
              </a:solidFill>
              <a:latin typeface="+mn-lt"/>
            </a:rPr>
            <a:t>4. Surveillance et amélioration continue</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1967" custScaleY="63219" custLinFactNeighborX="73500" custLinFactNeighborY="563">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EFE6F4"/>
        </a:solidFill>
        <a:ln w="19050"/>
      </dgm:spPr>
      <dgm:t>
        <a:bodyPr/>
        <a:lstStyle/>
        <a:p>
          <a:pPr rtl="0"/>
          <a:r>
            <a:rPr lang="fr-CA" sz="1400" b="0" noProof="0">
              <a:latin typeface="+mn-lt"/>
            </a:rPr>
            <a:t>0. Sensibilisation proactive aux mesures d’adaptation</a:t>
          </a:r>
          <a:endParaRPr lang="fr-CA" sz="1600" b="0" noProof="0">
            <a:latin typeface="+mn-lt"/>
          </a:endParaRPr>
        </a:p>
      </dgm:t>
      <dgm:extLst>
        <a:ext uri="{E40237B7-FDA0-4F09-8148-C483321AD2D9}">
          <dgm14:cNvPr xmlns:dgm14="http://schemas.microsoft.com/office/drawing/2010/diagram" id="0" name="" descr="Flèche dirigée vers la droite avec le texte 0. Sensibilisation proactive aux mesures d’adaptation"/>
        </a:ext>
      </dgm:extLs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4854" custScaleY="63219" custLinFactNeighborX="-1414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EFE6F4"/>
        </a:solidFill>
        <a:ln w="19050"/>
      </dgm:spPr>
      <dgm:t>
        <a:bodyPr/>
        <a:lstStyle/>
        <a:p>
          <a:pPr rtl="0"/>
          <a:r>
            <a:rPr lang="fr-CA" sz="1600" b="0" noProof="0">
              <a:latin typeface="+mn-lt"/>
            </a:rPr>
            <a:t>1. Obstacles et solutions possibles</a:t>
          </a:r>
        </a:p>
      </dgm:t>
      <dgm:extLst>
        <a:ext uri="{E40237B7-FDA0-4F09-8148-C483321AD2D9}">
          <dgm14:cNvPr xmlns:dgm14="http://schemas.microsoft.com/office/drawing/2010/diagram" id="0" name="" descr="Flèche dirigée vers la droite avec le texte 1. Obstacles et solutions possibles."/>
        </a:ext>
      </dgm:extLs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246" custScaleY="63219" custLinFactNeighborX="-1414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a:noFill/>
  </dgm:bg>
  <dgm:whole/>
  <dgm:extLst>
    <a:ext uri="http://schemas.microsoft.com/office/drawing/2008/diagram">
      <dsp:dataModelExt xmlns:dsp="http://schemas.microsoft.com/office/drawing/2008/diagram" relId="rId13"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CA"/>
        </a:p>
      </dgm:t>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DECEE8"/>
        </a:solidFill>
        <a:ln w="19050"/>
      </dgm:spPr>
      <dgm:t>
        <a:bodyPr/>
        <a:lstStyle/>
        <a:p>
          <a:pPr rtl="0"/>
          <a:r>
            <a:rPr lang="fr-CA" sz="1600" b="0" noProof="0">
              <a:ln w="12700">
                <a:noFill/>
              </a:ln>
              <a:solidFill>
                <a:schemeClr val="tx1"/>
              </a:solidFill>
              <a:latin typeface="+mn-lt"/>
            </a:rPr>
            <a:t>2. Consultation and décision</a:t>
          </a:r>
        </a:p>
      </dgm:t>
      <dgm:extLst>
        <a:ext uri="{E40237B7-FDA0-4F09-8148-C483321AD2D9}">
          <dgm14:cNvPr xmlns:dgm14="http://schemas.microsoft.com/office/drawing/2010/diagram" id="0" name="" descr="2. Consultation and decision"/>
        </a:ext>
      </dgm:extLst>
    </dgm:pt>
    <dgm:pt modelId="{D97C2968-DA3D-4745-AC0F-F32E6D79CB92}" type="sibTrans" cxnId="{44E17FF4-0F91-4B5E-BDBF-5D3488BD8CD9}">
      <dgm:prSet/>
      <dgm:spPr/>
      <dgm:t>
        <a:bodyPr/>
        <a:lstStyle/>
        <a:p>
          <a:endParaRPr lang="en-CA">
            <a:ln w="12700">
              <a:noFill/>
            </a:ln>
          </a:endParaRPr>
        </a:p>
      </dgm:t>
    </dgm:pt>
    <dgm:pt modelId="{349703D7-4924-4766-BC62-5EF57D5BA349}" type="parTrans" cxnId="{44E17FF4-0F91-4B5E-BDBF-5D3488BD8CD9}">
      <dgm:prSet/>
      <dgm:spPr/>
      <dgm:t>
        <a:bodyPr/>
        <a:lstStyle/>
        <a:p>
          <a:endParaRPr lang="en-CA">
            <a:ln w="12700">
              <a:noFill/>
            </a:ln>
          </a:endParaRPr>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309" custScaleY="63219" custLinFactY="29506" custLinFactNeighborX="23337" custLinFactNeighborY="10000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1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1DC01F-4897-4A35-9B72-EA995DAD4A16}">
      <dsp:nvSpPr>
        <dsp:cNvPr id="0" name=""/>
        <dsp:cNvSpPr/>
      </dsp:nvSpPr>
      <dsp:spPr>
        <a:xfrm>
          <a:off x="198598" y="-57157"/>
          <a:ext cx="8210187" cy="5131366"/>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E098BA-680C-4874-ACDE-2BCF28F17253}">
      <dsp:nvSpPr>
        <dsp:cNvPr id="0" name=""/>
        <dsp:cNvSpPr/>
      </dsp:nvSpPr>
      <dsp:spPr>
        <a:xfrm>
          <a:off x="1668438" y="3145337"/>
          <a:ext cx="213464" cy="21346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FF9B39-E341-4A78-BD6C-0EF722B82AC8}">
      <dsp:nvSpPr>
        <dsp:cNvPr id="0" name=""/>
        <dsp:cNvSpPr/>
      </dsp:nvSpPr>
      <dsp:spPr>
        <a:xfrm>
          <a:off x="182432" y="3350403"/>
          <a:ext cx="3257660" cy="1711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111" tIns="0" rIns="0" bIns="0" numCol="1" spcCol="1270" anchor="t" anchorCtr="0">
          <a:noAutofit/>
        </a:bodyPr>
        <a:lstStyle/>
        <a:p>
          <a:pPr marL="0" lvl="0" indent="0" algn="l" defTabSz="1422400" rtl="0">
            <a:lnSpc>
              <a:spcPct val="90000"/>
            </a:lnSpc>
            <a:spcBef>
              <a:spcPct val="0"/>
            </a:spcBef>
            <a:spcAft>
              <a:spcPct val="35000"/>
            </a:spcAft>
            <a:buNone/>
          </a:pPr>
          <a:r>
            <a:rPr lang="fr-CA" sz="3200" kern="1200" noProof="0">
              <a:latin typeface="+mn-lt"/>
            </a:rPr>
            <a:t>Pré-PAMA</a:t>
          </a:r>
        </a:p>
        <a:p>
          <a:pPr marL="228600" lvl="1" indent="-228600" algn="l" defTabSz="889000">
            <a:lnSpc>
              <a:spcPct val="90000"/>
            </a:lnSpc>
            <a:spcBef>
              <a:spcPct val="0"/>
            </a:spcBef>
            <a:spcAft>
              <a:spcPct val="15000"/>
            </a:spcAft>
            <a:buChar char="•"/>
          </a:pPr>
          <a:r>
            <a:rPr lang="fr-CA" sz="2000" kern="1200" baseline="0" noProof="0">
              <a:latin typeface="+mn-lt"/>
            </a:rPr>
            <a:t>Certaines améliorations importantes apportées par la LCA, mais des obstacles systémiques subsistent; principalement en ce qui concerne le modèle médical</a:t>
          </a:r>
        </a:p>
      </dsp:txBody>
      <dsp:txXfrm>
        <a:off x="182432" y="3350403"/>
        <a:ext cx="3257660" cy="1711593"/>
      </dsp:txXfrm>
    </dsp:sp>
    <dsp:sp modelId="{DF87BCF7-F818-4EFA-95ED-F2C1DC50C585}">
      <dsp:nvSpPr>
        <dsp:cNvPr id="0" name=""/>
        <dsp:cNvSpPr/>
      </dsp:nvSpPr>
      <dsp:spPr>
        <a:xfrm>
          <a:off x="3739216" y="1668971"/>
          <a:ext cx="385878" cy="38587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F38A3-77FB-400D-BC5E-977EE062C4E4}">
      <dsp:nvSpPr>
        <dsp:cNvPr id="0" name=""/>
        <dsp:cNvSpPr/>
      </dsp:nvSpPr>
      <dsp:spPr>
        <a:xfrm>
          <a:off x="3332036" y="2112718"/>
          <a:ext cx="3292672" cy="2791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469" tIns="0" rIns="0" bIns="0" numCol="1" spcCol="1270" anchor="t" anchorCtr="0">
          <a:noAutofit/>
        </a:bodyPr>
        <a:lstStyle/>
        <a:p>
          <a:pPr marL="0" lvl="0" indent="0" algn="l" defTabSz="1422400" rtl="0">
            <a:lnSpc>
              <a:spcPct val="90000"/>
            </a:lnSpc>
            <a:spcBef>
              <a:spcPct val="0"/>
            </a:spcBef>
            <a:spcAft>
              <a:spcPct val="35000"/>
            </a:spcAft>
            <a:buNone/>
          </a:pPr>
          <a:r>
            <a:rPr lang="fr-CA" sz="3200" kern="1200" noProof="0">
              <a:latin typeface="+mn-lt"/>
            </a:rPr>
            <a:t>PAMA</a:t>
          </a:r>
          <a:br>
            <a:rPr lang="fr-CA" sz="1600" kern="1200" noProof="0">
              <a:latin typeface="+mn-lt"/>
            </a:rPr>
          </a:br>
          <a:endParaRPr lang="fr-CA" sz="1600" kern="1200" noProof="0">
            <a:latin typeface="+mn-lt"/>
          </a:endParaRPr>
        </a:p>
        <a:p>
          <a:pPr marL="228600" lvl="1" indent="-228600" algn="l" defTabSz="889000" rtl="0">
            <a:lnSpc>
              <a:spcPct val="90000"/>
            </a:lnSpc>
            <a:spcBef>
              <a:spcPct val="0"/>
            </a:spcBef>
            <a:spcAft>
              <a:spcPct val="15000"/>
            </a:spcAft>
            <a:buChar char="•"/>
          </a:pPr>
          <a:r>
            <a:rPr lang="fr-CA" sz="2000" kern="1200" noProof="0">
              <a:latin typeface="+mn-lt"/>
            </a:rPr>
            <a:t>Tirer parti des progrès accomplis en faisant des essais et en mettant en commun les apprentissages </a:t>
          </a:r>
        </a:p>
        <a:p>
          <a:pPr marL="228600" lvl="1" indent="-228600" algn="l" defTabSz="889000">
            <a:lnSpc>
              <a:spcPct val="90000"/>
            </a:lnSpc>
            <a:spcBef>
              <a:spcPct val="0"/>
            </a:spcBef>
            <a:spcAft>
              <a:spcPct val="15000"/>
            </a:spcAft>
            <a:buChar char="•"/>
          </a:pPr>
          <a:r>
            <a:rPr lang="fr-CA" sz="2000" kern="1200" noProof="0">
              <a:latin typeface="+mn-lt"/>
            </a:rPr>
            <a:t>Améliorer la compréhension des facteurs de réussite et comportements principaux</a:t>
          </a:r>
        </a:p>
      </dsp:txBody>
      <dsp:txXfrm>
        <a:off x="3332036" y="2112718"/>
        <a:ext cx="3292672" cy="2791463"/>
      </dsp:txXfrm>
    </dsp:sp>
    <dsp:sp modelId="{F50AD743-A60D-4B6F-8EC4-AEEEACF2C2F2}">
      <dsp:nvSpPr>
        <dsp:cNvPr id="0" name=""/>
        <dsp:cNvSpPr/>
      </dsp:nvSpPr>
      <dsp:spPr>
        <a:xfrm>
          <a:off x="5945870" y="1079960"/>
          <a:ext cx="533662" cy="53366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90DC72-97C5-4F8B-AF00-291BE2544D89}">
      <dsp:nvSpPr>
        <dsp:cNvPr id="0" name=""/>
        <dsp:cNvSpPr/>
      </dsp:nvSpPr>
      <dsp:spPr>
        <a:xfrm>
          <a:off x="6069870" y="1516397"/>
          <a:ext cx="2523410" cy="3566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2777" tIns="0" rIns="0" bIns="0" numCol="1" spcCol="1270" anchor="t" anchorCtr="0">
          <a:noAutofit/>
        </a:bodyPr>
        <a:lstStyle/>
        <a:p>
          <a:pPr marL="0" lvl="0" indent="0" algn="l" defTabSz="1422400" rtl="0">
            <a:lnSpc>
              <a:spcPct val="90000"/>
            </a:lnSpc>
            <a:spcBef>
              <a:spcPct val="0"/>
            </a:spcBef>
            <a:spcAft>
              <a:spcPct val="35000"/>
            </a:spcAft>
            <a:buNone/>
          </a:pPr>
          <a:r>
            <a:rPr lang="fr-CA" sz="3200" kern="1200" noProof="0">
              <a:latin typeface="+mn-lt"/>
            </a:rPr>
            <a:t>Post-PAMA</a:t>
          </a:r>
          <a:br>
            <a:rPr lang="fr-CA" sz="1600" kern="1200" noProof="0">
              <a:latin typeface="+mn-lt"/>
            </a:rPr>
          </a:br>
          <a:br>
            <a:rPr lang="fr-CA" sz="1600" kern="1200" noProof="0">
              <a:latin typeface="+mn-lt"/>
            </a:rPr>
          </a:br>
          <a:endParaRPr lang="fr-CA" sz="1600" kern="1200" noProof="0">
            <a:latin typeface="+mn-lt"/>
          </a:endParaRPr>
        </a:p>
        <a:p>
          <a:pPr marL="228600" lvl="1" indent="-228600" algn="l" defTabSz="889000" rtl="0">
            <a:lnSpc>
              <a:spcPct val="90000"/>
            </a:lnSpc>
            <a:spcBef>
              <a:spcPct val="0"/>
            </a:spcBef>
            <a:spcAft>
              <a:spcPct val="15000"/>
            </a:spcAft>
            <a:buChar char="•"/>
          </a:pPr>
          <a:r>
            <a:rPr lang="fr-CA" sz="2000" kern="1200" noProof="0">
              <a:latin typeface="+mn-lt"/>
            </a:rPr>
            <a:t>Mettre en œuvre les principaux facteurs de réussite des mesures d’adaptation et intégrer le modèle social</a:t>
          </a:r>
        </a:p>
      </dsp:txBody>
      <dsp:txXfrm>
        <a:off x="6069870" y="1516397"/>
        <a:ext cx="2523410" cy="35663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642537" y="0"/>
          <a:ext cx="2334346" cy="736850"/>
        </a:xfrm>
        <a:prstGeom prst="chevron">
          <a:avLst/>
        </a:prstGeom>
        <a:solidFill>
          <a:srgbClr val="CEB5DD"/>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8009" tIns="22670" rIns="22670" bIns="22670" numCol="1" spcCol="1270" anchor="ctr" anchorCtr="0">
          <a:noAutofit/>
        </a:bodyPr>
        <a:lstStyle/>
        <a:p>
          <a:pPr marL="0" lvl="0" indent="0" algn="ctr" defTabSz="755650" rtl="0">
            <a:lnSpc>
              <a:spcPct val="90000"/>
            </a:lnSpc>
            <a:spcBef>
              <a:spcPct val="0"/>
            </a:spcBef>
            <a:spcAft>
              <a:spcPct val="35000"/>
            </a:spcAft>
            <a:buNone/>
          </a:pPr>
          <a:r>
            <a:rPr lang="fr-CA" sz="1700" b="0" kern="1200" noProof="0">
              <a:solidFill>
                <a:schemeClr val="tx1"/>
              </a:solidFill>
              <a:latin typeface="+mn-lt"/>
            </a:rPr>
            <a:t>3. Mise en œuvre et soutien</a:t>
          </a:r>
        </a:p>
      </dsp:txBody>
      <dsp:txXfrm>
        <a:off x="1010962" y="0"/>
        <a:ext cx="1597496" cy="7368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898635" y="0"/>
          <a:ext cx="2298983" cy="750220"/>
        </a:xfrm>
        <a:prstGeom prst="chevron">
          <a:avLst/>
        </a:prstGeom>
        <a:solidFill>
          <a:srgbClr val="AD84C6"/>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fr-CA" sz="1600" b="0" kern="1200" noProof="0">
              <a:solidFill>
                <a:schemeClr val="tx1"/>
              </a:solidFill>
              <a:latin typeface="+mn-lt"/>
            </a:rPr>
            <a:t>4. Surveillance et amélioration continue</a:t>
          </a:r>
        </a:p>
      </dsp:txBody>
      <dsp:txXfrm>
        <a:off x="1273745" y="0"/>
        <a:ext cx="1548763" cy="7502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202195" y="0"/>
          <a:ext cx="2441194" cy="750217"/>
        </a:xfrm>
        <a:prstGeom prst="chevron">
          <a:avLst/>
        </a:prstGeom>
        <a:solidFill>
          <a:schemeClr val="accent1">
            <a:lumMod val="20000"/>
            <a:lumOff val="8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rtl="0">
            <a:lnSpc>
              <a:spcPct val="90000"/>
            </a:lnSpc>
            <a:spcBef>
              <a:spcPct val="0"/>
            </a:spcBef>
            <a:spcAft>
              <a:spcPct val="35000"/>
            </a:spcAft>
            <a:buNone/>
          </a:pPr>
          <a:r>
            <a:rPr lang="fr-CA" sz="1400" b="0" kern="1200" noProof="0">
              <a:latin typeface="+mn-lt"/>
            </a:rPr>
            <a:t>0. Sensibilisation proactive aux mesures d’adaptation</a:t>
          </a:r>
          <a:endParaRPr lang="fr-CA" sz="1600" b="0" kern="1200" noProof="0">
            <a:latin typeface="+mn-lt"/>
          </a:endParaRPr>
        </a:p>
      </dsp:txBody>
      <dsp:txXfrm>
        <a:off x="577304" y="0"/>
        <a:ext cx="1690977" cy="7502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493866" y="0"/>
          <a:ext cx="2150958" cy="758976"/>
        </a:xfrm>
        <a:prstGeom prst="chevron">
          <a:avLst/>
        </a:prstGeom>
        <a:solidFill>
          <a:schemeClr val="accent1">
            <a:lumMod val="20000"/>
            <a:lumOff val="8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fr-CA" sz="1600" b="0" kern="1200" noProof="0">
              <a:latin typeface="+mn-lt"/>
            </a:rPr>
            <a:t>1. Obstacles et solutions possibles</a:t>
          </a:r>
        </a:p>
      </dsp:txBody>
      <dsp:txXfrm>
        <a:off x="873354" y="0"/>
        <a:ext cx="1391982" cy="7589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1178900" y="0"/>
          <a:ext cx="2420056" cy="753246"/>
        </a:xfrm>
        <a:prstGeom prst="chevron">
          <a:avLst/>
        </a:prstGeom>
        <a:solidFill>
          <a:schemeClr val="accent1">
            <a:lumMod val="40000"/>
            <a:lumOff val="6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fr-CA" sz="1600" b="0" kern="1200" noProof="0">
              <a:solidFill>
                <a:schemeClr val="tx1"/>
              </a:solidFill>
              <a:latin typeface="+mn-lt"/>
            </a:rPr>
            <a:t>2. Consultation &amp; Décision</a:t>
          </a:r>
        </a:p>
      </dsp:txBody>
      <dsp:txXfrm>
        <a:off x="1555523" y="0"/>
        <a:ext cx="1666810" cy="7532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153587" y="0"/>
          <a:ext cx="2334346" cy="736850"/>
        </a:xfrm>
        <a:prstGeom prst="chevron">
          <a:avLst/>
        </a:prstGeom>
        <a:solidFill>
          <a:schemeClr val="accent1">
            <a:lumMod val="60000"/>
            <a:lumOff val="4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8009" tIns="22670" rIns="22670" bIns="22670" numCol="1" spcCol="1270" anchor="ctr" anchorCtr="0">
          <a:noAutofit/>
        </a:bodyPr>
        <a:lstStyle/>
        <a:p>
          <a:pPr marL="0" lvl="0" indent="0" algn="ctr" defTabSz="755650" rtl="0">
            <a:lnSpc>
              <a:spcPct val="90000"/>
            </a:lnSpc>
            <a:spcBef>
              <a:spcPct val="0"/>
            </a:spcBef>
            <a:spcAft>
              <a:spcPct val="35000"/>
            </a:spcAft>
            <a:buNone/>
          </a:pPr>
          <a:r>
            <a:rPr lang="fr-CA" sz="1700" b="0" kern="1200" noProof="0">
              <a:solidFill>
                <a:schemeClr val="tx1"/>
              </a:solidFill>
              <a:latin typeface="+mn-lt"/>
            </a:rPr>
            <a:t>3. Mise en œuvre et soutien</a:t>
          </a:r>
        </a:p>
      </dsp:txBody>
      <dsp:txXfrm>
        <a:off x="522012" y="0"/>
        <a:ext cx="1597496" cy="7368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898636" y="0"/>
          <a:ext cx="2298983" cy="750220"/>
        </a:xfrm>
        <a:prstGeom prst="chevron">
          <a:avLst/>
        </a:prstGeom>
        <a:solidFill>
          <a:schemeClr val="accen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fr-CA" sz="1600" b="0" kern="1200" noProof="0">
              <a:solidFill>
                <a:schemeClr val="tx1"/>
              </a:solidFill>
              <a:latin typeface="+mn-lt"/>
            </a:rPr>
            <a:t>4. Surveillance et amélioration continue</a:t>
          </a:r>
        </a:p>
      </dsp:txBody>
      <dsp:txXfrm>
        <a:off x="1273746" y="0"/>
        <a:ext cx="1548763" cy="7502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0" y="0"/>
          <a:ext cx="2441194" cy="750217"/>
        </a:xfrm>
        <a:prstGeom prst="chevron">
          <a:avLst/>
        </a:prstGeom>
        <a:solidFill>
          <a:srgbClr val="EFE6F4"/>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rtl="0">
            <a:lnSpc>
              <a:spcPct val="90000"/>
            </a:lnSpc>
            <a:spcBef>
              <a:spcPct val="0"/>
            </a:spcBef>
            <a:spcAft>
              <a:spcPct val="35000"/>
            </a:spcAft>
            <a:buNone/>
          </a:pPr>
          <a:r>
            <a:rPr lang="fr-CA" sz="1400" b="0" kern="1200" noProof="0">
              <a:latin typeface="+mn-lt"/>
            </a:rPr>
            <a:t>0. Sensibilisation proactive aux mesures d’adaptation</a:t>
          </a:r>
          <a:endParaRPr lang="fr-CA" sz="1600" b="0" kern="1200" noProof="0">
            <a:latin typeface="+mn-lt"/>
          </a:endParaRPr>
        </a:p>
      </dsp:txBody>
      <dsp:txXfrm>
        <a:off x="375109" y="0"/>
        <a:ext cx="1690977" cy="7502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77825" y="0"/>
          <a:ext cx="2289476" cy="750012"/>
        </a:xfrm>
        <a:prstGeom prst="chevron">
          <a:avLst/>
        </a:prstGeom>
        <a:solidFill>
          <a:srgbClr val="EFE6F4"/>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fr-CA" sz="1600" b="0" kern="1200" noProof="0">
              <a:latin typeface="+mn-lt"/>
            </a:rPr>
            <a:t>1. Obstacles et solutions possibles</a:t>
          </a:r>
        </a:p>
      </dsp:txBody>
      <dsp:txXfrm>
        <a:off x="452831" y="0"/>
        <a:ext cx="1539464" cy="75001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1189872" y="0"/>
          <a:ext cx="2442578" cy="751980"/>
        </a:xfrm>
        <a:prstGeom prst="chevron">
          <a:avLst/>
        </a:prstGeom>
        <a:solidFill>
          <a:srgbClr val="DECEE8"/>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fr-CA" sz="1600" b="0" kern="1200" noProof="0">
              <a:ln w="12700">
                <a:noFill/>
              </a:ln>
              <a:solidFill>
                <a:schemeClr val="tx1"/>
              </a:solidFill>
              <a:latin typeface="+mn-lt"/>
            </a:rPr>
            <a:t>2. Consultation and décision</a:t>
          </a:r>
        </a:p>
      </dsp:txBody>
      <dsp:txXfrm>
        <a:off x="1565862" y="0"/>
        <a:ext cx="1690598" cy="751980"/>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5407" cy="467311"/>
          </a:xfrm>
          <a:prstGeom prst="rect">
            <a:avLst/>
          </a:prstGeom>
        </p:spPr>
        <p:txBody>
          <a:bodyPr vert="horz" lIns="93371" tIns="46685" rIns="93371" bIns="46685" rtlCol="0"/>
          <a:lstStyle>
            <a:lvl1pPr algn="l">
              <a:defRPr sz="1200"/>
            </a:lvl1pPr>
          </a:lstStyle>
          <a:p>
            <a:endParaRPr lang="en-US"/>
          </a:p>
        </p:txBody>
      </p:sp>
      <p:sp>
        <p:nvSpPr>
          <p:cNvPr id="3" name="Date Placeholder 2"/>
          <p:cNvSpPr>
            <a:spLocks noGrp="1"/>
          </p:cNvSpPr>
          <p:nvPr>
            <p:ph type="dt" idx="1"/>
          </p:nvPr>
        </p:nvSpPr>
        <p:spPr>
          <a:xfrm>
            <a:off x="3980830" y="0"/>
            <a:ext cx="3045407" cy="467311"/>
          </a:xfrm>
          <a:prstGeom prst="rect">
            <a:avLst/>
          </a:prstGeom>
        </p:spPr>
        <p:txBody>
          <a:bodyPr vert="horz" lIns="93371" tIns="46685" rIns="93371" bIns="46685" rtlCol="0"/>
          <a:lstStyle>
            <a:lvl1pPr algn="r">
              <a:defRPr sz="1200"/>
            </a:lvl1pPr>
          </a:lstStyle>
          <a:p>
            <a:fld id="{64E23D32-3D8C-45E4-A3D1-2D115EB75605}" type="datetimeFigureOut">
              <a:t>11/10/2025</a:t>
            </a:fld>
            <a:endParaRPr lang="en-US"/>
          </a:p>
        </p:txBody>
      </p:sp>
      <p:sp>
        <p:nvSpPr>
          <p:cNvPr id="4" name="Slide Image Placeholder 3"/>
          <p:cNvSpPr>
            <a:spLocks noGrp="1" noRot="1" noChangeAspect="1"/>
          </p:cNvSpPr>
          <p:nvPr>
            <p:ph type="sldImg" idx="2"/>
          </p:nvPr>
        </p:nvSpPr>
        <p:spPr>
          <a:xfrm>
            <a:off x="719138" y="1163638"/>
            <a:ext cx="5589587" cy="3143250"/>
          </a:xfrm>
          <a:prstGeom prst="rect">
            <a:avLst/>
          </a:prstGeom>
          <a:noFill/>
          <a:ln w="12700">
            <a:solidFill>
              <a:prstClr val="black"/>
            </a:solidFill>
          </a:ln>
        </p:spPr>
        <p:txBody>
          <a:bodyPr vert="horz" lIns="93371" tIns="46685" rIns="93371" bIns="46685" rtlCol="0" anchor="ctr"/>
          <a:lstStyle/>
          <a:p>
            <a:endParaRPr lang="en-US"/>
          </a:p>
        </p:txBody>
      </p:sp>
      <p:sp>
        <p:nvSpPr>
          <p:cNvPr id="5" name="Notes Placeholder 4"/>
          <p:cNvSpPr>
            <a:spLocks noGrp="1"/>
          </p:cNvSpPr>
          <p:nvPr>
            <p:ph type="body" sz="quarter" idx="3"/>
          </p:nvPr>
        </p:nvSpPr>
        <p:spPr>
          <a:xfrm>
            <a:off x="702787" y="4482296"/>
            <a:ext cx="5622290" cy="3667333"/>
          </a:xfrm>
          <a:prstGeom prst="rect">
            <a:avLst/>
          </a:prstGeom>
        </p:spPr>
        <p:txBody>
          <a:bodyPr vert="horz" lIns="93371" tIns="46685" rIns="93371" bIns="466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5"/>
            <a:ext cx="3045407" cy="467310"/>
          </a:xfrm>
          <a:prstGeom prst="rect">
            <a:avLst/>
          </a:prstGeom>
        </p:spPr>
        <p:txBody>
          <a:bodyPr vert="horz" lIns="93371" tIns="46685" rIns="93371" bIns="46685" rtlCol="0" anchor="b"/>
          <a:lstStyle>
            <a:lvl1pPr algn="l">
              <a:defRPr sz="1200"/>
            </a:lvl1pPr>
          </a:lstStyle>
          <a:p>
            <a:endParaRPr lang="en-US"/>
          </a:p>
        </p:txBody>
      </p:sp>
      <p:sp>
        <p:nvSpPr>
          <p:cNvPr id="7" name="Slide Number Placeholder 6"/>
          <p:cNvSpPr>
            <a:spLocks noGrp="1"/>
          </p:cNvSpPr>
          <p:nvPr>
            <p:ph type="sldNum" sz="quarter" idx="5"/>
          </p:nvPr>
        </p:nvSpPr>
        <p:spPr>
          <a:xfrm>
            <a:off x="3980830" y="8846555"/>
            <a:ext cx="3045407" cy="467310"/>
          </a:xfrm>
          <a:prstGeom prst="rect">
            <a:avLst/>
          </a:prstGeom>
        </p:spPr>
        <p:txBody>
          <a:bodyPr vert="horz" lIns="93371" tIns="46685" rIns="93371" bIns="46685" rtlCol="0" anchor="b"/>
          <a:lstStyle>
            <a:lvl1pPr algn="r">
              <a:defRPr sz="1200"/>
            </a:lvl1pPr>
          </a:lstStyle>
          <a:p>
            <a:fld id="{03E85185-1710-4F83-9600-C7821B209249}" type="slidenum">
              <a:t>‹#›</a:t>
            </a:fld>
            <a:endParaRPr lang="en-US"/>
          </a:p>
        </p:txBody>
      </p:sp>
    </p:spTree>
    <p:extLst>
      <p:ext uri="{BB962C8B-B14F-4D97-AF65-F5344CB8AC3E}">
        <p14:creationId xmlns:p14="http://schemas.microsoft.com/office/powerpoint/2010/main" val="22023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3E85185-1710-4F83-9600-C7821B209249}" type="slidenum">
              <a:rPr lang="en-CA" smtClean="0"/>
              <a:t>1</a:t>
            </a:fld>
            <a:endParaRPr lang="en-CA"/>
          </a:p>
        </p:txBody>
      </p:sp>
    </p:spTree>
    <p:extLst>
      <p:ext uri="{BB962C8B-B14F-4D97-AF65-F5344CB8AC3E}">
        <p14:creationId xmlns:p14="http://schemas.microsoft.com/office/powerpoint/2010/main" val="1304689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defTabSz="457429">
              <a:defRPr/>
            </a:pPr>
            <a:fld id="{0DDD8B1A-5049-5C4B-AFE6-32830630CA6A}" type="slidenum">
              <a:rPr lang="en-US">
                <a:solidFill>
                  <a:prstClr val="black"/>
                </a:solidFill>
                <a:latin typeface="Calibri" panose="020F0502020204030204"/>
              </a:rPr>
              <a:pPr defTabSz="457429">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29347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C4FB3-A047-DB2E-5D18-63A03B6697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787782-B640-9E54-01C4-EF5F42E791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0E6C0E-D6CB-0C11-23B6-288C3986E8EB}"/>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580114F0-0B73-968F-2888-D419088598B3}"/>
              </a:ext>
            </a:extLst>
          </p:cNvPr>
          <p:cNvSpPr>
            <a:spLocks noGrp="1"/>
          </p:cNvSpPr>
          <p:nvPr>
            <p:ph type="sldNum" sz="quarter" idx="5"/>
          </p:nvPr>
        </p:nvSpPr>
        <p:spPr/>
        <p:txBody>
          <a:bodyPr/>
          <a:lstStyle/>
          <a:p>
            <a:pPr defTabSz="457429">
              <a:defRPr/>
            </a:pPr>
            <a:fld id="{0DDD8B1A-5049-5C4B-AFE6-32830630CA6A}" type="slidenum">
              <a:rPr lang="en-US">
                <a:solidFill>
                  <a:prstClr val="black"/>
                </a:solidFill>
                <a:latin typeface="Calibri" panose="020F0502020204030204"/>
              </a:rPr>
              <a:pPr defTabSz="457429">
                <a:defRPr/>
              </a:pPr>
              <a:t>18</a:t>
            </a:fld>
            <a:endParaRPr lang="en-US">
              <a:solidFill>
                <a:prstClr val="black"/>
              </a:solidFill>
              <a:latin typeface="Calibri" panose="020F0502020204030204"/>
            </a:endParaRPr>
          </a:p>
        </p:txBody>
      </p:sp>
    </p:spTree>
    <p:extLst>
      <p:ext uri="{BB962C8B-B14F-4D97-AF65-F5344CB8AC3E}">
        <p14:creationId xmlns:p14="http://schemas.microsoft.com/office/powerpoint/2010/main" val="3493767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8B22E-F6C1-B21F-5219-4E26D3E0B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BB7DDE-053E-CF92-864B-4B5284FCD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4A0A4-7BA0-277B-9072-2F3BE770D587}"/>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18364115-423E-5B5D-44A5-2499787DC92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4405FC3-537F-4887-8997-F7E3E6BBCEB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17477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C205B941-A6F2-42AE-885D-77DEA4826224}" type="slidenum">
              <a:rPr lang="en-CA" smtClean="0"/>
              <a:t>21</a:t>
            </a:fld>
            <a:endParaRPr lang="en-CA"/>
          </a:p>
        </p:txBody>
      </p:sp>
    </p:spTree>
    <p:extLst>
      <p:ext uri="{BB962C8B-B14F-4D97-AF65-F5344CB8AC3E}">
        <p14:creationId xmlns:p14="http://schemas.microsoft.com/office/powerpoint/2010/main" val="157675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3E85185-1710-4F83-9600-C7821B209249}" type="slidenum">
              <a:rPr lang="en-CA" smtClean="0"/>
              <a:t>2</a:t>
            </a:fld>
            <a:endParaRPr lang="en-CA"/>
          </a:p>
        </p:txBody>
      </p:sp>
    </p:spTree>
    <p:extLst>
      <p:ext uri="{BB962C8B-B14F-4D97-AF65-F5344CB8AC3E}">
        <p14:creationId xmlns:p14="http://schemas.microsoft.com/office/powerpoint/2010/main" val="2205204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3E85185-1710-4F83-9600-C7821B209249}" type="slidenum">
              <a:rPr lang="en-CA" smtClean="0"/>
              <a:t>3</a:t>
            </a:fld>
            <a:endParaRPr lang="en-CA"/>
          </a:p>
        </p:txBody>
      </p:sp>
    </p:spTree>
    <p:extLst>
      <p:ext uri="{BB962C8B-B14F-4D97-AF65-F5344CB8AC3E}">
        <p14:creationId xmlns:p14="http://schemas.microsoft.com/office/powerpoint/2010/main" val="3725059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CA" b="0" i="0">
              <a:solidFill>
                <a:srgbClr val="000000"/>
              </a:solidFill>
              <a:effectLst/>
              <a:latin typeface="Arial" panose="020B0604020202020204" pitchFamily="34" charset="0"/>
            </a:endParaRPr>
          </a:p>
          <a:p>
            <a:pPr lvl="0"/>
            <a:r>
              <a:rPr lang="fr-CA"/>
              <a:t>Pré-PAMA : Application incohérente de la politique d’adaptation, notamment en mettant trop l’accent sur le modèle médical.</a:t>
            </a:r>
          </a:p>
          <a:p>
            <a:pPr lvl="0"/>
            <a:r>
              <a:rPr lang="fr-CA"/>
              <a:t>Obstacles systémiques relatifs aux obligations existantes pour tenir compte de processus qui sont souvent propres aux organisations</a:t>
            </a:r>
          </a:p>
          <a:p>
            <a:pPr lvl="0"/>
            <a:r>
              <a:rPr lang="fr-CA"/>
              <a:t>L’accent est actuellement mis, à l’échelle de la fonction publique, sur ce qui ne fonctionne pas dans le processus d’adoption des mesures d’adaptation, avec moins de considération pour les processus internes des organisations et les facteurs de réussite</a:t>
            </a:r>
          </a:p>
          <a:p>
            <a:pPr lvl="0"/>
            <a:r>
              <a:rPr lang="fr-CA"/>
              <a:t>Pré-PAMA : Application incohérente de la politique d’adaptation, notamment en mettant trop l’accent sur le modèle médical.</a:t>
            </a:r>
          </a:p>
          <a:p>
            <a:pPr lvl="0"/>
            <a:r>
              <a:rPr lang="fr-CA"/>
              <a:t>Obstacles systémiques relatifs aux obligations existantes pour tenir compte de processus qui sont souvent propres aux organisations</a:t>
            </a:r>
          </a:p>
          <a:p>
            <a:pPr lvl="0"/>
            <a:endParaRPr lang="en-US"/>
          </a:p>
          <a:p>
            <a:pPr lvl="0"/>
            <a:endParaRPr lang="en-CA"/>
          </a:p>
          <a:p>
            <a:pPr lvl="0"/>
            <a:endParaRPr lang="en-CA"/>
          </a:p>
          <a:p>
            <a:pPr lvl="1"/>
            <a:endParaRPr lang="en-CA" b="0" i="0">
              <a:solidFill>
                <a:srgbClr val="000000"/>
              </a:solidFill>
              <a:effectLst/>
              <a:latin typeface="Arial" panose="020B0604020202020204" pitchFamily="34" charset="0"/>
            </a:endParaRPr>
          </a:p>
          <a:p>
            <a:pPr lvl="1"/>
            <a:endParaRPr lang="en-CA" b="0" i="0">
              <a:solidFill>
                <a:srgbClr val="000000"/>
              </a:solidFill>
              <a:effectLst/>
              <a:latin typeface="Arial" panose="020B0604020202020204" pitchFamily="34" charset="0"/>
            </a:endParaRPr>
          </a:p>
          <a:p>
            <a:pPr lvl="1"/>
            <a:r>
              <a:rPr lang="fr-CA" b="0" i="0">
                <a:solidFill>
                  <a:srgbClr val="000000"/>
                </a:solidFill>
                <a:effectLst/>
                <a:latin typeface="Arial"/>
                <a:cs typeface="Arial"/>
              </a:rPr>
              <a:t>La méthodologie de l’innovation sociale du PAMA </a:t>
            </a:r>
            <a:r>
              <a:rPr lang="fr-CA">
                <a:solidFill>
                  <a:srgbClr val="000000"/>
                </a:solidFill>
                <a:latin typeface="Arial"/>
                <a:cs typeface="Arial"/>
              </a:rPr>
              <a:t>permettra l’identification des</a:t>
            </a:r>
            <a:r>
              <a:rPr lang="fr-CA" b="0" i="0">
                <a:solidFill>
                  <a:srgbClr val="000000"/>
                </a:solidFill>
                <a:effectLst/>
                <a:latin typeface="Arial"/>
                <a:cs typeface="Arial"/>
              </a:rPr>
              <a:t> points problématiques dans les processus d’adaptation actuels de 9 </a:t>
            </a:r>
            <a:r>
              <a:rPr lang="fr-CA">
                <a:solidFill>
                  <a:srgbClr val="000000"/>
                </a:solidFill>
                <a:latin typeface="Arial"/>
                <a:cs typeface="Arial"/>
              </a:rPr>
              <a:t>organisations partenaires </a:t>
            </a:r>
            <a:r>
              <a:rPr lang="fr-CA" b="0" i="0">
                <a:solidFill>
                  <a:srgbClr val="000000"/>
                </a:solidFill>
                <a:effectLst/>
                <a:latin typeface="Arial"/>
                <a:cs typeface="Arial"/>
              </a:rPr>
              <a:t>et d’ainsi développer, tester et affiner des solutions pour une amélioration significative.</a:t>
            </a:r>
          </a:p>
          <a:p>
            <a:pPr lvl="1"/>
            <a:endParaRPr lang="en-CA"/>
          </a:p>
          <a:p>
            <a:pPr marL="457200" lvl="1" indent="0">
              <a:buNone/>
            </a:pPr>
            <a:r>
              <a:rPr lang="fr-CA"/>
              <a:t>Post-PAMA : Accent mis sur une approche collaborative pour appliquer les facteurs de réussite reconnus en matière de mesures d’adaptation (le passeport) et les solutions qui intègrent les principes du modèle social du handicap et éliminent les obstacles systémiques.</a:t>
            </a:r>
          </a:p>
          <a:p>
            <a:pPr marL="457200" lvl="1" indent="0">
              <a:buNone/>
            </a:pPr>
            <a:r>
              <a:rPr lang="fr-CA"/>
              <a:t>Cohérence dans l’application de la politique</a:t>
            </a:r>
          </a:p>
          <a:p>
            <a:pPr marL="457200" lvl="1" indent="0">
              <a:buNone/>
            </a:pPr>
            <a:endParaRPr lang="en-CA"/>
          </a:p>
          <a:p>
            <a:pPr marL="457200" lvl="1" indent="0">
              <a:buNone/>
            </a:pPr>
            <a:endParaRPr lang="en-CA"/>
          </a:p>
          <a:p>
            <a:pPr marL="457200" lvl="1" indent="0">
              <a:buNone/>
            </a:pPr>
            <a:endParaRPr lang="en-CA"/>
          </a:p>
          <a:p>
            <a:r>
              <a:rPr lang="fr-CA"/>
              <a:t>Pré-PAMA</a:t>
            </a:r>
            <a:br>
              <a:rPr lang="fr-CA"/>
            </a:br>
            <a:br>
              <a:rPr lang="fr-CA"/>
            </a:br>
            <a:r>
              <a:rPr lang="fr-CA"/>
              <a:t>Quelques améliorations clés grâce à la LCA, mais des obstacles systémiques subsistent; modèle essentiellement médical</a:t>
            </a:r>
          </a:p>
        </p:txBody>
      </p:sp>
      <p:sp>
        <p:nvSpPr>
          <p:cNvPr id="4" name="Slide Number Placeholder 3"/>
          <p:cNvSpPr>
            <a:spLocks noGrp="1"/>
          </p:cNvSpPr>
          <p:nvPr>
            <p:ph type="sldNum" sz="quarter" idx="5"/>
          </p:nvPr>
        </p:nvSpPr>
        <p:spPr/>
        <p:txBody>
          <a:bodyPr/>
          <a:lstStyle/>
          <a:p>
            <a:fld id="{03E85185-1710-4F83-9600-C7821B209249}" type="slidenum">
              <a:rPr lang="en-CA" smtClean="0"/>
              <a:t>5</a:t>
            </a:fld>
            <a:endParaRPr lang="en-CA"/>
          </a:p>
        </p:txBody>
      </p:sp>
    </p:spTree>
    <p:extLst>
      <p:ext uri="{BB962C8B-B14F-4D97-AF65-F5344CB8AC3E}">
        <p14:creationId xmlns:p14="http://schemas.microsoft.com/office/powerpoint/2010/main" val="1678557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spcBef>
                <a:spcPct val="20000"/>
              </a:spcBef>
            </a:pPr>
            <a:endParaRPr lang="en-CA">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DD8B1A-5049-5C4B-AFE6-32830630CA6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9868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3A852-088C-005A-2425-32380EE980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C68DC-97F3-BF56-B7EA-23B52AFB6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4991B3-6CDA-E751-CA5C-65772775D296}"/>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4713BC05-3EF3-30B2-325C-509D017186C0}"/>
              </a:ext>
            </a:extLst>
          </p:cNvPr>
          <p:cNvSpPr>
            <a:spLocks noGrp="1"/>
          </p:cNvSpPr>
          <p:nvPr>
            <p:ph type="sldNum" sz="quarter" idx="5"/>
          </p:nvPr>
        </p:nvSpPr>
        <p:spPr/>
        <p:txBody>
          <a:bodyPr/>
          <a:lstStyle/>
          <a:p>
            <a:fld id="{03E85185-1710-4F83-9600-C7821B209249}" type="slidenum">
              <a:rPr lang="en-CA" smtClean="0"/>
              <a:t>10</a:t>
            </a:fld>
            <a:endParaRPr lang="en-CA"/>
          </a:p>
        </p:txBody>
      </p:sp>
    </p:spTree>
    <p:extLst>
      <p:ext uri="{BB962C8B-B14F-4D97-AF65-F5344CB8AC3E}">
        <p14:creationId xmlns:p14="http://schemas.microsoft.com/office/powerpoint/2010/main" val="921081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29F11-C37C-1775-AF26-7F8303D3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3EE6B6-5073-16B8-0994-6774748BD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A7D03D-C948-4F5F-B635-6BC304C7DB22}"/>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AEC47AA0-4DCE-BF60-0EEA-16A3DBB3B7DC}"/>
              </a:ext>
            </a:extLst>
          </p:cNvPr>
          <p:cNvSpPr>
            <a:spLocks noGrp="1"/>
          </p:cNvSpPr>
          <p:nvPr>
            <p:ph type="sldNum" sz="quarter" idx="5"/>
          </p:nvPr>
        </p:nvSpPr>
        <p:spPr/>
        <p:txBody>
          <a:bodyPr/>
          <a:lstStyle/>
          <a:p>
            <a:fld id="{03E85185-1710-4F83-9600-C7821B209249}" type="slidenum">
              <a:rPr lang="en-CA" smtClean="0"/>
              <a:t>11</a:t>
            </a:fld>
            <a:endParaRPr lang="en-CA"/>
          </a:p>
        </p:txBody>
      </p:sp>
    </p:spTree>
    <p:extLst>
      <p:ext uri="{BB962C8B-B14F-4D97-AF65-F5344CB8AC3E}">
        <p14:creationId xmlns:p14="http://schemas.microsoft.com/office/powerpoint/2010/main" val="3609459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ED07B-BCEE-0382-7F67-02C447A13B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F83037-24B4-D319-438F-A0AAD6579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10A53-0729-B53F-0268-D378451D2131}"/>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B414AD02-BF3C-10BD-C833-457F49D43990}"/>
              </a:ext>
            </a:extLst>
          </p:cNvPr>
          <p:cNvSpPr>
            <a:spLocks noGrp="1"/>
          </p:cNvSpPr>
          <p:nvPr>
            <p:ph type="sldNum" sz="quarter" idx="5"/>
          </p:nvPr>
        </p:nvSpPr>
        <p:spPr/>
        <p:txBody>
          <a:bodyPr/>
          <a:lstStyle/>
          <a:p>
            <a:fld id="{03E85185-1710-4F83-9600-C7821B209249}" type="slidenum">
              <a:rPr lang="en-CA" smtClean="0"/>
              <a:t>13</a:t>
            </a:fld>
            <a:endParaRPr lang="en-CA"/>
          </a:p>
        </p:txBody>
      </p:sp>
    </p:spTree>
    <p:extLst>
      <p:ext uri="{BB962C8B-B14F-4D97-AF65-F5344CB8AC3E}">
        <p14:creationId xmlns:p14="http://schemas.microsoft.com/office/powerpoint/2010/main" val="1564795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458EE2-1797-45CC-A6F4-730348501F59}"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59910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Alexis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05AA-467A-E3C4-B032-B0A8C8D8B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A21CA65A-2E42-7762-C840-45EE3D5DC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6" name="Slide Number Placeholder 5">
            <a:extLst>
              <a:ext uri="{FF2B5EF4-FFF2-40B4-BE49-F238E27FC236}">
                <a16:creationId xmlns:a16="http://schemas.microsoft.com/office/drawing/2014/main" id="{FA95CC40-E597-4208-E9AB-E73B9E49FCCD}"/>
              </a:ext>
            </a:extLst>
          </p:cNvPr>
          <p:cNvSpPr>
            <a:spLocks noGrp="1"/>
          </p:cNvSpPr>
          <p:nvPr>
            <p:ph type="sldNum" sz="quarter" idx="12"/>
          </p:nvPr>
        </p:nvSpPr>
        <p:spPr/>
        <p:txBody>
          <a:bodyPr/>
          <a:lstStyle/>
          <a:p>
            <a:fld id="{AF2FF8BA-8DDB-4074-883A-172F001D9E4F}" type="slidenum">
              <a:rPr lang="en-CA" smtClean="0"/>
              <a:t>‹#›</a:t>
            </a:fld>
            <a:endParaRPr lang="en-CA"/>
          </a:p>
        </p:txBody>
      </p:sp>
    </p:spTree>
    <p:extLst>
      <p:ext uri="{BB962C8B-B14F-4D97-AF65-F5344CB8AC3E}">
        <p14:creationId xmlns:p14="http://schemas.microsoft.com/office/powerpoint/2010/main" val="1072585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700D70BF-0D78-8947-9B2F-B0F56FF5C8C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a:extLst>
              <a:ext uri="{FF2B5EF4-FFF2-40B4-BE49-F238E27FC236}">
                <a16:creationId xmlns:a16="http://schemas.microsoft.com/office/drawing/2014/main" id="{05561771-F5B0-B740-831B-001696BB1FE6}"/>
              </a:ext>
            </a:extLst>
          </p:cNvPr>
          <p:cNvSpPr>
            <a:spLocks noGrp="1"/>
          </p:cNvSpPr>
          <p:nvPr>
            <p:ph type="body" orient="vert" idx="1"/>
          </p:nvPr>
        </p:nvSpPr>
        <p:spPr>
          <a:xfrm>
            <a:off x="838200" y="1825625"/>
            <a:ext cx="10515600" cy="4146197"/>
          </a:xfrm>
          <a:prstGeom prst="rect">
            <a:avLst/>
          </a:prstGeom>
        </p:spPr>
        <p:txBody>
          <a:bodyPr vert="eaVert">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Title 1">
            <a:extLst>
              <a:ext uri="{FF2B5EF4-FFF2-40B4-BE49-F238E27FC236}">
                <a16:creationId xmlns:a16="http://schemas.microsoft.com/office/drawing/2014/main" id="{478D8594-770D-2F41-980E-F79D6542DB1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7" name="Subtitle 2">
            <a:extLst>
              <a:ext uri="{FF2B5EF4-FFF2-40B4-BE49-F238E27FC236}">
                <a16:creationId xmlns:a16="http://schemas.microsoft.com/office/drawing/2014/main" id="{BEA5A1E9-D7B6-5340-947A-1F94DDAB71B4}"/>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0" name="Slide Number Placeholder 5">
            <a:extLst>
              <a:ext uri="{FF2B5EF4-FFF2-40B4-BE49-F238E27FC236}">
                <a16:creationId xmlns:a16="http://schemas.microsoft.com/office/drawing/2014/main" id="{12C95B3F-EB60-0C49-B87A-157BB552B1C6}"/>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149642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0947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0AE6BA-CC67-964A-CE93-5F54DDACCDE1}"/>
              </a:ext>
            </a:extLst>
          </p:cNvPr>
          <p:cNvSpPr>
            <a:spLocks noGrp="1"/>
          </p:cNvSpPr>
          <p:nvPr>
            <p:ph type="dt" sz="half" idx="10"/>
          </p:nvPr>
        </p:nvSpPr>
        <p:spPr/>
        <p:txBody>
          <a:bodyPr/>
          <a:lstStyle/>
          <a:p>
            <a:endParaRPr lang="en-CA"/>
          </a:p>
        </p:txBody>
      </p:sp>
      <p:sp>
        <p:nvSpPr>
          <p:cNvPr id="3" name="Footer Placeholder 2">
            <a:extLst>
              <a:ext uri="{FF2B5EF4-FFF2-40B4-BE49-F238E27FC236}">
                <a16:creationId xmlns:a16="http://schemas.microsoft.com/office/drawing/2014/main" id="{E8CD83E8-F1D6-EE41-EAAD-BAEBDDA22FA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30395D2-1FBE-CC9A-B6C6-DB162FB3E8C9}"/>
              </a:ext>
            </a:extLst>
          </p:cNvPr>
          <p:cNvSpPr>
            <a:spLocks noGrp="1"/>
          </p:cNvSpPr>
          <p:nvPr>
            <p:ph type="sldNum" sz="quarter" idx="12"/>
          </p:nvPr>
        </p:nvSpPr>
        <p:spPr/>
        <p:txBody>
          <a:bodyPr/>
          <a:lstStyle/>
          <a:p>
            <a:fld id="{0917C744-13BD-4D0D-AF99-91B5BA174486}" type="slidenum">
              <a:rPr lang="en-CA" smtClean="0"/>
              <a:t>‹#›</a:t>
            </a:fld>
            <a:endParaRPr lang="en-CA"/>
          </a:p>
        </p:txBody>
      </p:sp>
    </p:spTree>
    <p:extLst>
      <p:ext uri="{BB962C8B-B14F-4D97-AF65-F5344CB8AC3E}">
        <p14:creationId xmlns:p14="http://schemas.microsoft.com/office/powerpoint/2010/main" val="39103717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609600" y="6356351"/>
            <a:ext cx="28448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545620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Alexis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05AA-467A-E3C4-B032-B0A8C8D8B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A21CA65A-2E42-7762-C840-45EE3D5DC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6" name="Slide Number Placeholder 5">
            <a:extLst>
              <a:ext uri="{FF2B5EF4-FFF2-40B4-BE49-F238E27FC236}">
                <a16:creationId xmlns:a16="http://schemas.microsoft.com/office/drawing/2014/main" id="{FA95CC40-E597-4208-E9AB-E73B9E49FCCD}"/>
              </a:ext>
            </a:extLst>
          </p:cNvPr>
          <p:cNvSpPr>
            <a:spLocks noGrp="1"/>
          </p:cNvSpPr>
          <p:nvPr>
            <p:ph type="sldNum" sz="quarter" idx="12"/>
          </p:nvPr>
        </p:nvSpPr>
        <p:spPr/>
        <p:txBody>
          <a:bodyPr/>
          <a:lstStyle/>
          <a:p>
            <a:fld id="{AF2FF8BA-8DDB-4074-883A-172F001D9E4F}" type="slidenum">
              <a:rPr lang="en-CA" smtClean="0"/>
              <a:t>‹#›</a:t>
            </a:fld>
            <a:endParaRPr lang="en-CA"/>
          </a:p>
        </p:txBody>
      </p:sp>
    </p:spTree>
    <p:extLst>
      <p:ext uri="{BB962C8B-B14F-4D97-AF65-F5344CB8AC3E}">
        <p14:creationId xmlns:p14="http://schemas.microsoft.com/office/powerpoint/2010/main" val="2242613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2451124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Alexis -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4C72A-DB6C-CC96-E6A5-BAF2A0F9F4D3}"/>
              </a:ext>
            </a:extLst>
          </p:cNvPr>
          <p:cNvSpPr>
            <a:spLocks noGrp="1"/>
          </p:cNvSpPr>
          <p:nvPr>
            <p:ph type="title"/>
          </p:nvPr>
        </p:nvSpPr>
        <p:spPr>
          <a:xfrm>
            <a:off x="838200" y="963642"/>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C1345CC-0D8A-DC3D-DA60-1FBBB079E5DD}"/>
              </a:ext>
            </a:extLst>
          </p:cNvPr>
          <p:cNvSpPr>
            <a:spLocks noGrp="1"/>
          </p:cNvSpPr>
          <p:nvPr>
            <p:ph type="sldNum" sz="quarter" idx="12"/>
          </p:nvPr>
        </p:nvSpPr>
        <p:spPr/>
        <p:txBody>
          <a:bodyPr/>
          <a:lstStyle/>
          <a:p>
            <a:fld id="{0BAB56C9-7437-E942-95D0-C6702221D6E1}" type="slidenum">
              <a:rPr lang="en-US" smtClean="0"/>
              <a:t>‹#›</a:t>
            </a:fld>
            <a:endParaRPr lang="en-US"/>
          </a:p>
        </p:txBody>
      </p:sp>
      <p:sp>
        <p:nvSpPr>
          <p:cNvPr id="7" name="Content Placeholder 6">
            <a:extLst>
              <a:ext uri="{FF2B5EF4-FFF2-40B4-BE49-F238E27FC236}">
                <a16:creationId xmlns:a16="http://schemas.microsoft.com/office/drawing/2014/main" id="{8F7B8CD0-64A1-A1A8-0F22-F858254DF700}"/>
              </a:ext>
            </a:extLst>
          </p:cNvPr>
          <p:cNvSpPr>
            <a:spLocks noGrp="1"/>
          </p:cNvSpPr>
          <p:nvPr>
            <p:ph sz="quarter" idx="13"/>
          </p:nvPr>
        </p:nvSpPr>
        <p:spPr>
          <a:xfrm>
            <a:off x="838200" y="2378075"/>
            <a:ext cx="10515600" cy="1562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9" name="Content Placeholder 8">
            <a:extLst>
              <a:ext uri="{FF2B5EF4-FFF2-40B4-BE49-F238E27FC236}">
                <a16:creationId xmlns:a16="http://schemas.microsoft.com/office/drawing/2014/main" id="{FF7CD8D5-1A90-B37E-7C3C-1F7AE7AE7C04}"/>
              </a:ext>
            </a:extLst>
          </p:cNvPr>
          <p:cNvSpPr>
            <a:spLocks noGrp="1"/>
          </p:cNvSpPr>
          <p:nvPr>
            <p:ph sz="quarter" idx="14"/>
          </p:nvPr>
        </p:nvSpPr>
        <p:spPr>
          <a:xfrm>
            <a:off x="838200" y="4029076"/>
            <a:ext cx="10515600" cy="1865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978201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D87E4-63B8-BECF-8793-13A212190B91}"/>
              </a:ext>
            </a:extLst>
          </p:cNvPr>
          <p:cNvSpPr>
            <a:spLocks noGrp="1"/>
          </p:cNvSpPr>
          <p:nvPr>
            <p:ph type="title"/>
          </p:nvPr>
        </p:nvSpPr>
        <p:spPr>
          <a:xfrm>
            <a:off x="960120" y="2368493"/>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80F0E2A-08F3-E42E-FE52-ED414E8E732D}"/>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1797468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8277"/>
            <a:ext cx="10972800" cy="4525963"/>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9409767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Comparaison">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589D3108-C7BC-274D-B353-E84095136186}"/>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6025CCEC-8CE8-A349-8EF6-399A8DC9DAD6}"/>
              </a:ext>
            </a:extLst>
          </p:cNvPr>
          <p:cNvSpPr>
            <a:spLocks noGrp="1"/>
          </p:cNvSpPr>
          <p:nvPr>
            <p:ph type="body" idx="1" hasCustomPrompt="1"/>
          </p:nvPr>
        </p:nvSpPr>
        <p:spPr>
          <a:xfrm>
            <a:off x="839788" y="1817291"/>
            <a:ext cx="5157787" cy="641483"/>
          </a:xfrm>
          <a:prstGeom prst="rect">
            <a:avLst/>
          </a:prstGeom>
        </p:spPr>
        <p:txBody>
          <a:bodyPr anchor="b">
            <a:normAutofit/>
          </a:bodyPr>
          <a:lstStyle>
            <a:lvl1pPr marL="0" indent="0">
              <a:buNone/>
              <a:defRPr sz="1800" b="0">
                <a:latin typeface="Arial MT Std" panose="020B0402020200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8B6288D-1486-174E-8027-9566C127ED22}"/>
              </a:ext>
            </a:extLst>
          </p:cNvPr>
          <p:cNvSpPr>
            <a:spLocks noGrp="1"/>
          </p:cNvSpPr>
          <p:nvPr>
            <p:ph sz="half" idx="2"/>
          </p:nvPr>
        </p:nvSpPr>
        <p:spPr>
          <a:xfrm>
            <a:off x="839788" y="2505075"/>
            <a:ext cx="5157787" cy="3478036"/>
          </a:xfrm>
          <a:prstGeom prst="rect">
            <a:avLst/>
          </a:prstGeom>
        </p:spPr>
        <p:txBody>
          <a:bodyPr>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a:extLst>
              <a:ext uri="{FF2B5EF4-FFF2-40B4-BE49-F238E27FC236}">
                <a16:creationId xmlns:a16="http://schemas.microsoft.com/office/drawing/2014/main" id="{95847CF6-9394-5B4B-8220-7B71F29DB861}"/>
              </a:ext>
            </a:extLst>
          </p:cNvPr>
          <p:cNvSpPr>
            <a:spLocks noGrp="1"/>
          </p:cNvSpPr>
          <p:nvPr>
            <p:ph type="body" sz="quarter" idx="3" hasCustomPrompt="1"/>
          </p:nvPr>
        </p:nvSpPr>
        <p:spPr>
          <a:xfrm>
            <a:off x="6172200" y="1817291"/>
            <a:ext cx="5183188" cy="641483"/>
          </a:xfrm>
          <a:prstGeom prst="rect">
            <a:avLst/>
          </a:prstGeom>
        </p:spPr>
        <p:txBody>
          <a:bodyPr anchor="b">
            <a:normAutofit/>
          </a:bodyPr>
          <a:lstStyle>
            <a:lvl1pPr marL="0" indent="0">
              <a:buNone/>
              <a:defRPr sz="1800" b="0">
                <a:latin typeface="Arial MT Std" panose="020B0402020200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D0A9809-9CAB-EB48-A314-EFB972167AF3}"/>
              </a:ext>
            </a:extLst>
          </p:cNvPr>
          <p:cNvSpPr>
            <a:spLocks noGrp="1"/>
          </p:cNvSpPr>
          <p:nvPr>
            <p:ph sz="quarter" idx="4"/>
          </p:nvPr>
        </p:nvSpPr>
        <p:spPr>
          <a:xfrm>
            <a:off x="6172200" y="2505075"/>
            <a:ext cx="5183188" cy="3478036"/>
          </a:xfrm>
          <a:prstGeom prst="rect">
            <a:avLst/>
          </a:prstGeom>
        </p:spPr>
        <p:txBody>
          <a:bodyPr>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2" name="Title 1">
            <a:extLst>
              <a:ext uri="{FF2B5EF4-FFF2-40B4-BE49-F238E27FC236}">
                <a16:creationId xmlns:a16="http://schemas.microsoft.com/office/drawing/2014/main" id="{585302A5-2089-074D-816D-EAD2D14CDF96}"/>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0AD77972-520F-AF4E-8A22-C728C2AC14D8}"/>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5" name="Slide Number Placeholder 5">
            <a:extLst>
              <a:ext uri="{FF2B5EF4-FFF2-40B4-BE49-F238E27FC236}">
                <a16:creationId xmlns:a16="http://schemas.microsoft.com/office/drawing/2014/main" id="{F7128189-E823-FD4A-A279-951FF2849591}"/>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4083349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12469078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220FE8-D47D-8773-44E2-E4412B21E778}"/>
              </a:ext>
            </a:extLst>
          </p:cNvPr>
          <p:cNvSpPr/>
          <p:nvPr userDrawn="1"/>
        </p:nvSpPr>
        <p:spPr>
          <a:xfrm>
            <a:off x="0" y="1300327"/>
            <a:ext cx="12192000" cy="700503"/>
          </a:xfrm>
          <a:prstGeom prst="rect">
            <a:avLst/>
          </a:prstGeom>
          <a:solidFill>
            <a:srgbClr val="EBF6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sp>
        <p:nvSpPr>
          <p:cNvPr id="7" name="Rectangle 6">
            <a:extLst>
              <a:ext uri="{FF2B5EF4-FFF2-40B4-BE49-F238E27FC236}">
                <a16:creationId xmlns:a16="http://schemas.microsoft.com/office/drawing/2014/main" id="{537B60C5-B07A-3205-A3F2-E122ED8B7124}"/>
              </a:ext>
            </a:extLst>
          </p:cNvPr>
          <p:cNvSpPr/>
          <p:nvPr userDrawn="1"/>
        </p:nvSpPr>
        <p:spPr>
          <a:xfrm>
            <a:off x="0" y="-19533"/>
            <a:ext cx="12192000" cy="1338136"/>
          </a:xfrm>
          <a:prstGeom prst="rect">
            <a:avLst/>
          </a:prstGeom>
          <a:solidFill>
            <a:srgbClr val="163C4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cxnSp>
        <p:nvCxnSpPr>
          <p:cNvPr id="12" name="Google Shape;364;p30">
            <a:extLst>
              <a:ext uri="{FF2B5EF4-FFF2-40B4-BE49-F238E27FC236}">
                <a16:creationId xmlns:a16="http://schemas.microsoft.com/office/drawing/2014/main" id="{B65CE4F6-6147-CFD9-58BC-7BEFFF06D485}"/>
              </a:ext>
            </a:extLst>
          </p:cNvPr>
          <p:cNvCxnSpPr>
            <a:cxnSpLocks/>
          </p:cNvCxnSpPr>
          <p:nvPr userDrawn="1"/>
        </p:nvCxnSpPr>
        <p:spPr>
          <a:xfrm>
            <a:off x="3098800" y="1509463"/>
            <a:ext cx="0" cy="4898132"/>
          </a:xfrm>
          <a:prstGeom prst="straightConnector1">
            <a:avLst/>
          </a:prstGeom>
          <a:noFill/>
          <a:ln w="9525" cap="flat" cmpd="sng">
            <a:solidFill>
              <a:srgbClr val="7F7F7F"/>
            </a:solidFill>
            <a:prstDash val="dot"/>
            <a:round/>
            <a:headEnd type="none" w="sm" len="sm"/>
            <a:tailEnd type="none" w="sm" len="sm"/>
          </a:ln>
        </p:spPr>
      </p:cxnSp>
      <p:cxnSp>
        <p:nvCxnSpPr>
          <p:cNvPr id="13" name="Google Shape;364;p30">
            <a:extLst>
              <a:ext uri="{FF2B5EF4-FFF2-40B4-BE49-F238E27FC236}">
                <a16:creationId xmlns:a16="http://schemas.microsoft.com/office/drawing/2014/main" id="{E1FFF477-1C92-1C02-0D1F-5A3159FFA7E8}"/>
              </a:ext>
            </a:extLst>
          </p:cNvPr>
          <p:cNvCxnSpPr>
            <a:cxnSpLocks/>
          </p:cNvCxnSpPr>
          <p:nvPr userDrawn="1"/>
        </p:nvCxnSpPr>
        <p:spPr>
          <a:xfrm>
            <a:off x="6045200" y="1532264"/>
            <a:ext cx="0" cy="4898132"/>
          </a:xfrm>
          <a:prstGeom prst="straightConnector1">
            <a:avLst/>
          </a:prstGeom>
          <a:noFill/>
          <a:ln w="9525" cap="flat" cmpd="sng">
            <a:solidFill>
              <a:srgbClr val="7F7F7F"/>
            </a:solidFill>
            <a:prstDash val="dot"/>
            <a:round/>
            <a:headEnd type="none" w="sm" len="sm"/>
            <a:tailEnd type="none" w="sm" len="sm"/>
          </a:ln>
        </p:spPr>
      </p:cxnSp>
      <p:cxnSp>
        <p:nvCxnSpPr>
          <p:cNvPr id="14" name="Google Shape;364;p30">
            <a:extLst>
              <a:ext uri="{FF2B5EF4-FFF2-40B4-BE49-F238E27FC236}">
                <a16:creationId xmlns:a16="http://schemas.microsoft.com/office/drawing/2014/main" id="{8802C5DB-0A3F-41EE-F22D-5C274787A78C}"/>
              </a:ext>
            </a:extLst>
          </p:cNvPr>
          <p:cNvCxnSpPr>
            <a:cxnSpLocks/>
          </p:cNvCxnSpPr>
          <p:nvPr userDrawn="1"/>
        </p:nvCxnSpPr>
        <p:spPr>
          <a:xfrm>
            <a:off x="9042400" y="1532264"/>
            <a:ext cx="0" cy="4995536"/>
          </a:xfrm>
          <a:prstGeom prst="straightConnector1">
            <a:avLst/>
          </a:prstGeom>
          <a:noFill/>
          <a:ln w="9525" cap="flat" cmpd="sng">
            <a:solidFill>
              <a:srgbClr val="7F7F7F"/>
            </a:solidFill>
            <a:prstDash val="dot"/>
            <a:round/>
            <a:headEnd type="none" w="sm" len="sm"/>
            <a:tailEnd type="none" w="sm" len="sm"/>
          </a:ln>
        </p:spPr>
      </p:cxnSp>
      <p:grpSp>
        <p:nvGrpSpPr>
          <p:cNvPr id="16" name="Group 15">
            <a:extLst>
              <a:ext uri="{FF2B5EF4-FFF2-40B4-BE49-F238E27FC236}">
                <a16:creationId xmlns:a16="http://schemas.microsoft.com/office/drawing/2014/main" id="{45B3049C-55D4-D509-11E9-E9358A7CDA05}"/>
              </a:ext>
            </a:extLst>
          </p:cNvPr>
          <p:cNvGrpSpPr/>
          <p:nvPr userDrawn="1"/>
        </p:nvGrpSpPr>
        <p:grpSpPr>
          <a:xfrm>
            <a:off x="406401" y="6019255"/>
            <a:ext cx="363939" cy="363939"/>
            <a:chOff x="654767" y="8888075"/>
            <a:chExt cx="545909" cy="545909"/>
          </a:xfrm>
        </p:grpSpPr>
        <p:sp>
          <p:nvSpPr>
            <p:cNvPr id="17" name="Rectangle 16">
              <a:extLst>
                <a:ext uri="{FF2B5EF4-FFF2-40B4-BE49-F238E27FC236}">
                  <a16:creationId xmlns:a16="http://schemas.microsoft.com/office/drawing/2014/main" id="{706DACF7-24BB-D569-1A43-4458E97CBA67}"/>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18" name="Graphic 17" descr="Daily calendar with solid fill">
              <a:extLst>
                <a:ext uri="{FF2B5EF4-FFF2-40B4-BE49-F238E27FC236}">
                  <a16:creationId xmlns:a16="http://schemas.microsoft.com/office/drawing/2014/main" id="{7638D030-48DC-E36A-0D55-9B215C33FB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cxnSp>
        <p:nvCxnSpPr>
          <p:cNvPr id="19" name="Google Shape;364;p30">
            <a:extLst>
              <a:ext uri="{FF2B5EF4-FFF2-40B4-BE49-F238E27FC236}">
                <a16:creationId xmlns:a16="http://schemas.microsoft.com/office/drawing/2014/main" id="{967ED284-92DC-3037-E264-85AE505785D6}"/>
              </a:ext>
            </a:extLst>
          </p:cNvPr>
          <p:cNvCxnSpPr>
            <a:cxnSpLocks/>
          </p:cNvCxnSpPr>
          <p:nvPr userDrawn="1"/>
        </p:nvCxnSpPr>
        <p:spPr>
          <a:xfrm flipH="1">
            <a:off x="397465" y="5942433"/>
            <a:ext cx="2546909" cy="0"/>
          </a:xfrm>
          <a:prstGeom prst="straightConnector1">
            <a:avLst/>
          </a:prstGeom>
          <a:noFill/>
          <a:ln w="9525" cap="flat" cmpd="sng">
            <a:solidFill>
              <a:srgbClr val="7F7F7F"/>
            </a:solidFill>
            <a:prstDash val="dot"/>
            <a:round/>
            <a:headEnd type="none" w="sm" len="sm"/>
            <a:tailEnd type="none" w="sm" len="sm"/>
          </a:ln>
        </p:spPr>
      </p:cxnSp>
      <p:cxnSp>
        <p:nvCxnSpPr>
          <p:cNvPr id="23" name="Google Shape;364;p30">
            <a:extLst>
              <a:ext uri="{FF2B5EF4-FFF2-40B4-BE49-F238E27FC236}">
                <a16:creationId xmlns:a16="http://schemas.microsoft.com/office/drawing/2014/main" id="{601E173B-12AA-D0D1-6D71-71D8FC71990A}"/>
              </a:ext>
            </a:extLst>
          </p:cNvPr>
          <p:cNvCxnSpPr>
            <a:cxnSpLocks/>
          </p:cNvCxnSpPr>
          <p:nvPr userDrawn="1"/>
        </p:nvCxnSpPr>
        <p:spPr>
          <a:xfrm flipH="1">
            <a:off x="6247471" y="5936599"/>
            <a:ext cx="2546909" cy="0"/>
          </a:xfrm>
          <a:prstGeom prst="straightConnector1">
            <a:avLst/>
          </a:prstGeom>
          <a:noFill/>
          <a:ln w="9525" cap="flat" cmpd="sng">
            <a:solidFill>
              <a:srgbClr val="7F7F7F"/>
            </a:solidFill>
            <a:prstDash val="dot"/>
            <a:round/>
            <a:headEnd type="none" w="sm" len="sm"/>
            <a:tailEnd type="none" w="sm" len="sm"/>
          </a:ln>
        </p:spPr>
      </p:cxnSp>
      <p:cxnSp>
        <p:nvCxnSpPr>
          <p:cNvPr id="24" name="Google Shape;364;p30">
            <a:extLst>
              <a:ext uri="{FF2B5EF4-FFF2-40B4-BE49-F238E27FC236}">
                <a16:creationId xmlns:a16="http://schemas.microsoft.com/office/drawing/2014/main" id="{CFBB6EFE-5117-DF56-4879-0C45BFC7E6DF}"/>
              </a:ext>
            </a:extLst>
          </p:cNvPr>
          <p:cNvCxnSpPr>
            <a:cxnSpLocks/>
          </p:cNvCxnSpPr>
          <p:nvPr userDrawn="1"/>
        </p:nvCxnSpPr>
        <p:spPr>
          <a:xfrm flipH="1">
            <a:off x="9237937" y="5942433"/>
            <a:ext cx="2546909" cy="0"/>
          </a:xfrm>
          <a:prstGeom prst="straightConnector1">
            <a:avLst/>
          </a:prstGeom>
          <a:noFill/>
          <a:ln w="9525" cap="flat" cmpd="sng">
            <a:solidFill>
              <a:srgbClr val="7F7F7F"/>
            </a:solidFill>
            <a:prstDash val="dot"/>
            <a:round/>
            <a:headEnd type="none" w="sm" len="sm"/>
            <a:tailEnd type="none" w="sm" len="sm"/>
          </a:ln>
        </p:spPr>
      </p:cxnSp>
      <p:grpSp>
        <p:nvGrpSpPr>
          <p:cNvPr id="28" name="Group 27">
            <a:extLst>
              <a:ext uri="{FF2B5EF4-FFF2-40B4-BE49-F238E27FC236}">
                <a16:creationId xmlns:a16="http://schemas.microsoft.com/office/drawing/2014/main" id="{F507216F-62A2-10C3-FBDA-FFAB939F8490}"/>
              </a:ext>
            </a:extLst>
          </p:cNvPr>
          <p:cNvGrpSpPr/>
          <p:nvPr userDrawn="1"/>
        </p:nvGrpSpPr>
        <p:grpSpPr>
          <a:xfrm>
            <a:off x="3351004" y="6028417"/>
            <a:ext cx="363939" cy="363939"/>
            <a:chOff x="654767" y="8888075"/>
            <a:chExt cx="545909" cy="545909"/>
          </a:xfrm>
        </p:grpSpPr>
        <p:sp>
          <p:nvSpPr>
            <p:cNvPr id="29" name="Rectangle 28">
              <a:extLst>
                <a:ext uri="{FF2B5EF4-FFF2-40B4-BE49-F238E27FC236}">
                  <a16:creationId xmlns:a16="http://schemas.microsoft.com/office/drawing/2014/main" id="{C43C04DB-0B56-1989-2283-CA5B59ECDA7B}"/>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30" name="Graphic 29" descr="Daily calendar with solid fill">
              <a:extLst>
                <a:ext uri="{FF2B5EF4-FFF2-40B4-BE49-F238E27FC236}">
                  <a16:creationId xmlns:a16="http://schemas.microsoft.com/office/drawing/2014/main" id="{483764FB-6C2F-F4E7-2C9A-63027E435F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grpSp>
        <p:nvGrpSpPr>
          <p:cNvPr id="31" name="Group 30">
            <a:extLst>
              <a:ext uri="{FF2B5EF4-FFF2-40B4-BE49-F238E27FC236}">
                <a16:creationId xmlns:a16="http://schemas.microsoft.com/office/drawing/2014/main" id="{F3E2A10F-16E4-CB69-AB6C-2AB11777513B}"/>
              </a:ext>
            </a:extLst>
          </p:cNvPr>
          <p:cNvGrpSpPr/>
          <p:nvPr userDrawn="1"/>
        </p:nvGrpSpPr>
        <p:grpSpPr>
          <a:xfrm>
            <a:off x="6252517" y="6049787"/>
            <a:ext cx="363939" cy="363939"/>
            <a:chOff x="654767" y="8888075"/>
            <a:chExt cx="545909" cy="545909"/>
          </a:xfrm>
        </p:grpSpPr>
        <p:sp>
          <p:nvSpPr>
            <p:cNvPr id="32" name="Rectangle 31">
              <a:extLst>
                <a:ext uri="{FF2B5EF4-FFF2-40B4-BE49-F238E27FC236}">
                  <a16:creationId xmlns:a16="http://schemas.microsoft.com/office/drawing/2014/main" id="{0ADCC108-5D8B-25EF-87B8-6527BCAC2827}"/>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33" name="Graphic 32" descr="Daily calendar with solid fill">
              <a:extLst>
                <a:ext uri="{FF2B5EF4-FFF2-40B4-BE49-F238E27FC236}">
                  <a16:creationId xmlns:a16="http://schemas.microsoft.com/office/drawing/2014/main" id="{71F246B5-310B-7C44-6AEA-49772909AA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grpSp>
        <p:nvGrpSpPr>
          <p:cNvPr id="34" name="Group 33">
            <a:extLst>
              <a:ext uri="{FF2B5EF4-FFF2-40B4-BE49-F238E27FC236}">
                <a16:creationId xmlns:a16="http://schemas.microsoft.com/office/drawing/2014/main" id="{C3E324BA-9C7D-C36F-234D-FCFD2E3316CD}"/>
              </a:ext>
            </a:extLst>
          </p:cNvPr>
          <p:cNvGrpSpPr/>
          <p:nvPr userDrawn="1"/>
        </p:nvGrpSpPr>
        <p:grpSpPr>
          <a:xfrm>
            <a:off x="9226170" y="6064333"/>
            <a:ext cx="363939" cy="363939"/>
            <a:chOff x="654767" y="8888075"/>
            <a:chExt cx="545909" cy="545909"/>
          </a:xfrm>
        </p:grpSpPr>
        <p:sp>
          <p:nvSpPr>
            <p:cNvPr id="35" name="Rectangle 34">
              <a:extLst>
                <a:ext uri="{FF2B5EF4-FFF2-40B4-BE49-F238E27FC236}">
                  <a16:creationId xmlns:a16="http://schemas.microsoft.com/office/drawing/2014/main" id="{DE6F0ABE-AE9C-7790-E861-3F9FEF2D4E38}"/>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36" name="Graphic 35" descr="Daily calendar with solid fill">
              <a:extLst>
                <a:ext uri="{FF2B5EF4-FFF2-40B4-BE49-F238E27FC236}">
                  <a16:creationId xmlns:a16="http://schemas.microsoft.com/office/drawing/2014/main" id="{7DFD975B-450F-203C-7B11-D5FE8989F6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cxnSp>
        <p:nvCxnSpPr>
          <p:cNvPr id="37" name="Google Shape;364;p30">
            <a:extLst>
              <a:ext uri="{FF2B5EF4-FFF2-40B4-BE49-F238E27FC236}">
                <a16:creationId xmlns:a16="http://schemas.microsoft.com/office/drawing/2014/main" id="{25D5D7B3-C1F6-C94C-D7EC-9F04FF20ACA1}"/>
              </a:ext>
            </a:extLst>
          </p:cNvPr>
          <p:cNvCxnSpPr>
            <a:cxnSpLocks/>
          </p:cNvCxnSpPr>
          <p:nvPr userDrawn="1"/>
        </p:nvCxnSpPr>
        <p:spPr>
          <a:xfrm flipH="1">
            <a:off x="3272354" y="5936599"/>
            <a:ext cx="2546909" cy="0"/>
          </a:xfrm>
          <a:prstGeom prst="straightConnector1">
            <a:avLst/>
          </a:prstGeom>
          <a:noFill/>
          <a:ln w="9525" cap="flat" cmpd="sng">
            <a:solidFill>
              <a:srgbClr val="7F7F7F"/>
            </a:solidFill>
            <a:prstDash val="dot"/>
            <a:round/>
            <a:headEnd type="none" w="sm" len="sm"/>
            <a:tailEnd type="none" w="sm" len="sm"/>
          </a:ln>
        </p:spPr>
      </p:cxnSp>
    </p:spTree>
    <p:extLst>
      <p:ext uri="{BB962C8B-B14F-4D97-AF65-F5344CB8AC3E}">
        <p14:creationId xmlns:p14="http://schemas.microsoft.com/office/powerpoint/2010/main" val="11950480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42" name="Graphic 41">
            <a:extLst>
              <a:ext uri="{FF2B5EF4-FFF2-40B4-BE49-F238E27FC236}">
                <a16:creationId xmlns:a16="http://schemas.microsoft.com/office/drawing/2014/main" id="{5999553A-CAF8-4B46-8B69-C1DED98298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9780" y="4292877"/>
            <a:ext cx="11112442" cy="886968"/>
          </a:xfrm>
          <a:prstGeom prst="rect">
            <a:avLst/>
          </a:prstGeom>
        </p:spPr>
      </p:pic>
      <p:sp>
        <p:nvSpPr>
          <p:cNvPr id="20" name="Rectangle 19">
            <a:extLst>
              <a:ext uri="{FF2B5EF4-FFF2-40B4-BE49-F238E27FC236}">
                <a16:creationId xmlns:a16="http://schemas.microsoft.com/office/drawing/2014/main" id="{BB0C1002-EDED-47C7-BBA2-0EBFE1FC14DB}"/>
              </a:ext>
            </a:extLst>
          </p:cNvPr>
          <p:cNvSpPr/>
          <p:nvPr userDrawn="1"/>
        </p:nvSpPr>
        <p:spPr>
          <a:xfrm>
            <a:off x="6382512" y="4736362"/>
            <a:ext cx="1709928" cy="21305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p>
        </p:txBody>
      </p:sp>
      <p:sp>
        <p:nvSpPr>
          <p:cNvPr id="19" name="Rectangle 18">
            <a:extLst>
              <a:ext uri="{FF2B5EF4-FFF2-40B4-BE49-F238E27FC236}">
                <a16:creationId xmlns:a16="http://schemas.microsoft.com/office/drawing/2014/main" id="{2761FF7F-8841-44E5-9A7F-42D7389C7783}"/>
              </a:ext>
            </a:extLst>
          </p:cNvPr>
          <p:cNvSpPr/>
          <p:nvPr userDrawn="1"/>
        </p:nvSpPr>
        <p:spPr>
          <a:xfrm>
            <a:off x="8659367" y="4736362"/>
            <a:ext cx="1709928" cy="21305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p>
        </p:txBody>
      </p:sp>
      <p:sp>
        <p:nvSpPr>
          <p:cNvPr id="17" name="Rectangle 16">
            <a:extLst>
              <a:ext uri="{FF2B5EF4-FFF2-40B4-BE49-F238E27FC236}">
                <a16:creationId xmlns:a16="http://schemas.microsoft.com/office/drawing/2014/main" id="{2B4049FD-E1B8-46F0-9261-1D12DC233166}"/>
              </a:ext>
            </a:extLst>
          </p:cNvPr>
          <p:cNvSpPr/>
          <p:nvPr userDrawn="1"/>
        </p:nvSpPr>
        <p:spPr>
          <a:xfrm>
            <a:off x="1828800" y="4736362"/>
            <a:ext cx="1709928" cy="213055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solidFill>
                <a:schemeClr val="tx1">
                  <a:lumMod val="75000"/>
                  <a:lumOff val="25000"/>
                </a:schemeClr>
              </a:solidFill>
            </a:endParaRPr>
          </a:p>
        </p:txBody>
      </p:sp>
      <p:sp>
        <p:nvSpPr>
          <p:cNvPr id="21" name="Rectangle 20">
            <a:extLst>
              <a:ext uri="{FF2B5EF4-FFF2-40B4-BE49-F238E27FC236}">
                <a16:creationId xmlns:a16="http://schemas.microsoft.com/office/drawing/2014/main" id="{3D8E1F2E-68BD-42F8-B40C-38178837E627}"/>
              </a:ext>
            </a:extLst>
          </p:cNvPr>
          <p:cNvSpPr/>
          <p:nvPr userDrawn="1"/>
        </p:nvSpPr>
        <p:spPr>
          <a:xfrm>
            <a:off x="4105656" y="4736362"/>
            <a:ext cx="1709928" cy="21305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p>
        </p:txBody>
      </p:sp>
      <p:sp>
        <p:nvSpPr>
          <p:cNvPr id="2" name="Title 1">
            <a:extLst>
              <a:ext uri="{FF2B5EF4-FFF2-40B4-BE49-F238E27FC236}">
                <a16:creationId xmlns:a16="http://schemas.microsoft.com/office/drawing/2014/main" id="{6574FE88-C8D9-446D-9CCF-05BB3D62C867}"/>
              </a:ext>
            </a:extLst>
          </p:cNvPr>
          <p:cNvSpPr>
            <a:spLocks noGrp="1"/>
          </p:cNvSpPr>
          <p:nvPr>
            <p:ph type="title" hasCustomPrompt="1"/>
          </p:nvPr>
        </p:nvSpPr>
        <p:spPr>
          <a:xfrm>
            <a:off x="1686792" y="374068"/>
            <a:ext cx="8818418" cy="469116"/>
          </a:xfrm>
        </p:spPr>
        <p:txBody>
          <a:bodyPr lIns="0" tIns="0" rIns="0" bIns="0"/>
          <a:lstStyle>
            <a:lvl1pPr algn="ctr">
              <a:defRPr>
                <a:solidFill>
                  <a:schemeClr val="tx1"/>
                </a:solidFill>
              </a:defRPr>
            </a:lvl1pPr>
          </a:lstStyle>
          <a:p>
            <a:r>
              <a:rPr lang="en-US"/>
              <a:t>CLICK TO EDIT MASTER TITLE STYLE</a:t>
            </a:r>
            <a:endParaRPr lang="ru-RU"/>
          </a:p>
        </p:txBody>
      </p:sp>
      <p:sp>
        <p:nvSpPr>
          <p:cNvPr id="10" name="Text Placeholder 9">
            <a:extLst>
              <a:ext uri="{FF2B5EF4-FFF2-40B4-BE49-F238E27FC236}">
                <a16:creationId xmlns:a16="http://schemas.microsoft.com/office/drawing/2014/main" id="{72585CCA-7E8D-4801-BD69-EE6074D6F70D}"/>
              </a:ext>
            </a:extLst>
          </p:cNvPr>
          <p:cNvSpPr>
            <a:spLocks noGrp="1"/>
          </p:cNvSpPr>
          <p:nvPr>
            <p:ph type="body" sz="quarter" idx="14"/>
          </p:nvPr>
        </p:nvSpPr>
        <p:spPr>
          <a:xfrm>
            <a:off x="1687514" y="899824"/>
            <a:ext cx="8816975" cy="337380"/>
          </a:xfrm>
        </p:spPr>
        <p:txBody>
          <a:bodyPr lIns="0" tIns="0" rIns="0" bIns="0">
            <a:normAutofit/>
          </a:bodyPr>
          <a:lstStyle>
            <a:lvl1pPr marL="0" indent="0" algn="ctr">
              <a:buNone/>
              <a:defRPr sz="2000">
                <a:solidFill>
                  <a:schemeClr val="tx1"/>
                </a:solidFill>
              </a:defRPr>
            </a:lvl1pPr>
          </a:lstStyle>
          <a:p>
            <a:pPr lvl="0"/>
            <a:r>
              <a:rPr lang="en-US"/>
              <a:t>Click to edit Master text styles</a:t>
            </a:r>
          </a:p>
        </p:txBody>
      </p:sp>
      <p:cxnSp>
        <p:nvCxnSpPr>
          <p:cNvPr id="36" name="Straight Connector 35">
            <a:extLst>
              <a:ext uri="{FF2B5EF4-FFF2-40B4-BE49-F238E27FC236}">
                <a16:creationId xmlns:a16="http://schemas.microsoft.com/office/drawing/2014/main" id="{7151A24C-5AE7-4C88-A756-96BF7217B67D}"/>
              </a:ext>
            </a:extLst>
          </p:cNvPr>
          <p:cNvCxnSpPr/>
          <p:nvPr userDrawn="1"/>
        </p:nvCxnSpPr>
        <p:spPr>
          <a:xfrm>
            <a:off x="1061013" y="4736362"/>
            <a:ext cx="10116000"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pic>
        <p:nvPicPr>
          <p:cNvPr id="44" name="Graphic 43">
            <a:extLst>
              <a:ext uri="{FF2B5EF4-FFF2-40B4-BE49-F238E27FC236}">
                <a16:creationId xmlns:a16="http://schemas.microsoft.com/office/drawing/2014/main" id="{A8E93428-4ED9-4325-A388-C3ADA2D317D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72150" y="1624253"/>
            <a:ext cx="1353312" cy="910641"/>
          </a:xfrm>
          <a:prstGeom prst="rect">
            <a:avLst/>
          </a:prstGeom>
        </p:spPr>
      </p:pic>
      <p:pic>
        <p:nvPicPr>
          <p:cNvPr id="45" name="Graphic 44">
            <a:extLst>
              <a:ext uri="{FF2B5EF4-FFF2-40B4-BE49-F238E27FC236}">
                <a16:creationId xmlns:a16="http://schemas.microsoft.com/office/drawing/2014/main" id="{FF6F2B9C-2242-4858-9F13-D35A8AA12DD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021222" y="2336241"/>
            <a:ext cx="1353550" cy="910800"/>
          </a:xfrm>
          <a:prstGeom prst="rect">
            <a:avLst/>
          </a:prstGeom>
        </p:spPr>
      </p:pic>
      <p:pic>
        <p:nvPicPr>
          <p:cNvPr id="46" name="Graphic 45">
            <a:extLst>
              <a:ext uri="{FF2B5EF4-FFF2-40B4-BE49-F238E27FC236}">
                <a16:creationId xmlns:a16="http://schemas.microsoft.com/office/drawing/2014/main" id="{D4EDCF5A-7BDE-4D6B-ABD0-3AB65F1C2F9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flipH="1">
            <a:off x="2878156" y="3067948"/>
            <a:ext cx="1353550" cy="910800"/>
          </a:xfrm>
          <a:prstGeom prst="rect">
            <a:avLst/>
          </a:prstGeom>
        </p:spPr>
      </p:pic>
      <p:pic>
        <p:nvPicPr>
          <p:cNvPr id="47" name="Graphic 46">
            <a:extLst>
              <a:ext uri="{FF2B5EF4-FFF2-40B4-BE49-F238E27FC236}">
                <a16:creationId xmlns:a16="http://schemas.microsoft.com/office/drawing/2014/main" id="{E05A8C23-CD04-4CC0-81F0-B51ED25D6FA4}"/>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3718102" y="1624094"/>
            <a:ext cx="1353550" cy="910800"/>
          </a:xfrm>
          <a:prstGeom prst="rect">
            <a:avLst/>
          </a:prstGeom>
        </p:spPr>
      </p:pic>
      <p:pic>
        <p:nvPicPr>
          <p:cNvPr id="48" name="Graphic 47">
            <a:extLst>
              <a:ext uri="{FF2B5EF4-FFF2-40B4-BE49-F238E27FC236}">
                <a16:creationId xmlns:a16="http://schemas.microsoft.com/office/drawing/2014/main" id="{8BA30145-14AC-4F49-90EC-CCD6C9B03413}"/>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4567654" y="2336241"/>
            <a:ext cx="1353550" cy="910800"/>
          </a:xfrm>
          <a:prstGeom prst="rect">
            <a:avLst/>
          </a:prstGeom>
        </p:spPr>
      </p:pic>
      <p:pic>
        <p:nvPicPr>
          <p:cNvPr id="49" name="Graphic 48">
            <a:extLst>
              <a:ext uri="{FF2B5EF4-FFF2-40B4-BE49-F238E27FC236}">
                <a16:creationId xmlns:a16="http://schemas.microsoft.com/office/drawing/2014/main" id="{FC502391-D2FD-42C0-A3AD-CFBA0E74FD9D}"/>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flipH="1">
            <a:off x="5422648" y="3067948"/>
            <a:ext cx="1353550" cy="910800"/>
          </a:xfrm>
          <a:prstGeom prst="rect">
            <a:avLst/>
          </a:prstGeom>
        </p:spPr>
      </p:pic>
      <p:pic>
        <p:nvPicPr>
          <p:cNvPr id="50" name="Graphic 49">
            <a:extLst>
              <a:ext uri="{FF2B5EF4-FFF2-40B4-BE49-F238E27FC236}">
                <a16:creationId xmlns:a16="http://schemas.microsoft.com/office/drawing/2014/main" id="{DC5D8DB9-127D-4F50-9EFA-69CCD2DD3FED}"/>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6264290" y="1624094"/>
            <a:ext cx="1353550" cy="910800"/>
          </a:xfrm>
          <a:prstGeom prst="rect">
            <a:avLst/>
          </a:prstGeom>
        </p:spPr>
      </p:pic>
      <p:pic>
        <p:nvPicPr>
          <p:cNvPr id="51" name="Graphic 50">
            <a:extLst>
              <a:ext uri="{FF2B5EF4-FFF2-40B4-BE49-F238E27FC236}">
                <a16:creationId xmlns:a16="http://schemas.microsoft.com/office/drawing/2014/main" id="{2B68CE4F-9334-460A-AC16-FD7B9D4834FB}"/>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7114086" y="2336241"/>
            <a:ext cx="1353550" cy="910800"/>
          </a:xfrm>
          <a:prstGeom prst="rect">
            <a:avLst/>
          </a:prstGeom>
        </p:spPr>
      </p:pic>
      <p:pic>
        <p:nvPicPr>
          <p:cNvPr id="52" name="Graphic 51">
            <a:extLst>
              <a:ext uri="{FF2B5EF4-FFF2-40B4-BE49-F238E27FC236}">
                <a16:creationId xmlns:a16="http://schemas.microsoft.com/office/drawing/2014/main" id="{5FA82588-8741-4458-86A7-BD172C98E263}"/>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flipH="1">
            <a:off x="7967138" y="3067948"/>
            <a:ext cx="1353550" cy="910800"/>
          </a:xfrm>
          <a:prstGeom prst="rect">
            <a:avLst/>
          </a:prstGeom>
        </p:spPr>
      </p:pic>
      <p:pic>
        <p:nvPicPr>
          <p:cNvPr id="53" name="Graphic 52">
            <a:extLst>
              <a:ext uri="{FF2B5EF4-FFF2-40B4-BE49-F238E27FC236}">
                <a16:creationId xmlns:a16="http://schemas.microsoft.com/office/drawing/2014/main" id="{E12826DC-5450-4E6F-B4D7-AB820553447F}"/>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810478" y="1624094"/>
            <a:ext cx="1353550" cy="910800"/>
          </a:xfrm>
          <a:prstGeom prst="rect">
            <a:avLst/>
          </a:prstGeom>
        </p:spPr>
      </p:pic>
      <p:pic>
        <p:nvPicPr>
          <p:cNvPr id="54" name="Graphic 53">
            <a:extLst>
              <a:ext uri="{FF2B5EF4-FFF2-40B4-BE49-F238E27FC236}">
                <a16:creationId xmlns:a16="http://schemas.microsoft.com/office/drawing/2014/main" id="{A29C7905-A84A-435C-ACA8-104D43D82189}"/>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9660516" y="2336241"/>
            <a:ext cx="1353550" cy="910800"/>
          </a:xfrm>
          <a:prstGeom prst="rect">
            <a:avLst/>
          </a:prstGeom>
        </p:spPr>
      </p:pic>
      <p:pic>
        <p:nvPicPr>
          <p:cNvPr id="55" name="Graphic 54">
            <a:extLst>
              <a:ext uri="{FF2B5EF4-FFF2-40B4-BE49-F238E27FC236}">
                <a16:creationId xmlns:a16="http://schemas.microsoft.com/office/drawing/2014/main" id="{69367B0D-F81F-4674-A1B1-5A454262144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flipH="1">
            <a:off x="10511628" y="3067948"/>
            <a:ext cx="1353550" cy="910800"/>
          </a:xfrm>
          <a:prstGeom prst="rect">
            <a:avLst/>
          </a:prstGeom>
        </p:spPr>
      </p:pic>
      <p:pic>
        <p:nvPicPr>
          <p:cNvPr id="58" name="Graphic 57">
            <a:extLst>
              <a:ext uri="{FF2B5EF4-FFF2-40B4-BE49-F238E27FC236}">
                <a16:creationId xmlns:a16="http://schemas.microsoft.com/office/drawing/2014/main" id="{2F06B201-75A9-4318-9FB7-162ACF268913}"/>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3549154" y="3977811"/>
            <a:ext cx="3534" cy="576072"/>
          </a:xfrm>
          <a:prstGeom prst="rect">
            <a:avLst/>
          </a:prstGeom>
        </p:spPr>
      </p:pic>
      <p:cxnSp>
        <p:nvCxnSpPr>
          <p:cNvPr id="60" name="Straight Connector 59">
            <a:extLst>
              <a:ext uri="{FF2B5EF4-FFF2-40B4-BE49-F238E27FC236}">
                <a16:creationId xmlns:a16="http://schemas.microsoft.com/office/drawing/2014/main" id="{683B5AB1-7EBB-41FA-91A7-C559D3C99B65}"/>
              </a:ext>
            </a:extLst>
          </p:cNvPr>
          <p:cNvCxnSpPr/>
          <p:nvPr userDrawn="1"/>
        </p:nvCxnSpPr>
        <p:spPr>
          <a:xfrm>
            <a:off x="1848806"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E9CD576-7A1C-4CD4-9D8A-7B399C2CA3B1}"/>
              </a:ext>
            </a:extLst>
          </p:cNvPr>
          <p:cNvCxnSpPr>
            <a:cxnSpLocks/>
          </p:cNvCxnSpPr>
          <p:nvPr userDrawn="1"/>
        </p:nvCxnSpPr>
        <p:spPr>
          <a:xfrm>
            <a:off x="2697996" y="3247042"/>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BD786A0-A137-4606-ADCE-C6927B42099B}"/>
              </a:ext>
            </a:extLst>
          </p:cNvPr>
          <p:cNvCxnSpPr/>
          <p:nvPr userDrawn="1"/>
        </p:nvCxnSpPr>
        <p:spPr>
          <a:xfrm>
            <a:off x="9487312"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815CBB7-9DB2-4084-9FAD-EAF1EC4885E3}"/>
              </a:ext>
            </a:extLst>
          </p:cNvPr>
          <p:cNvCxnSpPr>
            <a:cxnSpLocks/>
          </p:cNvCxnSpPr>
          <p:nvPr userDrawn="1"/>
        </p:nvCxnSpPr>
        <p:spPr>
          <a:xfrm>
            <a:off x="10335814" y="3247042"/>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F26B1C5-95B6-45FA-A9CD-A905D2137F41}"/>
              </a:ext>
            </a:extLst>
          </p:cNvPr>
          <p:cNvCxnSpPr>
            <a:cxnSpLocks/>
            <a:stCxn id="55" idx="2"/>
          </p:cNvCxnSpPr>
          <p:nvPr userDrawn="1"/>
        </p:nvCxnSpPr>
        <p:spPr>
          <a:xfrm flipH="1">
            <a:off x="11188262" y="3978748"/>
            <a:ext cx="142" cy="58244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7AFA7F4-DFBA-48DD-A963-33300EA6DCB7}"/>
              </a:ext>
            </a:extLst>
          </p:cNvPr>
          <p:cNvCxnSpPr/>
          <p:nvPr userDrawn="1"/>
        </p:nvCxnSpPr>
        <p:spPr>
          <a:xfrm>
            <a:off x="6941144"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C9273F8B-484B-4948-A3EB-B4FEDFB903E9}"/>
              </a:ext>
            </a:extLst>
          </p:cNvPr>
          <p:cNvCxnSpPr/>
          <p:nvPr userDrawn="1"/>
        </p:nvCxnSpPr>
        <p:spPr>
          <a:xfrm>
            <a:off x="4394975"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2" name="Graphic 71">
            <a:extLst>
              <a:ext uri="{FF2B5EF4-FFF2-40B4-BE49-F238E27FC236}">
                <a16:creationId xmlns:a16="http://schemas.microsoft.com/office/drawing/2014/main" id="{FA075AB9-B34D-4B15-BCFC-4BF1B6243A91}"/>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6090242" y="3946744"/>
            <a:ext cx="3534" cy="576072"/>
          </a:xfrm>
          <a:prstGeom prst="rect">
            <a:avLst/>
          </a:prstGeom>
        </p:spPr>
      </p:pic>
      <p:cxnSp>
        <p:nvCxnSpPr>
          <p:cNvPr id="73" name="Straight Connector 72">
            <a:extLst>
              <a:ext uri="{FF2B5EF4-FFF2-40B4-BE49-F238E27FC236}">
                <a16:creationId xmlns:a16="http://schemas.microsoft.com/office/drawing/2014/main" id="{DCD61995-16DF-4B2C-89CB-A72CAF07D9B3}"/>
              </a:ext>
            </a:extLst>
          </p:cNvPr>
          <p:cNvCxnSpPr>
            <a:cxnSpLocks/>
          </p:cNvCxnSpPr>
          <p:nvPr userDrawn="1"/>
        </p:nvCxnSpPr>
        <p:spPr>
          <a:xfrm>
            <a:off x="5243935" y="3215975"/>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4" name="Graphic 73">
            <a:extLst>
              <a:ext uri="{FF2B5EF4-FFF2-40B4-BE49-F238E27FC236}">
                <a16:creationId xmlns:a16="http://schemas.microsoft.com/office/drawing/2014/main" id="{C8CEB2D1-FD5A-4675-9E26-EEA68EFB9B84}"/>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8631332" y="3977811"/>
            <a:ext cx="3534" cy="576072"/>
          </a:xfrm>
          <a:prstGeom prst="rect">
            <a:avLst/>
          </a:prstGeom>
        </p:spPr>
      </p:pic>
      <p:cxnSp>
        <p:nvCxnSpPr>
          <p:cNvPr id="75" name="Straight Connector 74">
            <a:extLst>
              <a:ext uri="{FF2B5EF4-FFF2-40B4-BE49-F238E27FC236}">
                <a16:creationId xmlns:a16="http://schemas.microsoft.com/office/drawing/2014/main" id="{BF8628E3-930B-41FE-A903-DB4F8A73E3F2}"/>
              </a:ext>
            </a:extLst>
          </p:cNvPr>
          <p:cNvCxnSpPr>
            <a:cxnSpLocks/>
          </p:cNvCxnSpPr>
          <p:nvPr userDrawn="1"/>
        </p:nvCxnSpPr>
        <p:spPr>
          <a:xfrm>
            <a:off x="7789874" y="3247042"/>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78" name="Text Placeholder 76">
            <a:extLst>
              <a:ext uri="{FF2B5EF4-FFF2-40B4-BE49-F238E27FC236}">
                <a16:creationId xmlns:a16="http://schemas.microsoft.com/office/drawing/2014/main" id="{E5A98CC2-08EF-44B9-8B89-5C46257219BC}"/>
              </a:ext>
            </a:extLst>
          </p:cNvPr>
          <p:cNvSpPr>
            <a:spLocks noGrp="1"/>
          </p:cNvSpPr>
          <p:nvPr>
            <p:ph type="body" sz="quarter" idx="15" hasCustomPrompt="1"/>
          </p:nvPr>
        </p:nvSpPr>
        <p:spPr>
          <a:xfrm>
            <a:off x="745212"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DEC</a:t>
            </a:r>
            <a:endParaRPr lang="ru-RU"/>
          </a:p>
        </p:txBody>
      </p:sp>
      <p:sp>
        <p:nvSpPr>
          <p:cNvPr id="80" name="Text Placeholder 76">
            <a:extLst>
              <a:ext uri="{FF2B5EF4-FFF2-40B4-BE49-F238E27FC236}">
                <a16:creationId xmlns:a16="http://schemas.microsoft.com/office/drawing/2014/main" id="{F4DC2690-03AF-4032-8ED5-C3D1D4EC32E4}"/>
              </a:ext>
            </a:extLst>
          </p:cNvPr>
          <p:cNvSpPr>
            <a:spLocks noGrp="1"/>
          </p:cNvSpPr>
          <p:nvPr>
            <p:ph type="body" sz="quarter" idx="16" hasCustomPrompt="1"/>
          </p:nvPr>
        </p:nvSpPr>
        <p:spPr>
          <a:xfrm>
            <a:off x="10928131" y="4480330"/>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DEC</a:t>
            </a:r>
            <a:endParaRPr lang="ru-RU"/>
          </a:p>
        </p:txBody>
      </p:sp>
      <p:sp>
        <p:nvSpPr>
          <p:cNvPr id="81" name="Text Placeholder 76">
            <a:extLst>
              <a:ext uri="{FF2B5EF4-FFF2-40B4-BE49-F238E27FC236}">
                <a16:creationId xmlns:a16="http://schemas.microsoft.com/office/drawing/2014/main" id="{0AF910D7-25F6-4C1D-BD02-BA0984AD56F9}"/>
              </a:ext>
            </a:extLst>
          </p:cNvPr>
          <p:cNvSpPr>
            <a:spLocks noGrp="1"/>
          </p:cNvSpPr>
          <p:nvPr>
            <p:ph type="body" sz="quarter" idx="17" hasCustomPrompt="1"/>
          </p:nvPr>
        </p:nvSpPr>
        <p:spPr>
          <a:xfrm>
            <a:off x="5836674"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JUN</a:t>
            </a:r>
            <a:endParaRPr lang="ru-RU"/>
          </a:p>
        </p:txBody>
      </p:sp>
      <p:sp>
        <p:nvSpPr>
          <p:cNvPr id="82" name="Text Placeholder 76">
            <a:extLst>
              <a:ext uri="{FF2B5EF4-FFF2-40B4-BE49-F238E27FC236}">
                <a16:creationId xmlns:a16="http://schemas.microsoft.com/office/drawing/2014/main" id="{978CD251-9E38-4039-B45B-81542FDA1D87}"/>
              </a:ext>
            </a:extLst>
          </p:cNvPr>
          <p:cNvSpPr>
            <a:spLocks noGrp="1"/>
          </p:cNvSpPr>
          <p:nvPr>
            <p:ph type="body" sz="quarter" idx="18" hasCustomPrompt="1"/>
          </p:nvPr>
        </p:nvSpPr>
        <p:spPr>
          <a:xfrm>
            <a:off x="1593789"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JAN</a:t>
            </a:r>
            <a:endParaRPr lang="ru-RU"/>
          </a:p>
        </p:txBody>
      </p:sp>
      <p:sp>
        <p:nvSpPr>
          <p:cNvPr id="83" name="Text Placeholder 76">
            <a:extLst>
              <a:ext uri="{FF2B5EF4-FFF2-40B4-BE49-F238E27FC236}">
                <a16:creationId xmlns:a16="http://schemas.microsoft.com/office/drawing/2014/main" id="{8862AB59-B495-40FF-A96A-A50D5CB73DE2}"/>
              </a:ext>
            </a:extLst>
          </p:cNvPr>
          <p:cNvSpPr>
            <a:spLocks noGrp="1"/>
          </p:cNvSpPr>
          <p:nvPr>
            <p:ph type="body" sz="quarter" idx="19" hasCustomPrompt="1"/>
          </p:nvPr>
        </p:nvSpPr>
        <p:spPr>
          <a:xfrm>
            <a:off x="4139520"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APR</a:t>
            </a:r>
            <a:endParaRPr lang="ru-RU"/>
          </a:p>
        </p:txBody>
      </p:sp>
      <p:sp>
        <p:nvSpPr>
          <p:cNvPr id="84" name="Text Placeholder 76">
            <a:extLst>
              <a:ext uri="{FF2B5EF4-FFF2-40B4-BE49-F238E27FC236}">
                <a16:creationId xmlns:a16="http://schemas.microsoft.com/office/drawing/2014/main" id="{4C07DD8A-3623-4BD9-8482-B9476DAB2DFD}"/>
              </a:ext>
            </a:extLst>
          </p:cNvPr>
          <p:cNvSpPr>
            <a:spLocks noGrp="1"/>
          </p:cNvSpPr>
          <p:nvPr>
            <p:ph type="body" sz="quarter" idx="20" hasCustomPrompt="1"/>
          </p:nvPr>
        </p:nvSpPr>
        <p:spPr>
          <a:xfrm>
            <a:off x="4988097"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MAY</a:t>
            </a:r>
            <a:endParaRPr lang="ru-RU"/>
          </a:p>
        </p:txBody>
      </p:sp>
      <p:sp>
        <p:nvSpPr>
          <p:cNvPr id="85" name="Text Placeholder 76">
            <a:extLst>
              <a:ext uri="{FF2B5EF4-FFF2-40B4-BE49-F238E27FC236}">
                <a16:creationId xmlns:a16="http://schemas.microsoft.com/office/drawing/2014/main" id="{18C43019-5630-404E-8141-4CD73CCF36BD}"/>
              </a:ext>
            </a:extLst>
          </p:cNvPr>
          <p:cNvSpPr>
            <a:spLocks noGrp="1"/>
          </p:cNvSpPr>
          <p:nvPr>
            <p:ph type="body" sz="quarter" idx="21" hasCustomPrompt="1"/>
          </p:nvPr>
        </p:nvSpPr>
        <p:spPr>
          <a:xfrm>
            <a:off x="2442366"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FEB</a:t>
            </a:r>
            <a:endParaRPr lang="ru-RU"/>
          </a:p>
        </p:txBody>
      </p:sp>
      <p:sp>
        <p:nvSpPr>
          <p:cNvPr id="86" name="Text Placeholder 76">
            <a:extLst>
              <a:ext uri="{FF2B5EF4-FFF2-40B4-BE49-F238E27FC236}">
                <a16:creationId xmlns:a16="http://schemas.microsoft.com/office/drawing/2014/main" id="{0D5E5F87-7E75-4564-A62F-925E01D0E79F}"/>
              </a:ext>
            </a:extLst>
          </p:cNvPr>
          <p:cNvSpPr>
            <a:spLocks noGrp="1"/>
          </p:cNvSpPr>
          <p:nvPr>
            <p:ph type="body" sz="quarter" idx="22" hasCustomPrompt="1"/>
          </p:nvPr>
        </p:nvSpPr>
        <p:spPr>
          <a:xfrm>
            <a:off x="6685251"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JUL</a:t>
            </a:r>
            <a:endParaRPr lang="ru-RU"/>
          </a:p>
        </p:txBody>
      </p:sp>
      <p:sp>
        <p:nvSpPr>
          <p:cNvPr id="87" name="Text Placeholder 76">
            <a:extLst>
              <a:ext uri="{FF2B5EF4-FFF2-40B4-BE49-F238E27FC236}">
                <a16:creationId xmlns:a16="http://schemas.microsoft.com/office/drawing/2014/main" id="{FE474046-809E-41C2-A82A-63A59EC94E56}"/>
              </a:ext>
            </a:extLst>
          </p:cNvPr>
          <p:cNvSpPr>
            <a:spLocks noGrp="1"/>
          </p:cNvSpPr>
          <p:nvPr>
            <p:ph type="body" sz="quarter" idx="23" hasCustomPrompt="1"/>
          </p:nvPr>
        </p:nvSpPr>
        <p:spPr>
          <a:xfrm>
            <a:off x="7533828"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AUG</a:t>
            </a:r>
            <a:endParaRPr lang="ru-RU"/>
          </a:p>
        </p:txBody>
      </p:sp>
      <p:sp>
        <p:nvSpPr>
          <p:cNvPr id="88" name="Text Placeholder 76">
            <a:extLst>
              <a:ext uri="{FF2B5EF4-FFF2-40B4-BE49-F238E27FC236}">
                <a16:creationId xmlns:a16="http://schemas.microsoft.com/office/drawing/2014/main" id="{57AE7F50-477B-4B5E-89D9-3CE27F8BDE95}"/>
              </a:ext>
            </a:extLst>
          </p:cNvPr>
          <p:cNvSpPr>
            <a:spLocks noGrp="1"/>
          </p:cNvSpPr>
          <p:nvPr>
            <p:ph type="body" sz="quarter" idx="24" hasCustomPrompt="1"/>
          </p:nvPr>
        </p:nvSpPr>
        <p:spPr>
          <a:xfrm>
            <a:off x="3290943"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MAR</a:t>
            </a:r>
            <a:endParaRPr lang="ru-RU"/>
          </a:p>
        </p:txBody>
      </p:sp>
      <p:sp>
        <p:nvSpPr>
          <p:cNvPr id="89" name="Text Placeholder 76">
            <a:extLst>
              <a:ext uri="{FF2B5EF4-FFF2-40B4-BE49-F238E27FC236}">
                <a16:creationId xmlns:a16="http://schemas.microsoft.com/office/drawing/2014/main" id="{9F4C2F2B-2B5A-4AA7-8AF9-86FD697DC921}"/>
              </a:ext>
            </a:extLst>
          </p:cNvPr>
          <p:cNvSpPr>
            <a:spLocks noGrp="1"/>
          </p:cNvSpPr>
          <p:nvPr>
            <p:ph type="body" sz="quarter" idx="25" hasCustomPrompt="1"/>
          </p:nvPr>
        </p:nvSpPr>
        <p:spPr>
          <a:xfrm>
            <a:off x="8382405"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SEP</a:t>
            </a:r>
            <a:endParaRPr lang="ru-RU"/>
          </a:p>
        </p:txBody>
      </p:sp>
      <p:sp>
        <p:nvSpPr>
          <p:cNvPr id="90" name="Text Placeholder 76">
            <a:extLst>
              <a:ext uri="{FF2B5EF4-FFF2-40B4-BE49-F238E27FC236}">
                <a16:creationId xmlns:a16="http://schemas.microsoft.com/office/drawing/2014/main" id="{C66035AF-713A-4F11-A3A3-6D662CF56981}"/>
              </a:ext>
            </a:extLst>
          </p:cNvPr>
          <p:cNvSpPr>
            <a:spLocks noGrp="1"/>
          </p:cNvSpPr>
          <p:nvPr>
            <p:ph type="body" sz="quarter" idx="26" hasCustomPrompt="1"/>
          </p:nvPr>
        </p:nvSpPr>
        <p:spPr>
          <a:xfrm>
            <a:off x="9230982"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OCT</a:t>
            </a:r>
            <a:endParaRPr lang="ru-RU"/>
          </a:p>
        </p:txBody>
      </p:sp>
      <p:sp>
        <p:nvSpPr>
          <p:cNvPr id="91" name="Text Placeholder 76">
            <a:extLst>
              <a:ext uri="{FF2B5EF4-FFF2-40B4-BE49-F238E27FC236}">
                <a16:creationId xmlns:a16="http://schemas.microsoft.com/office/drawing/2014/main" id="{A469C081-9B6B-48BC-993C-A6E3B0B19BD7}"/>
              </a:ext>
            </a:extLst>
          </p:cNvPr>
          <p:cNvSpPr>
            <a:spLocks noGrp="1"/>
          </p:cNvSpPr>
          <p:nvPr>
            <p:ph type="body" sz="quarter" idx="27" hasCustomPrompt="1"/>
          </p:nvPr>
        </p:nvSpPr>
        <p:spPr>
          <a:xfrm>
            <a:off x="10079559"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NOV</a:t>
            </a:r>
            <a:endParaRPr lang="ru-RU"/>
          </a:p>
        </p:txBody>
      </p:sp>
      <p:sp>
        <p:nvSpPr>
          <p:cNvPr id="93" name="Text Placeholder 92">
            <a:extLst>
              <a:ext uri="{FF2B5EF4-FFF2-40B4-BE49-F238E27FC236}">
                <a16:creationId xmlns:a16="http://schemas.microsoft.com/office/drawing/2014/main" id="{89B19B41-BDC6-46D8-975C-2D06E14B6167}"/>
              </a:ext>
            </a:extLst>
          </p:cNvPr>
          <p:cNvSpPr>
            <a:spLocks noGrp="1"/>
          </p:cNvSpPr>
          <p:nvPr>
            <p:ph type="body" sz="quarter" idx="28" hasCustomPrompt="1"/>
          </p:nvPr>
        </p:nvSpPr>
        <p:spPr>
          <a:xfrm>
            <a:off x="1177936" y="184724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94" name="Text Placeholder 92">
            <a:extLst>
              <a:ext uri="{FF2B5EF4-FFF2-40B4-BE49-F238E27FC236}">
                <a16:creationId xmlns:a16="http://schemas.microsoft.com/office/drawing/2014/main" id="{7001B197-A958-4E16-AD2D-63EC156A411E}"/>
              </a:ext>
            </a:extLst>
          </p:cNvPr>
          <p:cNvSpPr>
            <a:spLocks noGrp="1"/>
          </p:cNvSpPr>
          <p:nvPr>
            <p:ph type="body" sz="quarter" idx="29" hasCustomPrompt="1"/>
          </p:nvPr>
        </p:nvSpPr>
        <p:spPr>
          <a:xfrm>
            <a:off x="1177935"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96" name="Text Placeholder 92">
            <a:extLst>
              <a:ext uri="{FF2B5EF4-FFF2-40B4-BE49-F238E27FC236}">
                <a16:creationId xmlns:a16="http://schemas.microsoft.com/office/drawing/2014/main" id="{88A84FA1-0D73-49A8-A3D2-E005CD4835FF}"/>
              </a:ext>
            </a:extLst>
          </p:cNvPr>
          <p:cNvSpPr>
            <a:spLocks noGrp="1"/>
          </p:cNvSpPr>
          <p:nvPr>
            <p:ph type="body" sz="quarter" idx="30" hasCustomPrompt="1"/>
          </p:nvPr>
        </p:nvSpPr>
        <p:spPr>
          <a:xfrm>
            <a:off x="3721759" y="182819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97" name="Text Placeholder 92">
            <a:extLst>
              <a:ext uri="{FF2B5EF4-FFF2-40B4-BE49-F238E27FC236}">
                <a16:creationId xmlns:a16="http://schemas.microsoft.com/office/drawing/2014/main" id="{1A902C94-49C3-42E7-B3C0-054980C59F06}"/>
              </a:ext>
            </a:extLst>
          </p:cNvPr>
          <p:cNvSpPr>
            <a:spLocks noGrp="1"/>
          </p:cNvSpPr>
          <p:nvPr>
            <p:ph type="body" sz="quarter" idx="31" hasCustomPrompt="1"/>
          </p:nvPr>
        </p:nvSpPr>
        <p:spPr>
          <a:xfrm>
            <a:off x="3721758"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98" name="Text Placeholder 92">
            <a:extLst>
              <a:ext uri="{FF2B5EF4-FFF2-40B4-BE49-F238E27FC236}">
                <a16:creationId xmlns:a16="http://schemas.microsoft.com/office/drawing/2014/main" id="{6A588BD3-5A93-4BE0-A97C-3F91F703D885}"/>
              </a:ext>
            </a:extLst>
          </p:cNvPr>
          <p:cNvSpPr>
            <a:spLocks noGrp="1"/>
          </p:cNvSpPr>
          <p:nvPr>
            <p:ph type="body" sz="quarter" idx="32" hasCustomPrompt="1"/>
          </p:nvPr>
        </p:nvSpPr>
        <p:spPr>
          <a:xfrm>
            <a:off x="6265582" y="184724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99" name="Text Placeholder 92">
            <a:extLst>
              <a:ext uri="{FF2B5EF4-FFF2-40B4-BE49-F238E27FC236}">
                <a16:creationId xmlns:a16="http://schemas.microsoft.com/office/drawing/2014/main" id="{CF518451-83D4-424A-A603-376701099B1C}"/>
              </a:ext>
            </a:extLst>
          </p:cNvPr>
          <p:cNvSpPr>
            <a:spLocks noGrp="1"/>
          </p:cNvSpPr>
          <p:nvPr>
            <p:ph type="body" sz="quarter" idx="33" hasCustomPrompt="1"/>
          </p:nvPr>
        </p:nvSpPr>
        <p:spPr>
          <a:xfrm>
            <a:off x="6265581"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0" name="Text Placeholder 92">
            <a:extLst>
              <a:ext uri="{FF2B5EF4-FFF2-40B4-BE49-F238E27FC236}">
                <a16:creationId xmlns:a16="http://schemas.microsoft.com/office/drawing/2014/main" id="{67D5CA08-D877-4DB8-B59F-E80836A7834D}"/>
              </a:ext>
            </a:extLst>
          </p:cNvPr>
          <p:cNvSpPr>
            <a:spLocks noGrp="1"/>
          </p:cNvSpPr>
          <p:nvPr>
            <p:ph type="body" sz="quarter" idx="34" hasCustomPrompt="1"/>
          </p:nvPr>
        </p:nvSpPr>
        <p:spPr>
          <a:xfrm>
            <a:off x="8809405" y="184724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1" name="Text Placeholder 92">
            <a:extLst>
              <a:ext uri="{FF2B5EF4-FFF2-40B4-BE49-F238E27FC236}">
                <a16:creationId xmlns:a16="http://schemas.microsoft.com/office/drawing/2014/main" id="{4787E4F4-A253-4A99-8126-FBAA70686F49}"/>
              </a:ext>
            </a:extLst>
          </p:cNvPr>
          <p:cNvSpPr>
            <a:spLocks noGrp="1"/>
          </p:cNvSpPr>
          <p:nvPr>
            <p:ph type="body" sz="quarter" idx="35" hasCustomPrompt="1"/>
          </p:nvPr>
        </p:nvSpPr>
        <p:spPr>
          <a:xfrm>
            <a:off x="8809404"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2" name="Text Placeholder 92">
            <a:extLst>
              <a:ext uri="{FF2B5EF4-FFF2-40B4-BE49-F238E27FC236}">
                <a16:creationId xmlns:a16="http://schemas.microsoft.com/office/drawing/2014/main" id="{AE0790DD-E8BD-43EC-AA51-7CB68DD20E9A}"/>
              </a:ext>
            </a:extLst>
          </p:cNvPr>
          <p:cNvSpPr>
            <a:spLocks noGrp="1"/>
          </p:cNvSpPr>
          <p:nvPr>
            <p:ph type="body" sz="quarter" idx="36" hasCustomPrompt="1"/>
          </p:nvPr>
        </p:nvSpPr>
        <p:spPr>
          <a:xfrm>
            <a:off x="2021222"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3" name="Text Placeholder 92">
            <a:extLst>
              <a:ext uri="{FF2B5EF4-FFF2-40B4-BE49-F238E27FC236}">
                <a16:creationId xmlns:a16="http://schemas.microsoft.com/office/drawing/2014/main" id="{2577F593-79D3-424D-A032-7ECBD1D6FAFE}"/>
              </a:ext>
            </a:extLst>
          </p:cNvPr>
          <p:cNvSpPr>
            <a:spLocks noGrp="1"/>
          </p:cNvSpPr>
          <p:nvPr>
            <p:ph type="body" sz="quarter" idx="37" hasCustomPrompt="1"/>
          </p:nvPr>
        </p:nvSpPr>
        <p:spPr>
          <a:xfrm>
            <a:off x="2021221"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4" name="Text Placeholder 92">
            <a:extLst>
              <a:ext uri="{FF2B5EF4-FFF2-40B4-BE49-F238E27FC236}">
                <a16:creationId xmlns:a16="http://schemas.microsoft.com/office/drawing/2014/main" id="{3CB5E2EE-85C4-4CB5-8BE5-865C93896A7B}"/>
              </a:ext>
            </a:extLst>
          </p:cNvPr>
          <p:cNvSpPr>
            <a:spLocks noGrp="1"/>
          </p:cNvSpPr>
          <p:nvPr>
            <p:ph type="body" sz="quarter" idx="38" hasCustomPrompt="1"/>
          </p:nvPr>
        </p:nvSpPr>
        <p:spPr>
          <a:xfrm>
            <a:off x="4569664"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5" name="Text Placeholder 92">
            <a:extLst>
              <a:ext uri="{FF2B5EF4-FFF2-40B4-BE49-F238E27FC236}">
                <a16:creationId xmlns:a16="http://schemas.microsoft.com/office/drawing/2014/main" id="{727741F9-FB7A-4DF0-81F7-BC37853C7AAC}"/>
              </a:ext>
            </a:extLst>
          </p:cNvPr>
          <p:cNvSpPr>
            <a:spLocks noGrp="1"/>
          </p:cNvSpPr>
          <p:nvPr>
            <p:ph type="body" sz="quarter" idx="39" hasCustomPrompt="1"/>
          </p:nvPr>
        </p:nvSpPr>
        <p:spPr>
          <a:xfrm>
            <a:off x="4569663"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6" name="Text Placeholder 92">
            <a:extLst>
              <a:ext uri="{FF2B5EF4-FFF2-40B4-BE49-F238E27FC236}">
                <a16:creationId xmlns:a16="http://schemas.microsoft.com/office/drawing/2014/main" id="{9AA76CF9-6430-4F34-A84A-8AEDB9AC5327}"/>
              </a:ext>
            </a:extLst>
          </p:cNvPr>
          <p:cNvSpPr>
            <a:spLocks noGrp="1"/>
          </p:cNvSpPr>
          <p:nvPr>
            <p:ph type="body" sz="quarter" idx="40" hasCustomPrompt="1"/>
          </p:nvPr>
        </p:nvSpPr>
        <p:spPr>
          <a:xfrm>
            <a:off x="7118106"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7" name="Text Placeholder 92">
            <a:extLst>
              <a:ext uri="{FF2B5EF4-FFF2-40B4-BE49-F238E27FC236}">
                <a16:creationId xmlns:a16="http://schemas.microsoft.com/office/drawing/2014/main" id="{F8718C69-DBC9-43FE-B643-B1F6ACA11C6A}"/>
              </a:ext>
            </a:extLst>
          </p:cNvPr>
          <p:cNvSpPr>
            <a:spLocks noGrp="1"/>
          </p:cNvSpPr>
          <p:nvPr>
            <p:ph type="body" sz="quarter" idx="41" hasCustomPrompt="1"/>
          </p:nvPr>
        </p:nvSpPr>
        <p:spPr>
          <a:xfrm>
            <a:off x="7118105"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8" name="Text Placeholder 92">
            <a:extLst>
              <a:ext uri="{FF2B5EF4-FFF2-40B4-BE49-F238E27FC236}">
                <a16:creationId xmlns:a16="http://schemas.microsoft.com/office/drawing/2014/main" id="{7D1759ED-E404-427D-B97C-E51C74C374FC}"/>
              </a:ext>
            </a:extLst>
          </p:cNvPr>
          <p:cNvSpPr>
            <a:spLocks noGrp="1"/>
          </p:cNvSpPr>
          <p:nvPr>
            <p:ph type="body" sz="quarter" idx="42" hasCustomPrompt="1"/>
          </p:nvPr>
        </p:nvSpPr>
        <p:spPr>
          <a:xfrm>
            <a:off x="9666548"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9" name="Text Placeholder 92">
            <a:extLst>
              <a:ext uri="{FF2B5EF4-FFF2-40B4-BE49-F238E27FC236}">
                <a16:creationId xmlns:a16="http://schemas.microsoft.com/office/drawing/2014/main" id="{F49372DD-8792-4F5E-A97E-777095F8FA6D}"/>
              </a:ext>
            </a:extLst>
          </p:cNvPr>
          <p:cNvSpPr>
            <a:spLocks noGrp="1"/>
          </p:cNvSpPr>
          <p:nvPr>
            <p:ph type="body" sz="quarter" idx="43" hasCustomPrompt="1"/>
          </p:nvPr>
        </p:nvSpPr>
        <p:spPr>
          <a:xfrm>
            <a:off x="9666547"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0" name="Text Placeholder 92">
            <a:extLst>
              <a:ext uri="{FF2B5EF4-FFF2-40B4-BE49-F238E27FC236}">
                <a16:creationId xmlns:a16="http://schemas.microsoft.com/office/drawing/2014/main" id="{96DC320A-FF03-4C0F-841F-A1A837608068}"/>
              </a:ext>
            </a:extLst>
          </p:cNvPr>
          <p:cNvSpPr>
            <a:spLocks noGrp="1"/>
          </p:cNvSpPr>
          <p:nvPr>
            <p:ph type="body" sz="quarter" idx="44" hasCustomPrompt="1"/>
          </p:nvPr>
        </p:nvSpPr>
        <p:spPr>
          <a:xfrm>
            <a:off x="2883750" y="328664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1" name="Text Placeholder 92">
            <a:extLst>
              <a:ext uri="{FF2B5EF4-FFF2-40B4-BE49-F238E27FC236}">
                <a16:creationId xmlns:a16="http://schemas.microsoft.com/office/drawing/2014/main" id="{F7EF0281-DC79-47E0-9F16-7739D368B245}"/>
              </a:ext>
            </a:extLst>
          </p:cNvPr>
          <p:cNvSpPr>
            <a:spLocks noGrp="1"/>
          </p:cNvSpPr>
          <p:nvPr>
            <p:ph type="body" sz="quarter" idx="45" hasCustomPrompt="1"/>
          </p:nvPr>
        </p:nvSpPr>
        <p:spPr>
          <a:xfrm>
            <a:off x="2883749" y="349032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2" name="Text Placeholder 92">
            <a:extLst>
              <a:ext uri="{FF2B5EF4-FFF2-40B4-BE49-F238E27FC236}">
                <a16:creationId xmlns:a16="http://schemas.microsoft.com/office/drawing/2014/main" id="{D7C68C9E-596F-4C21-9730-FCD6C1A3C481}"/>
              </a:ext>
            </a:extLst>
          </p:cNvPr>
          <p:cNvSpPr>
            <a:spLocks noGrp="1"/>
          </p:cNvSpPr>
          <p:nvPr>
            <p:ph type="body" sz="quarter" idx="46" hasCustomPrompt="1"/>
          </p:nvPr>
        </p:nvSpPr>
        <p:spPr>
          <a:xfrm>
            <a:off x="5426019" y="328664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3" name="Text Placeholder 92">
            <a:extLst>
              <a:ext uri="{FF2B5EF4-FFF2-40B4-BE49-F238E27FC236}">
                <a16:creationId xmlns:a16="http://schemas.microsoft.com/office/drawing/2014/main" id="{CC380F73-C90F-4AAA-AE5B-063016DC71CB}"/>
              </a:ext>
            </a:extLst>
          </p:cNvPr>
          <p:cNvSpPr>
            <a:spLocks noGrp="1"/>
          </p:cNvSpPr>
          <p:nvPr>
            <p:ph type="body" sz="quarter" idx="47" hasCustomPrompt="1"/>
          </p:nvPr>
        </p:nvSpPr>
        <p:spPr>
          <a:xfrm>
            <a:off x="5426018" y="349032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4" name="Text Placeholder 92">
            <a:extLst>
              <a:ext uri="{FF2B5EF4-FFF2-40B4-BE49-F238E27FC236}">
                <a16:creationId xmlns:a16="http://schemas.microsoft.com/office/drawing/2014/main" id="{9520F3C5-0987-4517-B0EE-4E412FD9C0B8}"/>
              </a:ext>
            </a:extLst>
          </p:cNvPr>
          <p:cNvSpPr>
            <a:spLocks noGrp="1"/>
          </p:cNvSpPr>
          <p:nvPr>
            <p:ph type="body" sz="quarter" idx="48" hasCustomPrompt="1"/>
          </p:nvPr>
        </p:nvSpPr>
        <p:spPr>
          <a:xfrm>
            <a:off x="7968288" y="326759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5" name="Text Placeholder 92">
            <a:extLst>
              <a:ext uri="{FF2B5EF4-FFF2-40B4-BE49-F238E27FC236}">
                <a16:creationId xmlns:a16="http://schemas.microsoft.com/office/drawing/2014/main" id="{18B7EE9A-2CF8-4F1B-989E-4D6B081D3F42}"/>
              </a:ext>
            </a:extLst>
          </p:cNvPr>
          <p:cNvSpPr>
            <a:spLocks noGrp="1"/>
          </p:cNvSpPr>
          <p:nvPr>
            <p:ph type="body" sz="quarter" idx="49" hasCustomPrompt="1"/>
          </p:nvPr>
        </p:nvSpPr>
        <p:spPr>
          <a:xfrm>
            <a:off x="7968287" y="347127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6" name="Text Placeholder 92">
            <a:extLst>
              <a:ext uri="{FF2B5EF4-FFF2-40B4-BE49-F238E27FC236}">
                <a16:creationId xmlns:a16="http://schemas.microsoft.com/office/drawing/2014/main" id="{358A9693-91C8-4CDB-AC04-2FE5D32AC5CA}"/>
              </a:ext>
            </a:extLst>
          </p:cNvPr>
          <p:cNvSpPr>
            <a:spLocks noGrp="1"/>
          </p:cNvSpPr>
          <p:nvPr>
            <p:ph type="body" sz="quarter" idx="50" hasCustomPrompt="1"/>
          </p:nvPr>
        </p:nvSpPr>
        <p:spPr>
          <a:xfrm>
            <a:off x="10510557" y="328664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7" name="Text Placeholder 92">
            <a:extLst>
              <a:ext uri="{FF2B5EF4-FFF2-40B4-BE49-F238E27FC236}">
                <a16:creationId xmlns:a16="http://schemas.microsoft.com/office/drawing/2014/main" id="{88F651C4-2FDC-4A2D-B5D1-1E752BEBDCFC}"/>
              </a:ext>
            </a:extLst>
          </p:cNvPr>
          <p:cNvSpPr>
            <a:spLocks noGrp="1"/>
          </p:cNvSpPr>
          <p:nvPr>
            <p:ph type="body" sz="quarter" idx="51" hasCustomPrompt="1"/>
          </p:nvPr>
        </p:nvSpPr>
        <p:spPr>
          <a:xfrm>
            <a:off x="10510556" y="349032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20" name="Text Placeholder 92">
            <a:extLst>
              <a:ext uri="{FF2B5EF4-FFF2-40B4-BE49-F238E27FC236}">
                <a16:creationId xmlns:a16="http://schemas.microsoft.com/office/drawing/2014/main" id="{06775BE6-0710-4B20-8C16-DBF3B8660060}"/>
              </a:ext>
            </a:extLst>
          </p:cNvPr>
          <p:cNvSpPr>
            <a:spLocks noGrp="1"/>
          </p:cNvSpPr>
          <p:nvPr>
            <p:ph type="body" sz="quarter" idx="52" hasCustomPrompt="1"/>
          </p:nvPr>
        </p:nvSpPr>
        <p:spPr>
          <a:xfrm>
            <a:off x="331982" y="3574380"/>
            <a:ext cx="1347519" cy="433916"/>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PROJECT</a:t>
            </a:r>
            <a:br>
              <a:rPr lang="en-US"/>
            </a:br>
            <a:r>
              <a:rPr lang="en-US"/>
              <a:t>START</a:t>
            </a:r>
          </a:p>
        </p:txBody>
      </p:sp>
      <p:sp>
        <p:nvSpPr>
          <p:cNvPr id="122" name="Text Placeholder 92">
            <a:extLst>
              <a:ext uri="{FF2B5EF4-FFF2-40B4-BE49-F238E27FC236}">
                <a16:creationId xmlns:a16="http://schemas.microsoft.com/office/drawing/2014/main" id="{777F0E57-9D42-4F72-8D6D-4BE03FC71F09}"/>
              </a:ext>
            </a:extLst>
          </p:cNvPr>
          <p:cNvSpPr>
            <a:spLocks noGrp="1"/>
          </p:cNvSpPr>
          <p:nvPr>
            <p:ph type="body" sz="quarter" idx="54" hasCustomPrompt="1"/>
          </p:nvPr>
        </p:nvSpPr>
        <p:spPr>
          <a:xfrm>
            <a:off x="2010006" y="5393478"/>
            <a:ext cx="1347519" cy="393143"/>
          </a:xfrm>
        </p:spPr>
        <p:txBody>
          <a:bodyPr lIns="0" tIns="0" rIns="0" bIns="0" anchor="ctr" anchorCtr="0">
            <a:noAutofit/>
          </a:bodyPr>
          <a:lstStyle>
            <a:lvl1pPr marL="0" indent="0" algn="ctr">
              <a:spcBef>
                <a:spcPts val="200"/>
              </a:spcBef>
              <a:buNone/>
              <a:defRPr sz="3500" b="1">
                <a:solidFill>
                  <a:schemeClr val="tx2">
                    <a:lumMod val="10000"/>
                    <a:lumOff val="9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Q1</a:t>
            </a:r>
            <a:endParaRPr lang="ru-RU"/>
          </a:p>
        </p:txBody>
      </p:sp>
      <p:sp>
        <p:nvSpPr>
          <p:cNvPr id="123" name="Text Placeholder 92">
            <a:extLst>
              <a:ext uri="{FF2B5EF4-FFF2-40B4-BE49-F238E27FC236}">
                <a16:creationId xmlns:a16="http://schemas.microsoft.com/office/drawing/2014/main" id="{AC38C51F-FEF5-4ABC-A91E-2BEAAD0B16E7}"/>
              </a:ext>
            </a:extLst>
          </p:cNvPr>
          <p:cNvSpPr>
            <a:spLocks noGrp="1"/>
          </p:cNvSpPr>
          <p:nvPr>
            <p:ph type="body" sz="quarter" idx="55" hasCustomPrompt="1"/>
          </p:nvPr>
        </p:nvSpPr>
        <p:spPr>
          <a:xfrm>
            <a:off x="2010006" y="5903776"/>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
        <p:nvSpPr>
          <p:cNvPr id="124" name="Text Placeholder 92">
            <a:extLst>
              <a:ext uri="{FF2B5EF4-FFF2-40B4-BE49-F238E27FC236}">
                <a16:creationId xmlns:a16="http://schemas.microsoft.com/office/drawing/2014/main" id="{89620B00-4C09-4C77-BB19-F22F0928D3AE}"/>
              </a:ext>
            </a:extLst>
          </p:cNvPr>
          <p:cNvSpPr>
            <a:spLocks noGrp="1"/>
          </p:cNvSpPr>
          <p:nvPr>
            <p:ph type="body" sz="quarter" idx="56" hasCustomPrompt="1"/>
          </p:nvPr>
        </p:nvSpPr>
        <p:spPr>
          <a:xfrm>
            <a:off x="4286862" y="5411488"/>
            <a:ext cx="1347519" cy="393143"/>
          </a:xfrm>
        </p:spPr>
        <p:txBody>
          <a:bodyPr lIns="0" tIns="0" rIns="0" bIns="0" anchor="ctr" anchorCtr="0">
            <a:noAutofit/>
          </a:bodyPr>
          <a:lstStyle>
            <a:lvl1pPr marL="0" indent="0" algn="ctr">
              <a:spcBef>
                <a:spcPts val="200"/>
              </a:spcBef>
              <a:buNone/>
              <a:defRPr sz="3500" b="1">
                <a:solidFill>
                  <a:schemeClr val="accent1">
                    <a:lumMod val="20000"/>
                    <a:lumOff val="8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Q2</a:t>
            </a:r>
            <a:endParaRPr lang="ru-RU"/>
          </a:p>
        </p:txBody>
      </p:sp>
      <p:sp>
        <p:nvSpPr>
          <p:cNvPr id="125" name="Text Placeholder 92">
            <a:extLst>
              <a:ext uri="{FF2B5EF4-FFF2-40B4-BE49-F238E27FC236}">
                <a16:creationId xmlns:a16="http://schemas.microsoft.com/office/drawing/2014/main" id="{7F740E72-128A-47CB-944C-6364E308697E}"/>
              </a:ext>
            </a:extLst>
          </p:cNvPr>
          <p:cNvSpPr>
            <a:spLocks noGrp="1"/>
          </p:cNvSpPr>
          <p:nvPr>
            <p:ph type="body" sz="quarter" idx="57" hasCustomPrompt="1"/>
          </p:nvPr>
        </p:nvSpPr>
        <p:spPr>
          <a:xfrm>
            <a:off x="4286862" y="5921786"/>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
        <p:nvSpPr>
          <p:cNvPr id="126" name="Text Placeholder 92">
            <a:extLst>
              <a:ext uri="{FF2B5EF4-FFF2-40B4-BE49-F238E27FC236}">
                <a16:creationId xmlns:a16="http://schemas.microsoft.com/office/drawing/2014/main" id="{9A2F611C-4E32-4954-A71A-9D325D3635F9}"/>
              </a:ext>
            </a:extLst>
          </p:cNvPr>
          <p:cNvSpPr>
            <a:spLocks noGrp="1"/>
          </p:cNvSpPr>
          <p:nvPr>
            <p:ph type="body" sz="quarter" idx="58" hasCustomPrompt="1"/>
          </p:nvPr>
        </p:nvSpPr>
        <p:spPr>
          <a:xfrm>
            <a:off x="6563718" y="5394196"/>
            <a:ext cx="1347519" cy="393143"/>
          </a:xfrm>
        </p:spPr>
        <p:txBody>
          <a:bodyPr lIns="0" tIns="0" rIns="0" bIns="0" anchor="ctr" anchorCtr="0">
            <a:noAutofit/>
          </a:bodyPr>
          <a:lstStyle>
            <a:lvl1pPr marL="0" indent="0" algn="ctr">
              <a:spcBef>
                <a:spcPts val="200"/>
              </a:spcBef>
              <a:buNone/>
              <a:defRPr sz="3500" b="1">
                <a:solidFill>
                  <a:schemeClr val="accent2">
                    <a:lumMod val="10000"/>
                    <a:lumOff val="9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Q3</a:t>
            </a:r>
            <a:endParaRPr lang="ru-RU"/>
          </a:p>
        </p:txBody>
      </p:sp>
      <p:sp>
        <p:nvSpPr>
          <p:cNvPr id="127" name="Text Placeholder 92">
            <a:extLst>
              <a:ext uri="{FF2B5EF4-FFF2-40B4-BE49-F238E27FC236}">
                <a16:creationId xmlns:a16="http://schemas.microsoft.com/office/drawing/2014/main" id="{6BECFCA3-3003-4E1C-B95A-77F0E24555D2}"/>
              </a:ext>
            </a:extLst>
          </p:cNvPr>
          <p:cNvSpPr>
            <a:spLocks noGrp="1"/>
          </p:cNvSpPr>
          <p:nvPr>
            <p:ph type="body" sz="quarter" idx="59" hasCustomPrompt="1"/>
          </p:nvPr>
        </p:nvSpPr>
        <p:spPr>
          <a:xfrm>
            <a:off x="6563718" y="5904494"/>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
        <p:nvSpPr>
          <p:cNvPr id="128" name="Text Placeholder 92">
            <a:extLst>
              <a:ext uri="{FF2B5EF4-FFF2-40B4-BE49-F238E27FC236}">
                <a16:creationId xmlns:a16="http://schemas.microsoft.com/office/drawing/2014/main" id="{ADC5ADB7-1218-43F3-8DF4-23F099ECCEB8}"/>
              </a:ext>
            </a:extLst>
          </p:cNvPr>
          <p:cNvSpPr>
            <a:spLocks noGrp="1"/>
          </p:cNvSpPr>
          <p:nvPr>
            <p:ph type="body" sz="quarter" idx="60" hasCustomPrompt="1"/>
          </p:nvPr>
        </p:nvSpPr>
        <p:spPr>
          <a:xfrm>
            <a:off x="8840573" y="5411488"/>
            <a:ext cx="1347519" cy="393143"/>
          </a:xfrm>
        </p:spPr>
        <p:txBody>
          <a:bodyPr lIns="0" tIns="0" rIns="0" bIns="0" anchor="ctr" anchorCtr="0">
            <a:noAutofit/>
          </a:bodyPr>
          <a:lstStyle>
            <a:lvl1pPr marL="0" indent="0" algn="ctr">
              <a:spcBef>
                <a:spcPts val="200"/>
              </a:spcBef>
              <a:buNone/>
              <a:defRPr sz="3500" b="1">
                <a:solidFill>
                  <a:schemeClr val="accent4">
                    <a:lumMod val="10000"/>
                    <a:lumOff val="9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Q4</a:t>
            </a:r>
            <a:endParaRPr lang="ru-RU"/>
          </a:p>
        </p:txBody>
      </p:sp>
      <p:sp>
        <p:nvSpPr>
          <p:cNvPr id="129" name="Text Placeholder 92">
            <a:extLst>
              <a:ext uri="{FF2B5EF4-FFF2-40B4-BE49-F238E27FC236}">
                <a16:creationId xmlns:a16="http://schemas.microsoft.com/office/drawing/2014/main" id="{371EA831-AF53-4C92-875F-48C5C459B321}"/>
              </a:ext>
            </a:extLst>
          </p:cNvPr>
          <p:cNvSpPr>
            <a:spLocks noGrp="1"/>
          </p:cNvSpPr>
          <p:nvPr>
            <p:ph type="body" sz="quarter" idx="61" hasCustomPrompt="1"/>
          </p:nvPr>
        </p:nvSpPr>
        <p:spPr>
          <a:xfrm>
            <a:off x="8840573" y="5921786"/>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Tree>
    <p:extLst>
      <p:ext uri="{BB962C8B-B14F-4D97-AF65-F5344CB8AC3E}">
        <p14:creationId xmlns:p14="http://schemas.microsoft.com/office/powerpoint/2010/main" val="1001722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838200" y="6356351"/>
            <a:ext cx="2743200" cy="365125"/>
          </a:xfrm>
          <a:prstGeom prst="rect">
            <a:avLst/>
          </a:prstGeom>
        </p:spPr>
        <p:txBody>
          <a:bodyPr/>
          <a:lstStyle/>
          <a:p>
            <a:fld id="{15201D37-6D38-44BF-84CC-580E8AC3C3AC}" type="datetime1">
              <a:rPr lang="en-CA" smtClean="0"/>
              <a:t>2025-11-10</a:t>
            </a:fld>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038600" y="6356351"/>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916519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3"/>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3"/>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E40D50F-0626-7A4B-A742-09CCAA5CF4F6}" type="slidenum">
              <a:t>‹#›</a:t>
            </a:fld>
            <a:endParaRPr lang="en-US"/>
          </a:p>
        </p:txBody>
      </p:sp>
      <p:sp>
        <p:nvSpPr>
          <p:cNvPr id="5" name="TextBox 4"/>
          <p:cNvSpPr txBox="1"/>
          <p:nvPr userDrawn="1"/>
        </p:nvSpPr>
        <p:spPr>
          <a:xfrm>
            <a:off x="0" y="0"/>
            <a:ext cx="12192000" cy="300082"/>
          </a:xfrm>
          <a:prstGeom prst="rect">
            <a:avLst/>
          </a:prstGeom>
          <a:solidFill>
            <a:srgbClr val="99001F"/>
          </a:solidFill>
        </p:spPr>
        <p:txBody>
          <a:bodyPr wrap="square" rtlCol="0">
            <a:spAutoFit/>
          </a:bodyPr>
          <a:lstStyle/>
          <a:p>
            <a:endParaRPr lang="en-US" sz="1350"/>
          </a:p>
        </p:txBody>
      </p:sp>
      <p:sp>
        <p:nvSpPr>
          <p:cNvPr id="6" name="Text Placeholder 12"/>
          <p:cNvSpPr>
            <a:spLocks noGrp="1"/>
          </p:cNvSpPr>
          <p:nvPr>
            <p:ph type="body" sz="quarter" idx="13" hasCustomPrompt="1"/>
          </p:nvPr>
        </p:nvSpPr>
        <p:spPr>
          <a:xfrm>
            <a:off x="378886" y="26460"/>
            <a:ext cx="11442700" cy="342872"/>
          </a:xfrm>
        </p:spPr>
        <p:txBody>
          <a:bodyPr/>
          <a:lstStyle>
            <a:lvl1pPr marL="0" indent="0">
              <a:buNone/>
              <a:defRPr sz="1125">
                <a:solidFill>
                  <a:srgbClr val="FFFFFF"/>
                </a:solidFill>
              </a:defRPr>
            </a:lvl1pPr>
          </a:lstStyle>
          <a:p>
            <a:pPr lvl="0"/>
            <a:r>
              <a:rPr lang="en-CA"/>
              <a:t>Click to edit text</a:t>
            </a:r>
            <a:endParaRPr lang="en-US"/>
          </a:p>
        </p:txBody>
      </p:sp>
    </p:spTree>
    <p:extLst>
      <p:ext uri="{BB962C8B-B14F-4D97-AF65-F5344CB8AC3E}">
        <p14:creationId xmlns:p14="http://schemas.microsoft.com/office/powerpoint/2010/main" val="1991523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re seul">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ABC21F7E-58FE-D049-ABAE-1389E91681F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F8929614-25E8-7C40-B3D8-97B8D703FBC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FAD1A96F-BCA0-5B44-A660-370961E12B29}"/>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6F4ECF1C-F6D1-B840-9427-7010A0FC97F0}"/>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35029439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Image avec légende">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B5043DA6-F6E2-B44B-966E-7681CBC26F69}"/>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CE919A06-F4CD-CA4A-973D-806981699791}"/>
              </a:ext>
            </a:extLst>
          </p:cNvPr>
          <p:cNvSpPr>
            <a:spLocks noGrp="1"/>
          </p:cNvSpPr>
          <p:nvPr>
            <p:ph type="pic" idx="1" hasCustomPrompt="1"/>
          </p:nvPr>
        </p:nvSpPr>
        <p:spPr>
          <a:xfrm>
            <a:off x="5183188" y="987425"/>
            <a:ext cx="6172200" cy="4873625"/>
          </a:xfrm>
          <a:prstGeom prst="rect">
            <a:avLst/>
          </a:prstGeom>
        </p:spPr>
        <p:txBody>
          <a:bodyPr>
            <a:normAutofit/>
          </a:bodyPr>
          <a:lstStyle>
            <a:lvl1pPr marL="0" indent="0">
              <a:buNone/>
              <a:defRPr sz="1600">
                <a:latin typeface="Arial MT Std" panose="020B0402020200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5E297C46-D278-1B45-850B-6B2A1027B762}"/>
              </a:ext>
            </a:extLst>
          </p:cNvPr>
          <p:cNvSpPr>
            <a:spLocks noGrp="1"/>
          </p:cNvSpPr>
          <p:nvPr>
            <p:ph type="title" hasCustomPrompt="1"/>
          </p:nvPr>
        </p:nvSpPr>
        <p:spPr>
          <a:xfrm>
            <a:off x="839788" y="987424"/>
            <a:ext cx="3932237" cy="978535"/>
          </a:xfrm>
          <a:prstGeom prst="rect">
            <a:avLst/>
          </a:prstGeom>
        </p:spPr>
        <p:txBody>
          <a:bodyPr anchor="b">
            <a:normAutofit/>
          </a:bodyPr>
          <a:lstStyle>
            <a:lvl1pPr>
              <a:defRPr sz="2000">
                <a:latin typeface="Arial MT Std" panose="020B0402020200020204" pitchFamily="34" charset="0"/>
              </a:defRPr>
            </a:lvl1pPr>
          </a:lstStyle>
          <a:p>
            <a:r>
              <a:rPr lang="en-US"/>
              <a:t>CLICK TO EDIT </a:t>
            </a:r>
            <a:br>
              <a:rPr lang="en-US"/>
            </a:br>
            <a:r>
              <a:rPr lang="en-US"/>
              <a:t>MASTER TITLE STYLE</a:t>
            </a:r>
          </a:p>
        </p:txBody>
      </p:sp>
      <p:sp>
        <p:nvSpPr>
          <p:cNvPr id="11" name="Text Placeholder 3">
            <a:extLst>
              <a:ext uri="{FF2B5EF4-FFF2-40B4-BE49-F238E27FC236}">
                <a16:creationId xmlns:a16="http://schemas.microsoft.com/office/drawing/2014/main" id="{B52E6762-2574-764E-99AC-78507C80B6B2}"/>
              </a:ext>
            </a:extLst>
          </p:cNvPr>
          <p:cNvSpPr>
            <a:spLocks noGrp="1"/>
          </p:cNvSpPr>
          <p:nvPr>
            <p:ph type="body" sz="half" idx="2" hasCustomPrompt="1"/>
          </p:nvPr>
        </p:nvSpPr>
        <p:spPr>
          <a:xfrm>
            <a:off x="839788" y="2057400"/>
            <a:ext cx="3932237" cy="3811588"/>
          </a:xfrm>
          <a:prstGeom prst="rect">
            <a:avLst/>
          </a:prstGeom>
        </p:spPr>
        <p:txBody>
          <a:bodyPr/>
          <a:lstStyle>
            <a:lvl1pPr marL="0" indent="0">
              <a:buNone/>
              <a:defRPr sz="1600">
                <a:latin typeface="Arial MT Std" panose="020B0402020200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ubtitle 2">
            <a:extLst>
              <a:ext uri="{FF2B5EF4-FFF2-40B4-BE49-F238E27FC236}">
                <a16:creationId xmlns:a16="http://schemas.microsoft.com/office/drawing/2014/main" id="{467691D8-A545-3E41-9DD3-01AC9CF7E822}"/>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2" name="Slide Number Placeholder 5">
            <a:extLst>
              <a:ext uri="{FF2B5EF4-FFF2-40B4-BE49-F238E27FC236}">
                <a16:creationId xmlns:a16="http://schemas.microsoft.com/office/drawing/2014/main" id="{E6321D43-1F48-5D42-9D49-5357435AFAC5}"/>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4349070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700D70BF-0D78-8947-9B2F-B0F56FF5C8C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a:extLst>
              <a:ext uri="{FF2B5EF4-FFF2-40B4-BE49-F238E27FC236}">
                <a16:creationId xmlns:a16="http://schemas.microsoft.com/office/drawing/2014/main" id="{05561771-F5B0-B740-831B-001696BB1FE6}"/>
              </a:ext>
            </a:extLst>
          </p:cNvPr>
          <p:cNvSpPr>
            <a:spLocks noGrp="1"/>
          </p:cNvSpPr>
          <p:nvPr>
            <p:ph type="body" orient="vert" idx="1"/>
          </p:nvPr>
        </p:nvSpPr>
        <p:spPr>
          <a:xfrm>
            <a:off x="838200" y="1825625"/>
            <a:ext cx="10515600" cy="4146197"/>
          </a:xfrm>
          <a:prstGeom prst="rect">
            <a:avLst/>
          </a:prstGeom>
        </p:spPr>
        <p:txBody>
          <a:bodyPr vert="eaVert">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Title 1">
            <a:extLst>
              <a:ext uri="{FF2B5EF4-FFF2-40B4-BE49-F238E27FC236}">
                <a16:creationId xmlns:a16="http://schemas.microsoft.com/office/drawing/2014/main" id="{478D8594-770D-2F41-980E-F79D6542DB1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7" name="Subtitle 2">
            <a:extLst>
              <a:ext uri="{FF2B5EF4-FFF2-40B4-BE49-F238E27FC236}">
                <a16:creationId xmlns:a16="http://schemas.microsoft.com/office/drawing/2014/main" id="{BEA5A1E9-D7B6-5340-947A-1F94DDAB71B4}"/>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0" name="Slide Number Placeholder 5">
            <a:extLst>
              <a:ext uri="{FF2B5EF4-FFF2-40B4-BE49-F238E27FC236}">
                <a16:creationId xmlns:a16="http://schemas.microsoft.com/office/drawing/2014/main" id="{12C95B3F-EB60-0C49-B87A-157BB552B1C6}"/>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38191170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10953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B8EC27-FAE0-4B3C-9840-130044D99275}"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
        <p:nvSpPr>
          <p:cNvPr id="7" name="Rectangle: Rounded Corners 6">
            <a:extLst>
              <a:ext uri="{FF2B5EF4-FFF2-40B4-BE49-F238E27FC236}">
                <a16:creationId xmlns:a16="http://schemas.microsoft.com/office/drawing/2014/main" id="{8A83B9E3-B5D3-56FD-ACAD-D7AC8550C2D6}"/>
              </a:ext>
            </a:extLst>
          </p:cNvPr>
          <p:cNvSpPr>
            <a:spLocks/>
          </p:cNvSpPr>
          <p:nvPr userDrawn="1"/>
        </p:nvSpPr>
        <p:spPr>
          <a:xfrm>
            <a:off x="273050" y="1335659"/>
            <a:ext cx="4743450" cy="3892550"/>
          </a:xfrm>
          <a:prstGeom prst="roundRect">
            <a:avLst>
              <a:gd name="adj" fmla="val 10982"/>
            </a:avLst>
          </a:prstGeom>
          <a:solidFill>
            <a:schemeClr val="bg1"/>
          </a:solidFill>
          <a:ln w="9525" cap="flat" cmpd="sng">
            <a:solidFill>
              <a:schemeClr val="bg1">
                <a:lumMod val="95000"/>
              </a:schemeClr>
            </a:solidFill>
            <a:prstDash val="solid"/>
            <a:round/>
            <a:headEnd type="none" w="sm" len="sm"/>
            <a:tailEnd type="none" w="sm" len="sm"/>
          </a:ln>
          <a:effectLst>
            <a:outerShdw blurRad="50800" dist="38100" dir="2700000" algn="tl" rotWithShape="0">
              <a:prstClr val="black">
                <a:alpha val="40000"/>
              </a:prstClr>
            </a:outerShdw>
          </a:effectLst>
        </p:spPr>
        <p:txBody>
          <a:bodyPr rtlCol="0" anchor="ctr"/>
          <a:lstStyle/>
          <a:p>
            <a:pPr algn="ctr"/>
            <a:endParaRPr lang="en-CA" sz="1343"/>
          </a:p>
        </p:txBody>
      </p:sp>
      <p:grpSp>
        <p:nvGrpSpPr>
          <p:cNvPr id="16" name="Group 15">
            <a:extLst>
              <a:ext uri="{FF2B5EF4-FFF2-40B4-BE49-F238E27FC236}">
                <a16:creationId xmlns:a16="http://schemas.microsoft.com/office/drawing/2014/main" id="{EF50D49A-EA38-FB8F-3F01-2A35373E3DEE}"/>
              </a:ext>
            </a:extLst>
          </p:cNvPr>
          <p:cNvGrpSpPr/>
          <p:nvPr userDrawn="1"/>
        </p:nvGrpSpPr>
        <p:grpSpPr>
          <a:xfrm>
            <a:off x="0" y="3141803"/>
            <a:ext cx="5016500" cy="430957"/>
            <a:chOff x="1107276" y="3051521"/>
            <a:chExt cx="3249545" cy="408556"/>
          </a:xfrm>
          <a:solidFill>
            <a:srgbClr val="F3F5F7"/>
          </a:solidFill>
        </p:grpSpPr>
        <p:sp>
          <p:nvSpPr>
            <p:cNvPr id="17" name="Freeform 5">
              <a:extLst>
                <a:ext uri="{FF2B5EF4-FFF2-40B4-BE49-F238E27FC236}">
                  <a16:creationId xmlns:a16="http://schemas.microsoft.com/office/drawing/2014/main" id="{7C99FE5C-7DAF-9537-92FE-CB0F3395B17C}"/>
                </a:ext>
              </a:extLst>
            </p:cNvPr>
            <p:cNvSpPr/>
            <p:nvPr/>
          </p:nvSpPr>
          <p:spPr>
            <a:xfrm>
              <a:off x="3453172" y="3051521"/>
              <a:ext cx="903649" cy="408555"/>
            </a:xfrm>
            <a:custGeom>
              <a:avLst/>
              <a:gdLst/>
              <a:ahLst/>
              <a:cxnLst/>
              <a:rect l="l" t="t" r="r" b="b"/>
              <a:pathLst>
                <a:path w="3329940" h="2269490">
                  <a:moveTo>
                    <a:pt x="2740660" y="0"/>
                  </a:moveTo>
                  <a:lnTo>
                    <a:pt x="0" y="0"/>
                  </a:lnTo>
                  <a:lnTo>
                    <a:pt x="0" y="2269490"/>
                  </a:lnTo>
                  <a:lnTo>
                    <a:pt x="2740660" y="2269490"/>
                  </a:lnTo>
                  <a:lnTo>
                    <a:pt x="2740660" y="2268220"/>
                  </a:lnTo>
                  <a:lnTo>
                    <a:pt x="3329940" y="1134110"/>
                  </a:lnTo>
                  <a:close/>
                </a:path>
              </a:pathLst>
            </a:cu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sp>
          <p:nvSpPr>
            <p:cNvPr id="18" name="Freeform 5">
              <a:extLst>
                <a:ext uri="{FF2B5EF4-FFF2-40B4-BE49-F238E27FC236}">
                  <a16:creationId xmlns:a16="http://schemas.microsoft.com/office/drawing/2014/main" id="{C9F6A416-794C-218E-84FA-78F36EBA242C}"/>
                </a:ext>
              </a:extLst>
            </p:cNvPr>
            <p:cNvSpPr/>
            <p:nvPr/>
          </p:nvSpPr>
          <p:spPr>
            <a:xfrm>
              <a:off x="1107276" y="3051522"/>
              <a:ext cx="2883699" cy="408555"/>
            </a:xfrm>
            <a:prstGeom prst="roundRect">
              <a:avLst/>
            </a:pr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grpSp>
      <p:sp>
        <p:nvSpPr>
          <p:cNvPr id="3" name="Arrow: Pentagon 2">
            <a:extLst>
              <a:ext uri="{FF2B5EF4-FFF2-40B4-BE49-F238E27FC236}">
                <a16:creationId xmlns:a16="http://schemas.microsoft.com/office/drawing/2014/main" id="{11A8E721-B2CD-73E9-82BC-5D5119D94826}"/>
              </a:ext>
              <a:ext uri="{C183D7F6-B498-43B3-948B-1728B52AA6E4}">
                <adec:decorative xmlns:adec="http://schemas.microsoft.com/office/drawing/2017/decorative" val="1"/>
              </a:ext>
            </a:extLst>
          </p:cNvPr>
          <p:cNvSpPr/>
          <p:nvPr userDrawn="1"/>
        </p:nvSpPr>
        <p:spPr>
          <a:xfrm>
            <a:off x="277079" y="3155024"/>
            <a:ext cx="4717812" cy="397634"/>
          </a:xfrm>
          <a:prstGeom prst="homePlate">
            <a:avLst/>
          </a:prstGeom>
          <a:noFill/>
          <a:ln>
            <a:solidFill>
              <a:schemeClr val="accent5">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Rounded Corners 7">
            <a:extLst>
              <a:ext uri="{FF2B5EF4-FFF2-40B4-BE49-F238E27FC236}">
                <a16:creationId xmlns:a16="http://schemas.microsoft.com/office/drawing/2014/main" id="{6B3A0506-4D17-726D-B138-313C24D8B0A8}"/>
              </a:ext>
              <a:ext uri="{C183D7F6-B498-43B3-948B-1728B52AA6E4}">
                <adec:decorative xmlns:adec="http://schemas.microsoft.com/office/drawing/2017/decorative" val="1"/>
              </a:ext>
            </a:extLst>
          </p:cNvPr>
          <p:cNvSpPr/>
          <p:nvPr userDrawn="1"/>
        </p:nvSpPr>
        <p:spPr>
          <a:xfrm>
            <a:off x="277079" y="664334"/>
            <a:ext cx="11637841" cy="537950"/>
          </a:xfrm>
          <a:prstGeom prst="round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9B56E0C1-FA23-0031-AAAD-3EF514E683C8}"/>
              </a:ext>
              <a:ext uri="{C183D7F6-B498-43B3-948B-1728B52AA6E4}">
                <adec:decorative xmlns:adec="http://schemas.microsoft.com/office/drawing/2017/decorative" val="1"/>
              </a:ext>
            </a:extLst>
          </p:cNvPr>
          <p:cNvSpPr/>
          <p:nvPr userDrawn="1"/>
        </p:nvSpPr>
        <p:spPr>
          <a:xfrm>
            <a:off x="349786" y="5385476"/>
            <a:ext cx="11637841" cy="397634"/>
          </a:xfrm>
          <a:prstGeom prst="round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Oval 18">
            <a:extLst>
              <a:ext uri="{FF2B5EF4-FFF2-40B4-BE49-F238E27FC236}">
                <a16:creationId xmlns:a16="http://schemas.microsoft.com/office/drawing/2014/main" id="{1112FBA1-83AD-648D-9062-A8CD81806BDA}"/>
              </a:ext>
              <a:ext uri="{C183D7F6-B498-43B3-948B-1728B52AA6E4}">
                <adec:decorative xmlns:adec="http://schemas.microsoft.com/office/drawing/2017/decorative" val="1"/>
              </a:ext>
            </a:extLst>
          </p:cNvPr>
          <p:cNvSpPr/>
          <p:nvPr userDrawn="1"/>
        </p:nvSpPr>
        <p:spPr>
          <a:xfrm>
            <a:off x="3412746" y="5931995"/>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Oval 19">
            <a:extLst>
              <a:ext uri="{FF2B5EF4-FFF2-40B4-BE49-F238E27FC236}">
                <a16:creationId xmlns:a16="http://schemas.microsoft.com/office/drawing/2014/main" id="{FF5C132C-CDB7-8AE0-538E-61E05F8C5160}"/>
              </a:ext>
              <a:ext uri="{C183D7F6-B498-43B3-948B-1728B52AA6E4}">
                <adec:decorative xmlns:adec="http://schemas.microsoft.com/office/drawing/2017/decorative" val="1"/>
              </a:ext>
            </a:extLst>
          </p:cNvPr>
          <p:cNvSpPr/>
          <p:nvPr userDrawn="1"/>
        </p:nvSpPr>
        <p:spPr>
          <a:xfrm>
            <a:off x="393980" y="5936820"/>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 name="Oval 20">
            <a:extLst>
              <a:ext uri="{FF2B5EF4-FFF2-40B4-BE49-F238E27FC236}">
                <a16:creationId xmlns:a16="http://schemas.microsoft.com/office/drawing/2014/main" id="{E4BA962F-60CF-D43F-AFBE-9F95948D44CD}"/>
              </a:ext>
              <a:ext uri="{C183D7F6-B498-43B3-948B-1728B52AA6E4}">
                <adec:decorative xmlns:adec="http://schemas.microsoft.com/office/drawing/2017/decorative" val="1"/>
              </a:ext>
            </a:extLst>
          </p:cNvPr>
          <p:cNvSpPr/>
          <p:nvPr userDrawn="1"/>
        </p:nvSpPr>
        <p:spPr>
          <a:xfrm>
            <a:off x="5236324" y="5931995"/>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 name="Oval 21">
            <a:extLst>
              <a:ext uri="{FF2B5EF4-FFF2-40B4-BE49-F238E27FC236}">
                <a16:creationId xmlns:a16="http://schemas.microsoft.com/office/drawing/2014/main" id="{0DDB9352-ECCD-B407-C1BC-E33F68931939}"/>
              </a:ext>
              <a:ext uri="{C183D7F6-B498-43B3-948B-1728B52AA6E4}">
                <adec:decorative xmlns:adec="http://schemas.microsoft.com/office/drawing/2017/decorative" val="1"/>
              </a:ext>
            </a:extLst>
          </p:cNvPr>
          <p:cNvSpPr/>
          <p:nvPr userDrawn="1"/>
        </p:nvSpPr>
        <p:spPr>
          <a:xfrm>
            <a:off x="8439219" y="5936819"/>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27" name="Group 26">
            <a:extLst>
              <a:ext uri="{FF2B5EF4-FFF2-40B4-BE49-F238E27FC236}">
                <a16:creationId xmlns:a16="http://schemas.microsoft.com/office/drawing/2014/main" id="{4C7009D1-4BCC-7C7C-BC70-18B86C4A76F2}"/>
              </a:ext>
            </a:extLst>
          </p:cNvPr>
          <p:cNvGrpSpPr/>
          <p:nvPr userDrawn="1"/>
        </p:nvGrpSpPr>
        <p:grpSpPr>
          <a:xfrm>
            <a:off x="-5061" y="1329923"/>
            <a:ext cx="5016500" cy="430957"/>
            <a:chOff x="1107276" y="3051521"/>
            <a:chExt cx="3249545" cy="408556"/>
          </a:xfrm>
          <a:solidFill>
            <a:srgbClr val="F3F5F7"/>
          </a:solidFill>
        </p:grpSpPr>
        <p:sp>
          <p:nvSpPr>
            <p:cNvPr id="28" name="Freeform 5">
              <a:extLst>
                <a:ext uri="{FF2B5EF4-FFF2-40B4-BE49-F238E27FC236}">
                  <a16:creationId xmlns:a16="http://schemas.microsoft.com/office/drawing/2014/main" id="{97C1FA99-F5E9-1347-62AF-215BC026AC79}"/>
                </a:ext>
              </a:extLst>
            </p:cNvPr>
            <p:cNvSpPr/>
            <p:nvPr/>
          </p:nvSpPr>
          <p:spPr>
            <a:xfrm>
              <a:off x="3453172" y="3051521"/>
              <a:ext cx="903649" cy="408555"/>
            </a:xfrm>
            <a:custGeom>
              <a:avLst/>
              <a:gdLst/>
              <a:ahLst/>
              <a:cxnLst/>
              <a:rect l="l" t="t" r="r" b="b"/>
              <a:pathLst>
                <a:path w="3329940" h="2269490">
                  <a:moveTo>
                    <a:pt x="2740660" y="0"/>
                  </a:moveTo>
                  <a:lnTo>
                    <a:pt x="0" y="0"/>
                  </a:lnTo>
                  <a:lnTo>
                    <a:pt x="0" y="2269490"/>
                  </a:lnTo>
                  <a:lnTo>
                    <a:pt x="2740660" y="2269490"/>
                  </a:lnTo>
                  <a:lnTo>
                    <a:pt x="2740660" y="2268220"/>
                  </a:lnTo>
                  <a:lnTo>
                    <a:pt x="3329940" y="1134110"/>
                  </a:lnTo>
                  <a:close/>
                </a:path>
              </a:pathLst>
            </a:cu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sp>
          <p:nvSpPr>
            <p:cNvPr id="29" name="Freeform 5">
              <a:extLst>
                <a:ext uri="{FF2B5EF4-FFF2-40B4-BE49-F238E27FC236}">
                  <a16:creationId xmlns:a16="http://schemas.microsoft.com/office/drawing/2014/main" id="{8F15D44E-413D-44D0-9637-CF74748A3FAB}"/>
                </a:ext>
              </a:extLst>
            </p:cNvPr>
            <p:cNvSpPr/>
            <p:nvPr/>
          </p:nvSpPr>
          <p:spPr>
            <a:xfrm>
              <a:off x="1107276" y="3051522"/>
              <a:ext cx="2883699" cy="408555"/>
            </a:xfrm>
            <a:prstGeom prst="roundRect">
              <a:avLst/>
            </a:pr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grpSp>
      <p:sp>
        <p:nvSpPr>
          <p:cNvPr id="30" name="Arrow: Pentagon 29">
            <a:extLst>
              <a:ext uri="{FF2B5EF4-FFF2-40B4-BE49-F238E27FC236}">
                <a16:creationId xmlns:a16="http://schemas.microsoft.com/office/drawing/2014/main" id="{D8DD0685-2736-7AA9-EA7F-152770C7C6EB}"/>
              </a:ext>
              <a:ext uri="{C183D7F6-B498-43B3-948B-1728B52AA6E4}">
                <adec:decorative xmlns:adec="http://schemas.microsoft.com/office/drawing/2017/decorative" val="1"/>
              </a:ext>
            </a:extLst>
          </p:cNvPr>
          <p:cNvSpPr/>
          <p:nvPr userDrawn="1"/>
        </p:nvSpPr>
        <p:spPr>
          <a:xfrm>
            <a:off x="272018" y="1343144"/>
            <a:ext cx="4717812" cy="397634"/>
          </a:xfrm>
          <a:prstGeom prst="homePlate">
            <a:avLst/>
          </a:prstGeom>
          <a:noFill/>
          <a:ln>
            <a:solidFill>
              <a:schemeClr val="accent5">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4470754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75A0E2-75D1-4EE0-BFD6-193BD7179287}"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622330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Alexis -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4C72A-DB6C-CC96-E6A5-BAF2A0F9F4D3}"/>
              </a:ext>
            </a:extLst>
          </p:cNvPr>
          <p:cNvSpPr>
            <a:spLocks noGrp="1"/>
          </p:cNvSpPr>
          <p:nvPr>
            <p:ph type="title"/>
          </p:nvPr>
        </p:nvSpPr>
        <p:spPr>
          <a:xfrm>
            <a:off x="838200" y="963642"/>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C1345CC-0D8A-DC3D-DA60-1FBBB079E5DD}"/>
              </a:ext>
            </a:extLst>
          </p:cNvPr>
          <p:cNvSpPr>
            <a:spLocks noGrp="1"/>
          </p:cNvSpPr>
          <p:nvPr>
            <p:ph type="sldNum" sz="quarter" idx="12"/>
          </p:nvPr>
        </p:nvSpPr>
        <p:spPr/>
        <p:txBody>
          <a:bodyPr/>
          <a:lstStyle/>
          <a:p>
            <a:fld id="{0BAB56C9-7437-E942-95D0-C6702221D6E1}" type="slidenum">
              <a:rPr lang="en-US" smtClean="0"/>
              <a:t>‹#›</a:t>
            </a:fld>
            <a:endParaRPr lang="en-US"/>
          </a:p>
        </p:txBody>
      </p:sp>
      <p:sp>
        <p:nvSpPr>
          <p:cNvPr id="7" name="Content Placeholder 6">
            <a:extLst>
              <a:ext uri="{FF2B5EF4-FFF2-40B4-BE49-F238E27FC236}">
                <a16:creationId xmlns:a16="http://schemas.microsoft.com/office/drawing/2014/main" id="{8F7B8CD0-64A1-A1A8-0F22-F858254DF700}"/>
              </a:ext>
            </a:extLst>
          </p:cNvPr>
          <p:cNvSpPr>
            <a:spLocks noGrp="1"/>
          </p:cNvSpPr>
          <p:nvPr>
            <p:ph sz="quarter" idx="13"/>
          </p:nvPr>
        </p:nvSpPr>
        <p:spPr>
          <a:xfrm>
            <a:off x="838200" y="2378075"/>
            <a:ext cx="10515600" cy="1562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9" name="Content Placeholder 8">
            <a:extLst>
              <a:ext uri="{FF2B5EF4-FFF2-40B4-BE49-F238E27FC236}">
                <a16:creationId xmlns:a16="http://schemas.microsoft.com/office/drawing/2014/main" id="{FF7CD8D5-1A90-B37E-7C3C-1F7AE7AE7C04}"/>
              </a:ext>
            </a:extLst>
          </p:cNvPr>
          <p:cNvSpPr>
            <a:spLocks noGrp="1"/>
          </p:cNvSpPr>
          <p:nvPr>
            <p:ph sz="quarter" idx="14"/>
          </p:nvPr>
        </p:nvSpPr>
        <p:spPr>
          <a:xfrm>
            <a:off x="838200" y="4029076"/>
            <a:ext cx="10515600" cy="1865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14714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DBD343-7667-495A-BDE1-C7686EE92770}" type="datetime1">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13887838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6EF3AB-D455-443A-BF09-82461F72FD88}" type="datetime1">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39538953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410935-0106-48E4-944E-542A74C15867}" type="datetime1">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5799259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E66912-50BB-43A8-8D7F-B373BB970EE0}" type="datetime1">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23279591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733D6E-D946-419E-BB9F-6F4B5581C853}" type="datetime1">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17837990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95E28E-4501-4845-B38F-D8A325365BF0}" type="datetime1">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1286099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D571B1-8E59-4D64-AF87-C5E8186B5BF6}"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341127736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58BAA4-848A-4AEA-BFD2-9216C42D616C}"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33622436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25335995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C9215-B290-26F4-A4E2-E98B3297C9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A279A1B-439D-1681-D114-D2A599EDF0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F2855E2-A651-9797-2078-47E813281766}"/>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8B435F6B-1DAC-2AAE-925D-240559C8CEA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193D600-19B5-B44D-2E8C-5422435477C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86849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D87E4-63B8-BECF-8793-13A212190B91}"/>
              </a:ext>
            </a:extLst>
          </p:cNvPr>
          <p:cNvSpPr>
            <a:spLocks noGrp="1"/>
          </p:cNvSpPr>
          <p:nvPr>
            <p:ph type="title"/>
          </p:nvPr>
        </p:nvSpPr>
        <p:spPr>
          <a:xfrm>
            <a:off x="960120" y="2368493"/>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80F0E2A-08F3-E42E-FE52-ED414E8E732D}"/>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5927923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0EC6D-73EE-FC44-6D8E-5515AAAD4EE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19E8884-4997-2883-D168-D8689C9475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A784C17-6759-DF48-9A85-98613C90116E}"/>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694AEED7-448C-1599-1904-B951FC574F4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0A08991-3448-D1F6-2E7F-35A44B02251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25171738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125C6-4A47-EF1A-7232-90A05AAD50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64BB5A9-90BF-9E9D-68E0-8D822F03C42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249A65-99D4-1395-E223-C610AA28129F}"/>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A9C113A1-2334-7E63-540E-48B03C002A0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3E26F99-FAAF-E40C-250F-208E5E7A7D48}"/>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821487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6DDC8-5850-3FD3-1208-94AACEF3AED9}"/>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95F60A7-B665-B11F-C0F8-7C11EA92B1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EEAFF9CF-2E20-0D43-D835-04C80B6740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6846A9F-9BE7-F015-705D-B6FE6ECE34EA}"/>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6" name="Footer Placeholder 5">
            <a:extLst>
              <a:ext uri="{FF2B5EF4-FFF2-40B4-BE49-F238E27FC236}">
                <a16:creationId xmlns:a16="http://schemas.microsoft.com/office/drawing/2014/main" id="{D76A6764-1989-6BD7-E706-8D3D30CF33A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CD08087-8A18-7F9A-EBCD-BF863CFAFFB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46713234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78F92-91D7-3965-4255-0BCE82C05EB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66D48B5-3B62-EA15-599F-34052DC713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B70B0A-FB3D-795F-24EC-17A2FFB346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A82A8C1B-B843-B3BC-8B6F-B46F97B071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2B14A3-715B-396C-6180-CDFB4D67EC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6D48349-2FBA-6907-FD20-59C47BEAD47A}"/>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8" name="Footer Placeholder 7">
            <a:extLst>
              <a:ext uri="{FF2B5EF4-FFF2-40B4-BE49-F238E27FC236}">
                <a16:creationId xmlns:a16="http://schemas.microsoft.com/office/drawing/2014/main" id="{10C38C11-FC74-6E68-D706-EEE0ABFE3A7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8974E6E-181E-D172-B01E-F1C65C0943AC}"/>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6538692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E67EE-DA44-1BCB-71AD-B03FC30505F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8D4848F-F659-A738-FBFE-DE2E11D59B17}"/>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4" name="Footer Placeholder 3">
            <a:extLst>
              <a:ext uri="{FF2B5EF4-FFF2-40B4-BE49-F238E27FC236}">
                <a16:creationId xmlns:a16="http://schemas.microsoft.com/office/drawing/2014/main" id="{FA0D92D6-7E9B-468F-87E1-39AB60D1DDC0}"/>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2968447-2E71-E4E1-2F42-AE1361797191}"/>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9693833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6E139B-4D78-F58F-998E-0FE52E94281F}"/>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3" name="Footer Placeholder 2">
            <a:extLst>
              <a:ext uri="{FF2B5EF4-FFF2-40B4-BE49-F238E27FC236}">
                <a16:creationId xmlns:a16="http://schemas.microsoft.com/office/drawing/2014/main" id="{BCDB40AD-FCC9-0546-4E36-24200DD1DFE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7822F01-C7A9-BA0D-A2E3-51906BE6CC12}"/>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1879390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77128-CFAD-3FB5-E141-2C45E08C47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5138176-F3D1-D270-3738-2DA3D1599F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0B5A51E5-B571-A869-DD33-26919B8560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BA8A29-0F70-541C-8392-7C682B96F4B9}"/>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6" name="Footer Placeholder 5">
            <a:extLst>
              <a:ext uri="{FF2B5EF4-FFF2-40B4-BE49-F238E27FC236}">
                <a16:creationId xmlns:a16="http://schemas.microsoft.com/office/drawing/2014/main" id="{446A2137-5399-907B-7C71-436FF99B1D0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463CAB2-1372-AE51-2D44-B178FFECAD39}"/>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05705913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01F4-B06C-B143-8FA9-9C199E112F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B49940-DB5E-712E-3859-1E8F44AAA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AA14A03-507C-9FC8-3D70-2A276E7A0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E92753-108F-EA5A-D051-893A0CABE3CE}"/>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6" name="Footer Placeholder 5">
            <a:extLst>
              <a:ext uri="{FF2B5EF4-FFF2-40B4-BE49-F238E27FC236}">
                <a16:creationId xmlns:a16="http://schemas.microsoft.com/office/drawing/2014/main" id="{9C87D2A1-8C82-5CC6-2FF3-068325F2F5A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DCA6248-FEB2-CC60-C759-95ECFC25DA5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4180100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CA821-19B7-D666-27AD-03735898B59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B908CCE-8978-AF63-7794-137D15BAE9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B77D10C-9A2A-3863-A0AC-CB2787CD6E59}"/>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E695C93E-5D6D-F62E-265B-1A3EE4188FE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B4476BC-B438-185D-3431-006F9F1ECDE2}"/>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7216861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D26DE1-7A04-CF9F-FB61-57904024C3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9220C32-86C3-42A2-D1FC-25C1A09E0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B5EE531-6860-6B9A-9A34-DE76BF7D761A}"/>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E6067FFD-4ADB-71AA-69A9-290A94BCBE2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BD8429C-68EB-20A7-AF5E-49C02D9BF553}"/>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631440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8277"/>
            <a:ext cx="10972800" cy="4525963"/>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79902414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Tahoma"/>
                <a:cs typeface="Tahoma"/>
              </a:defRPr>
            </a:lvl1pPr>
          </a:lstStyle>
          <a:p>
            <a:endParaRPr/>
          </a:p>
        </p:txBody>
      </p:sp>
      <p:sp>
        <p:nvSpPr>
          <p:cNvPr id="3" name="Holder 3"/>
          <p:cNvSpPr>
            <a:spLocks noGrp="1"/>
          </p:cNvSpPr>
          <p:nvPr>
            <p:ph sz="half" idx="2"/>
          </p:nvPr>
        </p:nvSpPr>
        <p:spPr>
          <a:xfrm>
            <a:off x="1436369" y="1530222"/>
            <a:ext cx="3823970" cy="3869690"/>
          </a:xfrm>
          <a:prstGeom prst="rect">
            <a:avLst/>
          </a:prstGeom>
        </p:spPr>
        <p:txBody>
          <a:bodyPr wrap="square" lIns="0" tIns="0" rIns="0" bIns="0">
            <a:spAutoFit/>
          </a:bodyPr>
          <a:lstStyle>
            <a:lvl1pPr>
              <a:defRPr sz="1800" b="0" i="0">
                <a:solidFill>
                  <a:srgbClr val="15857C"/>
                </a:solidFill>
                <a:latin typeface="Arial Black"/>
                <a:cs typeface="Arial Black"/>
              </a:defRPr>
            </a:lvl1pPr>
          </a:lstStyle>
          <a:p>
            <a:endParaRPr/>
          </a:p>
        </p:txBody>
      </p:sp>
      <p:sp>
        <p:nvSpPr>
          <p:cNvPr id="4" name="Holder 4"/>
          <p:cNvSpPr>
            <a:spLocks noGrp="1"/>
          </p:cNvSpPr>
          <p:nvPr>
            <p:ph sz="half" idx="3"/>
          </p:nvPr>
        </p:nvSpPr>
        <p:spPr>
          <a:xfrm>
            <a:off x="6439661" y="1600327"/>
            <a:ext cx="4098925" cy="3825875"/>
          </a:xfrm>
          <a:prstGeom prst="rect">
            <a:avLst/>
          </a:prstGeom>
        </p:spPr>
        <p:txBody>
          <a:bodyPr wrap="square" lIns="0" tIns="0" rIns="0" bIns="0">
            <a:spAutoFit/>
          </a:bodyPr>
          <a:lstStyle>
            <a:lvl1pPr>
              <a:defRPr b="0" i="0">
                <a:solidFill>
                  <a:schemeClr val="tx1"/>
                </a:solidFil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80172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038600" y="6356351"/>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41924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3"/>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3"/>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E40D50F-0626-7A4B-A742-09CCAA5CF4F6}" type="slidenum">
              <a:t>‹#›</a:t>
            </a:fld>
            <a:endParaRPr lang="en-US"/>
          </a:p>
        </p:txBody>
      </p:sp>
      <p:sp>
        <p:nvSpPr>
          <p:cNvPr id="5" name="TextBox 4"/>
          <p:cNvSpPr txBox="1"/>
          <p:nvPr userDrawn="1"/>
        </p:nvSpPr>
        <p:spPr>
          <a:xfrm>
            <a:off x="0" y="0"/>
            <a:ext cx="12192000" cy="300082"/>
          </a:xfrm>
          <a:prstGeom prst="rect">
            <a:avLst/>
          </a:prstGeom>
          <a:solidFill>
            <a:srgbClr val="99001F"/>
          </a:solidFill>
        </p:spPr>
        <p:txBody>
          <a:bodyPr wrap="square" rtlCol="0">
            <a:spAutoFit/>
          </a:bodyPr>
          <a:lstStyle/>
          <a:p>
            <a:endParaRPr lang="en-US" sz="1350"/>
          </a:p>
        </p:txBody>
      </p:sp>
      <p:sp>
        <p:nvSpPr>
          <p:cNvPr id="6" name="Text Placeholder 12"/>
          <p:cNvSpPr>
            <a:spLocks noGrp="1"/>
          </p:cNvSpPr>
          <p:nvPr>
            <p:ph type="body" sz="quarter" idx="13" hasCustomPrompt="1"/>
          </p:nvPr>
        </p:nvSpPr>
        <p:spPr>
          <a:xfrm>
            <a:off x="378886" y="26460"/>
            <a:ext cx="11442700" cy="342872"/>
          </a:xfrm>
        </p:spPr>
        <p:txBody>
          <a:bodyPr/>
          <a:lstStyle>
            <a:lvl1pPr marL="0" indent="0">
              <a:buNone/>
              <a:defRPr sz="1125">
                <a:solidFill>
                  <a:srgbClr val="FFFFFF"/>
                </a:solidFill>
              </a:defRPr>
            </a:lvl1pPr>
          </a:lstStyle>
          <a:p>
            <a:pPr lvl="0"/>
            <a:r>
              <a:rPr lang="en-CA"/>
              <a:t>Click to edit text</a:t>
            </a:r>
            <a:endParaRPr lang="en-US"/>
          </a:p>
        </p:txBody>
      </p:sp>
    </p:spTree>
    <p:extLst>
      <p:ext uri="{BB962C8B-B14F-4D97-AF65-F5344CB8AC3E}">
        <p14:creationId xmlns:p14="http://schemas.microsoft.com/office/powerpoint/2010/main" val="4171819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re seul">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ABC21F7E-58FE-D049-ABAE-1389E91681F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F8929614-25E8-7C40-B3D8-97B8D703FBC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FAD1A96F-BCA0-5B44-A660-370961E12B29}"/>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6F4ECF1C-F6D1-B840-9427-7010A0FC97F0}"/>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2519738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Image avec légende">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B5043DA6-F6E2-B44B-966E-7681CBC26F69}"/>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CE919A06-F4CD-CA4A-973D-806981699791}"/>
              </a:ext>
            </a:extLst>
          </p:cNvPr>
          <p:cNvSpPr>
            <a:spLocks noGrp="1"/>
          </p:cNvSpPr>
          <p:nvPr>
            <p:ph type="pic" idx="1" hasCustomPrompt="1"/>
          </p:nvPr>
        </p:nvSpPr>
        <p:spPr>
          <a:xfrm>
            <a:off x="5183188" y="987425"/>
            <a:ext cx="6172200" cy="4873625"/>
          </a:xfrm>
          <a:prstGeom prst="rect">
            <a:avLst/>
          </a:prstGeom>
        </p:spPr>
        <p:txBody>
          <a:bodyPr>
            <a:normAutofit/>
          </a:bodyPr>
          <a:lstStyle>
            <a:lvl1pPr marL="0" indent="0">
              <a:buNone/>
              <a:defRPr sz="1600">
                <a:latin typeface="Arial MT Std" panose="020B0402020200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5E297C46-D278-1B45-850B-6B2A1027B762}"/>
              </a:ext>
            </a:extLst>
          </p:cNvPr>
          <p:cNvSpPr>
            <a:spLocks noGrp="1"/>
          </p:cNvSpPr>
          <p:nvPr>
            <p:ph type="title" hasCustomPrompt="1"/>
          </p:nvPr>
        </p:nvSpPr>
        <p:spPr>
          <a:xfrm>
            <a:off x="839788" y="987424"/>
            <a:ext cx="3932237" cy="978535"/>
          </a:xfrm>
          <a:prstGeom prst="rect">
            <a:avLst/>
          </a:prstGeom>
        </p:spPr>
        <p:txBody>
          <a:bodyPr anchor="b">
            <a:normAutofit/>
          </a:bodyPr>
          <a:lstStyle>
            <a:lvl1pPr>
              <a:defRPr sz="2000">
                <a:latin typeface="Arial MT Std" panose="020B0402020200020204" pitchFamily="34" charset="0"/>
              </a:defRPr>
            </a:lvl1pPr>
          </a:lstStyle>
          <a:p>
            <a:r>
              <a:rPr lang="en-US"/>
              <a:t>CLICK TO EDIT </a:t>
            </a:r>
            <a:br>
              <a:rPr lang="en-US"/>
            </a:br>
            <a:r>
              <a:rPr lang="en-US"/>
              <a:t>MASTER TITLE STYLE</a:t>
            </a:r>
          </a:p>
        </p:txBody>
      </p:sp>
      <p:sp>
        <p:nvSpPr>
          <p:cNvPr id="11" name="Text Placeholder 3">
            <a:extLst>
              <a:ext uri="{FF2B5EF4-FFF2-40B4-BE49-F238E27FC236}">
                <a16:creationId xmlns:a16="http://schemas.microsoft.com/office/drawing/2014/main" id="{B52E6762-2574-764E-99AC-78507C80B6B2}"/>
              </a:ext>
            </a:extLst>
          </p:cNvPr>
          <p:cNvSpPr>
            <a:spLocks noGrp="1"/>
          </p:cNvSpPr>
          <p:nvPr>
            <p:ph type="body" sz="half" idx="2" hasCustomPrompt="1"/>
          </p:nvPr>
        </p:nvSpPr>
        <p:spPr>
          <a:xfrm>
            <a:off x="839788" y="2057400"/>
            <a:ext cx="3932237" cy="3811588"/>
          </a:xfrm>
          <a:prstGeom prst="rect">
            <a:avLst/>
          </a:prstGeom>
        </p:spPr>
        <p:txBody>
          <a:bodyPr/>
          <a:lstStyle>
            <a:lvl1pPr marL="0" indent="0">
              <a:buNone/>
              <a:defRPr sz="1600">
                <a:latin typeface="Arial MT Std" panose="020B0402020200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ubtitle 2">
            <a:extLst>
              <a:ext uri="{FF2B5EF4-FFF2-40B4-BE49-F238E27FC236}">
                <a16:creationId xmlns:a16="http://schemas.microsoft.com/office/drawing/2014/main" id="{467691D8-A545-3E41-9DD3-01AC9CF7E822}"/>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2" name="Slide Number Placeholder 5">
            <a:extLst>
              <a:ext uri="{FF2B5EF4-FFF2-40B4-BE49-F238E27FC236}">
                <a16:creationId xmlns:a16="http://schemas.microsoft.com/office/drawing/2014/main" id="{E6321D43-1F48-5D42-9D49-5357435AFAC5}"/>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24846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theme" Target="../theme/theme4.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a:lum/>
          </a:blip>
          <a:srcRect/>
          <a:stretch>
            <a:fillRect l="-13000" r="-1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49AF7-C926-13AB-173E-33F25932F61C}"/>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97255A-48CF-2924-5500-D1AB557DCD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Slide Number Placeholder 5">
            <a:extLst>
              <a:ext uri="{FF2B5EF4-FFF2-40B4-BE49-F238E27FC236}">
                <a16:creationId xmlns:a16="http://schemas.microsoft.com/office/drawing/2014/main" id="{5A5EA933-9293-C418-E130-57FB01ACD340}"/>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FF8BA-8DDB-4074-883A-172F001D9E4F}" type="slidenum">
              <a:rPr lang="en-CA" smtClean="0"/>
              <a:t>‹#›</a:t>
            </a:fld>
            <a:endParaRPr lang="en-CA"/>
          </a:p>
        </p:txBody>
      </p:sp>
      <p:sp>
        <p:nvSpPr>
          <p:cNvPr id="5" name="TextBox 4">
            <a:extLst>
              <a:ext uri="{FF2B5EF4-FFF2-40B4-BE49-F238E27FC236}">
                <a16:creationId xmlns:a16="http://schemas.microsoft.com/office/drawing/2014/main" id="{BE59A5A9-4389-DDB3-8023-E5D413C71800}"/>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650970776"/>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662" r:id="rId6"/>
    <p:sldLayoutId id="2147483665" r:id="rId7"/>
    <p:sldLayoutId id="2147483654" r:id="rId8"/>
    <p:sldLayoutId id="2147483657" r:id="rId9"/>
    <p:sldLayoutId id="2147483658" r:id="rId10"/>
    <p:sldLayoutId id="2147483660" r:id="rId11"/>
    <p:sldLayoutId id="2147483855" r:id="rId12"/>
    <p:sldLayoutId id="2147483828"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l="-13000" r="-1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49AF7-C926-13AB-173E-33F25932F61C}"/>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97255A-48CF-2924-5500-D1AB557DCD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Slide Number Placeholder 5">
            <a:extLst>
              <a:ext uri="{FF2B5EF4-FFF2-40B4-BE49-F238E27FC236}">
                <a16:creationId xmlns:a16="http://schemas.microsoft.com/office/drawing/2014/main" id="{5A5EA933-9293-C418-E130-57FB01ACD340}"/>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FF8BA-8DDB-4074-883A-172F001D9E4F}" type="slidenum">
              <a:rPr lang="en-CA" smtClean="0"/>
              <a:t>‹#›</a:t>
            </a:fld>
            <a:endParaRPr lang="en-CA"/>
          </a:p>
        </p:txBody>
      </p:sp>
      <p:sp>
        <p:nvSpPr>
          <p:cNvPr id="5" name="TextBox 4">
            <a:extLst>
              <a:ext uri="{FF2B5EF4-FFF2-40B4-BE49-F238E27FC236}">
                <a16:creationId xmlns:a16="http://schemas.microsoft.com/office/drawing/2014/main" id="{C987F211-94B1-FCB2-C950-D86DABB644BF}"/>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702136752"/>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 id="2147483870" r:id="rId13"/>
    <p:sldLayoutId id="2147483871"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E255E9-45A9-4AA8-B35F-3D43CC0A90FF}" type="datetime1">
              <a:rPr lang="en-US" smtClean="0"/>
              <a:t>11/10/2025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C91D64-9C86-45A5-B843-D9E3C03B946A}" type="slidenum">
              <a:rPr lang="en-US" smtClean="0"/>
              <a:t>‹#›</a:t>
            </a:fld>
            <a:endParaRPr lang="en-US"/>
          </a:p>
        </p:txBody>
      </p:sp>
      <p:sp>
        <p:nvSpPr>
          <p:cNvPr id="8" name="TextBox 7">
            <a:extLst>
              <a:ext uri="{FF2B5EF4-FFF2-40B4-BE49-F238E27FC236}">
                <a16:creationId xmlns:a16="http://schemas.microsoft.com/office/drawing/2014/main" id="{305DC1F8-7E15-0AE1-4D83-F2D7F7307130}"/>
              </a:ext>
            </a:extLst>
          </p:cNvPr>
          <p:cNvSpPr txBox="1"/>
          <p:nvPr>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097310907"/>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9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8B0D4F-AD68-3376-80B5-C457A7E237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A5DBC38-A094-0CFD-5EFE-98A6C6E948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4CD4726-0822-3E61-9001-C4FE74C3C3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B5156C66-FC42-6573-CDC8-CF07CB42DC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1BC5E471-DB07-70E3-1CDD-75BC38149F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DD45C8-0D75-402B-94E8-74FFE5528D42}" type="slidenum">
              <a:rPr lang="en-CA" smtClean="0"/>
              <a:t>‹#›</a:t>
            </a:fld>
            <a:endParaRPr lang="en-CA"/>
          </a:p>
        </p:txBody>
      </p:sp>
      <p:sp>
        <p:nvSpPr>
          <p:cNvPr id="8" name="TextBox 7">
            <a:extLst>
              <a:ext uri="{FF2B5EF4-FFF2-40B4-BE49-F238E27FC236}">
                <a16:creationId xmlns:a16="http://schemas.microsoft.com/office/drawing/2014/main" id="{77224895-E190-23F7-D026-91BBEAE6C5C0}"/>
              </a:ext>
            </a:extLst>
          </p:cNvPr>
          <p:cNvSpPr txBox="1"/>
          <p:nvPr>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1716030012"/>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18" Type="http://schemas.microsoft.com/office/2007/relationships/diagramDrawing" Target="../diagrams/drawing4.xml"/><Relationship Id="rId26" Type="http://schemas.openxmlformats.org/officeDocument/2006/relationships/diagramQuickStyle" Target="../diagrams/quickStyle6.xml"/><Relationship Id="rId3" Type="http://schemas.openxmlformats.org/officeDocument/2006/relationships/image" Target="../media/image1.jpeg"/><Relationship Id="rId21" Type="http://schemas.openxmlformats.org/officeDocument/2006/relationships/diagramQuickStyle" Target="../diagrams/quickStyle5.xml"/><Relationship Id="rId7" Type="http://schemas.openxmlformats.org/officeDocument/2006/relationships/diagramColors" Target="../diagrams/colors2.xml"/><Relationship Id="rId12" Type="http://schemas.openxmlformats.org/officeDocument/2006/relationships/diagramColors" Target="../diagrams/colors3.xml"/><Relationship Id="rId17" Type="http://schemas.openxmlformats.org/officeDocument/2006/relationships/diagramColors" Target="../diagrams/colors4.xml"/><Relationship Id="rId25" Type="http://schemas.openxmlformats.org/officeDocument/2006/relationships/diagramLayout" Target="../diagrams/layout6.xml"/><Relationship Id="rId2" Type="http://schemas.openxmlformats.org/officeDocument/2006/relationships/notesSlide" Target="../notesSlides/notesSlide8.xml"/><Relationship Id="rId16" Type="http://schemas.openxmlformats.org/officeDocument/2006/relationships/diagramQuickStyle" Target="../diagrams/quickStyle4.xml"/><Relationship Id="rId20" Type="http://schemas.openxmlformats.org/officeDocument/2006/relationships/diagramLayout" Target="../diagrams/layout5.xml"/><Relationship Id="rId29" Type="http://schemas.openxmlformats.org/officeDocument/2006/relationships/image" Target="../media/image23.jpeg"/><Relationship Id="rId1" Type="http://schemas.openxmlformats.org/officeDocument/2006/relationships/slideLayout" Target="../slideLayouts/slideLayout2.xml"/><Relationship Id="rId6" Type="http://schemas.openxmlformats.org/officeDocument/2006/relationships/diagramQuickStyle" Target="../diagrams/quickStyle2.xml"/><Relationship Id="rId11" Type="http://schemas.openxmlformats.org/officeDocument/2006/relationships/diagramQuickStyle" Target="../diagrams/quickStyle3.xml"/><Relationship Id="rId24" Type="http://schemas.openxmlformats.org/officeDocument/2006/relationships/diagramData" Target="../diagrams/data6.xml"/><Relationship Id="rId5" Type="http://schemas.openxmlformats.org/officeDocument/2006/relationships/diagramLayout" Target="../diagrams/layout2.xml"/><Relationship Id="rId15" Type="http://schemas.openxmlformats.org/officeDocument/2006/relationships/diagramLayout" Target="../diagrams/layout4.xml"/><Relationship Id="rId23" Type="http://schemas.microsoft.com/office/2007/relationships/diagramDrawing" Target="../diagrams/drawing5.xml"/><Relationship Id="rId28" Type="http://schemas.microsoft.com/office/2007/relationships/diagramDrawing" Target="../diagrams/drawing6.xml"/><Relationship Id="rId10" Type="http://schemas.openxmlformats.org/officeDocument/2006/relationships/diagramLayout" Target="../diagrams/layout3.xml"/><Relationship Id="rId19" Type="http://schemas.openxmlformats.org/officeDocument/2006/relationships/diagramData" Target="../diagrams/data5.xml"/><Relationship Id="rId4" Type="http://schemas.openxmlformats.org/officeDocument/2006/relationships/diagramData" Target="../diagrams/data2.xml"/><Relationship Id="rId9" Type="http://schemas.openxmlformats.org/officeDocument/2006/relationships/diagramData" Target="../diagrams/data3.xml"/><Relationship Id="rId14" Type="http://schemas.openxmlformats.org/officeDocument/2006/relationships/diagramData" Target="../diagrams/data4.xml"/><Relationship Id="rId22" Type="http://schemas.openxmlformats.org/officeDocument/2006/relationships/diagramColors" Target="../diagrams/colors5.xml"/><Relationship Id="rId27" Type="http://schemas.openxmlformats.org/officeDocument/2006/relationships/diagramColors" Target="../diagrams/colors6.xml"/><Relationship Id="rId30"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15.xml.rels><?xml version="1.0" encoding="UTF-8" standalone="yes"?>
<Relationships xmlns="http://schemas.openxmlformats.org/package/2006/relationships"><Relationship Id="rId8" Type="http://schemas.openxmlformats.org/officeDocument/2006/relationships/hyperlink" Target="https://www.gcpedia.gc.ca/gcwiki/images/7/79/Pourquoi_investir_dans_l%27am%C3%A9lioration_des_mesures_d%27adaptation_du_lieu_de_travail_pour_les_employ%C3%A9s_en_situation_de_handicap.pptx" TargetMode="External"/><Relationship Id="rId3" Type="http://schemas.openxmlformats.org/officeDocument/2006/relationships/hyperlink" Target="https://www.gcpedia.gc.ca/gcwiki/images/8/86/Employ%C3%A9_-_Conseils_pour_naviguer_le_processus_li%C3%A9_aux_mesures_d%E2%80%99adaptation_du_lieu_de_travail_pour_les_employ%C3%A9s_en_situation_de_handicap.docx" TargetMode="External"/><Relationship Id="rId7" Type="http://schemas.openxmlformats.org/officeDocument/2006/relationships/hyperlink" Target="https://www.gcpedia.gc.ca/gcwiki/images/0/00/Guide_%C3%A0_l%27intention_des_gestionnaires_-_Demande_de_renseignements_m%C3%A9dicaux_pour_les_mesures_d%E2%80%99adaptation_du_lieu_de_travail.docx" TargetMode="External"/><Relationship Id="rId2" Type="http://schemas.openxmlformats.org/officeDocument/2006/relationships/hyperlink" Target="https://www.gcpedia.gc.ca/gcwiki/images/9/9e/Sch%C3%A9ma_du_processus_li%C3%A9_aux_mesures_d%27adaptation_du_lieu_de_travail.pptx" TargetMode="External"/><Relationship Id="rId1" Type="http://schemas.openxmlformats.org/officeDocument/2006/relationships/slideLayout" Target="../slideLayouts/slideLayout2.xml"/><Relationship Id="rId6" Type="http://schemas.openxmlformats.org/officeDocument/2006/relationships/hyperlink" Target="https://www.gcpedia.gc.ca/gcwiki/images/a/a6/Gestionnaire_-_Conseils_pour_naviguer_le_processus_li%C3%A9_aux_mesures_d%E2%80%99adaptation_du_lieu_de_travail_pour_les_employ%C3%A9s_en_situation_de_handicap.docx" TargetMode="External"/><Relationship Id="rId5" Type="http://schemas.openxmlformats.org/officeDocument/2006/relationships/hyperlink" Target="https://www.gcpedia.gc.ca/gcwiki/images/e/ed/Des_mesures_d%27adaptation_du_lieu_de_travail_r%C3%A9ussies_gr%C3%A2ce_%C3%A0_des_comportements_efficaces.docx" TargetMode="External"/><Relationship Id="rId4" Type="http://schemas.openxmlformats.org/officeDocument/2006/relationships/hyperlink" Target="https://www.canada.ca/fr/gouvernement/fonctionpublique/mieux-etre-inclusion-diversite-fonction-publique/diversite-equite-matiere-emploi/accessibilite-fonction-publique/passeport-accessibilite-milieu-travail-gouvernement-canada.html" TargetMode="External"/><Relationship Id="rId9" Type="http://schemas.openxmlformats.org/officeDocument/2006/relationships/hyperlink" Target="https://www.gcpedia.gc.ca/gcwiki/images/e/ed/Mod%C3%A8le_de_maturit%C3%A9_pour_un_mod%C3%A8le_de_prestation_de_services_de_mesures_d%E2%80%99adaptation_du_lieu_de_travail_de_premier_ordre.docx"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50.xml"/><Relationship Id="rId4" Type="http://schemas.openxmlformats.org/officeDocument/2006/relationships/hyperlink" Target="https://www.gcpedia.gc.ca/wiki/Process_Flow_Checklist:_Onboarding_the_digital_Passport_-_Liste_de_v%C3%A9rification_du_diagramme_du_processus_:_int%C3%A9gration_de_la_version_num%C3%A9rique_du_Passeport?setlang=fr&amp;uselang=fr" TargetMode="External"/></Relationships>
</file>

<file path=ppt/slides/_rels/slide17.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notesSlide" Target="../notesSlides/notesSlide10.xml"/><Relationship Id="rId5" Type="http://schemas.openxmlformats.org/officeDocument/2006/relationships/slideLayout" Target="../slideLayouts/slideLayout2.xml"/><Relationship Id="rId4" Type="http://schemas.openxmlformats.org/officeDocument/2006/relationships/tags" Target="../tags/tag3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ESDC.BAP-PAMA.EDSC@hrsdc-rhdcc.gc.ca" TargetMode="External"/><Relationship Id="rId3" Type="http://schemas.openxmlformats.org/officeDocument/2006/relationships/tags" Target="../tags/tag3.xml"/><Relationship Id="rId7" Type="http://schemas.openxmlformats.org/officeDocument/2006/relationships/hyperlink" Target="https://a11y.canada.ca/fr/creer-un-document/index.html" TargetMode="Externa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jpeg"/><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33.xml"/><Relationship Id="rId5" Type="http://schemas.openxmlformats.org/officeDocument/2006/relationships/image" Target="../media/image18.sv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8" Type="http://schemas.microsoft.com/office/2007/relationships/diagramDrawing" Target="../diagrams/drawing7.xml"/><Relationship Id="rId13" Type="http://schemas.microsoft.com/office/2007/relationships/diagramDrawing" Target="../diagrams/drawing8.xml"/><Relationship Id="rId18" Type="http://schemas.microsoft.com/office/2007/relationships/diagramDrawing" Target="../diagrams/drawing9.xml"/><Relationship Id="rId26" Type="http://schemas.openxmlformats.org/officeDocument/2006/relationships/diagramQuickStyle" Target="../diagrams/quickStyle11.xml"/><Relationship Id="rId3" Type="http://schemas.openxmlformats.org/officeDocument/2006/relationships/image" Target="../media/image1.jpeg"/><Relationship Id="rId21" Type="http://schemas.openxmlformats.org/officeDocument/2006/relationships/diagramQuickStyle" Target="../diagrams/quickStyle10.xml"/><Relationship Id="rId7" Type="http://schemas.openxmlformats.org/officeDocument/2006/relationships/diagramColors" Target="../diagrams/colors7.xml"/><Relationship Id="rId12" Type="http://schemas.openxmlformats.org/officeDocument/2006/relationships/diagramColors" Target="../diagrams/colors8.xml"/><Relationship Id="rId17" Type="http://schemas.openxmlformats.org/officeDocument/2006/relationships/diagramColors" Target="../diagrams/colors9.xml"/><Relationship Id="rId25" Type="http://schemas.openxmlformats.org/officeDocument/2006/relationships/diagramLayout" Target="../diagrams/layout11.xml"/><Relationship Id="rId2" Type="http://schemas.openxmlformats.org/officeDocument/2006/relationships/notesSlide" Target="../notesSlides/notesSlide13.xml"/><Relationship Id="rId16" Type="http://schemas.openxmlformats.org/officeDocument/2006/relationships/diagramQuickStyle" Target="../diagrams/quickStyle9.xml"/><Relationship Id="rId20" Type="http://schemas.openxmlformats.org/officeDocument/2006/relationships/diagramLayout" Target="../diagrams/layout10.xml"/><Relationship Id="rId1" Type="http://schemas.openxmlformats.org/officeDocument/2006/relationships/slideLayout" Target="../slideLayouts/slideLayout12.xml"/><Relationship Id="rId6" Type="http://schemas.openxmlformats.org/officeDocument/2006/relationships/diagramQuickStyle" Target="../diagrams/quickStyle7.xml"/><Relationship Id="rId11" Type="http://schemas.openxmlformats.org/officeDocument/2006/relationships/diagramQuickStyle" Target="../diagrams/quickStyle8.xml"/><Relationship Id="rId24" Type="http://schemas.openxmlformats.org/officeDocument/2006/relationships/diagramData" Target="../diagrams/data11.xml"/><Relationship Id="rId5" Type="http://schemas.openxmlformats.org/officeDocument/2006/relationships/diagramLayout" Target="../diagrams/layout7.xml"/><Relationship Id="rId15" Type="http://schemas.openxmlformats.org/officeDocument/2006/relationships/diagramLayout" Target="../diagrams/layout9.xml"/><Relationship Id="rId23" Type="http://schemas.microsoft.com/office/2007/relationships/diagramDrawing" Target="../diagrams/drawing10.xml"/><Relationship Id="rId28" Type="http://schemas.microsoft.com/office/2007/relationships/diagramDrawing" Target="../diagrams/drawing11.xml"/><Relationship Id="rId10" Type="http://schemas.openxmlformats.org/officeDocument/2006/relationships/diagramLayout" Target="../diagrams/layout8.xml"/><Relationship Id="rId19" Type="http://schemas.openxmlformats.org/officeDocument/2006/relationships/diagramData" Target="../diagrams/data10.xml"/><Relationship Id="rId4" Type="http://schemas.openxmlformats.org/officeDocument/2006/relationships/diagramData" Target="../diagrams/data7.xml"/><Relationship Id="rId9" Type="http://schemas.openxmlformats.org/officeDocument/2006/relationships/diagramData" Target="../diagrams/data8.xml"/><Relationship Id="rId14" Type="http://schemas.openxmlformats.org/officeDocument/2006/relationships/diagramData" Target="../diagrams/data9.xml"/><Relationship Id="rId22" Type="http://schemas.openxmlformats.org/officeDocument/2006/relationships/diagramColors" Target="../diagrams/colors10.xml"/><Relationship Id="rId27" Type="http://schemas.openxmlformats.org/officeDocument/2006/relationships/diagramColors" Target="../diagrams/colors11.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slideLayout" Target="../slideLayouts/slideLayout38.xml"/><Relationship Id="rId4" Type="http://schemas.openxmlformats.org/officeDocument/2006/relationships/tags" Target="../tags/tag1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tags" Target="../tags/tag14.xml"/><Relationship Id="rId7" Type="http://schemas.openxmlformats.org/officeDocument/2006/relationships/diagramData" Target="../diagrams/data1.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4.xml"/><Relationship Id="rId11" Type="http://schemas.microsoft.com/office/2007/relationships/diagramDrawing" Target="../diagrams/drawing1.xml"/><Relationship Id="rId5" Type="http://schemas.openxmlformats.org/officeDocument/2006/relationships/slideLayout" Target="../slideLayouts/slideLayout2.xml"/><Relationship Id="rId10" Type="http://schemas.openxmlformats.org/officeDocument/2006/relationships/diagramColors" Target="../diagrams/colors1.xml"/><Relationship Id="rId4" Type="http://schemas.openxmlformats.org/officeDocument/2006/relationships/tags" Target="../tags/tag15.xml"/><Relationship Id="rId9"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Layout" Target="../slideLayouts/slideLayout2.xml"/><Relationship Id="rId4" Type="http://schemas.openxmlformats.org/officeDocument/2006/relationships/tags" Target="../tags/tag19.xml"/></Relationships>
</file>

<file path=ppt/slides/_rels/slide8.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Layout" Target="../slideLayouts/slideLayout33.xml"/><Relationship Id="rId4" Type="http://schemas.openxmlformats.org/officeDocument/2006/relationships/tags" Target="../tags/tag23.xml"/></Relationships>
</file>

<file path=ppt/slides/_rels/slide9.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slideLayout" Target="../slideLayouts/slideLayout33.xml"/><Relationship Id="rId4" Type="http://schemas.openxmlformats.org/officeDocument/2006/relationships/tags" Target="../tags/tag2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7F405-4699-E002-30BC-B3A98510728A}"/>
              </a:ext>
            </a:extLst>
          </p:cNvPr>
          <p:cNvSpPr>
            <a:spLocks noGrp="1"/>
          </p:cNvSpPr>
          <p:nvPr>
            <p:ph type="ctrTitle"/>
          </p:nvPr>
        </p:nvSpPr>
        <p:spPr/>
        <p:txBody>
          <a:bodyPr vert="horz" lIns="91440" tIns="45720" rIns="91440" bIns="45720" rtlCol="0" anchor="ctr">
            <a:normAutofit/>
          </a:bodyPr>
          <a:lstStyle/>
          <a:p>
            <a:pPr algn="ctr"/>
            <a:br>
              <a:rPr lang="fr-CA" sz="3600" b="1" noProof="0">
                <a:latin typeface="+mn-lt"/>
              </a:rPr>
            </a:br>
            <a:r>
              <a:rPr lang="fr-CA" sz="3600" b="1" noProof="0">
                <a:solidFill>
                  <a:schemeClr val="tx1">
                    <a:lumMod val="85000"/>
                    <a:lumOff val="15000"/>
                  </a:schemeClr>
                </a:solidFill>
                <a:latin typeface="+mn-lt"/>
              </a:rPr>
              <a:t>PROJET D’AMÉLIORATION DES MESURES D’ADAPTATION</a:t>
            </a:r>
          </a:p>
        </p:txBody>
      </p:sp>
      <p:sp>
        <p:nvSpPr>
          <p:cNvPr id="6" name="Subtitle 5">
            <a:extLst>
              <a:ext uri="{FF2B5EF4-FFF2-40B4-BE49-F238E27FC236}">
                <a16:creationId xmlns:a16="http://schemas.microsoft.com/office/drawing/2014/main" id="{312C1763-8836-EF0D-BE87-4D5A39BB5888}"/>
              </a:ext>
            </a:extLst>
          </p:cNvPr>
          <p:cNvSpPr>
            <a:spLocks noGrp="1"/>
          </p:cNvSpPr>
          <p:nvPr>
            <p:ph type="subTitle" idx="1"/>
          </p:nvPr>
        </p:nvSpPr>
        <p:spPr>
          <a:xfrm>
            <a:off x="1524000" y="3502147"/>
            <a:ext cx="9144000" cy="1292355"/>
          </a:xfrm>
        </p:spPr>
        <p:txBody>
          <a:bodyPr vert="horz" lIns="91440" tIns="45720" rIns="91440" bIns="45720" rtlCol="0" anchor="t">
            <a:normAutofit/>
          </a:bodyPr>
          <a:lstStyle/>
          <a:p>
            <a:r>
              <a:rPr lang="fr-CA" b="1" noProof="0"/>
              <a:t>Orienter le changement en fonction des enseignements tirés du projet</a:t>
            </a:r>
          </a:p>
          <a:p>
            <a:br>
              <a:rPr lang="fr-CA" sz="2400" noProof="0"/>
            </a:br>
            <a:r>
              <a:rPr lang="fr-CA" sz="2400" b="1" noProof="0">
                <a:solidFill>
                  <a:schemeClr val="tx1">
                    <a:lumMod val="85000"/>
                    <a:lumOff val="15000"/>
                  </a:schemeClr>
                </a:solidFill>
              </a:rPr>
              <a:t>Septembre 2025</a:t>
            </a:r>
            <a:endParaRPr lang="fr-CA" noProof="0">
              <a:solidFill>
                <a:schemeClr val="tx1">
                  <a:lumMod val="85000"/>
                  <a:lumOff val="15000"/>
                </a:schemeClr>
              </a:solidFill>
            </a:endParaRPr>
          </a:p>
        </p:txBody>
      </p:sp>
      <p:pic>
        <p:nvPicPr>
          <p:cNvPr id="8" name="Picture 7" descr="banner for the project - with signs representing different disabilities.">
            <a:extLst>
              <a:ext uri="{FF2B5EF4-FFF2-40B4-BE49-F238E27FC236}">
                <a16:creationId xmlns:a16="http://schemas.microsoft.com/office/drawing/2014/main" id="{2981510D-38EC-C5FC-CFB2-66AC70E371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493" y="4794502"/>
            <a:ext cx="6294133" cy="1292355"/>
          </a:xfrm>
          <a:prstGeom prst="rect">
            <a:avLst/>
          </a:prstGeom>
        </p:spPr>
      </p:pic>
    </p:spTree>
    <p:extLst>
      <p:ext uri="{BB962C8B-B14F-4D97-AF65-F5344CB8AC3E}">
        <p14:creationId xmlns:p14="http://schemas.microsoft.com/office/powerpoint/2010/main" val="2621174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C8794B41-C5BD-235B-10BA-CFD35FDEAA74}"/>
            </a:ext>
          </a:extLst>
        </p:cNvPr>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CACA2BD8-5242-E4F5-44E0-E00423233F84}"/>
              </a:ext>
            </a:extLst>
          </p:cNvPr>
          <p:cNvSpPr>
            <a:spLocks noGrp="1"/>
          </p:cNvSpPr>
          <p:nvPr>
            <p:ph type="sldNum" sz="quarter" idx="4"/>
          </p:nvPr>
        </p:nvSpPr>
        <p:spPr/>
        <p:txBody>
          <a:bodyPr/>
          <a:lstStyle/>
          <a:p>
            <a:fld id="{AF2FF8BA-8DDB-4074-883A-172F001D9E4F}" type="slidenum">
              <a:rPr lang="fr-CA" noProof="0" smtClean="0"/>
              <a:t>10</a:t>
            </a:fld>
            <a:endParaRPr lang="fr-CA" noProof="0"/>
          </a:p>
        </p:txBody>
      </p:sp>
      <p:sp>
        <p:nvSpPr>
          <p:cNvPr id="2" name="Title 1">
            <a:extLst>
              <a:ext uri="{FF2B5EF4-FFF2-40B4-BE49-F238E27FC236}">
                <a16:creationId xmlns:a16="http://schemas.microsoft.com/office/drawing/2014/main" id="{0616D895-BC95-DC0A-2FDB-4CBDFFE24FE6}"/>
              </a:ext>
            </a:extLst>
          </p:cNvPr>
          <p:cNvSpPr>
            <a:spLocks noGrp="1"/>
          </p:cNvSpPr>
          <p:nvPr>
            <p:ph type="title"/>
          </p:nvPr>
        </p:nvSpPr>
        <p:spPr>
          <a:xfrm>
            <a:off x="648310" y="366237"/>
            <a:ext cx="10383411" cy="747495"/>
          </a:xfrm>
        </p:spPr>
        <p:txBody>
          <a:bodyPr>
            <a:normAutofit fontScale="90000"/>
          </a:bodyPr>
          <a:lstStyle/>
          <a:p>
            <a:r>
              <a:rPr lang="fr-CA" sz="4000" b="1" noProof="0">
                <a:ea typeface="Calibri Light"/>
                <a:cs typeface="Calibri Light"/>
              </a:rPr>
              <a:t>Trousse d’outils pour la prestation des services destinés aux organisations</a:t>
            </a:r>
          </a:p>
        </p:txBody>
      </p:sp>
      <p:pic>
        <p:nvPicPr>
          <p:cNvPr id="7" name="Graphic 6" descr="Building outline">
            <a:extLst>
              <a:ext uri="{FF2B5EF4-FFF2-40B4-BE49-F238E27FC236}">
                <a16:creationId xmlns:a16="http://schemas.microsoft.com/office/drawing/2014/main" id="{35891092-A925-3CDD-D50F-AD50929613B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47179" y="1691897"/>
            <a:ext cx="4076262" cy="4137572"/>
          </a:xfrm>
          <a:prstGeom prst="rect">
            <a:avLst/>
          </a:prstGeom>
        </p:spPr>
      </p:pic>
      <p:sp>
        <p:nvSpPr>
          <p:cNvPr id="3" name="Content Placeholder 2">
            <a:extLst>
              <a:ext uri="{FF2B5EF4-FFF2-40B4-BE49-F238E27FC236}">
                <a16:creationId xmlns:a16="http://schemas.microsoft.com/office/drawing/2014/main" id="{0BE9FE85-FA54-D4CA-8B89-9F0B6CBBF75C}"/>
              </a:ext>
            </a:extLst>
          </p:cNvPr>
          <p:cNvSpPr>
            <a:spLocks noGrp="1"/>
          </p:cNvSpPr>
          <p:nvPr>
            <p:ph idx="1"/>
          </p:nvPr>
        </p:nvSpPr>
        <p:spPr>
          <a:xfrm>
            <a:off x="4472247" y="1323324"/>
            <a:ext cx="7212743" cy="4823562"/>
          </a:xfrm>
        </p:spPr>
        <p:txBody>
          <a:bodyPr vert="horz" lIns="91440" tIns="45720" rIns="91440" bIns="45720" rtlCol="0" anchor="t">
            <a:normAutofit fontScale="92500" lnSpcReduction="10000"/>
          </a:bodyPr>
          <a:lstStyle/>
          <a:p>
            <a:pPr marL="0" indent="0">
              <a:buNone/>
            </a:pPr>
            <a:r>
              <a:rPr lang="fr-CA" sz="1800" b="1" noProof="0">
                <a:ea typeface="+mn-lt"/>
                <a:cs typeface="+mn-lt"/>
              </a:rPr>
              <a:t>Modèle de maturité pour des mesures d’adaptation de premier ordre :</a:t>
            </a:r>
            <a:endParaRPr lang="fr-CA" sz="1800" noProof="0">
              <a:ea typeface="+mn-lt"/>
              <a:cs typeface="+mn-lt"/>
            </a:endParaRPr>
          </a:p>
          <a:p>
            <a:pPr lvl="1">
              <a:buFont typeface="Wingdings" panose="020B0604020202020204" pitchFamily="34" charset="0"/>
              <a:buChar char="ü"/>
            </a:pPr>
            <a:r>
              <a:rPr lang="fr-CA" sz="1800" noProof="0">
                <a:ea typeface="+mn-lt"/>
                <a:cs typeface="+mn-lt"/>
              </a:rPr>
              <a:t>Description des </a:t>
            </a:r>
            <a:r>
              <a:rPr lang="fr-CA" sz="1800" b="1" noProof="0">
                <a:ea typeface="+mn-lt"/>
                <a:cs typeface="+mn-lt"/>
              </a:rPr>
              <a:t>principaux</a:t>
            </a:r>
            <a:r>
              <a:rPr lang="fr-CA" sz="1800" noProof="0">
                <a:ea typeface="+mn-lt"/>
                <a:cs typeface="+mn-lt"/>
              </a:rPr>
              <a:t> </a:t>
            </a:r>
            <a:r>
              <a:rPr lang="fr-CA" sz="1800" b="1" noProof="0">
                <a:ea typeface="+mn-lt"/>
                <a:cs typeface="+mn-lt"/>
              </a:rPr>
              <a:t>facteurs de réussite </a:t>
            </a:r>
            <a:r>
              <a:rPr lang="fr-CA" sz="1800" noProof="0">
                <a:ea typeface="+mn-lt"/>
                <a:cs typeface="+mn-lt"/>
              </a:rPr>
              <a:t>pour des services de prise de mesures d’adaptation de premier ordre (annexe A)</a:t>
            </a:r>
          </a:p>
          <a:p>
            <a:pPr lvl="1">
              <a:buFont typeface="Wingdings" panose="020B0604020202020204" pitchFamily="34" charset="0"/>
              <a:buChar char="ü"/>
            </a:pPr>
            <a:r>
              <a:rPr lang="fr-CA" sz="1800" b="1" noProof="0">
                <a:ea typeface="+mn-lt"/>
                <a:cs typeface="+mn-lt"/>
              </a:rPr>
              <a:t>Outil d’auto-évaluation ministériel </a:t>
            </a:r>
            <a:r>
              <a:rPr lang="fr-CA" sz="1800" noProof="0">
                <a:ea typeface="+mn-lt"/>
                <a:cs typeface="+mn-lt"/>
              </a:rPr>
              <a:t>qui permettra aux ministères d’évaluer le niveau de maturité de leur modèle de services de prise de mesures d’adaptation, en fonction des principaux facteurs de réussite pour des services de premier ordre</a:t>
            </a:r>
            <a:r>
              <a:rPr lang="fr-CA" sz="1800" b="1" noProof="0">
                <a:ea typeface="+mn-lt"/>
                <a:cs typeface="+mn-lt"/>
              </a:rPr>
              <a:t> </a:t>
            </a:r>
            <a:endParaRPr lang="fr-CA" sz="1800" noProof="0">
              <a:ea typeface="Calibri" panose="020F0502020204030204"/>
              <a:cs typeface="Calibri" panose="020F0502020204030204"/>
            </a:endParaRPr>
          </a:p>
          <a:p>
            <a:pPr lvl="1">
              <a:buFont typeface="Wingdings" panose="020B0604020202020204" pitchFamily="34" charset="0"/>
              <a:buChar char="ü"/>
            </a:pPr>
            <a:r>
              <a:rPr lang="fr-CA" sz="1800" noProof="0">
                <a:ea typeface="+mn-lt"/>
                <a:cs typeface="+mn-lt"/>
              </a:rPr>
              <a:t>Conseils pratiques sur la </a:t>
            </a:r>
            <a:r>
              <a:rPr lang="fr-CA" sz="1800" b="1" noProof="0">
                <a:ea typeface="+mn-lt"/>
                <a:cs typeface="+mn-lt"/>
              </a:rPr>
              <a:t>manière de mettre en œuvre</a:t>
            </a:r>
            <a:r>
              <a:rPr lang="fr-CA" sz="1800" noProof="0">
                <a:ea typeface="+mn-lt"/>
                <a:cs typeface="+mn-lt"/>
              </a:rPr>
              <a:t> un facteur de réussite principal , </a:t>
            </a:r>
            <a:r>
              <a:rPr lang="fr-CA" sz="1800" b="1" noProof="0">
                <a:ea typeface="+mn-lt"/>
                <a:cs typeface="+mn-lt"/>
              </a:rPr>
              <a:t>à l’aide d’outils existants</a:t>
            </a:r>
            <a:r>
              <a:rPr lang="fr-CA" sz="1800" noProof="0">
                <a:ea typeface="+mn-lt"/>
                <a:cs typeface="+mn-lt"/>
              </a:rPr>
              <a:t> facilement accessibles</a:t>
            </a:r>
          </a:p>
          <a:p>
            <a:pPr lvl="1">
              <a:buFont typeface="Wingdings" panose="020B0604020202020204" pitchFamily="34" charset="0"/>
              <a:buChar char="ü"/>
            </a:pPr>
            <a:r>
              <a:rPr lang="fr-CA" sz="1800" b="1" noProof="0">
                <a:ea typeface="+mn-lt"/>
                <a:cs typeface="+mn-lt"/>
              </a:rPr>
              <a:t>Comment bâtir un centre d’expertise</a:t>
            </a:r>
          </a:p>
          <a:p>
            <a:pPr lvl="1">
              <a:buFont typeface="Wingdings" panose="020B0604020202020204" pitchFamily="34" charset="0"/>
              <a:buChar char="ü"/>
            </a:pPr>
            <a:r>
              <a:rPr lang="fr-CA" sz="1800" b="1" noProof="0">
                <a:ea typeface="+mn-lt"/>
                <a:cs typeface="+mn-lt"/>
              </a:rPr>
              <a:t>Des conseils pour les centres d’expertise </a:t>
            </a:r>
            <a:r>
              <a:rPr lang="fr-CA" sz="1800" noProof="0">
                <a:ea typeface="+mn-lt"/>
                <a:cs typeface="+mn-lt"/>
              </a:rPr>
              <a:t>pour appuyer les employés et les gestionnaires</a:t>
            </a:r>
          </a:p>
          <a:p>
            <a:pPr lvl="1">
              <a:buFont typeface="Wingdings" panose="020B0604020202020204" pitchFamily="34" charset="0"/>
              <a:buChar char="ü"/>
            </a:pPr>
            <a:r>
              <a:rPr lang="fr-CA" sz="1800" noProof="0">
                <a:ea typeface="+mn-lt"/>
                <a:cs typeface="+mn-lt"/>
              </a:rPr>
              <a:t>Une théorie du changement avec un modèle logique</a:t>
            </a:r>
            <a:endParaRPr lang="fr-CA" sz="1800" b="1" noProof="0">
              <a:ea typeface="+mn-lt"/>
              <a:cs typeface="+mn-lt"/>
            </a:endParaRPr>
          </a:p>
          <a:p>
            <a:pPr marL="800100" lvl="1" indent="-342900">
              <a:buFont typeface="Wingdings" panose="020B0604020202020204" pitchFamily="34" charset="0"/>
              <a:buChar char="ü"/>
            </a:pPr>
            <a:r>
              <a:rPr lang="fr-CA" sz="1800" noProof="0">
                <a:ea typeface="+mn-lt"/>
                <a:cs typeface="+mn-lt"/>
              </a:rPr>
              <a:t>Des </a:t>
            </a:r>
            <a:r>
              <a:rPr lang="fr-CA" sz="1800" b="1" noProof="0">
                <a:ea typeface="+mn-lt"/>
                <a:cs typeface="+mn-lt"/>
              </a:rPr>
              <a:t>indicateurs de rendement clés</a:t>
            </a:r>
            <a:r>
              <a:rPr lang="fr-CA" sz="1800" noProof="0">
                <a:ea typeface="+mn-lt"/>
                <a:cs typeface="+mn-lt"/>
              </a:rPr>
              <a:t> pour mesurer l’efficacité de la prestation des services</a:t>
            </a:r>
          </a:p>
          <a:p>
            <a:pPr marL="800100" lvl="1" indent="-342900">
              <a:buFont typeface="Wingdings" panose="020B0604020202020204" pitchFamily="34" charset="0"/>
              <a:buChar char="ü"/>
            </a:pPr>
            <a:r>
              <a:rPr lang="fr-CA" sz="1800" noProof="0">
                <a:ea typeface="+mn-lt"/>
                <a:cs typeface="+mn-lt"/>
              </a:rPr>
              <a:t>Des</a:t>
            </a:r>
            <a:r>
              <a:rPr lang="fr-CA" sz="1800" b="1" noProof="0">
                <a:ea typeface="+mn-lt"/>
                <a:cs typeface="+mn-lt"/>
              </a:rPr>
              <a:t> normes de service</a:t>
            </a:r>
            <a:r>
              <a:rPr lang="fr-CA" sz="1800" noProof="0">
                <a:ea typeface="+mn-lt"/>
                <a:cs typeface="+mn-lt"/>
              </a:rPr>
              <a:t> pour les services de prise de mesures d’adaptation</a:t>
            </a:r>
            <a:endParaRPr lang="fr-CA" sz="1800" noProof="0">
              <a:ea typeface="Calibri" panose="020F0502020204030204"/>
              <a:cs typeface="Calibri" panose="020F0502020204030204"/>
            </a:endParaRPr>
          </a:p>
        </p:txBody>
      </p:sp>
      <p:sp>
        <p:nvSpPr>
          <p:cNvPr id="5" name="TextBox 4">
            <a:extLst>
              <a:ext uri="{FF2B5EF4-FFF2-40B4-BE49-F238E27FC236}">
                <a16:creationId xmlns:a16="http://schemas.microsoft.com/office/drawing/2014/main" id="{6BA4E800-FBAC-B77B-6356-7A824E5B7F5E}"/>
              </a:ext>
            </a:extLst>
          </p:cNvPr>
          <p:cNvSpPr txBox="1"/>
          <p:nvPr/>
        </p:nvSpPr>
        <p:spPr>
          <a:xfrm>
            <a:off x="1408670" y="6198139"/>
            <a:ext cx="9351296" cy="369332"/>
          </a:xfrm>
          <a:prstGeom prst="rect">
            <a:avLst/>
          </a:prstGeom>
          <a:noFill/>
          <a:ln w="25400">
            <a:solidFill>
              <a:srgbClr val="7030A0"/>
            </a:solidFill>
          </a:ln>
        </p:spPr>
        <p:txBody>
          <a:bodyPr wrap="square" lIns="91440" tIns="45720" rIns="91440" bIns="45720" rtlCol="0" anchor="t">
            <a:spAutoFit/>
          </a:bodyPr>
          <a:lstStyle/>
          <a:p>
            <a:pPr algn="ctr"/>
            <a:r>
              <a:rPr lang="fr-CA" b="1" noProof="0">
                <a:cs typeface="Calibri"/>
              </a:rPr>
              <a:t>Cette trousse d’outils mettra en lumière les pratiques exemplaires du gouvernement du Canada​</a:t>
            </a:r>
            <a:endParaRPr lang="fr-CA" noProof="0"/>
          </a:p>
        </p:txBody>
      </p:sp>
      <p:cxnSp>
        <p:nvCxnSpPr>
          <p:cNvPr id="6" name="Straight Arrow Connector 5">
            <a:extLst>
              <a:ext uri="{FF2B5EF4-FFF2-40B4-BE49-F238E27FC236}">
                <a16:creationId xmlns:a16="http://schemas.microsoft.com/office/drawing/2014/main" id="{8636CE0E-7632-339A-F8C4-A20B01067E1A}"/>
              </a:ext>
              <a:ext uri="{C183D7F6-B498-43B3-948B-1728B52AA6E4}">
                <adec:decorative xmlns:adec="http://schemas.microsoft.com/office/drawing/2017/decorative" val="1"/>
              </a:ext>
            </a:extLst>
          </p:cNvPr>
          <p:cNvCxnSpPr/>
          <p:nvPr/>
        </p:nvCxnSpPr>
        <p:spPr>
          <a:xfrm>
            <a:off x="1047667" y="1194791"/>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4377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EE599C79-BFED-56F4-EE15-5553500C2CF5}"/>
            </a:ext>
          </a:extLst>
        </p:cNvPr>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EC8CB3B4-AB34-84C9-5491-1F624BA8DC3D}"/>
              </a:ext>
            </a:extLst>
          </p:cNvPr>
          <p:cNvSpPr>
            <a:spLocks noGrp="1"/>
          </p:cNvSpPr>
          <p:nvPr>
            <p:ph type="sldNum" sz="quarter" idx="4"/>
          </p:nvPr>
        </p:nvSpPr>
        <p:spPr/>
        <p:txBody>
          <a:bodyPr/>
          <a:lstStyle/>
          <a:p>
            <a:fld id="{AF2FF8BA-8DDB-4074-883A-172F001D9E4F}" type="slidenum">
              <a:rPr lang="fr-CA" noProof="0" smtClean="0"/>
              <a:t>11</a:t>
            </a:fld>
            <a:endParaRPr lang="fr-CA" noProof="0"/>
          </a:p>
        </p:txBody>
      </p:sp>
      <p:sp>
        <p:nvSpPr>
          <p:cNvPr id="2" name="Title 1">
            <a:extLst>
              <a:ext uri="{FF2B5EF4-FFF2-40B4-BE49-F238E27FC236}">
                <a16:creationId xmlns:a16="http://schemas.microsoft.com/office/drawing/2014/main" id="{26C9FA13-5F80-1D84-38EE-6EBB1BA9BB6B}"/>
              </a:ext>
            </a:extLst>
          </p:cNvPr>
          <p:cNvSpPr>
            <a:spLocks noGrp="1"/>
          </p:cNvSpPr>
          <p:nvPr>
            <p:ph type="title"/>
          </p:nvPr>
        </p:nvSpPr>
        <p:spPr>
          <a:xfrm>
            <a:off x="641614" y="396955"/>
            <a:ext cx="10919074" cy="747495"/>
          </a:xfrm>
        </p:spPr>
        <p:txBody>
          <a:bodyPr>
            <a:noAutofit/>
          </a:bodyPr>
          <a:lstStyle/>
          <a:p>
            <a:r>
              <a:rPr lang="fr-CA" sz="3600" b="1" noProof="0"/>
              <a:t>Comment mettre en œuvre le modèle de maturité du PAMA</a:t>
            </a:r>
            <a:r>
              <a:rPr lang="fr-CA" sz="3600" b="1" noProof="0">
                <a:ea typeface="Calibri Light"/>
                <a:cs typeface="Calibri Light"/>
              </a:rPr>
              <a:t> </a:t>
            </a:r>
          </a:p>
        </p:txBody>
      </p:sp>
      <p:cxnSp>
        <p:nvCxnSpPr>
          <p:cNvPr id="6" name="Straight Arrow Connector 5">
            <a:extLst>
              <a:ext uri="{FF2B5EF4-FFF2-40B4-BE49-F238E27FC236}">
                <a16:creationId xmlns:a16="http://schemas.microsoft.com/office/drawing/2014/main" id="{28B1C292-76D2-7D1B-2038-004720D28F5B}"/>
              </a:ext>
              <a:ext uri="{C183D7F6-B498-43B3-948B-1728B52AA6E4}">
                <adec:decorative xmlns:adec="http://schemas.microsoft.com/office/drawing/2017/decorative" val="1"/>
              </a:ext>
            </a:extLst>
          </p:cNvPr>
          <p:cNvCxnSpPr/>
          <p:nvPr/>
        </p:nvCxnSpPr>
        <p:spPr>
          <a:xfrm>
            <a:off x="1144640" y="1234785"/>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5BD0713-C679-2D8A-7B78-ACE7431D2A38}"/>
              </a:ext>
            </a:extLst>
          </p:cNvPr>
          <p:cNvSpPr txBox="1"/>
          <p:nvPr/>
        </p:nvSpPr>
        <p:spPr>
          <a:xfrm>
            <a:off x="730669" y="1373151"/>
            <a:ext cx="2498402" cy="923330"/>
          </a:xfrm>
          <a:prstGeom prst="rect">
            <a:avLst/>
          </a:prstGeom>
          <a:noFill/>
          <a:ln>
            <a:solidFill>
              <a:schemeClr val="tx1"/>
            </a:solidFill>
          </a:ln>
        </p:spPr>
        <p:txBody>
          <a:bodyPr wrap="square" lIns="91440" tIns="45720" rIns="91440" bIns="45720" rtlCol="0" anchor="t">
            <a:spAutoFit/>
          </a:bodyPr>
          <a:lstStyle/>
          <a:p>
            <a:pPr algn="ctr"/>
            <a:r>
              <a:rPr lang="fr-CA" b="1" noProof="0">
                <a:ea typeface="Calibri"/>
                <a:cs typeface="Calibri"/>
              </a:rPr>
              <a:t>Étape no 1 :​</a:t>
            </a:r>
          </a:p>
          <a:p>
            <a:pPr algn="ctr"/>
            <a:r>
              <a:rPr lang="fr-CA" b="1" noProof="0">
                <a:ea typeface="Calibri"/>
                <a:cs typeface="Calibri"/>
              </a:rPr>
              <a:t>Outil d’auto-évaluation ministériel</a:t>
            </a:r>
          </a:p>
        </p:txBody>
      </p:sp>
      <p:sp>
        <p:nvSpPr>
          <p:cNvPr id="3" name="Rectangle 2">
            <a:extLst>
              <a:ext uri="{FF2B5EF4-FFF2-40B4-BE49-F238E27FC236}">
                <a16:creationId xmlns:a16="http://schemas.microsoft.com/office/drawing/2014/main" id="{442E1A84-523B-5E73-CE16-54482CCABBBD}"/>
              </a:ext>
            </a:extLst>
          </p:cNvPr>
          <p:cNvSpPr/>
          <p:nvPr/>
        </p:nvSpPr>
        <p:spPr>
          <a:xfrm>
            <a:off x="721909" y="2504912"/>
            <a:ext cx="2578759" cy="3527755"/>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fr-CA" sz="1600" noProof="0">
                <a:ea typeface="Calibri"/>
                <a:cs typeface="Calibri"/>
              </a:rPr>
              <a:t>Les ministères évaluent l’état actuel de leurs processus et de leur modèle de services de prise de mesures d’adaptation à l’aide de l’outil d’auto‐évaluation ministériel, en ciblant les points forts et les éléments qui ne sont pas encore mis en place.​</a:t>
            </a:r>
          </a:p>
        </p:txBody>
      </p:sp>
      <p:sp>
        <p:nvSpPr>
          <p:cNvPr id="16" name="TextBox 15">
            <a:extLst>
              <a:ext uri="{FF2B5EF4-FFF2-40B4-BE49-F238E27FC236}">
                <a16:creationId xmlns:a16="http://schemas.microsoft.com/office/drawing/2014/main" id="{70A05DB7-FC79-A449-0587-6E2C4EDBE989}"/>
              </a:ext>
            </a:extLst>
          </p:cNvPr>
          <p:cNvSpPr txBox="1"/>
          <p:nvPr/>
        </p:nvSpPr>
        <p:spPr>
          <a:xfrm>
            <a:off x="3478541" y="1373151"/>
            <a:ext cx="2459440" cy="923330"/>
          </a:xfrm>
          <a:prstGeom prst="rect">
            <a:avLst/>
          </a:prstGeom>
          <a:noFill/>
          <a:ln>
            <a:solidFill>
              <a:schemeClr val="tx1"/>
            </a:solidFill>
          </a:ln>
        </p:spPr>
        <p:txBody>
          <a:bodyPr wrap="square" rtlCol="0">
            <a:spAutoFit/>
          </a:bodyPr>
          <a:lstStyle/>
          <a:p>
            <a:pPr algn="ctr"/>
            <a:r>
              <a:rPr lang="fr-CA" b="1" noProof="0">
                <a:ea typeface="Calibri"/>
                <a:cs typeface="Calibri"/>
              </a:rPr>
              <a:t>Étape no 2 :​</a:t>
            </a:r>
          </a:p>
          <a:p>
            <a:pPr algn="ctr"/>
            <a:r>
              <a:rPr lang="fr-CA" b="1" noProof="0">
                <a:ea typeface="Calibri"/>
                <a:cs typeface="Calibri"/>
              </a:rPr>
              <a:t>Engagement à l’égard du plan d’accessibilité </a:t>
            </a:r>
            <a:endParaRPr lang="fr-CA" noProof="0">
              <a:ea typeface="Calibri"/>
              <a:cs typeface="Calibri"/>
            </a:endParaRPr>
          </a:p>
        </p:txBody>
      </p:sp>
      <p:sp>
        <p:nvSpPr>
          <p:cNvPr id="8" name="Rectangle 7">
            <a:extLst>
              <a:ext uri="{FF2B5EF4-FFF2-40B4-BE49-F238E27FC236}">
                <a16:creationId xmlns:a16="http://schemas.microsoft.com/office/drawing/2014/main" id="{4CF45DAD-EF36-1081-4C59-67815250D65D}"/>
              </a:ext>
            </a:extLst>
          </p:cNvPr>
          <p:cNvSpPr/>
          <p:nvPr/>
        </p:nvSpPr>
        <p:spPr>
          <a:xfrm>
            <a:off x="3474927" y="2504912"/>
            <a:ext cx="2459440" cy="3527755"/>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fr-CA" noProof="0">
                <a:ea typeface="Calibri"/>
                <a:cs typeface="Calibri"/>
              </a:rPr>
              <a:t>Les ministères s’engagent à tirer parti de ces renseignements en intégrant les domaines d’intervention prioritaires énoncés dans les plans d’accessibilité, avec des résultats mesurables.</a:t>
            </a:r>
            <a:endParaRPr lang="fr-CA" sz="2000" noProof="0">
              <a:ea typeface="Calibri"/>
              <a:cs typeface="Calibri"/>
            </a:endParaRPr>
          </a:p>
        </p:txBody>
      </p:sp>
      <p:sp>
        <p:nvSpPr>
          <p:cNvPr id="15" name="TextBox 14">
            <a:extLst>
              <a:ext uri="{FF2B5EF4-FFF2-40B4-BE49-F238E27FC236}">
                <a16:creationId xmlns:a16="http://schemas.microsoft.com/office/drawing/2014/main" id="{949D2DAF-03B4-5D25-A818-5EFBBBFBD093}"/>
              </a:ext>
            </a:extLst>
          </p:cNvPr>
          <p:cNvSpPr txBox="1"/>
          <p:nvPr/>
        </p:nvSpPr>
        <p:spPr>
          <a:xfrm>
            <a:off x="6187451" y="1373151"/>
            <a:ext cx="2498401" cy="1077218"/>
          </a:xfrm>
          <a:prstGeom prst="rect">
            <a:avLst/>
          </a:prstGeom>
          <a:noFill/>
          <a:ln>
            <a:solidFill>
              <a:schemeClr val="tx1"/>
            </a:solidFill>
          </a:ln>
        </p:spPr>
        <p:txBody>
          <a:bodyPr wrap="square" rtlCol="0">
            <a:spAutoFit/>
          </a:bodyPr>
          <a:lstStyle/>
          <a:p>
            <a:pPr algn="ctr"/>
            <a:r>
              <a:rPr lang="fr-CA" sz="1600" b="1" noProof="0">
                <a:ea typeface="Calibri"/>
                <a:cs typeface="Calibri"/>
              </a:rPr>
              <a:t>Étape no 3 :​</a:t>
            </a:r>
          </a:p>
          <a:p>
            <a:pPr algn="ctr"/>
            <a:r>
              <a:rPr lang="fr-CA" sz="1600" b="1" noProof="0">
                <a:ea typeface="Calibri"/>
                <a:cs typeface="Calibri"/>
              </a:rPr>
              <a:t>Comment mettre en œuvre un facteur de réussite principal </a:t>
            </a:r>
          </a:p>
        </p:txBody>
      </p:sp>
      <p:sp>
        <p:nvSpPr>
          <p:cNvPr id="7" name="Rectangle 6">
            <a:extLst>
              <a:ext uri="{FF2B5EF4-FFF2-40B4-BE49-F238E27FC236}">
                <a16:creationId xmlns:a16="http://schemas.microsoft.com/office/drawing/2014/main" id="{3A94C763-6687-B273-C8D6-71FD558337C2}"/>
              </a:ext>
            </a:extLst>
          </p:cNvPr>
          <p:cNvSpPr/>
          <p:nvPr/>
        </p:nvSpPr>
        <p:spPr>
          <a:xfrm>
            <a:off x="6178693" y="2502893"/>
            <a:ext cx="2459440" cy="3531110"/>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fr-CA" sz="2000" noProof="0">
                <a:ea typeface="Calibri"/>
                <a:cs typeface="Calibri"/>
              </a:rPr>
              <a:t>Les ministères utilisent les principaux facteurs de réussite pour comprendre comment mettre en pratique les mesures d’adaptation de premier ordre.</a:t>
            </a:r>
          </a:p>
        </p:txBody>
      </p:sp>
      <p:sp>
        <p:nvSpPr>
          <p:cNvPr id="14" name="TextBox 13">
            <a:extLst>
              <a:ext uri="{FF2B5EF4-FFF2-40B4-BE49-F238E27FC236}">
                <a16:creationId xmlns:a16="http://schemas.microsoft.com/office/drawing/2014/main" id="{AE4E97E5-9561-8B77-32BD-3D24A3063F43}"/>
              </a:ext>
            </a:extLst>
          </p:cNvPr>
          <p:cNvSpPr txBox="1"/>
          <p:nvPr/>
        </p:nvSpPr>
        <p:spPr>
          <a:xfrm>
            <a:off x="8935322" y="1368390"/>
            <a:ext cx="2298726" cy="707886"/>
          </a:xfrm>
          <a:prstGeom prst="rect">
            <a:avLst/>
          </a:prstGeom>
          <a:noFill/>
          <a:ln>
            <a:solidFill>
              <a:schemeClr val="tx1"/>
            </a:solidFill>
          </a:ln>
        </p:spPr>
        <p:txBody>
          <a:bodyPr wrap="square" rtlCol="0">
            <a:spAutoFit/>
          </a:bodyPr>
          <a:lstStyle/>
          <a:p>
            <a:pPr algn="ctr"/>
            <a:r>
              <a:rPr lang="fr-CA" sz="2000" b="1" noProof="0">
                <a:ea typeface="Calibri"/>
                <a:cs typeface="Calibri"/>
              </a:rPr>
              <a:t>Étape no 4 :​</a:t>
            </a:r>
          </a:p>
          <a:p>
            <a:pPr algn="ctr"/>
            <a:r>
              <a:rPr lang="fr-CA" sz="2000" b="1" noProof="0">
                <a:ea typeface="Calibri"/>
                <a:cs typeface="Calibri"/>
              </a:rPr>
              <a:t>Appliquer les outils</a:t>
            </a:r>
          </a:p>
        </p:txBody>
      </p:sp>
      <p:sp>
        <p:nvSpPr>
          <p:cNvPr id="5" name="Rectangle 4">
            <a:extLst>
              <a:ext uri="{FF2B5EF4-FFF2-40B4-BE49-F238E27FC236}">
                <a16:creationId xmlns:a16="http://schemas.microsoft.com/office/drawing/2014/main" id="{1903E92C-829C-9D7A-C984-24A28CF26D62}"/>
              </a:ext>
            </a:extLst>
          </p:cNvPr>
          <p:cNvSpPr/>
          <p:nvPr/>
        </p:nvSpPr>
        <p:spPr>
          <a:xfrm>
            <a:off x="8847425" y="2504912"/>
            <a:ext cx="2459440" cy="3527755"/>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fr-CA" sz="2000" noProof="0">
                <a:ea typeface="Calibri"/>
                <a:cs typeface="Calibri"/>
              </a:rPr>
              <a:t>Les ministères utilisent des outils déjà établis et tirent des leçons d’exemples concrets sur la manière de mettre en œuvre les améliorations.</a:t>
            </a:r>
            <a:endParaRPr lang="fr-CA" noProof="0">
              <a:ea typeface="Calibri"/>
              <a:cs typeface="Calibri"/>
            </a:endParaRPr>
          </a:p>
          <a:p>
            <a:pPr algn="ctr"/>
            <a:endParaRPr lang="fr-CA" noProof="0"/>
          </a:p>
        </p:txBody>
      </p:sp>
      <p:sp>
        <p:nvSpPr>
          <p:cNvPr id="10" name="Arrow: Right 9">
            <a:extLst>
              <a:ext uri="{FF2B5EF4-FFF2-40B4-BE49-F238E27FC236}">
                <a16:creationId xmlns:a16="http://schemas.microsoft.com/office/drawing/2014/main" id="{C31DAB50-8365-39CE-7591-F44EF9DB23E6}"/>
              </a:ext>
            </a:extLst>
          </p:cNvPr>
          <p:cNvSpPr/>
          <p:nvPr/>
        </p:nvSpPr>
        <p:spPr>
          <a:xfrm>
            <a:off x="1020353" y="5497273"/>
            <a:ext cx="10160806" cy="11983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b="1" noProof="0">
                <a:solidFill>
                  <a:schemeClr val="tx1"/>
                </a:solidFill>
              </a:rPr>
              <a:t>Le SM établit l’orientation et communique l’engagement à modifier les pratiques en matière de mesures d’adaptation</a:t>
            </a:r>
            <a:r>
              <a:rPr lang="fr-CA" noProof="0">
                <a:solidFill>
                  <a:schemeClr val="tx1"/>
                </a:solidFill>
              </a:rPr>
              <a:t>​</a:t>
            </a:r>
          </a:p>
        </p:txBody>
      </p:sp>
    </p:spTree>
    <p:extLst>
      <p:ext uri="{BB962C8B-B14F-4D97-AF65-F5344CB8AC3E}">
        <p14:creationId xmlns:p14="http://schemas.microsoft.com/office/powerpoint/2010/main" val="2735368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2A91C0A-B6BF-2367-A4AA-84CF9F927D4A}"/>
              </a:ext>
            </a:extLst>
          </p:cNvPr>
          <p:cNvSpPr>
            <a:spLocks noGrp="1"/>
          </p:cNvSpPr>
          <p:nvPr>
            <p:ph type="sldNum" sz="quarter" idx="4"/>
          </p:nvPr>
        </p:nvSpPr>
        <p:spPr/>
        <p:txBody>
          <a:bodyPr/>
          <a:lstStyle/>
          <a:p>
            <a:fld id="{AF2FF8BA-8DDB-4074-883A-172F001D9E4F}" type="slidenum">
              <a:rPr lang="fr-CA" noProof="0" smtClean="0"/>
              <a:t>12</a:t>
            </a:fld>
            <a:endParaRPr lang="fr-CA" noProof="0"/>
          </a:p>
        </p:txBody>
      </p:sp>
      <p:sp>
        <p:nvSpPr>
          <p:cNvPr id="2" name="Title 1">
            <a:extLst>
              <a:ext uri="{FF2B5EF4-FFF2-40B4-BE49-F238E27FC236}">
                <a16:creationId xmlns:a16="http://schemas.microsoft.com/office/drawing/2014/main" id="{94C7844F-EBCE-7010-E976-136B14507579}"/>
              </a:ext>
            </a:extLst>
          </p:cNvPr>
          <p:cNvSpPr>
            <a:spLocks noGrp="1"/>
          </p:cNvSpPr>
          <p:nvPr>
            <p:ph type="title"/>
          </p:nvPr>
        </p:nvSpPr>
        <p:spPr>
          <a:xfrm>
            <a:off x="674225" y="152923"/>
            <a:ext cx="10515600" cy="1325563"/>
          </a:xfrm>
        </p:spPr>
        <p:txBody>
          <a:bodyPr/>
          <a:lstStyle/>
          <a:p>
            <a:r>
              <a:rPr lang="fr-CA" b="1" noProof="0" err="1">
                <a:latin typeface="Calibri Light"/>
                <a:ea typeface="Calibri Light"/>
                <a:cs typeface="Arial"/>
              </a:rPr>
              <a:t>Maturity</a:t>
            </a:r>
            <a:r>
              <a:rPr lang="fr-CA" b="1" noProof="0">
                <a:latin typeface="Calibri Light"/>
                <a:ea typeface="Calibri Light"/>
                <a:cs typeface="Arial"/>
              </a:rPr>
              <a:t> Self-</a:t>
            </a:r>
            <a:r>
              <a:rPr lang="fr-CA" b="1" noProof="0" err="1">
                <a:latin typeface="Calibri Light"/>
                <a:ea typeface="Calibri Light"/>
                <a:cs typeface="Arial"/>
              </a:rPr>
              <a:t>Assessment</a:t>
            </a:r>
            <a:r>
              <a:rPr lang="fr-CA" b="1" noProof="0">
                <a:latin typeface="Calibri Light"/>
                <a:ea typeface="Calibri Light"/>
                <a:cs typeface="Arial"/>
              </a:rPr>
              <a:t> Tool – </a:t>
            </a:r>
            <a:r>
              <a:rPr lang="fr-CA" b="1" noProof="0" err="1">
                <a:latin typeface="Calibri Light"/>
                <a:ea typeface="Calibri Light"/>
                <a:cs typeface="Arial"/>
              </a:rPr>
              <a:t>Demo</a:t>
            </a:r>
            <a:r>
              <a:rPr lang="fr-CA" b="1" noProof="0">
                <a:latin typeface="Calibri Light"/>
                <a:ea typeface="Calibri Light"/>
                <a:cs typeface="Arial"/>
              </a:rPr>
              <a:t> </a:t>
            </a:r>
            <a:endParaRPr lang="fr-CA" noProof="0">
              <a:latin typeface="Calibri Light"/>
              <a:ea typeface="Calibri Light"/>
              <a:cs typeface="Calibri Light"/>
            </a:endParaRPr>
          </a:p>
        </p:txBody>
      </p:sp>
      <p:grpSp>
        <p:nvGrpSpPr>
          <p:cNvPr id="21" name="Group 20" descr="La question 1 de l'outil d'autoévaulation de la maturité pour permettre aux organisations d'évaluer leur modèle de prestation de services de mesures d'adaptation en lieu de travail">
            <a:extLst>
              <a:ext uri="{FF2B5EF4-FFF2-40B4-BE49-F238E27FC236}">
                <a16:creationId xmlns:a16="http://schemas.microsoft.com/office/drawing/2014/main" id="{2D5E0A56-BB17-7FCD-DD44-E482251259E9}"/>
              </a:ext>
            </a:extLst>
          </p:cNvPr>
          <p:cNvGrpSpPr/>
          <p:nvPr/>
        </p:nvGrpSpPr>
        <p:grpSpPr>
          <a:xfrm>
            <a:off x="306223" y="1478486"/>
            <a:ext cx="5014540" cy="2029676"/>
            <a:chOff x="828614" y="1508192"/>
            <a:chExt cx="5629860" cy="2305372"/>
          </a:xfrm>
        </p:grpSpPr>
        <p:pic>
          <p:nvPicPr>
            <p:cNvPr id="22" name="Picture 21">
              <a:extLst>
                <a:ext uri="{FF2B5EF4-FFF2-40B4-BE49-F238E27FC236}">
                  <a16:creationId xmlns:a16="http://schemas.microsoft.com/office/drawing/2014/main" id="{5892A11C-DFC7-01B3-5E87-FEACFD31C3B2}"/>
                </a:ext>
              </a:extLst>
            </p:cNvPr>
            <p:cNvPicPr>
              <a:picLocks noChangeAspect="1"/>
            </p:cNvPicPr>
            <p:nvPr/>
          </p:nvPicPr>
          <p:blipFill>
            <a:blip r:embed="rId2"/>
            <a:stretch>
              <a:fillRect/>
            </a:stretch>
          </p:blipFill>
          <p:spPr>
            <a:xfrm>
              <a:off x="1323782" y="1508192"/>
              <a:ext cx="5134692" cy="2305372"/>
            </a:xfrm>
            <a:prstGeom prst="rect">
              <a:avLst/>
            </a:prstGeom>
          </p:spPr>
        </p:pic>
        <p:sp>
          <p:nvSpPr>
            <p:cNvPr id="23" name="Oval 22">
              <a:extLst>
                <a:ext uri="{FF2B5EF4-FFF2-40B4-BE49-F238E27FC236}">
                  <a16:creationId xmlns:a16="http://schemas.microsoft.com/office/drawing/2014/main" id="{EA652F89-5F4D-5516-70A4-3AB53D7722AB}"/>
                </a:ext>
              </a:extLst>
            </p:cNvPr>
            <p:cNvSpPr/>
            <p:nvPr/>
          </p:nvSpPr>
          <p:spPr>
            <a:xfrm>
              <a:off x="828614" y="2227057"/>
              <a:ext cx="663344" cy="647141"/>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b="1">
                  <a:solidFill>
                    <a:srgbClr val="000000"/>
                  </a:solidFill>
                  <a:ea typeface="Calibri"/>
                  <a:cs typeface="Calibri"/>
                </a:rPr>
                <a:t>1</a:t>
              </a:r>
              <a:endParaRPr lang="fr-CA" b="1" noProof="0">
                <a:solidFill>
                  <a:srgbClr val="000000"/>
                </a:solidFill>
                <a:ea typeface="Calibri"/>
                <a:cs typeface="Calibri"/>
              </a:endParaRPr>
            </a:p>
          </p:txBody>
        </p:sp>
      </p:grpSp>
      <p:grpSp>
        <p:nvGrpSpPr>
          <p:cNvPr id="3" name="Group 2" descr="La question 1 de l'outil d'autoévauation avec la réponse, niveau de maturité faible indiqué, conseils fournis pour améliorer la prestation de services de mesures d'adaptation de milieu de travail">
            <a:extLst>
              <a:ext uri="{FF2B5EF4-FFF2-40B4-BE49-F238E27FC236}">
                <a16:creationId xmlns:a16="http://schemas.microsoft.com/office/drawing/2014/main" id="{4B7B6013-3E73-2B95-13C1-E1635EE64F0B}"/>
              </a:ext>
            </a:extLst>
          </p:cNvPr>
          <p:cNvGrpSpPr/>
          <p:nvPr/>
        </p:nvGrpSpPr>
        <p:grpSpPr>
          <a:xfrm>
            <a:off x="306224" y="3646569"/>
            <a:ext cx="5146223" cy="2969034"/>
            <a:chOff x="306225" y="3640548"/>
            <a:chExt cx="5146223" cy="2969034"/>
          </a:xfrm>
        </p:grpSpPr>
        <p:pic>
          <p:nvPicPr>
            <p:cNvPr id="17" name="Picture 16" descr="A white text on a blue background&#10;&#10;AI-generated content may be incorrect.">
              <a:extLst>
                <a:ext uri="{FF2B5EF4-FFF2-40B4-BE49-F238E27FC236}">
                  <a16:creationId xmlns:a16="http://schemas.microsoft.com/office/drawing/2014/main" id="{72C3AB81-E85F-E7C5-4D6C-C1477D8CB9B7}"/>
                </a:ext>
              </a:extLst>
            </p:cNvPr>
            <p:cNvPicPr>
              <a:picLocks noChangeAspect="1"/>
            </p:cNvPicPr>
            <p:nvPr/>
          </p:nvPicPr>
          <p:blipFill>
            <a:blip r:embed="rId3"/>
            <a:stretch>
              <a:fillRect/>
            </a:stretch>
          </p:blipFill>
          <p:spPr>
            <a:xfrm>
              <a:off x="901650" y="3640548"/>
              <a:ext cx="4550798" cy="2969034"/>
            </a:xfrm>
            <a:prstGeom prst="rect">
              <a:avLst/>
            </a:prstGeom>
          </p:spPr>
        </p:pic>
        <p:sp>
          <p:nvSpPr>
            <p:cNvPr id="13" name="Oval 12">
              <a:extLst>
                <a:ext uri="{FF2B5EF4-FFF2-40B4-BE49-F238E27FC236}">
                  <a16:creationId xmlns:a16="http://schemas.microsoft.com/office/drawing/2014/main" id="{A1A286FA-7637-64E9-A7F9-B671573FD7CF}"/>
                </a:ext>
              </a:extLst>
            </p:cNvPr>
            <p:cNvSpPr/>
            <p:nvPr/>
          </p:nvSpPr>
          <p:spPr>
            <a:xfrm>
              <a:off x="306225" y="4828372"/>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b="1" noProof="0">
                  <a:solidFill>
                    <a:srgbClr val="000000"/>
                  </a:solidFill>
                  <a:ea typeface="Calibri"/>
                  <a:cs typeface="Calibri"/>
                </a:rPr>
                <a:t>2</a:t>
              </a:r>
            </a:p>
          </p:txBody>
        </p:sp>
      </p:grpSp>
      <p:grpSp>
        <p:nvGrpSpPr>
          <p:cNvPr id="5" name="Group 4" descr="La fin du formulaire de l'outil d'autoévaluation affichant un niveau de maturité moyen (39 / 60) et des boutons avec des options de voir, télécharger, ou sauvegarder le résultat">
            <a:extLst>
              <a:ext uri="{FF2B5EF4-FFF2-40B4-BE49-F238E27FC236}">
                <a16:creationId xmlns:a16="http://schemas.microsoft.com/office/drawing/2014/main" id="{3B9601F4-F90E-FC41-275A-769AAA887B1D}"/>
              </a:ext>
            </a:extLst>
          </p:cNvPr>
          <p:cNvGrpSpPr/>
          <p:nvPr/>
        </p:nvGrpSpPr>
        <p:grpSpPr>
          <a:xfrm>
            <a:off x="5780642" y="1352826"/>
            <a:ext cx="6043417" cy="1328307"/>
            <a:chOff x="5780642" y="1352826"/>
            <a:chExt cx="6043417" cy="1328307"/>
          </a:xfrm>
        </p:grpSpPr>
        <p:pic>
          <p:nvPicPr>
            <p:cNvPr id="18" name="Picture 17" descr="A close up of a box&#10;&#10;AI-generated content may be incorrect.">
              <a:extLst>
                <a:ext uri="{FF2B5EF4-FFF2-40B4-BE49-F238E27FC236}">
                  <a16:creationId xmlns:a16="http://schemas.microsoft.com/office/drawing/2014/main" id="{137698E7-7518-50DE-62BF-72DAB9BDF095}"/>
                </a:ext>
              </a:extLst>
            </p:cNvPr>
            <p:cNvPicPr>
              <a:picLocks noChangeAspect="1"/>
            </p:cNvPicPr>
            <p:nvPr/>
          </p:nvPicPr>
          <p:blipFill>
            <a:blip r:embed="rId4"/>
            <a:stretch>
              <a:fillRect/>
            </a:stretch>
          </p:blipFill>
          <p:spPr>
            <a:xfrm>
              <a:off x="6205845" y="1731091"/>
              <a:ext cx="5618214" cy="950042"/>
            </a:xfrm>
            <a:prstGeom prst="rect">
              <a:avLst/>
            </a:prstGeom>
          </p:spPr>
        </p:pic>
        <p:sp>
          <p:nvSpPr>
            <p:cNvPr id="12" name="Oval 11">
              <a:extLst>
                <a:ext uri="{FF2B5EF4-FFF2-40B4-BE49-F238E27FC236}">
                  <a16:creationId xmlns:a16="http://schemas.microsoft.com/office/drawing/2014/main" id="{62073B4F-A24D-3E1F-957B-DACF84E79A82}"/>
                </a:ext>
              </a:extLst>
            </p:cNvPr>
            <p:cNvSpPr/>
            <p:nvPr/>
          </p:nvSpPr>
          <p:spPr>
            <a:xfrm>
              <a:off x="5780642" y="1352826"/>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b="1" noProof="0">
                  <a:solidFill>
                    <a:srgbClr val="000000"/>
                  </a:solidFill>
                  <a:ea typeface="Calibri"/>
                  <a:cs typeface="Calibri"/>
                </a:rPr>
                <a:t>3</a:t>
              </a:r>
            </a:p>
          </p:txBody>
        </p:sp>
      </p:grpSp>
      <p:grpSp>
        <p:nvGrpSpPr>
          <p:cNvPr id="6" name="Group 5" descr="Le facteur de réussite principal 1.1 du modèle de maturité comprend la description, les étapes de mise en oeuvre, et les outils pour ce facteur.">
            <a:extLst>
              <a:ext uri="{FF2B5EF4-FFF2-40B4-BE49-F238E27FC236}">
                <a16:creationId xmlns:a16="http://schemas.microsoft.com/office/drawing/2014/main" id="{7159AAC8-838C-35FC-6A37-D0E5EC5DB78D}"/>
              </a:ext>
            </a:extLst>
          </p:cNvPr>
          <p:cNvGrpSpPr/>
          <p:nvPr/>
        </p:nvGrpSpPr>
        <p:grpSpPr>
          <a:xfrm>
            <a:off x="5880874" y="3154513"/>
            <a:ext cx="6004901" cy="2293703"/>
            <a:chOff x="5813935" y="3086385"/>
            <a:chExt cx="6004901" cy="2293703"/>
          </a:xfrm>
        </p:grpSpPr>
        <p:pic>
          <p:nvPicPr>
            <p:cNvPr id="19" name="Picture 18" descr="A white background with blue text&#10;&#10;AI-generated content may be incorrect.">
              <a:extLst>
                <a:ext uri="{FF2B5EF4-FFF2-40B4-BE49-F238E27FC236}">
                  <a16:creationId xmlns:a16="http://schemas.microsoft.com/office/drawing/2014/main" id="{FA03FD58-4BE7-9C22-0C0C-C85F030EB6A9}"/>
                </a:ext>
              </a:extLst>
            </p:cNvPr>
            <p:cNvPicPr>
              <a:picLocks noChangeAspect="1"/>
            </p:cNvPicPr>
            <p:nvPr/>
          </p:nvPicPr>
          <p:blipFill>
            <a:blip r:embed="rId5"/>
            <a:stretch>
              <a:fillRect/>
            </a:stretch>
          </p:blipFill>
          <p:spPr>
            <a:xfrm>
              <a:off x="5928391" y="3641008"/>
              <a:ext cx="5890445" cy="1739080"/>
            </a:xfrm>
            <a:prstGeom prst="rect">
              <a:avLst/>
            </a:prstGeom>
          </p:spPr>
        </p:pic>
        <p:sp>
          <p:nvSpPr>
            <p:cNvPr id="11" name="Oval 10">
              <a:extLst>
                <a:ext uri="{FF2B5EF4-FFF2-40B4-BE49-F238E27FC236}">
                  <a16:creationId xmlns:a16="http://schemas.microsoft.com/office/drawing/2014/main" id="{2A886FCC-EA3D-16BC-D032-B231460384D7}"/>
                </a:ext>
              </a:extLst>
            </p:cNvPr>
            <p:cNvSpPr/>
            <p:nvPr/>
          </p:nvSpPr>
          <p:spPr>
            <a:xfrm>
              <a:off x="5813935" y="3086385"/>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b="1" noProof="0">
                  <a:solidFill>
                    <a:srgbClr val="000000"/>
                  </a:solidFill>
                  <a:ea typeface="Calibri"/>
                  <a:cs typeface="Calibri"/>
                </a:rPr>
                <a:t>4</a:t>
              </a:r>
            </a:p>
          </p:txBody>
        </p:sp>
      </p:grpSp>
    </p:spTree>
    <p:extLst>
      <p:ext uri="{BB962C8B-B14F-4D97-AF65-F5344CB8AC3E}">
        <p14:creationId xmlns:p14="http://schemas.microsoft.com/office/powerpoint/2010/main" val="2291693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F463CCB2-3489-C3DA-4E5F-F30836303B46}"/>
            </a:ext>
          </a:extLst>
        </p:cNvPr>
        <p:cNvGrpSpPr/>
        <p:nvPr/>
      </p:nvGrpSpPr>
      <p:grpSpPr>
        <a:xfrm>
          <a:off x="0" y="0"/>
          <a:ext cx="0" cy="0"/>
          <a:chOff x="0" y="0"/>
          <a:chExt cx="0" cy="0"/>
        </a:xfrm>
      </p:grpSpPr>
      <p:sp>
        <p:nvSpPr>
          <p:cNvPr id="14" name="Slide Number Placeholder 13">
            <a:extLst>
              <a:ext uri="{FF2B5EF4-FFF2-40B4-BE49-F238E27FC236}">
                <a16:creationId xmlns:a16="http://schemas.microsoft.com/office/drawing/2014/main" id="{8742DD45-6DAC-C729-959C-E0276E88A2FC}"/>
              </a:ext>
            </a:extLst>
          </p:cNvPr>
          <p:cNvSpPr>
            <a:spLocks noGrp="1"/>
          </p:cNvSpPr>
          <p:nvPr>
            <p:ph type="sldNum" sz="quarter" idx="4"/>
          </p:nvPr>
        </p:nvSpPr>
        <p:spPr/>
        <p:txBody>
          <a:bodyPr/>
          <a:lstStyle/>
          <a:p>
            <a:fld id="{AF2FF8BA-8DDB-4074-883A-172F001D9E4F}" type="slidenum">
              <a:rPr lang="fr-CA" noProof="0" smtClean="0"/>
              <a:t>13</a:t>
            </a:fld>
            <a:endParaRPr lang="fr-CA" noProof="0"/>
          </a:p>
        </p:txBody>
      </p:sp>
      <p:sp>
        <p:nvSpPr>
          <p:cNvPr id="2" name="Title 1">
            <a:extLst>
              <a:ext uri="{FF2B5EF4-FFF2-40B4-BE49-F238E27FC236}">
                <a16:creationId xmlns:a16="http://schemas.microsoft.com/office/drawing/2014/main" id="{839F38FC-672C-296A-039F-450FF5958B68}"/>
              </a:ext>
            </a:extLst>
          </p:cNvPr>
          <p:cNvSpPr>
            <a:spLocks noGrp="1"/>
          </p:cNvSpPr>
          <p:nvPr>
            <p:ph type="title"/>
          </p:nvPr>
        </p:nvSpPr>
        <p:spPr>
          <a:xfrm>
            <a:off x="636462" y="269035"/>
            <a:ext cx="11184235" cy="747495"/>
          </a:xfrm>
        </p:spPr>
        <p:txBody>
          <a:bodyPr>
            <a:normAutofit/>
          </a:bodyPr>
          <a:lstStyle/>
          <a:p>
            <a:r>
              <a:rPr lang="fr-CA" sz="4000" b="1" noProof="0">
                <a:ea typeface="Calibri Light"/>
                <a:cs typeface="Calibri Light"/>
              </a:rPr>
              <a:t>Trousse d’outils pour les utilisateurs de services</a:t>
            </a:r>
            <a:endParaRPr lang="fr-CA" b="1" noProof="0">
              <a:ea typeface="Calibri Light"/>
              <a:cs typeface="Calibri Light"/>
            </a:endParaRPr>
          </a:p>
        </p:txBody>
      </p:sp>
      <p:graphicFrame>
        <p:nvGraphicFramePr>
          <p:cNvPr id="11" name="Diagram 10" descr="Description of the functions for Accommodation Services">
            <a:extLst>
              <a:ext uri="{FF2B5EF4-FFF2-40B4-BE49-F238E27FC236}">
                <a16:creationId xmlns:a16="http://schemas.microsoft.com/office/drawing/2014/main" id="{1E4C2048-0C48-BFC5-D3FF-14185E6588AF}"/>
              </a:ext>
            </a:extLst>
          </p:cNvPr>
          <p:cNvGraphicFramePr/>
          <p:nvPr>
            <p:extLst>
              <p:ext uri="{D42A27DB-BD31-4B8C-83A1-F6EECF244321}">
                <p14:modId xmlns:p14="http://schemas.microsoft.com/office/powerpoint/2010/main" val="3837796337"/>
              </p:ext>
            </p:extLst>
          </p:nvPr>
        </p:nvGraphicFramePr>
        <p:xfrm>
          <a:off x="734294" y="1097833"/>
          <a:ext cx="3264463" cy="7502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2" name="Diagram 11" descr="Description of the functions for Accommodation Services">
            <a:extLst>
              <a:ext uri="{FF2B5EF4-FFF2-40B4-BE49-F238E27FC236}">
                <a16:creationId xmlns:a16="http://schemas.microsoft.com/office/drawing/2014/main" id="{ACF72564-A39F-0098-B69D-937F055D53B7}"/>
              </a:ext>
            </a:extLst>
          </p:cNvPr>
          <p:cNvGraphicFramePr/>
          <p:nvPr>
            <p:extLst>
              <p:ext uri="{D42A27DB-BD31-4B8C-83A1-F6EECF244321}">
                <p14:modId xmlns:p14="http://schemas.microsoft.com/office/powerpoint/2010/main" val="488180191"/>
              </p:ext>
            </p:extLst>
          </p:nvPr>
        </p:nvGraphicFramePr>
        <p:xfrm>
          <a:off x="2547578" y="1091148"/>
          <a:ext cx="3201769" cy="75897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8" name="Diagram 7" descr="Description of the functions for Accommodation Services">
            <a:extLst>
              <a:ext uri="{FF2B5EF4-FFF2-40B4-BE49-F238E27FC236}">
                <a16:creationId xmlns:a16="http://schemas.microsoft.com/office/drawing/2014/main" id="{CA710743-5B0C-5F51-6B62-9A29953A7BC9}"/>
              </a:ext>
            </a:extLst>
          </p:cNvPr>
          <p:cNvGraphicFramePr/>
          <p:nvPr>
            <p:extLst>
              <p:ext uri="{D42A27DB-BD31-4B8C-83A1-F6EECF244321}">
                <p14:modId xmlns:p14="http://schemas.microsoft.com/office/powerpoint/2010/main" val="2478305755"/>
              </p:ext>
            </p:extLst>
          </p:nvPr>
        </p:nvGraphicFramePr>
        <p:xfrm>
          <a:off x="3688140" y="1088261"/>
          <a:ext cx="3598957" cy="753246"/>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9" name="Diagram 8" descr="Description of the functions for Accommodation Services">
            <a:extLst>
              <a:ext uri="{FF2B5EF4-FFF2-40B4-BE49-F238E27FC236}">
                <a16:creationId xmlns:a16="http://schemas.microsoft.com/office/drawing/2014/main" id="{0CF94D86-8AE4-087A-3328-755BB53B3F69}"/>
              </a:ext>
            </a:extLst>
          </p:cNvPr>
          <p:cNvGraphicFramePr/>
          <p:nvPr>
            <p:extLst>
              <p:ext uri="{D42A27DB-BD31-4B8C-83A1-F6EECF244321}">
                <p14:modId xmlns:p14="http://schemas.microsoft.com/office/powerpoint/2010/main" val="830665166"/>
              </p:ext>
            </p:extLst>
          </p:nvPr>
        </p:nvGraphicFramePr>
        <p:xfrm>
          <a:off x="6831054" y="1097833"/>
          <a:ext cx="3197620" cy="736850"/>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graphicFrame>
        <p:nvGraphicFramePr>
          <p:cNvPr id="10" name="Diagram 9" descr="Description of the functions for Accommodation Services">
            <a:extLst>
              <a:ext uri="{FF2B5EF4-FFF2-40B4-BE49-F238E27FC236}">
                <a16:creationId xmlns:a16="http://schemas.microsoft.com/office/drawing/2014/main" id="{77C94A73-B655-C9FB-4C78-722A8B7AF6FA}"/>
              </a:ext>
            </a:extLst>
          </p:cNvPr>
          <p:cNvGraphicFramePr/>
          <p:nvPr>
            <p:extLst>
              <p:ext uri="{D42A27DB-BD31-4B8C-83A1-F6EECF244321}">
                <p14:modId xmlns:p14="http://schemas.microsoft.com/office/powerpoint/2010/main" val="1128209020"/>
              </p:ext>
            </p:extLst>
          </p:nvPr>
        </p:nvGraphicFramePr>
        <p:xfrm>
          <a:off x="8094141" y="1091148"/>
          <a:ext cx="3197620" cy="750220"/>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pic>
        <p:nvPicPr>
          <p:cNvPr id="7" name="Picture 4" descr="Premium Photo | 3d man, business meeting, job interview">
            <a:extLst>
              <a:ext uri="{FF2B5EF4-FFF2-40B4-BE49-F238E27FC236}">
                <a16:creationId xmlns:a16="http://schemas.microsoft.com/office/drawing/2014/main" id="{8B9E32E6-CFF3-9E11-10E0-7505254D530A}"/>
              </a:ext>
            </a:extLst>
          </p:cNvPr>
          <p:cNvPicPr>
            <a:picLocks noChangeAspect="1" noChangeArrowheads="1"/>
          </p:cNvPicPr>
          <p:nvPr/>
        </p:nvPicPr>
        <p:blipFill>
          <a:blip r:embed="rId29" cstate="print">
            <a:extLst>
              <a:ext uri="{28A0092B-C50C-407E-A947-70E740481C1C}">
                <a14:useLocalDpi xmlns:a14="http://schemas.microsoft.com/office/drawing/2010/main" val="0"/>
              </a:ext>
            </a:extLst>
          </a:blip>
          <a:srcRect/>
          <a:stretch>
            <a:fillRect/>
          </a:stretch>
        </p:blipFill>
        <p:spPr bwMode="auto">
          <a:xfrm>
            <a:off x="1378062" y="2035848"/>
            <a:ext cx="4621596" cy="348637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8F1082A-0106-BF7B-0896-9393C4146593}"/>
              </a:ext>
            </a:extLst>
          </p:cNvPr>
          <p:cNvSpPr>
            <a:spLocks noGrp="1"/>
          </p:cNvSpPr>
          <p:nvPr>
            <p:ph idx="1"/>
          </p:nvPr>
        </p:nvSpPr>
        <p:spPr>
          <a:xfrm>
            <a:off x="6038850" y="2184745"/>
            <a:ext cx="5187950" cy="3194641"/>
          </a:xfrm>
        </p:spPr>
        <p:txBody>
          <a:bodyPr vert="horz" lIns="91440" tIns="45720" rIns="91440" bIns="45720" rtlCol="0" anchor="t">
            <a:normAutofit fontScale="92500" lnSpcReduction="20000"/>
          </a:bodyPr>
          <a:lstStyle/>
          <a:p>
            <a:pPr marL="457200" lvl="1" indent="0">
              <a:buNone/>
            </a:pPr>
            <a:r>
              <a:rPr lang="fr-CA" sz="1800" b="1" noProof="0">
                <a:ea typeface="+mn-lt"/>
                <a:cs typeface="+mn-lt"/>
              </a:rPr>
              <a:t>Un schéma de processus lié aux mesures d’adaptation du lieu de travail (annexe B)</a:t>
            </a:r>
          </a:p>
          <a:p>
            <a:pPr lvl="1">
              <a:buFont typeface="Wingdings" panose="05000000000000000000" pitchFamily="2" charset="2"/>
              <a:buChar char="ü"/>
            </a:pPr>
            <a:r>
              <a:rPr lang="fr-CA" sz="1800" b="1" noProof="0">
                <a:ea typeface="+mn-lt"/>
                <a:cs typeface="+mn-lt"/>
              </a:rPr>
              <a:t>Des mesures d’adaptation du lieu de travail réussies grâce à des comportements efficaces </a:t>
            </a:r>
            <a:r>
              <a:rPr lang="fr-CA" sz="1800" noProof="0">
                <a:ea typeface="+mn-lt"/>
                <a:cs typeface="+mn-lt"/>
              </a:rPr>
              <a:t>(e.g. approche collaborative aux mesures d’adaptation; droits et obligations)</a:t>
            </a:r>
          </a:p>
          <a:p>
            <a:pPr lvl="1">
              <a:buFont typeface="Wingdings" panose="05000000000000000000" pitchFamily="2" charset="2"/>
              <a:buChar char="ü"/>
            </a:pPr>
            <a:r>
              <a:rPr lang="fr-CA" sz="1800" b="1" noProof="0">
                <a:ea typeface="+mn-lt"/>
                <a:cs typeface="+mn-lt"/>
              </a:rPr>
              <a:t>Conseils pour naviguer le parcours lié aux mesures d’adaptation du lieu de travail pour les employés en situation de handicap</a:t>
            </a:r>
          </a:p>
          <a:p>
            <a:pPr lvl="1">
              <a:buFont typeface="Wingdings" panose="05000000000000000000" pitchFamily="2" charset="2"/>
              <a:buChar char="ü"/>
            </a:pPr>
            <a:r>
              <a:rPr lang="fr-CA" sz="1800" b="1" noProof="0">
                <a:ea typeface="+mn-lt"/>
                <a:cs typeface="+mn-lt"/>
              </a:rPr>
              <a:t>Conseils pour naviguer le parcours lié aux mesures d’adaptation du lieu de travail pour les gestionnaires </a:t>
            </a:r>
            <a:r>
              <a:rPr lang="fr-CA" sz="1800" noProof="0">
                <a:ea typeface="+mn-lt"/>
                <a:cs typeface="+mn-lt"/>
              </a:rPr>
              <a:t>(e.g. guide de discussion pour les gestionnaires, accès au fonds destinés aux mesures d’adaptation)</a:t>
            </a:r>
          </a:p>
        </p:txBody>
      </p:sp>
      <p:sp>
        <p:nvSpPr>
          <p:cNvPr id="5" name="TextBox 4">
            <a:extLst>
              <a:ext uri="{FF2B5EF4-FFF2-40B4-BE49-F238E27FC236}">
                <a16:creationId xmlns:a16="http://schemas.microsoft.com/office/drawing/2014/main" id="{7F73F7BF-A168-EEA2-EBB4-C040C804DEA6}"/>
              </a:ext>
            </a:extLst>
          </p:cNvPr>
          <p:cNvSpPr txBox="1"/>
          <p:nvPr/>
        </p:nvSpPr>
        <p:spPr>
          <a:xfrm>
            <a:off x="1423451" y="5688423"/>
            <a:ext cx="9674471" cy="923330"/>
          </a:xfrm>
          <a:prstGeom prst="rect">
            <a:avLst/>
          </a:prstGeom>
          <a:noFill/>
          <a:ln w="25400">
            <a:solidFill>
              <a:srgbClr val="7030A0"/>
            </a:solidFill>
          </a:ln>
        </p:spPr>
        <p:txBody>
          <a:bodyPr wrap="square" lIns="91440" tIns="45720" rIns="91440" bIns="45720" rtlCol="0" anchor="t">
            <a:spAutoFit/>
          </a:bodyPr>
          <a:lstStyle/>
          <a:p>
            <a:pPr algn="ctr"/>
            <a:r>
              <a:rPr lang="fr-CA" b="1" noProof="0">
                <a:cs typeface="Calibri"/>
              </a:rPr>
              <a:t>Cette trousse d’outils décrit des mesures d’adaptation du lieu de travail réussies grâce à des comportements efficaces et met l’importance sur le Passeport pour l’accessibilité en milieu de travail du gouvernement du Canada en tant qu’outil important pour les mesures d’adaptation.</a:t>
            </a:r>
            <a:endParaRPr lang="fr-CA" noProof="0"/>
          </a:p>
        </p:txBody>
      </p:sp>
      <p:pic>
        <p:nvPicPr>
          <p:cNvPr id="13" name="Picture 12">
            <a:extLst>
              <a:ext uri="{FF2B5EF4-FFF2-40B4-BE49-F238E27FC236}">
                <a16:creationId xmlns:a16="http://schemas.microsoft.com/office/drawing/2014/main" id="{2988B05D-F6AC-E861-47C8-D315EAF7CA83}"/>
              </a:ext>
              <a:ext uri="{C183D7F6-B498-43B3-948B-1728B52AA6E4}">
                <adec:decorative xmlns:adec="http://schemas.microsoft.com/office/drawing/2017/decorative" val="1"/>
              </a:ext>
            </a:extLst>
          </p:cNvPr>
          <p:cNvPicPr>
            <a:picLocks noChangeAspect="1"/>
          </p:cNvPicPr>
          <p:nvPr/>
        </p:nvPicPr>
        <p:blipFill>
          <a:blip r:embed="rId30"/>
          <a:stretch>
            <a:fillRect/>
          </a:stretch>
        </p:blipFill>
        <p:spPr>
          <a:xfrm>
            <a:off x="1017752" y="2321158"/>
            <a:ext cx="799696" cy="1062222"/>
          </a:xfrm>
          <a:prstGeom prst="rect">
            <a:avLst/>
          </a:prstGeom>
        </p:spPr>
      </p:pic>
    </p:spTree>
    <p:extLst>
      <p:ext uri="{BB962C8B-B14F-4D97-AF65-F5344CB8AC3E}">
        <p14:creationId xmlns:p14="http://schemas.microsoft.com/office/powerpoint/2010/main" val="3807789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459700-FD6C-E81F-22C5-CA5EBBC9284A}"/>
              </a:ext>
            </a:extLst>
          </p:cNvPr>
          <p:cNvSpPr>
            <a:spLocks noGrp="1"/>
          </p:cNvSpPr>
          <p:nvPr>
            <p:ph type="sldNum" sz="quarter" idx="4"/>
          </p:nvPr>
        </p:nvSpPr>
        <p:spPr>
          <a:xfrm>
            <a:off x="11374939" y="6516611"/>
            <a:ext cx="491279" cy="197985"/>
          </a:xfrm>
        </p:spPr>
        <p:txBody>
          <a:bodyPr/>
          <a:lstStyle/>
          <a:p>
            <a:fld id="{AF2FF8BA-8DDB-4074-883A-172F001D9E4F}" type="slidenum">
              <a:rPr lang="fr-CA" noProof="0" smtClean="0"/>
              <a:t>14</a:t>
            </a:fld>
            <a:endParaRPr lang="fr-CA" noProof="0"/>
          </a:p>
        </p:txBody>
      </p:sp>
      <p:sp>
        <p:nvSpPr>
          <p:cNvPr id="2" name="Title 1">
            <a:extLst>
              <a:ext uri="{FF2B5EF4-FFF2-40B4-BE49-F238E27FC236}">
                <a16:creationId xmlns:a16="http://schemas.microsoft.com/office/drawing/2014/main" id="{E3DD1EA4-AB3F-9B44-C899-27E69002ACBE}"/>
              </a:ext>
            </a:extLst>
          </p:cNvPr>
          <p:cNvSpPr>
            <a:spLocks noGrp="1"/>
          </p:cNvSpPr>
          <p:nvPr>
            <p:ph type="title"/>
          </p:nvPr>
        </p:nvSpPr>
        <p:spPr>
          <a:xfrm>
            <a:off x="294424" y="140894"/>
            <a:ext cx="10515600" cy="1001495"/>
          </a:xfrm>
        </p:spPr>
        <p:txBody>
          <a:bodyPr/>
          <a:lstStyle/>
          <a:p>
            <a:r>
              <a:rPr lang="fr-CA" b="1" noProof="0"/>
              <a:t>Process </a:t>
            </a:r>
            <a:r>
              <a:rPr lang="fr-CA" b="1" noProof="0" err="1"/>
              <a:t>Map</a:t>
            </a:r>
            <a:r>
              <a:rPr lang="fr-CA" b="1" noProof="0"/>
              <a:t> - </a:t>
            </a:r>
            <a:r>
              <a:rPr lang="fr-CA" b="1" noProof="0" err="1"/>
              <a:t>Demo</a:t>
            </a:r>
            <a:endParaRPr lang="fr-CA" b="1" noProof="0"/>
          </a:p>
        </p:txBody>
      </p:sp>
      <p:grpSp>
        <p:nvGrpSpPr>
          <p:cNvPr id="16" name="Group 15" descr="Schéma du processus revu; utilisateur identifié à l'étape 0.3 du processus lié aux mesures d'adaptation du lieu de travail">
            <a:extLst>
              <a:ext uri="{FF2B5EF4-FFF2-40B4-BE49-F238E27FC236}">
                <a16:creationId xmlns:a16="http://schemas.microsoft.com/office/drawing/2014/main" id="{38BAFD08-28B1-3C87-E63A-DECAE3DC7EA3}"/>
              </a:ext>
            </a:extLst>
          </p:cNvPr>
          <p:cNvGrpSpPr/>
          <p:nvPr/>
        </p:nvGrpSpPr>
        <p:grpSpPr>
          <a:xfrm>
            <a:off x="1367939" y="1119533"/>
            <a:ext cx="2858995" cy="5397078"/>
            <a:chOff x="1367939" y="1119533"/>
            <a:chExt cx="2858995" cy="5397078"/>
          </a:xfrm>
        </p:grpSpPr>
        <p:pic>
          <p:nvPicPr>
            <p:cNvPr id="10" name="Picture 9">
              <a:extLst>
                <a:ext uri="{FF2B5EF4-FFF2-40B4-BE49-F238E27FC236}">
                  <a16:creationId xmlns:a16="http://schemas.microsoft.com/office/drawing/2014/main" id="{7B4EC9F8-96BE-B4D6-671B-C60E077700DC}"/>
                </a:ext>
              </a:extLst>
            </p:cNvPr>
            <p:cNvPicPr>
              <a:picLocks noChangeAspect="1"/>
            </p:cNvPicPr>
            <p:nvPr/>
          </p:nvPicPr>
          <p:blipFill>
            <a:blip r:embed="rId2"/>
            <a:stretch>
              <a:fillRect/>
            </a:stretch>
          </p:blipFill>
          <p:spPr>
            <a:xfrm>
              <a:off x="2042213" y="1127343"/>
              <a:ext cx="1918343" cy="5276850"/>
            </a:xfrm>
            <a:prstGeom prst="rect">
              <a:avLst/>
            </a:prstGeom>
          </p:spPr>
        </p:pic>
        <p:sp>
          <p:nvSpPr>
            <p:cNvPr id="9" name="Oval 8">
              <a:extLst>
                <a:ext uri="{FF2B5EF4-FFF2-40B4-BE49-F238E27FC236}">
                  <a16:creationId xmlns:a16="http://schemas.microsoft.com/office/drawing/2014/main" id="{D5D077D6-8A47-2CA9-D956-0ADE170518C7}"/>
                </a:ext>
              </a:extLst>
            </p:cNvPr>
            <p:cNvSpPr/>
            <p:nvPr/>
          </p:nvSpPr>
          <p:spPr>
            <a:xfrm>
              <a:off x="1367939" y="1119533"/>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b="1" noProof="0">
                  <a:solidFill>
                    <a:srgbClr val="000000"/>
                  </a:solidFill>
                  <a:ea typeface="Calibri"/>
                  <a:cs typeface="Calibri"/>
                </a:rPr>
                <a:t>1</a:t>
              </a:r>
            </a:p>
          </p:txBody>
        </p:sp>
        <p:sp>
          <p:nvSpPr>
            <p:cNvPr id="15" name="Oval 14">
              <a:extLst>
                <a:ext uri="{FF2B5EF4-FFF2-40B4-BE49-F238E27FC236}">
                  <a16:creationId xmlns:a16="http://schemas.microsoft.com/office/drawing/2014/main" id="{3F6FDF6F-0EA2-2057-B542-0C99E46BFDE3}"/>
                </a:ext>
              </a:extLst>
            </p:cNvPr>
            <p:cNvSpPr/>
            <p:nvPr/>
          </p:nvSpPr>
          <p:spPr>
            <a:xfrm>
              <a:off x="1775833" y="4425950"/>
              <a:ext cx="2451101" cy="2090661"/>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a:p>
          </p:txBody>
        </p:sp>
      </p:grpSp>
      <p:grpSp>
        <p:nvGrpSpPr>
          <p:cNvPr id="17" name="Group 16" descr="L'employé navigue au point 0.3 du document de conseils pour les employés afin de voir les actions qui devraient être entreprises à cette étape du processus lié aux mesures d'adaptation.">
            <a:extLst>
              <a:ext uri="{FF2B5EF4-FFF2-40B4-BE49-F238E27FC236}">
                <a16:creationId xmlns:a16="http://schemas.microsoft.com/office/drawing/2014/main" id="{4C96F6BA-F77A-87FD-012A-DC4713374069}"/>
              </a:ext>
            </a:extLst>
          </p:cNvPr>
          <p:cNvGrpSpPr/>
          <p:nvPr/>
        </p:nvGrpSpPr>
        <p:grpSpPr>
          <a:xfrm>
            <a:off x="5344935" y="399187"/>
            <a:ext cx="6030004" cy="2608122"/>
            <a:chOff x="5344935" y="399187"/>
            <a:chExt cx="6030004" cy="2608122"/>
          </a:xfrm>
        </p:grpSpPr>
        <p:pic>
          <p:nvPicPr>
            <p:cNvPr id="1028" name="Picture 4">
              <a:extLst>
                <a:ext uri="{FF2B5EF4-FFF2-40B4-BE49-F238E27FC236}">
                  <a16:creationId xmlns:a16="http://schemas.microsoft.com/office/drawing/2014/main" id="{C47BFF99-6FF7-43B8-9F5E-E0A6B4A7B0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9376" y="435324"/>
              <a:ext cx="5045563" cy="2571985"/>
            </a:xfrm>
            <a:prstGeom prst="rect">
              <a:avLst/>
            </a:prstGeom>
            <a:noFill/>
            <a:extLst>
              <a:ext uri="{909E8E84-426E-40DD-AFC4-6F175D3DCCD1}">
                <a14:hiddenFill xmlns:a14="http://schemas.microsoft.com/office/drawing/2010/main">
                  <a:solidFill>
                    <a:srgbClr val="FFFFFF"/>
                  </a:solidFill>
                </a14:hiddenFill>
              </a:ext>
            </a:extLst>
          </p:spPr>
        </p:pic>
        <p:sp>
          <p:nvSpPr>
            <p:cNvPr id="7" name="Oval 6">
              <a:extLst>
                <a:ext uri="{FF2B5EF4-FFF2-40B4-BE49-F238E27FC236}">
                  <a16:creationId xmlns:a16="http://schemas.microsoft.com/office/drawing/2014/main" id="{511A77A1-9160-5054-F41D-3E719B39154E}"/>
                </a:ext>
                <a:ext uri="{C183D7F6-B498-43B3-948B-1728B52AA6E4}">
                  <adec:decorative xmlns:adec="http://schemas.microsoft.com/office/drawing/2017/decorative" val="0"/>
                </a:ext>
              </a:extLst>
            </p:cNvPr>
            <p:cNvSpPr/>
            <p:nvPr/>
          </p:nvSpPr>
          <p:spPr>
            <a:xfrm>
              <a:off x="5344935" y="399187"/>
              <a:ext cx="941187" cy="776956"/>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b="1" noProof="0">
                  <a:solidFill>
                    <a:srgbClr val="000000"/>
                  </a:solidFill>
                  <a:ea typeface="Calibri"/>
                  <a:cs typeface="Calibri"/>
                </a:rPr>
                <a:t>2. a)</a:t>
              </a:r>
            </a:p>
          </p:txBody>
        </p:sp>
      </p:grpSp>
      <p:grpSp>
        <p:nvGrpSpPr>
          <p:cNvPr id="18" name="Group 17" descr="Le gestionnaire navigue au point 0.3 du document de conseils pour les gestionnaires afin de voir les actions qui devraient être entreprises à cette étape du processus lié aux mesures d'adaptation.">
            <a:extLst>
              <a:ext uri="{FF2B5EF4-FFF2-40B4-BE49-F238E27FC236}">
                <a16:creationId xmlns:a16="http://schemas.microsoft.com/office/drawing/2014/main" id="{7F6CAE9F-6EC7-3786-4256-E52317B69EEC}"/>
              </a:ext>
            </a:extLst>
          </p:cNvPr>
          <p:cNvGrpSpPr/>
          <p:nvPr/>
        </p:nvGrpSpPr>
        <p:grpSpPr>
          <a:xfrm>
            <a:off x="5552224" y="3394622"/>
            <a:ext cx="5556334" cy="3317218"/>
            <a:chOff x="5552224" y="3394622"/>
            <a:chExt cx="5556334" cy="3317218"/>
          </a:xfrm>
        </p:grpSpPr>
        <p:sp>
          <p:nvSpPr>
            <p:cNvPr id="13" name="Oval 12">
              <a:extLst>
                <a:ext uri="{FF2B5EF4-FFF2-40B4-BE49-F238E27FC236}">
                  <a16:creationId xmlns:a16="http://schemas.microsoft.com/office/drawing/2014/main" id="{A06E61E5-9A21-0B07-14B8-686600D6317C}"/>
                </a:ext>
                <a:ext uri="{C183D7F6-B498-43B3-948B-1728B52AA6E4}">
                  <adec:decorative xmlns:adec="http://schemas.microsoft.com/office/drawing/2017/decorative" val="0"/>
                </a:ext>
              </a:extLst>
            </p:cNvPr>
            <p:cNvSpPr/>
            <p:nvPr/>
          </p:nvSpPr>
          <p:spPr>
            <a:xfrm>
              <a:off x="5552224" y="3505134"/>
              <a:ext cx="941187" cy="776956"/>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b="1" noProof="0">
                  <a:solidFill>
                    <a:srgbClr val="000000"/>
                  </a:solidFill>
                  <a:ea typeface="Calibri"/>
                  <a:cs typeface="Calibri"/>
                </a:rPr>
                <a:t>2. b)</a:t>
              </a:r>
            </a:p>
          </p:txBody>
        </p:sp>
        <p:pic>
          <p:nvPicPr>
            <p:cNvPr id="1032" name="Picture 8">
              <a:extLst>
                <a:ext uri="{FF2B5EF4-FFF2-40B4-BE49-F238E27FC236}">
                  <a16:creationId xmlns:a16="http://schemas.microsoft.com/office/drawing/2014/main" id="{8DEAC41E-A47F-64B7-BA3D-EDD0E02E31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808" y="3394622"/>
              <a:ext cx="4559750" cy="331721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8636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D5DD5C-D7A1-00BD-AED7-4FE58D9C304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728BDD2-2A69-B76C-0C6C-822DE71AB702}"/>
              </a:ext>
            </a:extLst>
          </p:cNvPr>
          <p:cNvSpPr>
            <a:spLocks noGrp="1"/>
          </p:cNvSpPr>
          <p:nvPr>
            <p:ph type="sldNum" sz="quarter" idx="4"/>
          </p:nvPr>
        </p:nvSpPr>
        <p:spPr>
          <a:xfrm>
            <a:off x="11374939" y="6516611"/>
            <a:ext cx="491279" cy="197985"/>
          </a:xfrm>
        </p:spPr>
        <p:txBody>
          <a:bodyPr/>
          <a:lstStyle/>
          <a:p>
            <a:fld id="{AF2FF8BA-8DDB-4074-883A-172F001D9E4F}" type="slidenum">
              <a:rPr lang="fr-CA" noProof="0" smtClean="0"/>
              <a:t>15</a:t>
            </a:fld>
            <a:endParaRPr lang="fr-CA" noProof="0"/>
          </a:p>
        </p:txBody>
      </p:sp>
      <p:sp>
        <p:nvSpPr>
          <p:cNvPr id="2" name="Title 1">
            <a:extLst>
              <a:ext uri="{FF2B5EF4-FFF2-40B4-BE49-F238E27FC236}">
                <a16:creationId xmlns:a16="http://schemas.microsoft.com/office/drawing/2014/main" id="{DDE154AB-F242-4CCB-F659-664D9498918D}"/>
              </a:ext>
            </a:extLst>
          </p:cNvPr>
          <p:cNvSpPr>
            <a:spLocks noGrp="1"/>
          </p:cNvSpPr>
          <p:nvPr>
            <p:ph type="title"/>
          </p:nvPr>
        </p:nvSpPr>
        <p:spPr>
          <a:xfrm>
            <a:off x="325780" y="173123"/>
            <a:ext cx="11540437" cy="1001495"/>
          </a:xfrm>
        </p:spPr>
        <p:txBody>
          <a:bodyPr>
            <a:normAutofit/>
          </a:bodyPr>
          <a:lstStyle/>
          <a:p>
            <a:r>
              <a:rPr lang="fr-CA" b="1"/>
              <a:t>Comment appliquer le PAMA en tant que cadre</a:t>
            </a:r>
            <a:endParaRPr lang="fr-CA" b="1">
              <a:ea typeface="Calibri Light"/>
              <a:cs typeface="Calibri Light"/>
            </a:endParaRPr>
          </a:p>
        </p:txBody>
      </p:sp>
      <p:sp>
        <p:nvSpPr>
          <p:cNvPr id="5" name="TextBox 4">
            <a:extLst>
              <a:ext uri="{FF2B5EF4-FFF2-40B4-BE49-F238E27FC236}">
                <a16:creationId xmlns:a16="http://schemas.microsoft.com/office/drawing/2014/main" id="{6F3A58FE-57CC-4B3A-1C46-D15289B3C1CC}"/>
              </a:ext>
            </a:extLst>
          </p:cNvPr>
          <p:cNvSpPr txBox="1"/>
          <p:nvPr/>
        </p:nvSpPr>
        <p:spPr>
          <a:xfrm>
            <a:off x="393161" y="1174618"/>
            <a:ext cx="11405677" cy="58169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b="1" err="1">
                <a:ea typeface="+mn-lt"/>
                <a:cs typeface="+mn-lt"/>
              </a:rPr>
              <a:t>Consultez</a:t>
            </a:r>
            <a:r>
              <a:rPr lang="en-US" b="1">
                <a:ea typeface="+mn-lt"/>
                <a:cs typeface="+mn-lt"/>
              </a:rPr>
              <a:t> et </a:t>
            </a:r>
            <a:r>
              <a:rPr lang="en-US" b="1" err="1">
                <a:ea typeface="+mn-lt"/>
                <a:cs typeface="+mn-lt"/>
              </a:rPr>
              <a:t>partagez</a:t>
            </a:r>
            <a:r>
              <a:rPr lang="en-US" b="1">
                <a:ea typeface="+mn-lt"/>
                <a:cs typeface="+mn-lt"/>
              </a:rPr>
              <a:t> les </a:t>
            </a:r>
            <a:r>
              <a:rPr lang="en-US" b="1" err="1">
                <a:ea typeface="+mn-lt"/>
                <a:cs typeface="+mn-lt"/>
              </a:rPr>
              <a:t>ressources</a:t>
            </a:r>
            <a:r>
              <a:rPr lang="en-US" b="1">
                <a:ea typeface="+mn-lt"/>
                <a:cs typeface="+mn-lt"/>
              </a:rPr>
              <a:t> du PAMA avec </a:t>
            </a:r>
            <a:r>
              <a:rPr lang="en-US" b="1" err="1">
                <a:ea typeface="+mn-lt"/>
                <a:cs typeface="+mn-lt"/>
              </a:rPr>
              <a:t>vos</a:t>
            </a:r>
            <a:r>
              <a:rPr lang="en-US" b="1">
                <a:ea typeface="+mn-lt"/>
                <a:cs typeface="+mn-lt"/>
              </a:rPr>
              <a:t> équipes</a:t>
            </a:r>
            <a:endParaRPr lang="en-US">
              <a:ea typeface="Calibri" panose="020F0502020204030204"/>
              <a:cs typeface="Calibri" panose="020F0502020204030204"/>
            </a:endParaRPr>
          </a:p>
          <a:p>
            <a:endParaRPr lang="en-US" sz="600" b="1">
              <a:ea typeface="+mn-lt"/>
              <a:cs typeface="+mn-lt"/>
            </a:endParaRPr>
          </a:p>
          <a:p>
            <a:pPr marL="285750" indent="-285750">
              <a:buFont typeface="Arial"/>
              <a:buChar char="•"/>
            </a:pPr>
            <a:r>
              <a:rPr lang="en-US" b="1" err="1">
                <a:ea typeface="+mn-lt"/>
                <a:cs typeface="+mn-lt"/>
              </a:rPr>
              <a:t>Comprendre</a:t>
            </a:r>
            <a:r>
              <a:rPr lang="en-US" b="1">
                <a:ea typeface="+mn-lt"/>
                <a:cs typeface="+mn-lt"/>
              </a:rPr>
              <a:t> le </a:t>
            </a:r>
            <a:r>
              <a:rPr lang="en-US" b="1" err="1">
                <a:ea typeface="+mn-lt"/>
                <a:cs typeface="+mn-lt"/>
              </a:rPr>
              <a:t>parcours</a:t>
            </a:r>
            <a:r>
              <a:rPr lang="en-US" b="1">
                <a:ea typeface="+mn-lt"/>
                <a:cs typeface="+mn-lt"/>
              </a:rPr>
              <a:t> :</a:t>
            </a:r>
            <a:r>
              <a:rPr lang="en-US">
                <a:ea typeface="+mn-lt"/>
                <a:cs typeface="+mn-lt"/>
              </a:rPr>
              <a:t> </a:t>
            </a:r>
            <a:r>
              <a:rPr lang="en-US" err="1">
                <a:solidFill>
                  <a:srgbClr val="467886"/>
                </a:solidFill>
                <a:ea typeface="+mn-lt"/>
                <a:cs typeface="+mn-lt"/>
                <a:hlinkClick r:id="rId2">
                  <a:extLst>
                    <a:ext uri="{A12FA001-AC4F-418D-AE19-62706E023703}">
                      <ahyp:hlinkClr xmlns:ahyp="http://schemas.microsoft.com/office/drawing/2018/hyperlinkcolor" val="tx"/>
                    </a:ext>
                  </a:extLst>
                </a:hlinkClick>
              </a:rPr>
              <a:t>Schéma</a:t>
            </a:r>
            <a:r>
              <a:rPr lang="en-US">
                <a:solidFill>
                  <a:srgbClr val="467886"/>
                </a:solidFill>
                <a:ea typeface="+mn-lt"/>
                <a:cs typeface="+mn-lt"/>
                <a:hlinkClick r:id="rId2">
                  <a:extLst>
                    <a:ext uri="{A12FA001-AC4F-418D-AE19-62706E023703}">
                      <ahyp:hlinkClr xmlns:ahyp="http://schemas.microsoft.com/office/drawing/2018/hyperlinkcolor" val="tx"/>
                    </a:ext>
                  </a:extLst>
                </a:hlinkClick>
              </a:rPr>
              <a:t> du processus </a:t>
            </a:r>
            <a:r>
              <a:rPr lang="en-US" err="1">
                <a:solidFill>
                  <a:srgbClr val="467886"/>
                </a:solidFill>
                <a:ea typeface="+mn-lt"/>
                <a:cs typeface="+mn-lt"/>
                <a:hlinkClick r:id="rId2">
                  <a:extLst>
                    <a:ext uri="{A12FA001-AC4F-418D-AE19-62706E023703}">
                      <ahyp:hlinkClr xmlns:ahyp="http://schemas.microsoft.com/office/drawing/2018/hyperlinkcolor" val="tx"/>
                    </a:ext>
                  </a:extLst>
                </a:hlinkClick>
              </a:rPr>
              <a:t>lié</a:t>
            </a:r>
            <a:r>
              <a:rPr lang="en-US">
                <a:solidFill>
                  <a:srgbClr val="467886"/>
                </a:solidFill>
                <a:ea typeface="+mn-lt"/>
                <a:cs typeface="+mn-lt"/>
                <a:hlinkClick r:id="rId2">
                  <a:extLst>
                    <a:ext uri="{A12FA001-AC4F-418D-AE19-62706E023703}">
                      <ahyp:hlinkClr xmlns:ahyp="http://schemas.microsoft.com/office/drawing/2018/hyperlinkcolor" val="tx"/>
                    </a:ext>
                  </a:extLst>
                </a:hlinkClick>
              </a:rPr>
              <a:t> aux </a:t>
            </a:r>
            <a:r>
              <a:rPr lang="en-US" err="1">
                <a:solidFill>
                  <a:srgbClr val="467886"/>
                </a:solidFill>
                <a:ea typeface="+mn-lt"/>
                <a:cs typeface="+mn-lt"/>
                <a:hlinkClick r:id="rId2">
                  <a:extLst>
                    <a:ext uri="{A12FA001-AC4F-418D-AE19-62706E023703}">
                      <ahyp:hlinkClr xmlns:ahyp="http://schemas.microsoft.com/office/drawing/2018/hyperlinkcolor" val="tx"/>
                    </a:ext>
                  </a:extLst>
                </a:hlinkClick>
              </a:rPr>
              <a:t>mesures</a:t>
            </a:r>
            <a:r>
              <a:rPr lang="en-US">
                <a:solidFill>
                  <a:srgbClr val="467886"/>
                </a:solidFill>
                <a:ea typeface="+mn-lt"/>
                <a:cs typeface="+mn-lt"/>
                <a:hlinkClick r:id="rId2">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2">
                  <a:extLst>
                    <a:ext uri="{A12FA001-AC4F-418D-AE19-62706E023703}">
                      <ahyp:hlinkClr xmlns:ahyp="http://schemas.microsoft.com/office/drawing/2018/hyperlinkcolor" val="tx"/>
                    </a:ext>
                  </a:extLst>
                </a:hlinkClick>
              </a:rPr>
              <a:t>d'adaptation</a:t>
            </a:r>
            <a:r>
              <a:rPr lang="en-US">
                <a:solidFill>
                  <a:srgbClr val="467886"/>
                </a:solidFill>
                <a:ea typeface="+mn-lt"/>
                <a:cs typeface="+mn-lt"/>
                <a:hlinkClick r:id="rId2">
                  <a:extLst>
                    <a:ext uri="{A12FA001-AC4F-418D-AE19-62706E023703}">
                      <ahyp:hlinkClr xmlns:ahyp="http://schemas.microsoft.com/office/drawing/2018/hyperlinkcolor" val="tx"/>
                    </a:ext>
                  </a:extLst>
                </a:hlinkClick>
              </a:rPr>
              <a:t> du lieu de travail</a:t>
            </a:r>
            <a:endParaRPr lang="en-US">
              <a:solidFill>
                <a:srgbClr val="467886"/>
              </a:solidFill>
              <a:ea typeface="+mn-lt"/>
              <a:cs typeface="+mn-lt"/>
            </a:endParaRPr>
          </a:p>
          <a:p>
            <a:endParaRPr lang="en-US" sz="600">
              <a:solidFill>
                <a:srgbClr val="3366BB"/>
              </a:solidFill>
              <a:ea typeface="+mn-lt"/>
              <a:cs typeface="+mn-lt"/>
            </a:endParaRPr>
          </a:p>
          <a:p>
            <a:pPr marL="285750" indent="-285750">
              <a:buFont typeface="Arial"/>
              <a:buChar char="•"/>
            </a:pPr>
            <a:r>
              <a:rPr lang="en-US" b="1" err="1">
                <a:solidFill>
                  <a:srgbClr val="000000"/>
                </a:solidFill>
                <a:ea typeface="+mn-lt"/>
                <a:cs typeface="+mn-lt"/>
              </a:rPr>
              <a:t>Sensibiliser</a:t>
            </a:r>
            <a:r>
              <a:rPr lang="en-US" b="1">
                <a:ea typeface="+mn-lt"/>
                <a:cs typeface="+mn-lt"/>
              </a:rPr>
              <a:t> :</a:t>
            </a:r>
            <a:r>
              <a:rPr lang="en-US">
                <a:ea typeface="+mn-lt"/>
                <a:cs typeface="+mn-lt"/>
              </a:rPr>
              <a:t> </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Conseils pour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naviguer</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le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parcours</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lié</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aux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mesures</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d’adaptation</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du lieu de travail pour les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employés</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en</a:t>
            </a:r>
            <a:r>
              <a:rPr lang="en-US">
                <a:solidFill>
                  <a:srgbClr val="467886"/>
                </a:solidFill>
                <a:ea typeface="+mn-lt"/>
                <a:cs typeface="+mn-lt"/>
                <a:hlinkClick r:id="rId3">
                  <a:extLst>
                    <a:ext uri="{A12FA001-AC4F-418D-AE19-62706E023703}">
                      <ahyp:hlinkClr xmlns:ahyp="http://schemas.microsoft.com/office/drawing/2018/hyperlinkcolor" val="tx"/>
                    </a:ext>
                  </a:extLst>
                </a:hlinkClick>
              </a:rPr>
              <a:t> situation de handicap - </a:t>
            </a:r>
            <a:r>
              <a:rPr lang="en-US" err="1">
                <a:solidFill>
                  <a:srgbClr val="467886"/>
                </a:solidFill>
                <a:ea typeface="+mn-lt"/>
                <a:cs typeface="+mn-lt"/>
                <a:hlinkClick r:id="rId3">
                  <a:extLst>
                    <a:ext uri="{A12FA001-AC4F-418D-AE19-62706E023703}">
                      <ahyp:hlinkClr xmlns:ahyp="http://schemas.microsoft.com/office/drawing/2018/hyperlinkcolor" val="tx"/>
                    </a:ext>
                  </a:extLst>
                </a:hlinkClick>
              </a:rPr>
              <a:t>Employé</a:t>
            </a:r>
            <a:endParaRPr lang="en-US">
              <a:solidFill>
                <a:srgbClr val="467886"/>
              </a:solidFill>
              <a:ea typeface="+mn-lt"/>
              <a:cs typeface="+mn-lt"/>
            </a:endParaRPr>
          </a:p>
          <a:p>
            <a:endParaRPr lang="en-US" sz="600">
              <a:solidFill>
                <a:srgbClr val="3366BB"/>
              </a:solidFill>
              <a:ea typeface="+mn-lt"/>
              <a:cs typeface="+mn-lt"/>
            </a:endParaRPr>
          </a:p>
          <a:p>
            <a:pPr marL="285750" indent="-285750">
              <a:buFont typeface="Arial"/>
              <a:buChar char="•"/>
            </a:pPr>
            <a:r>
              <a:rPr lang="en-US" b="1" err="1">
                <a:solidFill>
                  <a:srgbClr val="000000"/>
                </a:solidFill>
                <a:ea typeface="+mn-lt"/>
                <a:cs typeface="+mn-lt"/>
              </a:rPr>
              <a:t>Faciliter</a:t>
            </a:r>
            <a:r>
              <a:rPr lang="en-US" b="1">
                <a:ea typeface="+mn-lt"/>
                <a:cs typeface="+mn-lt"/>
              </a:rPr>
              <a:t> le dialogue :</a:t>
            </a:r>
            <a:r>
              <a:rPr lang="en-US">
                <a:ea typeface="+mn-lt"/>
                <a:cs typeface="+mn-lt"/>
              </a:rPr>
              <a:t> </a:t>
            </a:r>
            <a:r>
              <a:rPr lang="en-US" err="1">
                <a:solidFill>
                  <a:srgbClr val="467886"/>
                </a:solidFill>
                <a:ea typeface="+mn-lt"/>
                <a:cs typeface="+mn-lt"/>
                <a:hlinkClick r:id="rId4">
                  <a:extLst>
                    <a:ext uri="{A12FA001-AC4F-418D-AE19-62706E023703}">
                      <ahyp:hlinkClr xmlns:ahyp="http://schemas.microsoft.com/office/drawing/2018/hyperlinkcolor" val="tx"/>
                    </a:ext>
                  </a:extLst>
                </a:hlinkClick>
              </a:rPr>
              <a:t>Passeport</a:t>
            </a:r>
            <a:r>
              <a:rPr lang="en-US">
                <a:solidFill>
                  <a:srgbClr val="467886"/>
                </a:solidFill>
                <a:ea typeface="+mn-lt"/>
                <a:cs typeface="+mn-lt"/>
                <a:hlinkClick r:id="rId4">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4">
                  <a:extLst>
                    <a:ext uri="{A12FA001-AC4F-418D-AE19-62706E023703}">
                      <ahyp:hlinkClr xmlns:ahyp="http://schemas.microsoft.com/office/drawing/2018/hyperlinkcolor" val="tx"/>
                    </a:ext>
                  </a:extLst>
                </a:hlinkClick>
              </a:rPr>
              <a:t>d’accessibilité</a:t>
            </a:r>
            <a:r>
              <a:rPr lang="en-US">
                <a:solidFill>
                  <a:srgbClr val="467886"/>
                </a:solidFill>
                <a:ea typeface="+mn-lt"/>
                <a:cs typeface="+mn-lt"/>
                <a:hlinkClick r:id="rId4">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4">
                  <a:extLst>
                    <a:ext uri="{A12FA001-AC4F-418D-AE19-62706E023703}">
                      <ahyp:hlinkClr xmlns:ahyp="http://schemas.microsoft.com/office/drawing/2018/hyperlinkcolor" val="tx"/>
                    </a:ext>
                  </a:extLst>
                </a:hlinkClick>
              </a:rPr>
              <a:t>en</a:t>
            </a:r>
            <a:r>
              <a:rPr lang="en-US">
                <a:solidFill>
                  <a:srgbClr val="467886"/>
                </a:solidFill>
                <a:ea typeface="+mn-lt"/>
                <a:cs typeface="+mn-lt"/>
                <a:hlinkClick r:id="rId4">
                  <a:extLst>
                    <a:ext uri="{A12FA001-AC4F-418D-AE19-62706E023703}">
                      <ahyp:hlinkClr xmlns:ahyp="http://schemas.microsoft.com/office/drawing/2018/hyperlinkcolor" val="tx"/>
                    </a:ext>
                  </a:extLst>
                </a:hlinkClick>
              </a:rPr>
              <a:t> milieu de travail du </a:t>
            </a:r>
            <a:r>
              <a:rPr lang="en-US" err="1">
                <a:solidFill>
                  <a:srgbClr val="467886"/>
                </a:solidFill>
                <a:ea typeface="+mn-lt"/>
                <a:cs typeface="+mn-lt"/>
                <a:hlinkClick r:id="rId4">
                  <a:extLst>
                    <a:ext uri="{A12FA001-AC4F-418D-AE19-62706E023703}">
                      <ahyp:hlinkClr xmlns:ahyp="http://schemas.microsoft.com/office/drawing/2018/hyperlinkcolor" val="tx"/>
                    </a:ext>
                  </a:extLst>
                </a:hlinkClick>
              </a:rPr>
              <a:t>gouvernement</a:t>
            </a:r>
            <a:r>
              <a:rPr lang="en-US">
                <a:solidFill>
                  <a:srgbClr val="467886"/>
                </a:solidFill>
                <a:ea typeface="+mn-lt"/>
                <a:cs typeface="+mn-lt"/>
                <a:hlinkClick r:id="rId4">
                  <a:extLst>
                    <a:ext uri="{A12FA001-AC4F-418D-AE19-62706E023703}">
                      <ahyp:hlinkClr xmlns:ahyp="http://schemas.microsoft.com/office/drawing/2018/hyperlinkcolor" val="tx"/>
                    </a:ext>
                  </a:extLst>
                </a:hlinkClick>
              </a:rPr>
              <a:t> du Canada</a:t>
            </a:r>
            <a:endParaRPr lang="en-US">
              <a:solidFill>
                <a:srgbClr val="467886"/>
              </a:solidFill>
              <a:ea typeface="Calibri"/>
              <a:cs typeface="Calibri"/>
            </a:endParaRPr>
          </a:p>
          <a:p>
            <a:endParaRPr lang="en-US" sz="600">
              <a:ea typeface="+mn-lt"/>
              <a:cs typeface="+mn-lt"/>
            </a:endParaRPr>
          </a:p>
          <a:p>
            <a:pPr marL="285750" indent="-285750">
              <a:buFont typeface="Arial"/>
              <a:buChar char="•"/>
            </a:pPr>
            <a:r>
              <a:rPr lang="en-US" b="1" err="1">
                <a:ea typeface="+mn-lt"/>
                <a:cs typeface="+mn-lt"/>
              </a:rPr>
              <a:t>Renforcer</a:t>
            </a:r>
            <a:r>
              <a:rPr lang="en-US" b="1">
                <a:ea typeface="+mn-lt"/>
                <a:cs typeface="+mn-lt"/>
              </a:rPr>
              <a:t> les </a:t>
            </a:r>
            <a:r>
              <a:rPr lang="en-US" b="1" err="1">
                <a:ea typeface="+mn-lt"/>
                <a:cs typeface="+mn-lt"/>
              </a:rPr>
              <a:t>capacités</a:t>
            </a:r>
            <a:r>
              <a:rPr lang="en-US" b="1">
                <a:ea typeface="+mn-lt"/>
                <a:cs typeface="+mn-lt"/>
              </a:rPr>
              <a:t> et la </a:t>
            </a:r>
            <a:r>
              <a:rPr lang="en-US" b="1" err="1">
                <a:ea typeface="+mn-lt"/>
                <a:cs typeface="+mn-lt"/>
              </a:rPr>
              <a:t>confiance</a:t>
            </a:r>
            <a:r>
              <a:rPr lang="en-US" b="1">
                <a:ea typeface="+mn-lt"/>
                <a:cs typeface="+mn-lt"/>
              </a:rPr>
              <a:t> des </a:t>
            </a:r>
            <a:r>
              <a:rPr lang="en-US" b="1" err="1">
                <a:ea typeface="+mn-lt"/>
                <a:cs typeface="+mn-lt"/>
              </a:rPr>
              <a:t>gestionnaires</a:t>
            </a:r>
            <a:r>
              <a:rPr lang="en-US" b="1">
                <a:ea typeface="+mn-lt"/>
                <a:cs typeface="+mn-lt"/>
              </a:rPr>
              <a:t> :</a:t>
            </a:r>
            <a:endParaRPr lang="en-US">
              <a:ea typeface="+mn-lt"/>
              <a:cs typeface="+mn-lt"/>
            </a:endParaRPr>
          </a:p>
          <a:p>
            <a:pPr marL="742950" lvl="1" indent="-285750">
              <a:buFont typeface="Courier New"/>
              <a:buChar char="o"/>
            </a:pPr>
            <a:r>
              <a:rPr lang="en-US" u="sng">
                <a:solidFill>
                  <a:srgbClr val="467886"/>
                </a:solidFill>
                <a:ea typeface="+mn-lt"/>
                <a:cs typeface="+mn-lt"/>
                <a:hlinkClick r:id="rId5">
                  <a:extLst>
                    <a:ext uri="{A12FA001-AC4F-418D-AE19-62706E023703}">
                      <ahyp:hlinkClr xmlns:ahyp="http://schemas.microsoft.com/office/drawing/2018/hyperlinkcolor" val="tx"/>
                    </a:ext>
                  </a:extLst>
                </a:hlinkClick>
              </a:rPr>
              <a:t>Des </a:t>
            </a:r>
            <a:r>
              <a:rPr lang="en-US" u="sng" err="1">
                <a:solidFill>
                  <a:srgbClr val="467886"/>
                </a:solidFill>
                <a:ea typeface="+mn-lt"/>
                <a:cs typeface="+mn-lt"/>
                <a:hlinkClick r:id="rId5">
                  <a:extLst>
                    <a:ext uri="{A12FA001-AC4F-418D-AE19-62706E023703}">
                      <ahyp:hlinkClr xmlns:ahyp="http://schemas.microsoft.com/office/drawing/2018/hyperlinkcolor" val="tx"/>
                    </a:ext>
                  </a:extLst>
                </a:hlinkClick>
              </a:rPr>
              <a:t>mesures</a:t>
            </a:r>
            <a:r>
              <a:rPr lang="en-US" u="sng">
                <a:solidFill>
                  <a:srgbClr val="467886"/>
                </a:solidFill>
                <a:ea typeface="+mn-lt"/>
                <a:cs typeface="+mn-lt"/>
                <a:hlinkClick r:id="rId5">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5">
                  <a:extLst>
                    <a:ext uri="{A12FA001-AC4F-418D-AE19-62706E023703}">
                      <ahyp:hlinkClr xmlns:ahyp="http://schemas.microsoft.com/office/drawing/2018/hyperlinkcolor" val="tx"/>
                    </a:ext>
                  </a:extLst>
                </a:hlinkClick>
              </a:rPr>
              <a:t>d'adaptation</a:t>
            </a:r>
            <a:r>
              <a:rPr lang="en-US" u="sng">
                <a:solidFill>
                  <a:srgbClr val="467886"/>
                </a:solidFill>
                <a:ea typeface="+mn-lt"/>
                <a:cs typeface="+mn-lt"/>
                <a:hlinkClick r:id="rId5">
                  <a:extLst>
                    <a:ext uri="{A12FA001-AC4F-418D-AE19-62706E023703}">
                      <ahyp:hlinkClr xmlns:ahyp="http://schemas.microsoft.com/office/drawing/2018/hyperlinkcolor" val="tx"/>
                    </a:ext>
                  </a:extLst>
                </a:hlinkClick>
              </a:rPr>
              <a:t> du lieu de travail </a:t>
            </a:r>
            <a:r>
              <a:rPr lang="en-US" u="sng" err="1">
                <a:solidFill>
                  <a:srgbClr val="467886"/>
                </a:solidFill>
                <a:ea typeface="+mn-lt"/>
                <a:cs typeface="+mn-lt"/>
                <a:hlinkClick r:id="rId5">
                  <a:extLst>
                    <a:ext uri="{A12FA001-AC4F-418D-AE19-62706E023703}">
                      <ahyp:hlinkClr xmlns:ahyp="http://schemas.microsoft.com/office/drawing/2018/hyperlinkcolor" val="tx"/>
                    </a:ext>
                  </a:extLst>
                </a:hlinkClick>
              </a:rPr>
              <a:t>réussies</a:t>
            </a:r>
            <a:r>
              <a:rPr lang="en-US" u="sng">
                <a:solidFill>
                  <a:srgbClr val="467886"/>
                </a:solidFill>
                <a:ea typeface="+mn-lt"/>
                <a:cs typeface="+mn-lt"/>
                <a:hlinkClick r:id="rId5">
                  <a:extLst>
                    <a:ext uri="{A12FA001-AC4F-418D-AE19-62706E023703}">
                      <ahyp:hlinkClr xmlns:ahyp="http://schemas.microsoft.com/office/drawing/2018/hyperlinkcolor" val="tx"/>
                    </a:ext>
                  </a:extLst>
                </a:hlinkClick>
              </a:rPr>
              <a:t> grâce à des </a:t>
            </a:r>
            <a:r>
              <a:rPr lang="en-US" u="sng" err="1">
                <a:solidFill>
                  <a:srgbClr val="467886"/>
                </a:solidFill>
                <a:ea typeface="+mn-lt"/>
                <a:cs typeface="+mn-lt"/>
                <a:hlinkClick r:id="rId5">
                  <a:extLst>
                    <a:ext uri="{A12FA001-AC4F-418D-AE19-62706E023703}">
                      <ahyp:hlinkClr xmlns:ahyp="http://schemas.microsoft.com/office/drawing/2018/hyperlinkcolor" val="tx"/>
                    </a:ext>
                  </a:extLst>
                </a:hlinkClick>
              </a:rPr>
              <a:t>comportements</a:t>
            </a:r>
            <a:r>
              <a:rPr lang="en-US" u="sng">
                <a:solidFill>
                  <a:srgbClr val="467886"/>
                </a:solidFill>
                <a:ea typeface="+mn-lt"/>
                <a:cs typeface="+mn-lt"/>
                <a:hlinkClick r:id="rId5">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5">
                  <a:extLst>
                    <a:ext uri="{A12FA001-AC4F-418D-AE19-62706E023703}">
                      <ahyp:hlinkClr xmlns:ahyp="http://schemas.microsoft.com/office/drawing/2018/hyperlinkcolor" val="tx"/>
                    </a:ext>
                  </a:extLst>
                </a:hlinkClick>
              </a:rPr>
              <a:t>efficaces</a:t>
            </a:r>
            <a:endParaRPr lang="en-US" u="sng">
              <a:solidFill>
                <a:srgbClr val="467886"/>
              </a:solidFill>
              <a:ea typeface="+mn-lt"/>
              <a:cs typeface="+mn-lt"/>
            </a:endParaRPr>
          </a:p>
          <a:p>
            <a:pPr marL="742950" lvl="1" indent="-285750">
              <a:buFont typeface="Courier New"/>
              <a:buChar char="o"/>
            </a:pP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Conseils pour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naviguer</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le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parcours</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lié</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aux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mesures</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d’adaptation</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du lieu de travail pour les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employés</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en</a:t>
            </a:r>
            <a:r>
              <a:rPr lang="en-US" u="sng">
                <a:solidFill>
                  <a:srgbClr val="467886"/>
                </a:solidFill>
                <a:ea typeface="+mn-lt"/>
                <a:cs typeface="+mn-lt"/>
                <a:hlinkClick r:id="rId6">
                  <a:extLst>
                    <a:ext uri="{A12FA001-AC4F-418D-AE19-62706E023703}">
                      <ahyp:hlinkClr xmlns:ahyp="http://schemas.microsoft.com/office/drawing/2018/hyperlinkcolor" val="tx"/>
                    </a:ext>
                  </a:extLst>
                </a:hlinkClick>
              </a:rPr>
              <a:t> situation de handicap – </a:t>
            </a:r>
            <a:r>
              <a:rPr lang="en-US" u="sng" err="1">
                <a:solidFill>
                  <a:srgbClr val="467886"/>
                </a:solidFill>
                <a:ea typeface="+mn-lt"/>
                <a:cs typeface="+mn-lt"/>
                <a:hlinkClick r:id="rId6">
                  <a:extLst>
                    <a:ext uri="{A12FA001-AC4F-418D-AE19-62706E023703}">
                      <ahyp:hlinkClr xmlns:ahyp="http://schemas.microsoft.com/office/drawing/2018/hyperlinkcolor" val="tx"/>
                    </a:ext>
                  </a:extLst>
                </a:hlinkClick>
              </a:rPr>
              <a:t>Gestionnaire</a:t>
            </a:r>
            <a:endParaRPr lang="en-US" u="sng">
              <a:solidFill>
                <a:srgbClr val="467886"/>
              </a:solidFill>
              <a:ea typeface="+mn-lt"/>
              <a:cs typeface="+mn-lt"/>
            </a:endParaRPr>
          </a:p>
          <a:p>
            <a:pPr marL="742950" lvl="1" indent="-285750">
              <a:buFont typeface="Courier New"/>
              <a:buChar char="o"/>
            </a:pP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Guide à </a:t>
            </a:r>
            <a:r>
              <a:rPr lang="en-US" u="sng" err="1">
                <a:solidFill>
                  <a:srgbClr val="467886"/>
                </a:solidFill>
                <a:ea typeface="+mn-lt"/>
                <a:cs typeface="+mn-lt"/>
                <a:hlinkClick r:id="rId7">
                  <a:extLst>
                    <a:ext uri="{A12FA001-AC4F-418D-AE19-62706E023703}">
                      <ahyp:hlinkClr xmlns:ahyp="http://schemas.microsoft.com/office/drawing/2018/hyperlinkcolor" val="tx"/>
                    </a:ext>
                  </a:extLst>
                </a:hlinkClick>
              </a:rPr>
              <a:t>l’intention</a:t>
            </a: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 des </a:t>
            </a:r>
            <a:r>
              <a:rPr lang="en-US" u="sng" err="1">
                <a:solidFill>
                  <a:srgbClr val="467886"/>
                </a:solidFill>
                <a:ea typeface="+mn-lt"/>
                <a:cs typeface="+mn-lt"/>
                <a:hlinkClick r:id="rId7">
                  <a:extLst>
                    <a:ext uri="{A12FA001-AC4F-418D-AE19-62706E023703}">
                      <ahyp:hlinkClr xmlns:ahyp="http://schemas.microsoft.com/office/drawing/2018/hyperlinkcolor" val="tx"/>
                    </a:ext>
                  </a:extLst>
                </a:hlinkClick>
              </a:rPr>
              <a:t>gestionnaires</a:t>
            </a: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 : Demander des </a:t>
            </a:r>
            <a:r>
              <a:rPr lang="en-US" u="sng" err="1">
                <a:solidFill>
                  <a:srgbClr val="467886"/>
                </a:solidFill>
                <a:ea typeface="+mn-lt"/>
                <a:cs typeface="+mn-lt"/>
                <a:hlinkClick r:id="rId7">
                  <a:extLst>
                    <a:ext uri="{A12FA001-AC4F-418D-AE19-62706E023703}">
                      <ahyp:hlinkClr xmlns:ahyp="http://schemas.microsoft.com/office/drawing/2018/hyperlinkcolor" val="tx"/>
                    </a:ext>
                  </a:extLst>
                </a:hlinkClick>
              </a:rPr>
              <a:t>renseignements</a:t>
            </a: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7">
                  <a:extLst>
                    <a:ext uri="{A12FA001-AC4F-418D-AE19-62706E023703}">
                      <ahyp:hlinkClr xmlns:ahyp="http://schemas.microsoft.com/office/drawing/2018/hyperlinkcolor" val="tx"/>
                    </a:ext>
                  </a:extLst>
                </a:hlinkClick>
              </a:rPr>
              <a:t>médicaux</a:t>
            </a: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 pour les </a:t>
            </a:r>
            <a:r>
              <a:rPr lang="en-US" u="sng" err="1">
                <a:solidFill>
                  <a:srgbClr val="467886"/>
                </a:solidFill>
                <a:ea typeface="+mn-lt"/>
                <a:cs typeface="+mn-lt"/>
                <a:hlinkClick r:id="rId7">
                  <a:extLst>
                    <a:ext uri="{A12FA001-AC4F-418D-AE19-62706E023703}">
                      <ahyp:hlinkClr xmlns:ahyp="http://schemas.microsoft.com/office/drawing/2018/hyperlinkcolor" val="tx"/>
                    </a:ext>
                  </a:extLst>
                </a:hlinkClick>
              </a:rPr>
              <a:t>mesures</a:t>
            </a: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7">
                  <a:extLst>
                    <a:ext uri="{A12FA001-AC4F-418D-AE19-62706E023703}">
                      <ahyp:hlinkClr xmlns:ahyp="http://schemas.microsoft.com/office/drawing/2018/hyperlinkcolor" val="tx"/>
                    </a:ext>
                  </a:extLst>
                </a:hlinkClick>
              </a:rPr>
              <a:t>d’adaptation</a:t>
            </a:r>
            <a:r>
              <a:rPr lang="en-US" u="sng">
                <a:solidFill>
                  <a:srgbClr val="467886"/>
                </a:solidFill>
                <a:ea typeface="+mn-lt"/>
                <a:cs typeface="+mn-lt"/>
                <a:hlinkClick r:id="rId7">
                  <a:extLst>
                    <a:ext uri="{A12FA001-AC4F-418D-AE19-62706E023703}">
                      <ahyp:hlinkClr xmlns:ahyp="http://schemas.microsoft.com/office/drawing/2018/hyperlinkcolor" val="tx"/>
                    </a:ext>
                  </a:extLst>
                </a:hlinkClick>
              </a:rPr>
              <a:t> du lieu de travail</a:t>
            </a:r>
            <a:endParaRPr lang="en-US" u="sng">
              <a:solidFill>
                <a:srgbClr val="467886"/>
              </a:solidFill>
              <a:ea typeface="+mn-lt"/>
              <a:cs typeface="+mn-lt"/>
            </a:endParaRPr>
          </a:p>
          <a:p>
            <a:pPr marL="742950" lvl="1" indent="-285750">
              <a:buFont typeface="Courier New"/>
              <a:buChar char="o"/>
            </a:pP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Infographie -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Pourquoi</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investir</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dans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l’amélioration</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des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mesures</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d’adaptation</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du lieu de travail pour les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employés</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en</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situation de handicap?</a:t>
            </a:r>
            <a:endParaRPr lang="en-US" u="sng">
              <a:solidFill>
                <a:srgbClr val="467886"/>
              </a:solidFill>
              <a:ea typeface="+mn-lt"/>
              <a:cs typeface="+mn-lt"/>
            </a:endParaRPr>
          </a:p>
          <a:p>
            <a:pPr marL="742950" lvl="1" indent="-285750">
              <a:buFont typeface="Courier New"/>
              <a:buChar char="o"/>
            </a:pPr>
            <a:endParaRPr lang="en-US" sz="600" u="sng">
              <a:solidFill>
                <a:srgbClr val="3366BB"/>
              </a:solidFill>
              <a:ea typeface="+mn-lt"/>
              <a:cs typeface="+mn-lt"/>
            </a:endParaRPr>
          </a:p>
          <a:p>
            <a:pPr marL="285750" indent="-285750">
              <a:buFont typeface="Courier New"/>
              <a:buChar char="o"/>
            </a:pPr>
            <a:r>
              <a:rPr lang="fr-FR" b="1"/>
              <a:t>Aidez votre ministère à s'améliorer</a:t>
            </a:r>
            <a:endParaRPr lang="en-US" b="1">
              <a:ea typeface="+mn-lt"/>
              <a:cs typeface="+mn-lt"/>
            </a:endParaRPr>
          </a:p>
          <a:p>
            <a:pPr marL="742950" lvl="1" indent="-285750">
              <a:buFont typeface="Courier New"/>
              <a:buChar char="o"/>
            </a:pPr>
            <a:r>
              <a:rPr lang="en-US" err="1"/>
              <a:t>Plaider</a:t>
            </a:r>
            <a:r>
              <a:rPr lang="en-US"/>
              <a:t> </a:t>
            </a:r>
            <a:r>
              <a:rPr lang="en-US" err="1"/>
              <a:t>en</a:t>
            </a:r>
            <a:r>
              <a:rPr lang="en-US"/>
              <a:t> </a:t>
            </a:r>
            <a:r>
              <a:rPr lang="en-US" err="1"/>
              <a:t>faveur</a:t>
            </a:r>
            <a:r>
              <a:rPr lang="en-US"/>
              <a:t> du </a:t>
            </a:r>
            <a:r>
              <a:rPr lang="en-US" err="1"/>
              <a:t>changement</a:t>
            </a:r>
            <a:r>
              <a:rPr lang="en-US"/>
              <a:t> : </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Infographie -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Pourquoi</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investir</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dans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l’amélioration</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des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mesures</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d’adaptation</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du lieu de travail pour les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employés</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a:t>
            </a:r>
            <a:r>
              <a:rPr lang="en-US" u="sng" err="1">
                <a:solidFill>
                  <a:srgbClr val="467886"/>
                </a:solidFill>
                <a:ea typeface="+mn-lt"/>
                <a:cs typeface="+mn-lt"/>
                <a:hlinkClick r:id="rId8">
                  <a:extLst>
                    <a:ext uri="{A12FA001-AC4F-418D-AE19-62706E023703}">
                      <ahyp:hlinkClr xmlns:ahyp="http://schemas.microsoft.com/office/drawing/2018/hyperlinkcolor" val="tx"/>
                    </a:ext>
                  </a:extLst>
                </a:hlinkClick>
              </a:rPr>
              <a:t>en</a:t>
            </a:r>
            <a:r>
              <a:rPr lang="en-US" u="sng">
                <a:solidFill>
                  <a:srgbClr val="467886"/>
                </a:solidFill>
                <a:ea typeface="+mn-lt"/>
                <a:cs typeface="+mn-lt"/>
                <a:hlinkClick r:id="rId8">
                  <a:extLst>
                    <a:ext uri="{A12FA001-AC4F-418D-AE19-62706E023703}">
                      <ahyp:hlinkClr xmlns:ahyp="http://schemas.microsoft.com/office/drawing/2018/hyperlinkcolor" val="tx"/>
                    </a:ext>
                  </a:extLst>
                </a:hlinkClick>
              </a:rPr>
              <a:t> situation de handicap?</a:t>
            </a:r>
            <a:endParaRPr lang="en-US">
              <a:solidFill>
                <a:srgbClr val="467886"/>
              </a:solidFill>
              <a:ea typeface="Calibri" panose="020F0502020204030204"/>
              <a:cs typeface="Calibri" panose="020F0502020204030204"/>
            </a:endParaRPr>
          </a:p>
          <a:p>
            <a:pPr marL="742950" lvl="1" indent="-285750">
              <a:buFont typeface="Courier New"/>
              <a:buChar char="o"/>
            </a:pPr>
            <a:r>
              <a:rPr lang="en-US"/>
              <a:t>Appel à </a:t>
            </a:r>
            <a:r>
              <a:rPr lang="en-US" err="1"/>
              <a:t>l’action</a:t>
            </a:r>
            <a:r>
              <a:rPr lang="en-US"/>
              <a:t> : </a:t>
            </a:r>
            <a:r>
              <a:rPr lang="en-US" err="1">
                <a:solidFill>
                  <a:srgbClr val="467886"/>
                </a:solidFill>
                <a:ea typeface="+mn-lt"/>
                <a:cs typeface="+mn-lt"/>
                <a:hlinkClick r:id="rId9">
                  <a:extLst>
                    <a:ext uri="{A12FA001-AC4F-418D-AE19-62706E023703}">
                      <ahyp:hlinkClr xmlns:ahyp="http://schemas.microsoft.com/office/drawing/2018/hyperlinkcolor" val="tx"/>
                    </a:ext>
                  </a:extLst>
                </a:hlinkClick>
              </a:rPr>
              <a:t>Modèle</a:t>
            </a:r>
            <a:r>
              <a:rPr lang="en-US">
                <a:solidFill>
                  <a:srgbClr val="467886"/>
                </a:solidFill>
                <a:ea typeface="+mn-lt"/>
                <a:cs typeface="+mn-lt"/>
                <a:hlinkClick r:id="rId9">
                  <a:extLst>
                    <a:ext uri="{A12FA001-AC4F-418D-AE19-62706E023703}">
                      <ahyp:hlinkClr xmlns:ahyp="http://schemas.microsoft.com/office/drawing/2018/hyperlinkcolor" val="tx"/>
                    </a:ext>
                  </a:extLst>
                </a:hlinkClick>
              </a:rPr>
              <a:t> de </a:t>
            </a:r>
            <a:r>
              <a:rPr lang="en-US" err="1">
                <a:solidFill>
                  <a:srgbClr val="467886"/>
                </a:solidFill>
                <a:ea typeface="+mn-lt"/>
                <a:cs typeface="+mn-lt"/>
                <a:hlinkClick r:id="rId9">
                  <a:extLst>
                    <a:ext uri="{A12FA001-AC4F-418D-AE19-62706E023703}">
                      <ahyp:hlinkClr xmlns:ahyp="http://schemas.microsoft.com/office/drawing/2018/hyperlinkcolor" val="tx"/>
                    </a:ext>
                  </a:extLst>
                </a:hlinkClick>
              </a:rPr>
              <a:t>maturité</a:t>
            </a:r>
            <a:r>
              <a:rPr lang="en-US">
                <a:solidFill>
                  <a:srgbClr val="467886"/>
                </a:solidFill>
                <a:ea typeface="+mn-lt"/>
                <a:cs typeface="+mn-lt"/>
                <a:hlinkClick r:id="rId9">
                  <a:extLst>
                    <a:ext uri="{A12FA001-AC4F-418D-AE19-62706E023703}">
                      <ahyp:hlinkClr xmlns:ahyp="http://schemas.microsoft.com/office/drawing/2018/hyperlinkcolor" val="tx"/>
                    </a:ext>
                  </a:extLst>
                </a:hlinkClick>
              </a:rPr>
              <a:t> pour un </a:t>
            </a:r>
            <a:r>
              <a:rPr lang="en-US" err="1">
                <a:solidFill>
                  <a:srgbClr val="467886"/>
                </a:solidFill>
                <a:ea typeface="+mn-lt"/>
                <a:cs typeface="+mn-lt"/>
                <a:hlinkClick r:id="rId9">
                  <a:extLst>
                    <a:ext uri="{A12FA001-AC4F-418D-AE19-62706E023703}">
                      <ahyp:hlinkClr xmlns:ahyp="http://schemas.microsoft.com/office/drawing/2018/hyperlinkcolor" val="tx"/>
                    </a:ext>
                  </a:extLst>
                </a:hlinkClick>
              </a:rPr>
              <a:t>modèle</a:t>
            </a:r>
            <a:r>
              <a:rPr lang="en-US">
                <a:solidFill>
                  <a:srgbClr val="467886"/>
                </a:solidFill>
                <a:ea typeface="+mn-lt"/>
                <a:cs typeface="+mn-lt"/>
                <a:hlinkClick r:id="rId9">
                  <a:extLst>
                    <a:ext uri="{A12FA001-AC4F-418D-AE19-62706E023703}">
                      <ahyp:hlinkClr xmlns:ahyp="http://schemas.microsoft.com/office/drawing/2018/hyperlinkcolor" val="tx"/>
                    </a:ext>
                  </a:extLst>
                </a:hlinkClick>
              </a:rPr>
              <a:t> de prestation de services de </a:t>
            </a:r>
            <a:r>
              <a:rPr lang="en-US" err="1">
                <a:solidFill>
                  <a:srgbClr val="467886"/>
                </a:solidFill>
                <a:ea typeface="+mn-lt"/>
                <a:cs typeface="+mn-lt"/>
                <a:hlinkClick r:id="rId9">
                  <a:extLst>
                    <a:ext uri="{A12FA001-AC4F-418D-AE19-62706E023703}">
                      <ahyp:hlinkClr xmlns:ahyp="http://schemas.microsoft.com/office/drawing/2018/hyperlinkcolor" val="tx"/>
                    </a:ext>
                  </a:extLst>
                </a:hlinkClick>
              </a:rPr>
              <a:t>mesures</a:t>
            </a:r>
            <a:r>
              <a:rPr lang="en-US">
                <a:solidFill>
                  <a:srgbClr val="467886"/>
                </a:solidFill>
                <a:ea typeface="+mn-lt"/>
                <a:cs typeface="+mn-lt"/>
                <a:hlinkClick r:id="rId9">
                  <a:extLst>
                    <a:ext uri="{A12FA001-AC4F-418D-AE19-62706E023703}">
                      <ahyp:hlinkClr xmlns:ahyp="http://schemas.microsoft.com/office/drawing/2018/hyperlinkcolor" val="tx"/>
                    </a:ext>
                  </a:extLst>
                </a:hlinkClick>
              </a:rPr>
              <a:t> </a:t>
            </a:r>
            <a:r>
              <a:rPr lang="en-US" err="1">
                <a:solidFill>
                  <a:srgbClr val="467886"/>
                </a:solidFill>
                <a:ea typeface="+mn-lt"/>
                <a:cs typeface="+mn-lt"/>
                <a:hlinkClick r:id="rId9">
                  <a:extLst>
                    <a:ext uri="{A12FA001-AC4F-418D-AE19-62706E023703}">
                      <ahyp:hlinkClr xmlns:ahyp="http://schemas.microsoft.com/office/drawing/2018/hyperlinkcolor" val="tx"/>
                    </a:ext>
                  </a:extLst>
                </a:hlinkClick>
              </a:rPr>
              <a:t>d'adaptation</a:t>
            </a:r>
            <a:r>
              <a:rPr lang="en-US">
                <a:solidFill>
                  <a:srgbClr val="467886"/>
                </a:solidFill>
                <a:ea typeface="+mn-lt"/>
                <a:cs typeface="+mn-lt"/>
                <a:hlinkClick r:id="rId9">
                  <a:extLst>
                    <a:ext uri="{A12FA001-AC4F-418D-AE19-62706E023703}">
                      <ahyp:hlinkClr xmlns:ahyp="http://schemas.microsoft.com/office/drawing/2018/hyperlinkcolor" val="tx"/>
                    </a:ext>
                  </a:extLst>
                </a:hlinkClick>
              </a:rPr>
              <a:t> du lieu de travail de premier ordre</a:t>
            </a:r>
            <a:endParaRPr lang="en-US">
              <a:solidFill>
                <a:srgbClr val="467886"/>
              </a:solidFill>
              <a:ea typeface="Calibri"/>
              <a:cs typeface="Calibri"/>
            </a:endParaRPr>
          </a:p>
          <a:p>
            <a:pPr algn="l"/>
            <a:endParaRPr lang="en-US">
              <a:ea typeface="Calibri"/>
              <a:cs typeface="Calibri"/>
            </a:endParaRPr>
          </a:p>
        </p:txBody>
      </p:sp>
    </p:spTree>
    <p:extLst>
      <p:ext uri="{BB962C8B-B14F-4D97-AF65-F5344CB8AC3E}">
        <p14:creationId xmlns:p14="http://schemas.microsoft.com/office/powerpoint/2010/main" val="4127431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EB2553-9709-870F-88AA-5111C91E03FD}"/>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fr-CA" sz="1200" b="0" i="0" u="none" strike="noStrike" kern="1200" cap="none" spc="0" normalizeH="0" baseline="0" noProof="0" smtClean="0">
                <a:ln>
                  <a:noFill/>
                </a:ln>
                <a:solidFill>
                  <a:prstClr val="black">
                    <a:tint val="75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fr-CA" sz="1200" b="0" i="0" u="none" strike="noStrike" kern="1200" cap="none" spc="0" normalizeH="0" baseline="0" noProof="0">
              <a:ln>
                <a:noFill/>
              </a:ln>
              <a:solidFill>
                <a:prstClr val="black">
                  <a:tint val="75000"/>
                </a:prstClr>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070D109-F6D3-17F6-7988-8ADB6A9586AF}"/>
              </a:ext>
            </a:extLst>
          </p:cNvPr>
          <p:cNvSpPr>
            <a:spLocks noGrp="1"/>
          </p:cNvSpPr>
          <p:nvPr>
            <p:ph type="title"/>
          </p:nvPr>
        </p:nvSpPr>
        <p:spPr>
          <a:xfrm>
            <a:off x="523702" y="433369"/>
            <a:ext cx="11130742" cy="886397"/>
          </a:xfrm>
        </p:spPr>
        <p:txBody>
          <a:bodyPr wrap="square" lIns="0" tIns="0" rIns="0" bIns="0" anchor="t">
            <a:spAutoFit/>
          </a:bodyPr>
          <a:lstStyle/>
          <a:p>
            <a:r>
              <a:rPr lang="fr-CA" sz="3200" noProof="0">
                <a:latin typeface="Calibri Light"/>
                <a:ea typeface="Calibri"/>
                <a:cs typeface="Calibri"/>
              </a:rPr>
              <a:t>Intégrer le Passeport d’accessibilité numérique du milieu de travail du GC dans les processus des ministères</a:t>
            </a:r>
          </a:p>
        </p:txBody>
      </p:sp>
      <p:sp>
        <p:nvSpPr>
          <p:cNvPr id="6" name="Content Placeholder 2">
            <a:extLst>
              <a:ext uri="{FF2B5EF4-FFF2-40B4-BE49-F238E27FC236}">
                <a16:creationId xmlns:a16="http://schemas.microsoft.com/office/drawing/2014/main" id="{509759AE-8C9A-6DE7-424F-5DA2F4494AF1}"/>
              </a:ext>
            </a:extLst>
          </p:cNvPr>
          <p:cNvSpPr txBox="1">
            <a:spLocks/>
          </p:cNvSpPr>
          <p:nvPr/>
        </p:nvSpPr>
        <p:spPr>
          <a:xfrm>
            <a:off x="689956" y="1914797"/>
            <a:ext cx="7456517" cy="3554819"/>
          </a:xfrm>
          <a:prstGeom prst="rect">
            <a:avLst/>
          </a:prstGeom>
        </p:spPr>
        <p:txBody>
          <a:bodyPr wrap="square" lIns="0" tIns="0" rIns="0" bIns="0" anchor="t">
            <a:spAutoFit/>
          </a:bodyPr>
          <a:lstStyle>
            <a:lvl1pPr marL="0">
              <a:defRPr sz="1800" b="0" i="0">
                <a:solidFill>
                  <a:srgbClr val="15857C"/>
                </a:solidFill>
                <a:latin typeface="Arial Black"/>
                <a:ea typeface="+mn-ea"/>
                <a:cs typeface="Arial Black"/>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kumimoji="0" lang="fr-CA" sz="2100" b="1" i="0" u="none" strike="noStrike" kern="1200" cap="none" spc="0" normalizeH="0" baseline="0" noProof="0">
                <a:ln>
                  <a:noFill/>
                </a:ln>
                <a:solidFill>
                  <a:prstClr val="black"/>
                </a:solidFill>
                <a:effectLst/>
                <a:uLnTx/>
                <a:uFillTx/>
                <a:latin typeface="Calibri"/>
                <a:ea typeface="Calibri"/>
              </a:rPr>
              <a:t>Objectif d’intégrer 50 organisations d’ici l’automne 2025</a:t>
            </a: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fr-CA" sz="2100" b="0" i="0" u="none" strike="noStrike" kern="1200" cap="none" spc="0" normalizeH="0" baseline="0" noProof="0">
                <a:ln>
                  <a:noFill/>
                </a:ln>
                <a:solidFill>
                  <a:prstClr val="black"/>
                </a:solidFill>
                <a:effectLst/>
                <a:uLnTx/>
                <a:uFillTx/>
                <a:latin typeface="Calibri"/>
                <a:ea typeface="Calibri"/>
                <a:cs typeface="+mn-cs"/>
              </a:rPr>
              <a:t>18 organisations déjà intégrés</a:t>
            </a: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lang="fr-CA" sz="2100" noProof="0">
                <a:solidFill>
                  <a:prstClr val="black"/>
                </a:solidFill>
                <a:latin typeface="Calibri"/>
                <a:ea typeface="Calibri"/>
              </a:rPr>
              <a:t>D’autres organisations seront intégrées le 10 septembre, le 8 octobre, et le 12 novembre</a:t>
            </a:r>
            <a:endParaRPr kumimoji="0" lang="fr-CA" sz="2100" b="0" i="0" u="none" strike="noStrike" kern="1200" cap="none" spc="0" normalizeH="0" baseline="0" noProof="0">
              <a:ln>
                <a:noFill/>
              </a:ln>
              <a:solidFill>
                <a:prstClr val="black"/>
              </a:solidFill>
              <a:effectLst/>
              <a:uLnTx/>
              <a:uFillTx/>
              <a:latin typeface="Calibri"/>
              <a:ea typeface="Calibri"/>
              <a:cs typeface="Calibri"/>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fr-CA" sz="2100" b="0" i="0" u="none" strike="noStrike" kern="1200" cap="none" spc="0" normalizeH="0" baseline="0" noProof="0">
              <a:ln>
                <a:noFill/>
              </a:ln>
              <a:solidFill>
                <a:prstClr val="black"/>
              </a:solidFill>
              <a:effectLst/>
              <a:uLnTx/>
              <a:uFillTx/>
              <a:latin typeface="Calibri"/>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kumimoji="0" lang="fr-CA" sz="2100" b="1" i="0" u="none" strike="noStrike" kern="1200" cap="none" spc="0" normalizeH="0" baseline="0" noProof="0">
                <a:ln>
                  <a:noFill/>
                </a:ln>
                <a:solidFill>
                  <a:prstClr val="black"/>
                </a:solidFill>
                <a:effectLst/>
                <a:uLnTx/>
                <a:uFillTx/>
                <a:latin typeface="Calibri"/>
                <a:ea typeface="Calibri"/>
              </a:rPr>
              <a:t>Chemin critique pour l’intégration gérée du BAFP</a:t>
            </a: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fr-CA" sz="2100" b="0" i="0" u="none" strike="noStrike" kern="1200" cap="none" spc="0" normalizeH="0" baseline="0" noProof="0">
                <a:ln>
                  <a:noFill/>
                </a:ln>
                <a:solidFill>
                  <a:prstClr val="black"/>
                </a:solidFill>
                <a:effectLst/>
                <a:uLnTx/>
                <a:uFillTx/>
                <a:latin typeface="Calibri"/>
                <a:ea typeface="Calibri"/>
                <a:cs typeface="Calibri"/>
              </a:rPr>
              <a:t>Déroulement du processus vers la mise en </a:t>
            </a:r>
            <a:r>
              <a:rPr kumimoji="0" lang="fr-CA" sz="2100" b="0" i="0" u="none" strike="noStrike" kern="1200" cap="none" spc="0" normalizeH="0" baseline="0" noProof="0" err="1">
                <a:ln>
                  <a:noFill/>
                </a:ln>
                <a:solidFill>
                  <a:prstClr val="black"/>
                </a:solidFill>
                <a:effectLst/>
                <a:uLnTx/>
                <a:uFillTx/>
                <a:latin typeface="Calibri"/>
                <a:ea typeface="Calibri"/>
                <a:cs typeface="Calibri"/>
              </a:rPr>
              <a:t>oeuvre</a:t>
            </a:r>
            <a:endParaRPr kumimoji="0" lang="fr-CA" sz="2100" b="0" i="0" u="none" strike="noStrike" kern="1200" cap="none" spc="0" normalizeH="0" baseline="0" noProof="0">
              <a:ln>
                <a:noFill/>
              </a:ln>
              <a:solidFill>
                <a:prstClr val="black"/>
              </a:solidFill>
              <a:effectLst/>
              <a:uLnTx/>
              <a:uFillTx/>
              <a:latin typeface="Calibri"/>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fr-CA" sz="2100" b="0" i="0" u="none" strike="noStrike" kern="1200" cap="none" spc="0" normalizeH="0" baseline="0" noProof="0">
                <a:ln>
                  <a:noFill/>
                </a:ln>
                <a:solidFill>
                  <a:prstClr val="black"/>
                </a:solidFill>
                <a:effectLst/>
                <a:uLnTx/>
                <a:uFillTx/>
                <a:latin typeface="Calibri"/>
                <a:ea typeface="Calibri"/>
                <a:cs typeface="Calibri"/>
              </a:rPr>
              <a:t>Protocole d’entente, comprenant un modèle de soutien</a:t>
            </a: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fr-CA" sz="2100" b="0" i="0" u="none" strike="noStrike" kern="1200" cap="none" spc="0" normalizeH="0" baseline="0" noProof="0">
                <a:ln>
                  <a:noFill/>
                </a:ln>
                <a:solidFill>
                  <a:prstClr val="black"/>
                </a:solidFill>
                <a:effectLst/>
                <a:uLnTx/>
                <a:uFillTx/>
                <a:latin typeface="Calibri"/>
                <a:ea typeface="Calibri"/>
                <a:cs typeface="Calibri"/>
              </a:rPr>
              <a:t>Ressources et outils sur la page </a:t>
            </a:r>
            <a:r>
              <a:rPr lang="fr-CA" sz="2100" noProof="0" err="1">
                <a:solidFill>
                  <a:prstClr val="black"/>
                </a:solidFill>
                <a:latin typeface="Calibri"/>
                <a:ea typeface="Calibri"/>
                <a:cs typeface="Calibri"/>
                <a:hlinkClick r:id="rId4"/>
              </a:rPr>
              <a:t>GCPedia</a:t>
            </a:r>
            <a:r>
              <a:rPr lang="fr-CA" sz="2100" noProof="0">
                <a:solidFill>
                  <a:prstClr val="black"/>
                </a:solidFill>
                <a:latin typeface="Calibri"/>
                <a:ea typeface="Calibri"/>
                <a:cs typeface="Calibri"/>
              </a:rPr>
              <a:t> consacrée à ce sujet</a:t>
            </a:r>
            <a:endParaRPr kumimoji="0" lang="fr-CA" sz="2100" b="0" i="0" u="none" strike="noStrike" kern="1200" cap="none" spc="0" normalizeH="0" baseline="0" noProof="0">
              <a:ln>
                <a:noFill/>
              </a:ln>
              <a:solidFill>
                <a:prstClr val="black"/>
              </a:solidFill>
              <a:effectLst/>
              <a:uLnTx/>
              <a:uFillTx/>
              <a:latin typeface="Calibri"/>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fr-CA" sz="2100" b="0" i="0" u="none" strike="noStrike" kern="1200" cap="none" spc="0" normalizeH="0" baseline="0" noProof="0">
                <a:ln>
                  <a:noFill/>
                </a:ln>
                <a:solidFill>
                  <a:prstClr val="black"/>
                </a:solidFill>
                <a:effectLst/>
                <a:uLnTx/>
                <a:uFillTx/>
                <a:latin typeface="Calibri"/>
                <a:ea typeface="Calibri"/>
                <a:cs typeface="Calibri"/>
              </a:rPr>
              <a:t>Réunions régulières pour les organisations qui ont passé au numérique</a:t>
            </a:r>
          </a:p>
        </p:txBody>
      </p:sp>
      <p:sp>
        <p:nvSpPr>
          <p:cNvPr id="10" name="Rectangle 9">
            <a:extLst>
              <a:ext uri="{FF2B5EF4-FFF2-40B4-BE49-F238E27FC236}">
                <a16:creationId xmlns:a16="http://schemas.microsoft.com/office/drawing/2014/main" id="{79244E6B-CDEC-F812-0F3D-DA8EF02B3E24}"/>
              </a:ext>
            </a:extLst>
          </p:cNvPr>
          <p:cNvSpPr/>
          <p:nvPr/>
        </p:nvSpPr>
        <p:spPr>
          <a:xfrm>
            <a:off x="8610600" y="1678063"/>
            <a:ext cx="2918460" cy="3946761"/>
          </a:xfrm>
          <a:prstGeom prst="rect">
            <a:avLst/>
          </a:prstGeom>
          <a:solidFill>
            <a:srgbClr val="DCCBE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a:ln>
                  <a:noFill/>
                </a:ln>
                <a:solidFill>
                  <a:prstClr val="black"/>
                </a:solidFill>
                <a:effectLst/>
                <a:uLnTx/>
                <a:uFillTx/>
                <a:latin typeface="Aptos" panose="02110004020202020204"/>
                <a:ea typeface="Calibri"/>
                <a:cs typeface="Calibri"/>
              </a:rPr>
              <a:t>Les conclusions de l’</a:t>
            </a:r>
            <a:r>
              <a:rPr lang="fr-CA" noProof="0">
                <a:solidFill>
                  <a:prstClr val="black"/>
                </a:solidFill>
                <a:latin typeface="Aptos" panose="02110004020202020204"/>
                <a:ea typeface="Calibri"/>
                <a:cs typeface="Calibri"/>
              </a:rPr>
              <a:t>examen des obstacles recommandent l’utilisation obligatoire du passeport afin d’éliminer les obstacles à la communication, réduire au minimum le dédoublement des demandes et améliorer le soutien à la mobilité des employés d’un poste et d’un ministère à l’autre.</a:t>
            </a:r>
            <a:endParaRPr kumimoji="0" lang="fr-CA" sz="1800" b="0" i="0" u="none" strike="noStrike" kern="1200" cap="none" spc="0" normalizeH="0" baseline="0" noProof="0">
              <a:ln>
                <a:noFill/>
              </a:ln>
              <a:solidFill>
                <a:prstClr val="black"/>
              </a:solidFill>
              <a:effectLst/>
              <a:uLnTx/>
              <a:uFillTx/>
              <a:latin typeface="Aptos" panose="02110004020202020204"/>
              <a:ea typeface="Calibri"/>
              <a:cs typeface="Calibri"/>
            </a:endParaRPr>
          </a:p>
        </p:txBody>
      </p:sp>
      <p:sp>
        <p:nvSpPr>
          <p:cNvPr id="9" name="TextBox 8">
            <a:extLst>
              <a:ext uri="{FF2B5EF4-FFF2-40B4-BE49-F238E27FC236}">
                <a16:creationId xmlns:a16="http://schemas.microsoft.com/office/drawing/2014/main" id="{9EABE655-8D80-9FC5-8015-92F5EAC32E2A}"/>
              </a:ext>
            </a:extLst>
          </p:cNvPr>
          <p:cNvSpPr txBox="1"/>
          <p:nvPr/>
        </p:nvSpPr>
        <p:spPr>
          <a:xfrm>
            <a:off x="854826" y="5769987"/>
            <a:ext cx="10515600" cy="646331"/>
          </a:xfrm>
          <a:prstGeom prst="rect">
            <a:avLst/>
          </a:prstGeom>
          <a:noFill/>
          <a:ln w="25400">
            <a:solidFill>
              <a:srgbClr val="7030A0"/>
            </a:solidFill>
          </a:ln>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1" i="0" u="none" strike="noStrike" kern="1200" cap="none" spc="0" normalizeH="0" baseline="0" noProof="0">
                <a:ln>
                  <a:noFill/>
                </a:ln>
                <a:solidFill>
                  <a:prstClr val="black"/>
                </a:solidFill>
                <a:effectLst/>
                <a:uLnTx/>
                <a:uFillTx/>
                <a:latin typeface="Aptos" panose="02110004020202020204"/>
                <a:ea typeface="+mn-ea"/>
                <a:cs typeface="Calibri"/>
              </a:rPr>
              <a:t>Le lancement du </a:t>
            </a:r>
            <a:r>
              <a:rPr lang="fr-CA" b="1" noProof="0">
                <a:solidFill>
                  <a:prstClr val="black"/>
                </a:solidFill>
                <a:latin typeface="Aptos" panose="02110004020202020204"/>
                <a:cs typeface="Calibri"/>
              </a:rPr>
              <a:t>Passeport d’accessibilité numérique du milieu de travail du GC offre la possibilité de maximiser les améliorations apportées dans le cadre du PAMA.</a:t>
            </a:r>
            <a:endParaRPr kumimoji="0" lang="fr-CA"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cxnSp>
        <p:nvCxnSpPr>
          <p:cNvPr id="7" name="Straight Arrow Connector 6">
            <a:extLst>
              <a:ext uri="{FF2B5EF4-FFF2-40B4-BE49-F238E27FC236}">
                <a16:creationId xmlns:a16="http://schemas.microsoft.com/office/drawing/2014/main" id="{6F6A49C7-F0B8-A53B-0025-3259D207314B}"/>
              </a:ext>
              <a:ext uri="{C183D7F6-B498-43B3-948B-1728B52AA6E4}">
                <adec:decorative xmlns:adec="http://schemas.microsoft.com/office/drawing/2017/decorative" val="1"/>
              </a:ext>
            </a:extLst>
          </p:cNvPr>
          <p:cNvCxnSpPr/>
          <p:nvPr/>
        </p:nvCxnSpPr>
        <p:spPr>
          <a:xfrm>
            <a:off x="690398" y="1417433"/>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15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AA415F0-9E22-610A-09AE-44FE421B40FC}"/>
              </a:ext>
            </a:extLst>
          </p:cNvPr>
          <p:cNvSpPr>
            <a:spLocks noGrp="1"/>
          </p:cNvSpPr>
          <p:nvPr>
            <p:ph type="sldNum" sz="quarter" idx="4"/>
            <p:custDataLst>
              <p:tags r:id="rId1"/>
            </p:custDataLst>
          </p:nvPr>
        </p:nvSpPr>
        <p:spPr/>
        <p:txBody>
          <a:bodyPr/>
          <a:lstStyle/>
          <a:p>
            <a:fld id="{AF2FF8BA-8DDB-4074-883A-172F001D9E4F}" type="slidenum">
              <a:rPr lang="fr-CA" noProof="0" smtClean="0"/>
              <a:t>17</a:t>
            </a:fld>
            <a:endParaRPr lang="fr-CA" noProof="0"/>
          </a:p>
        </p:txBody>
      </p:sp>
      <p:sp>
        <p:nvSpPr>
          <p:cNvPr id="3" name="Title 2">
            <a:extLst>
              <a:ext uri="{FF2B5EF4-FFF2-40B4-BE49-F238E27FC236}">
                <a16:creationId xmlns:a16="http://schemas.microsoft.com/office/drawing/2014/main" id="{EC8C5B18-4F54-545E-DE51-2524D86085F8}"/>
              </a:ext>
            </a:extLst>
          </p:cNvPr>
          <p:cNvSpPr>
            <a:spLocks noGrp="1"/>
          </p:cNvSpPr>
          <p:nvPr>
            <p:ph type="title"/>
            <p:custDataLst>
              <p:tags r:id="rId2"/>
            </p:custDataLst>
          </p:nvPr>
        </p:nvSpPr>
        <p:spPr>
          <a:xfrm>
            <a:off x="838200" y="84850"/>
            <a:ext cx="10515600" cy="1325563"/>
          </a:xfrm>
        </p:spPr>
        <p:txBody>
          <a:bodyPr/>
          <a:lstStyle/>
          <a:p>
            <a:r>
              <a:rPr lang="fr-CA" b="1" noProof="0"/>
              <a:t>Prochaines étapes</a:t>
            </a:r>
          </a:p>
        </p:txBody>
      </p:sp>
      <p:sp>
        <p:nvSpPr>
          <p:cNvPr id="5" name="Content Placeholder 4">
            <a:extLst>
              <a:ext uri="{FF2B5EF4-FFF2-40B4-BE49-F238E27FC236}">
                <a16:creationId xmlns:a16="http://schemas.microsoft.com/office/drawing/2014/main" id="{ADFA025E-1EE5-1ECA-23FF-7B79D56F8826}"/>
              </a:ext>
            </a:extLst>
          </p:cNvPr>
          <p:cNvSpPr>
            <a:spLocks noGrp="1"/>
          </p:cNvSpPr>
          <p:nvPr>
            <p:ph idx="1"/>
            <p:custDataLst>
              <p:tags r:id="rId3"/>
            </p:custDataLst>
          </p:nvPr>
        </p:nvSpPr>
        <p:spPr>
          <a:xfrm>
            <a:off x="758254" y="1410413"/>
            <a:ext cx="11031669" cy="4641252"/>
          </a:xfrm>
        </p:spPr>
        <p:txBody>
          <a:bodyPr vert="horz" lIns="91440" tIns="45720" rIns="91440" bIns="45720" rtlCol="0" anchor="t">
            <a:noAutofit/>
          </a:bodyPr>
          <a:lstStyle/>
          <a:p>
            <a:pPr>
              <a:lnSpc>
                <a:spcPct val="109999"/>
              </a:lnSpc>
              <a:spcBef>
                <a:spcPts val="576"/>
              </a:spcBef>
            </a:pPr>
            <a:r>
              <a:rPr lang="fr-CA" sz="2400" b="1" noProof="0">
                <a:solidFill>
                  <a:srgbClr val="000000"/>
                </a:solidFill>
                <a:ea typeface=""/>
                <a:cs typeface="Arial"/>
              </a:rPr>
              <a:t>29 septembre </a:t>
            </a:r>
          </a:p>
          <a:p>
            <a:pPr lvl="1">
              <a:lnSpc>
                <a:spcPct val="109999"/>
              </a:lnSpc>
              <a:spcBef>
                <a:spcPts val="576"/>
              </a:spcBef>
            </a:pPr>
            <a:r>
              <a:rPr lang="fr-CA" sz="2400" noProof="0">
                <a:solidFill>
                  <a:srgbClr val="000000"/>
                </a:solidFill>
                <a:ea typeface=""/>
                <a:cs typeface="Arial"/>
              </a:rPr>
              <a:t>Mise en ligne des trousses d’outils sur </a:t>
            </a:r>
            <a:r>
              <a:rPr lang="fr-CA" sz="2400" noProof="0" err="1">
                <a:solidFill>
                  <a:srgbClr val="000000"/>
                </a:solidFill>
                <a:ea typeface=""/>
                <a:cs typeface="Arial"/>
              </a:rPr>
              <a:t>GCPédia</a:t>
            </a:r>
            <a:r>
              <a:rPr lang="fr-CA" sz="2400" noProof="0">
                <a:solidFill>
                  <a:srgbClr val="000000"/>
                </a:solidFill>
                <a:ea typeface=""/>
                <a:cs typeface="Arial"/>
              </a:rPr>
              <a:t> pour les fonctionnaires</a:t>
            </a:r>
          </a:p>
          <a:p>
            <a:pPr lvl="1">
              <a:lnSpc>
                <a:spcPct val="109999"/>
              </a:lnSpc>
              <a:spcBef>
                <a:spcPts val="576"/>
              </a:spcBef>
            </a:pPr>
            <a:r>
              <a:rPr lang="fr-CA" sz="2400" noProof="0">
                <a:solidFill>
                  <a:srgbClr val="000000"/>
                </a:solidFill>
                <a:ea typeface=""/>
                <a:cs typeface="Arial"/>
              </a:rPr>
              <a:t>Renseignements concernant le PAMA disponibles sur </a:t>
            </a:r>
            <a:r>
              <a:rPr lang="fr-CA" sz="2400">
                <a:solidFill>
                  <a:srgbClr val="000000"/>
                </a:solidFill>
                <a:ea typeface=""/>
                <a:cs typeface="Arial"/>
              </a:rPr>
              <a:t>C</a:t>
            </a:r>
            <a:r>
              <a:rPr lang="fr-CA" sz="2400" noProof="0">
                <a:solidFill>
                  <a:srgbClr val="000000"/>
                </a:solidFill>
                <a:ea typeface=""/>
                <a:cs typeface="Arial"/>
              </a:rPr>
              <a:t>anada.ca</a:t>
            </a:r>
          </a:p>
          <a:p>
            <a:pPr lvl="1">
              <a:lnSpc>
                <a:spcPct val="109999"/>
              </a:lnSpc>
              <a:spcBef>
                <a:spcPts val="576"/>
              </a:spcBef>
            </a:pPr>
            <a:r>
              <a:rPr lang="fr-CA" sz="2400" noProof="0">
                <a:solidFill>
                  <a:srgbClr val="000000"/>
                </a:solidFill>
                <a:ea typeface=""/>
                <a:cs typeface="Arial"/>
              </a:rPr>
              <a:t>Publication de communications simultanées à l’échelle de la fonction publique: haute gestion et communautés clés, complété par des articles publics et sur les médias sociaux</a:t>
            </a:r>
          </a:p>
          <a:p>
            <a:pPr>
              <a:lnSpc>
                <a:spcPct val="109999"/>
              </a:lnSpc>
              <a:spcBef>
                <a:spcPts val="576"/>
              </a:spcBef>
            </a:pPr>
            <a:r>
              <a:rPr lang="fr-CA" sz="2400" b="1" noProof="0">
                <a:solidFill>
                  <a:srgbClr val="000000"/>
                </a:solidFill>
                <a:ea typeface=""/>
                <a:cs typeface="Arial"/>
              </a:rPr>
              <a:t>Après le lancement</a:t>
            </a:r>
          </a:p>
          <a:p>
            <a:pPr lvl="1">
              <a:lnSpc>
                <a:spcPct val="109999"/>
              </a:lnSpc>
              <a:spcBef>
                <a:spcPts val="576"/>
              </a:spcBef>
            </a:pPr>
            <a:r>
              <a:rPr lang="fr-CA" sz="2400" noProof="0">
                <a:solidFill>
                  <a:srgbClr val="000000"/>
                </a:solidFill>
                <a:ea typeface=""/>
                <a:cs typeface="Arial"/>
              </a:rPr>
              <a:t>Concentration sur la sensibilisation continue par la mobilisation</a:t>
            </a:r>
          </a:p>
          <a:p>
            <a:pPr lvl="1">
              <a:lnSpc>
                <a:spcPct val="109999"/>
              </a:lnSpc>
              <a:spcBef>
                <a:spcPts val="576"/>
              </a:spcBef>
            </a:pPr>
            <a:r>
              <a:rPr lang="fr-CA" sz="2400" noProof="0">
                <a:solidFill>
                  <a:srgbClr val="000000"/>
                </a:solidFill>
                <a:ea typeface=""/>
                <a:cs typeface="Arial"/>
              </a:rPr>
              <a:t>Augmentation de la capacité avec les praticiens et les communautés clés à l’échelle de l’entreprise</a:t>
            </a:r>
          </a:p>
          <a:p>
            <a:pPr lvl="1">
              <a:lnSpc>
                <a:spcPct val="109999"/>
              </a:lnSpc>
              <a:spcBef>
                <a:spcPts val="576"/>
              </a:spcBef>
            </a:pPr>
            <a:r>
              <a:rPr lang="fr-CA" sz="2400" noProof="0">
                <a:solidFill>
                  <a:srgbClr val="000000"/>
                </a:solidFill>
                <a:ea typeface=""/>
                <a:cs typeface="Arial"/>
              </a:rPr>
              <a:t>Soutien à la haute gestion afin d’appuyer un changement durable</a:t>
            </a:r>
          </a:p>
          <a:p>
            <a:pPr lvl="1">
              <a:lnSpc>
                <a:spcPct val="109999"/>
              </a:lnSpc>
              <a:spcBef>
                <a:spcPts val="576"/>
              </a:spcBef>
            </a:pPr>
            <a:endParaRPr lang="fr-CA" sz="2000" noProof="0">
              <a:solidFill>
                <a:srgbClr val="000000"/>
              </a:solidFill>
              <a:ea typeface="Times New Roman" panose="02020603050405020304" pitchFamily="18" charset="0"/>
              <a:cs typeface="Arial"/>
            </a:endParaRPr>
          </a:p>
        </p:txBody>
      </p:sp>
      <p:cxnSp>
        <p:nvCxnSpPr>
          <p:cNvPr id="6" name="Straight Arrow Connector 5">
            <a:extLst>
              <a:ext uri="{FF2B5EF4-FFF2-40B4-BE49-F238E27FC236}">
                <a16:creationId xmlns:a16="http://schemas.microsoft.com/office/drawing/2014/main" id="{06EF2C0A-6FFA-543E-1C1D-460B2C08BA3E}"/>
              </a:ext>
              <a:ext uri="{C183D7F6-B498-43B3-948B-1728B52AA6E4}">
                <adec:decorative xmlns:adec="http://schemas.microsoft.com/office/drawing/2017/decorative" val="1"/>
              </a:ext>
            </a:extLst>
          </p:cNvPr>
          <p:cNvCxnSpPr/>
          <p:nvPr>
            <p:custDataLst>
              <p:tags r:id="rId4"/>
            </p:custDataLst>
          </p:nvPr>
        </p:nvCxnSpPr>
        <p:spPr>
          <a:xfrm>
            <a:off x="952923" y="1215774"/>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5629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947601-F00E-9B59-6F83-780E861EF3B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3DB691-9DDA-DEE8-81D6-E4539E4FA108}"/>
              </a:ext>
            </a:extLst>
          </p:cNvPr>
          <p:cNvSpPr>
            <a:spLocks noGrp="1"/>
          </p:cNvSpPr>
          <p:nvPr>
            <p:ph type="sldNum" sz="quarter" idx="4"/>
          </p:nvPr>
        </p:nvSpPr>
        <p:spPr/>
        <p:txBody>
          <a:bodyPr/>
          <a:lstStyle/>
          <a:p>
            <a:fld id="{AF2FF8BA-8DDB-4074-883A-172F001D9E4F}" type="slidenum">
              <a:rPr lang="fr-CA" noProof="0" smtClean="0"/>
              <a:t>18</a:t>
            </a:fld>
            <a:endParaRPr lang="fr-CA" noProof="0"/>
          </a:p>
        </p:txBody>
      </p:sp>
      <p:sp>
        <p:nvSpPr>
          <p:cNvPr id="3" name="Title 2">
            <a:extLst>
              <a:ext uri="{FF2B5EF4-FFF2-40B4-BE49-F238E27FC236}">
                <a16:creationId xmlns:a16="http://schemas.microsoft.com/office/drawing/2014/main" id="{D0621919-4B80-8234-B97C-09459E570B88}"/>
              </a:ext>
            </a:extLst>
          </p:cNvPr>
          <p:cNvSpPr>
            <a:spLocks noGrp="1"/>
          </p:cNvSpPr>
          <p:nvPr>
            <p:ph type="title"/>
          </p:nvPr>
        </p:nvSpPr>
        <p:spPr>
          <a:xfrm>
            <a:off x="838200" y="84850"/>
            <a:ext cx="10515600" cy="1325563"/>
          </a:xfrm>
        </p:spPr>
        <p:txBody>
          <a:bodyPr/>
          <a:lstStyle/>
          <a:p>
            <a:r>
              <a:rPr lang="fr-CA" b="1" noProof="0"/>
              <a:t>Comment pouvez-vous contribuer?</a:t>
            </a:r>
          </a:p>
        </p:txBody>
      </p:sp>
      <p:sp>
        <p:nvSpPr>
          <p:cNvPr id="5" name="Content Placeholder 4">
            <a:extLst>
              <a:ext uri="{FF2B5EF4-FFF2-40B4-BE49-F238E27FC236}">
                <a16:creationId xmlns:a16="http://schemas.microsoft.com/office/drawing/2014/main" id="{A031C3DE-6FEE-D997-6E0C-B087EE85F7AB}"/>
              </a:ext>
            </a:extLst>
          </p:cNvPr>
          <p:cNvSpPr>
            <a:spLocks noGrp="1"/>
          </p:cNvSpPr>
          <p:nvPr>
            <p:ph idx="1"/>
          </p:nvPr>
        </p:nvSpPr>
        <p:spPr>
          <a:xfrm>
            <a:off x="758254" y="1410413"/>
            <a:ext cx="11031669" cy="4641252"/>
          </a:xfrm>
        </p:spPr>
        <p:txBody>
          <a:bodyPr vert="horz" lIns="91440" tIns="45720" rIns="91440" bIns="45720" rtlCol="0" anchor="t">
            <a:noAutofit/>
          </a:bodyPr>
          <a:lstStyle/>
          <a:p>
            <a:pPr marL="914400" lvl="1" indent="-457200">
              <a:lnSpc>
                <a:spcPct val="109999"/>
              </a:lnSpc>
              <a:spcBef>
                <a:spcPts val="576"/>
              </a:spcBef>
            </a:pPr>
            <a:r>
              <a:rPr lang="fr-CA" noProof="0">
                <a:ea typeface="Calibri"/>
                <a:cs typeface="Arial"/>
              </a:rPr>
              <a:t>Les trousses d’outils PAMA sont pour tous</a:t>
            </a:r>
            <a:endParaRPr lang="fr-CA" sz="2400" noProof="0">
              <a:ea typeface="Calibri"/>
              <a:cs typeface="Calibri" panose="020F0502020204030204"/>
            </a:endParaRPr>
          </a:p>
          <a:p>
            <a:pPr marL="914400" lvl="1" indent="-457200">
              <a:lnSpc>
                <a:spcPct val="109999"/>
              </a:lnSpc>
              <a:spcBef>
                <a:spcPts val="576"/>
              </a:spcBef>
            </a:pPr>
            <a:r>
              <a:rPr lang="fr-CA" noProof="0">
                <a:ea typeface="Calibri"/>
                <a:cs typeface="Arial"/>
              </a:rPr>
              <a:t>Vous pouvez</a:t>
            </a:r>
            <a:r>
              <a:rPr lang="fr-CA" noProof="0">
                <a:solidFill>
                  <a:srgbClr val="000000"/>
                </a:solidFill>
                <a:ea typeface="Calibri" panose="020F0502020204030204"/>
                <a:cs typeface="Arial"/>
              </a:rPr>
              <a:t>:</a:t>
            </a:r>
            <a:endParaRPr lang="fr-CA" sz="2400" noProof="0">
              <a:ea typeface="Calibri"/>
              <a:cs typeface="Calibri"/>
            </a:endParaRPr>
          </a:p>
          <a:p>
            <a:pPr marL="1371600" lvl="2" indent="-457200">
              <a:lnSpc>
                <a:spcPct val="109999"/>
              </a:lnSpc>
              <a:spcBef>
                <a:spcPts val="576"/>
              </a:spcBef>
              <a:buFont typeface="Wingdings" panose="020B0604020202020204" pitchFamily="34" charset="0"/>
              <a:buChar char="§"/>
            </a:pPr>
            <a:r>
              <a:rPr lang="fr-CA" noProof="0">
                <a:solidFill>
                  <a:srgbClr val="000000"/>
                </a:solidFill>
                <a:ea typeface="Times New Roman" panose="02020603050405020304" pitchFamily="18" charset="0"/>
                <a:cs typeface="Arial"/>
              </a:rPr>
              <a:t>Lire les trousses d’outils et agir sur les apprentissages du PAMA au sein de votre rôle</a:t>
            </a:r>
            <a:endParaRPr lang="fr-CA" sz="2400" noProof="0">
              <a:solidFill>
                <a:srgbClr val="000000"/>
              </a:solidFill>
              <a:ea typeface="Calibri"/>
              <a:cs typeface="Calibri"/>
            </a:endParaRPr>
          </a:p>
          <a:p>
            <a:pPr marL="1371600" lvl="2" indent="-457200">
              <a:lnSpc>
                <a:spcPct val="109999"/>
              </a:lnSpc>
              <a:spcBef>
                <a:spcPts val="576"/>
              </a:spcBef>
              <a:buFont typeface="Wingdings" panose="020B0604020202020204" pitchFamily="34" charset="0"/>
              <a:buChar char="§"/>
            </a:pPr>
            <a:r>
              <a:rPr lang="fr-CA" noProof="0">
                <a:solidFill>
                  <a:srgbClr val="000000"/>
                </a:solidFill>
                <a:ea typeface="Times New Roman" panose="02020603050405020304" pitchFamily="18" charset="0"/>
                <a:cs typeface="Arial"/>
              </a:rPr>
              <a:t>Être le champion du changement en partageant les trousses d’outils dans vos organisations et réseaux</a:t>
            </a:r>
            <a:endParaRPr lang="fr-CA" noProof="0">
              <a:solidFill>
                <a:srgbClr val="000000"/>
              </a:solidFill>
              <a:ea typeface="Calibri"/>
              <a:cs typeface="Arial"/>
            </a:endParaRPr>
          </a:p>
          <a:p>
            <a:pPr marL="1371600" lvl="2" indent="-457200">
              <a:lnSpc>
                <a:spcPct val="109999"/>
              </a:lnSpc>
              <a:spcBef>
                <a:spcPts val="576"/>
              </a:spcBef>
              <a:buFont typeface="Wingdings" panose="020B0604020202020204" pitchFamily="34" charset="0"/>
              <a:buChar char="§"/>
            </a:pPr>
            <a:r>
              <a:rPr lang="fr-CA" noProof="0">
                <a:solidFill>
                  <a:srgbClr val="000000"/>
                </a:solidFill>
                <a:ea typeface="Times New Roman" panose="02020603050405020304" pitchFamily="18" charset="0"/>
                <a:cs typeface="Arial"/>
              </a:rPr>
              <a:t>Encourager votre organisation d’adopter les apprentissages du PAMA</a:t>
            </a:r>
            <a:endParaRPr lang="fr-CA" noProof="0">
              <a:solidFill>
                <a:srgbClr val="000000"/>
              </a:solidFill>
              <a:ea typeface="Calibri"/>
              <a:cs typeface="Arial"/>
            </a:endParaRPr>
          </a:p>
          <a:p>
            <a:pPr marL="914400" lvl="2" indent="0">
              <a:lnSpc>
                <a:spcPct val="109999"/>
              </a:lnSpc>
              <a:spcBef>
                <a:spcPts val="576"/>
              </a:spcBef>
              <a:buNone/>
            </a:pPr>
            <a:endParaRPr lang="fr-CA" sz="3200" noProof="0">
              <a:solidFill>
                <a:srgbClr val="000000"/>
              </a:solidFill>
              <a:ea typeface="Times New Roman" panose="02020603050405020304" pitchFamily="18" charset="0"/>
              <a:cs typeface="Arial"/>
            </a:endParaRPr>
          </a:p>
          <a:p>
            <a:pPr marL="914400" lvl="2" indent="0">
              <a:lnSpc>
                <a:spcPct val="109999"/>
              </a:lnSpc>
              <a:spcBef>
                <a:spcPts val="576"/>
              </a:spcBef>
              <a:buNone/>
            </a:pPr>
            <a:endParaRPr lang="fr-CA" sz="3200" noProof="0">
              <a:solidFill>
                <a:srgbClr val="000000"/>
              </a:solidFill>
              <a:ea typeface="Times New Roman" panose="02020603050405020304" pitchFamily="18" charset="0"/>
              <a:cs typeface="Arial"/>
            </a:endParaRPr>
          </a:p>
        </p:txBody>
      </p:sp>
      <p:sp>
        <p:nvSpPr>
          <p:cNvPr id="7" name="TextBox 6">
            <a:extLst>
              <a:ext uri="{FF2B5EF4-FFF2-40B4-BE49-F238E27FC236}">
                <a16:creationId xmlns:a16="http://schemas.microsoft.com/office/drawing/2014/main" id="{27EF6751-0524-4ED5-A8C4-EC3899D5E3BB}"/>
              </a:ext>
            </a:extLst>
          </p:cNvPr>
          <p:cNvSpPr txBox="1"/>
          <p:nvPr/>
        </p:nvSpPr>
        <p:spPr>
          <a:xfrm>
            <a:off x="641868" y="5642226"/>
            <a:ext cx="10908263" cy="830997"/>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CA" sz="2400" b="1" noProof="0">
                <a:ea typeface="Calibri"/>
                <a:cs typeface="Calibri"/>
              </a:rPr>
              <a:t>Aidez-nous à réaliser la vision des mesures d’adaptation du lieu de travail de premier ordre!</a:t>
            </a:r>
          </a:p>
        </p:txBody>
      </p:sp>
      <p:cxnSp>
        <p:nvCxnSpPr>
          <p:cNvPr id="6" name="Straight Arrow Connector 5">
            <a:extLst>
              <a:ext uri="{FF2B5EF4-FFF2-40B4-BE49-F238E27FC236}">
                <a16:creationId xmlns:a16="http://schemas.microsoft.com/office/drawing/2014/main" id="{13A3E4BC-D745-0B4D-5B97-43302B276805}"/>
              </a:ext>
              <a:ext uri="{C183D7F6-B498-43B3-948B-1728B52AA6E4}">
                <adec:decorative xmlns:adec="http://schemas.microsoft.com/office/drawing/2017/decorative" val="1"/>
              </a:ext>
            </a:extLst>
          </p:cNvPr>
          <p:cNvCxnSpPr/>
          <p:nvPr/>
        </p:nvCxnSpPr>
        <p:spPr>
          <a:xfrm>
            <a:off x="952923" y="1215774"/>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8433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F4E7CCE-10FF-14A6-3432-9DBBFECB4A60}"/>
              </a:ext>
            </a:extLst>
          </p:cNvPr>
          <p:cNvSpPr>
            <a:spLocks noGrp="1"/>
          </p:cNvSpPr>
          <p:nvPr>
            <p:ph type="sldNum" sz="quarter" idx="4"/>
          </p:nvPr>
        </p:nvSpPr>
        <p:spPr/>
        <p:txBody>
          <a:bodyPr/>
          <a:lstStyle/>
          <a:p>
            <a:fld id="{AF2FF8BA-8DDB-4074-883A-172F001D9E4F}" type="slidenum">
              <a:rPr lang="fr-CA" noProof="0" smtClean="0"/>
              <a:t>19</a:t>
            </a:fld>
            <a:endParaRPr lang="fr-CA" noProof="0"/>
          </a:p>
        </p:txBody>
      </p:sp>
      <p:sp>
        <p:nvSpPr>
          <p:cNvPr id="9" name="Title 1">
            <a:extLst>
              <a:ext uri="{FF2B5EF4-FFF2-40B4-BE49-F238E27FC236}">
                <a16:creationId xmlns:a16="http://schemas.microsoft.com/office/drawing/2014/main" id="{AAAE12C4-DD7B-B4FA-19F0-EE59C1C78ECE}"/>
              </a:ext>
            </a:extLst>
          </p:cNvPr>
          <p:cNvSpPr>
            <a:spLocks noGrp="1"/>
          </p:cNvSpPr>
          <p:nvPr>
            <p:ph type="title"/>
          </p:nvPr>
        </p:nvSpPr>
        <p:spPr>
          <a:xfrm>
            <a:off x="831850" y="1934181"/>
            <a:ext cx="10515600" cy="2852737"/>
          </a:xfrm>
        </p:spPr>
        <p:txBody>
          <a:bodyPr>
            <a:normAutofit/>
          </a:bodyPr>
          <a:lstStyle/>
          <a:p>
            <a:pPr algn="ctr"/>
            <a:r>
              <a:rPr lang="fr-CA" sz="6600" b="1" noProof="0">
                <a:latin typeface="+mn-lt"/>
              </a:rPr>
              <a:t>Annexes</a:t>
            </a:r>
            <a:endParaRPr lang="fr-CA" sz="6600" noProof="0">
              <a:latin typeface="+mn-lt"/>
            </a:endParaRPr>
          </a:p>
        </p:txBody>
      </p:sp>
    </p:spTree>
    <p:extLst>
      <p:ext uri="{BB962C8B-B14F-4D97-AF65-F5344CB8AC3E}">
        <p14:creationId xmlns:p14="http://schemas.microsoft.com/office/powerpoint/2010/main" val="3873418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6">
            <a:alphaModFix amt="0"/>
            <a:lum/>
          </a:blip>
          <a:srcRect/>
          <a:stretch>
            <a:fillRect l="-13000" r="-13000"/>
          </a:stretch>
        </a:blip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5C9FE55-CF01-8C47-FCA9-DD82AD714A8F}"/>
              </a:ext>
            </a:extLst>
          </p:cNvPr>
          <p:cNvSpPr>
            <a:spLocks noGrp="1"/>
          </p:cNvSpPr>
          <p:nvPr>
            <p:ph type="sldNum" sz="quarter" idx="4"/>
          </p:nvPr>
        </p:nvSpPr>
        <p:spPr/>
        <p:txBody>
          <a:bodyPr/>
          <a:lstStyle/>
          <a:p>
            <a:fld id="{AF2FF8BA-8DDB-4074-883A-172F001D9E4F}" type="slidenum">
              <a:rPr lang="fr-CA" noProof="0" smtClean="0"/>
              <a:t>2</a:t>
            </a:fld>
            <a:endParaRPr lang="fr-CA" noProof="0"/>
          </a:p>
        </p:txBody>
      </p:sp>
      <p:sp>
        <p:nvSpPr>
          <p:cNvPr id="4" name="Title 3">
            <a:extLst>
              <a:ext uri="{FF2B5EF4-FFF2-40B4-BE49-F238E27FC236}">
                <a16:creationId xmlns:a16="http://schemas.microsoft.com/office/drawing/2014/main" id="{A2A62B12-F2A8-60C8-39AC-4A1DA517F959}"/>
              </a:ext>
            </a:extLst>
          </p:cNvPr>
          <p:cNvSpPr>
            <a:spLocks noGrp="1"/>
          </p:cNvSpPr>
          <p:nvPr>
            <p:ph type="title"/>
            <p:custDataLst>
              <p:tags r:id="rId1"/>
            </p:custDataLst>
          </p:nvPr>
        </p:nvSpPr>
        <p:spPr>
          <a:xfrm>
            <a:off x="838199" y="462741"/>
            <a:ext cx="10515600" cy="861866"/>
          </a:xfrm>
        </p:spPr>
        <p:txBody>
          <a:bodyPr/>
          <a:lstStyle/>
          <a:p>
            <a:r>
              <a:rPr lang="fr-CA" b="1" noProof="0"/>
              <a:t>Accessibilité</a:t>
            </a:r>
          </a:p>
        </p:txBody>
      </p:sp>
      <p:sp>
        <p:nvSpPr>
          <p:cNvPr id="3" name="Content Placeholder 2">
            <a:extLst>
              <a:ext uri="{FF2B5EF4-FFF2-40B4-BE49-F238E27FC236}">
                <a16:creationId xmlns:a16="http://schemas.microsoft.com/office/drawing/2014/main" id="{DBF2940F-889C-EBEE-A70A-DFA4096E19D3}"/>
              </a:ext>
            </a:extLst>
          </p:cNvPr>
          <p:cNvSpPr>
            <a:spLocks noGrp="1"/>
          </p:cNvSpPr>
          <p:nvPr>
            <p:ph idx="1"/>
            <p:custDataLst>
              <p:tags r:id="rId2"/>
            </p:custDataLst>
          </p:nvPr>
        </p:nvSpPr>
        <p:spPr>
          <a:xfrm>
            <a:off x="838199" y="1563010"/>
            <a:ext cx="10515599" cy="4337842"/>
          </a:xfrm>
        </p:spPr>
        <p:txBody>
          <a:bodyPr vert="horz" lIns="91440" tIns="45720" rIns="91440" bIns="45720" rtlCol="0" anchor="t">
            <a:noAutofit/>
          </a:bodyPr>
          <a:lstStyle/>
          <a:p>
            <a:pPr>
              <a:buNone/>
            </a:pPr>
            <a:r>
              <a:rPr lang="fr-CA" noProof="0"/>
              <a:t>Cette présentation a été préparée à l’aide de la </a:t>
            </a:r>
            <a:r>
              <a:rPr lang="fr-CA" noProof="0">
                <a:ea typeface="+mn-lt"/>
                <a:cs typeface="+mn-lt"/>
                <a:hlinkClick r:id="rId7"/>
              </a:rPr>
              <a:t>Boîte à outils de l’accessibilité numérique</a:t>
            </a:r>
            <a:r>
              <a:rPr lang="fr-CA" noProof="0"/>
              <a:t>. </a:t>
            </a:r>
          </a:p>
          <a:p>
            <a:pPr>
              <a:buNone/>
            </a:pPr>
            <a:endParaRPr lang="fr-CA" noProof="0">
              <a:cs typeface="Calibri"/>
            </a:endParaRPr>
          </a:p>
          <a:p>
            <a:pPr>
              <a:buNone/>
            </a:pPr>
            <a:r>
              <a:rPr lang="fr-CA" noProof="0"/>
              <a:t>Si vous rencontrez des obstacles pour accéder à ce document, veuillez communiquer avec nous à </a:t>
            </a:r>
            <a:r>
              <a:rPr lang="fr-CA" noProof="0">
                <a:ea typeface="+mn-lt"/>
                <a:cs typeface="+mn-lt"/>
                <a:hlinkClick r:id="rId8"/>
              </a:rPr>
              <a:t>ESDC.BAP-PAMA.EDSC@hrsdc-rhdcc.gc.ca</a:t>
            </a:r>
            <a:r>
              <a:rPr lang="fr-CA" noProof="0"/>
              <a:t> </a:t>
            </a:r>
          </a:p>
        </p:txBody>
      </p:sp>
      <p:cxnSp>
        <p:nvCxnSpPr>
          <p:cNvPr id="5" name="Straight Arrow Connector 4">
            <a:extLst>
              <a:ext uri="{FF2B5EF4-FFF2-40B4-BE49-F238E27FC236}">
                <a16:creationId xmlns:a16="http://schemas.microsoft.com/office/drawing/2014/main" id="{732FF8DE-8B48-1AC8-BAF8-410B8258258F}"/>
              </a:ext>
              <a:ext uri="{C183D7F6-B498-43B3-948B-1728B52AA6E4}">
                <adec:decorative xmlns:adec="http://schemas.microsoft.com/office/drawing/2017/decorative" val="1"/>
              </a:ext>
            </a:extLst>
          </p:cNvPr>
          <p:cNvCxnSpPr/>
          <p:nvPr>
            <p:custDataLst>
              <p:tags r:id="rId3"/>
            </p:custDataLst>
          </p:nvPr>
        </p:nvCxnSpPr>
        <p:spPr>
          <a:xfrm>
            <a:off x="952923" y="1399705"/>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2473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5C5100FC-FE86-0AA1-8DCF-073DF4E8DAA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625694B-7EBB-AA5E-587E-6926CF1677F1}"/>
              </a:ext>
            </a:extLst>
          </p:cNvPr>
          <p:cNvSpPr>
            <a:spLocks noGrp="1"/>
          </p:cNvSpPr>
          <p:nvPr>
            <p:ph type="sldNum" sz="quarter" idx="12"/>
          </p:nvPr>
        </p:nvSpPr>
        <p:spPr>
          <a:xfrm>
            <a:off x="11884014" y="6441239"/>
            <a:ext cx="262588"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C91D64-9C86-45A5-B843-D9E3C03B946A}" type="slidenum">
              <a:rPr kumimoji="0" lang="fr-CA"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CA"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08F3272-CFF6-2F5B-1EF2-42EAF21FDA6A}"/>
              </a:ext>
            </a:extLst>
          </p:cNvPr>
          <p:cNvSpPr txBox="1">
            <a:spLocks noGrp="1"/>
          </p:cNvSpPr>
          <p:nvPr>
            <p:ph type="title" idx="4294967295"/>
          </p:nvPr>
        </p:nvSpPr>
        <p:spPr bwMode="white">
          <a:xfrm>
            <a:off x="532130" y="58729"/>
            <a:ext cx="1188847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457200">
              <a:lnSpc>
                <a:spcPct val="100000"/>
              </a:lnSpc>
              <a:spcBef>
                <a:spcPts val="0"/>
              </a:spcBef>
              <a:defRPr/>
            </a:pPr>
            <a:r>
              <a:rPr kumimoji="0" lang="fr-CA" sz="3200" b="1" i="0" u="none" strike="noStrike" kern="1200" cap="none" spc="0" normalizeH="0" baseline="0" noProof="0">
                <a:ln>
                  <a:noFill/>
                </a:ln>
                <a:effectLst/>
                <a:uLnTx/>
                <a:uFillTx/>
                <a:latin typeface="Calibri Light"/>
                <a:ea typeface="Calibri Light"/>
                <a:cs typeface="Calibri Light"/>
              </a:rPr>
              <a:t>Annexe </a:t>
            </a:r>
            <a:r>
              <a:rPr lang="fr-CA" sz="3200" b="1" noProof="0">
                <a:latin typeface="Calibri Light"/>
                <a:ea typeface="Calibri Light"/>
                <a:cs typeface="Calibri Light"/>
              </a:rPr>
              <a:t>A  - </a:t>
            </a:r>
            <a:r>
              <a:rPr kumimoji="0" lang="fr-CA" sz="3200" b="1" i="0" u="none" strike="noStrike" kern="1200" cap="none" spc="0" normalizeH="0" baseline="0" noProof="0">
                <a:ln>
                  <a:noFill/>
                </a:ln>
                <a:effectLst/>
                <a:uLnTx/>
                <a:uFillTx/>
                <a:latin typeface="Calibri Light"/>
                <a:ea typeface="Calibri Light"/>
                <a:cs typeface="Calibri Light"/>
              </a:rPr>
              <a:t>Prestation de services de premier ordre</a:t>
            </a:r>
          </a:p>
        </p:txBody>
      </p:sp>
      <p:sp>
        <p:nvSpPr>
          <p:cNvPr id="5" name="TextBox 4">
            <a:extLst>
              <a:ext uri="{FF2B5EF4-FFF2-40B4-BE49-F238E27FC236}">
                <a16:creationId xmlns:a16="http://schemas.microsoft.com/office/drawing/2014/main" id="{8292E542-F6C2-1B61-3089-74038615314E}"/>
              </a:ext>
            </a:extLst>
          </p:cNvPr>
          <p:cNvSpPr txBox="1"/>
          <p:nvPr/>
        </p:nvSpPr>
        <p:spPr>
          <a:xfrm>
            <a:off x="532130" y="473032"/>
            <a:ext cx="10482234" cy="646331"/>
          </a:xfrm>
          <a:prstGeom prst="rect">
            <a:avLst/>
          </a:prstGeom>
          <a:noFill/>
        </p:spPr>
        <p:txBody>
          <a:bodyPr wrap="square">
            <a:spAutoFit/>
          </a:bodyPr>
          <a:lstStyle/>
          <a:p>
            <a:r>
              <a:rPr lang="fr-CA" sz="1800" noProof="0">
                <a:latin typeface="Calibri Light" panose="020F0302020204030204" pitchFamily="34" charset="0"/>
                <a:ea typeface="Calibri Light" panose="020F0302020204030204" pitchFamily="34" charset="0"/>
                <a:cs typeface="Calibri Light" panose="020F0302020204030204" pitchFamily="34" charset="0"/>
              </a:rPr>
              <a:t>Voici </a:t>
            </a:r>
            <a:r>
              <a:rPr lang="fr-CA" noProof="0">
                <a:latin typeface="Calibri Light" panose="020F0302020204030204" pitchFamily="34" charset="0"/>
                <a:ea typeface="Calibri Light" panose="020F0302020204030204" pitchFamily="34" charset="0"/>
                <a:cs typeface="Calibri Light" panose="020F0302020204030204" pitchFamily="34" charset="0"/>
              </a:rPr>
              <a:t>les principaux </a:t>
            </a:r>
            <a:r>
              <a:rPr lang="fr-CA" sz="1800" noProof="0">
                <a:latin typeface="Calibri Light" panose="020F0302020204030204" pitchFamily="34" charset="0"/>
                <a:ea typeface="Calibri Light" panose="020F0302020204030204" pitchFamily="34" charset="0"/>
                <a:cs typeface="Calibri Light" panose="020F0302020204030204" pitchFamily="34" charset="0"/>
              </a:rPr>
              <a:t>facteurs de réussite  évidents pour </a:t>
            </a:r>
            <a:r>
              <a:rPr lang="fr-CA" noProof="0">
                <a:latin typeface="Calibri Light" panose="020F0302020204030204" pitchFamily="34" charset="0"/>
                <a:ea typeface="Calibri Light" panose="020F0302020204030204" pitchFamily="34" charset="0"/>
                <a:cs typeface="Calibri Light" panose="020F0302020204030204" pitchFamily="34" charset="0"/>
              </a:rPr>
              <a:t>des mesures d’adaptation en lieu de travail de premier ordre:</a:t>
            </a:r>
            <a:endParaRPr lang="fr-CA" noProof="0"/>
          </a:p>
        </p:txBody>
      </p:sp>
      <p:grpSp>
        <p:nvGrpSpPr>
          <p:cNvPr id="4" name="Group 3" descr="1. Adopter et promouvoir une approche claire de la prestation de services de mesures d’adaptation du lieu de travail pour les employés en situation de handicap&#10;&#10;1.1 Faciliter de manière proactive l’accès à l’information sur les mesures d’adaptation du lieu de travail &#10;1.2 Permettre des pratiques rapides et collaboratives pour la mise en place de mesures d’adaptation du lieu de travail &#10;1.3 Mettre sur pied un point de service central permettant aux employés en situation de handicap de présenter facilement des demandes de mesures d’adaptation du lieu de travail">
            <a:extLst>
              <a:ext uri="{FF2B5EF4-FFF2-40B4-BE49-F238E27FC236}">
                <a16:creationId xmlns:a16="http://schemas.microsoft.com/office/drawing/2014/main" id="{5BC20415-2796-1905-E55A-69857BEBB3CD}"/>
              </a:ext>
            </a:extLst>
          </p:cNvPr>
          <p:cNvGrpSpPr/>
          <p:nvPr/>
        </p:nvGrpSpPr>
        <p:grpSpPr>
          <a:xfrm>
            <a:off x="615950" y="1110349"/>
            <a:ext cx="5759450" cy="1601164"/>
            <a:chOff x="615950" y="1110349"/>
            <a:chExt cx="5759450" cy="1601164"/>
          </a:xfrm>
        </p:grpSpPr>
        <p:sp>
          <p:nvSpPr>
            <p:cNvPr id="8" name="Rectangle 7">
              <a:extLst>
                <a:ext uri="{FF2B5EF4-FFF2-40B4-BE49-F238E27FC236}">
                  <a16:creationId xmlns:a16="http://schemas.microsoft.com/office/drawing/2014/main" id="{2E6BE1FA-1EF8-6C1C-439C-28520B6495CB}"/>
                </a:ext>
              </a:extLst>
            </p:cNvPr>
            <p:cNvSpPr/>
            <p:nvPr/>
          </p:nvSpPr>
          <p:spPr>
            <a:xfrm>
              <a:off x="615950" y="1453363"/>
              <a:ext cx="5759450" cy="1258150"/>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65113" lvl="0" indent="-265113">
                <a:lnSpc>
                  <a:spcPct val="90000"/>
                </a:lnSpc>
              </a:pPr>
              <a:endParaRPr lang="fr-CA" sz="1100" b="1" noProof="0">
                <a:solidFill>
                  <a:schemeClr val="tx1"/>
                </a:solidFill>
                <a:ea typeface="Calibri"/>
                <a:cs typeface="Calibri"/>
              </a:endParaRPr>
            </a:p>
            <a:p>
              <a:pPr marL="265113" lvl="0" indent="-265113">
                <a:lnSpc>
                  <a:spcPct val="90000"/>
                </a:lnSpc>
              </a:pPr>
              <a:r>
                <a:rPr lang="fr-CA" sz="1100" b="1" noProof="0">
                  <a:solidFill>
                    <a:schemeClr val="tx1"/>
                  </a:solidFill>
                  <a:ea typeface="Calibri"/>
                  <a:cs typeface="Calibri"/>
                </a:rPr>
                <a:t>1.1 Faciliter de manière proactive l’accès à l’information sur les mesures d’adaptation du lieu de travail </a:t>
              </a:r>
            </a:p>
            <a:p>
              <a:pPr marL="265113" lvl="0" indent="-265113">
                <a:lnSpc>
                  <a:spcPct val="90000"/>
                </a:lnSpc>
              </a:pPr>
              <a:r>
                <a:rPr lang="fr-CA" sz="1100" b="1" noProof="0">
                  <a:solidFill>
                    <a:schemeClr val="tx1"/>
                  </a:solidFill>
                  <a:ea typeface="Calibri"/>
                  <a:cs typeface="Calibri"/>
                </a:rPr>
                <a:t>1.2 Permettre des pratiques rapides et collaboratives pour la mise en place de mesures d’adaptation du lieu de travail </a:t>
              </a:r>
            </a:p>
            <a:p>
              <a:pPr marL="265113" lvl="0" indent="-265113">
                <a:lnSpc>
                  <a:spcPct val="90000"/>
                </a:lnSpc>
              </a:pPr>
              <a:r>
                <a:rPr lang="fr-CA" sz="1100" b="1" noProof="0">
                  <a:solidFill>
                    <a:schemeClr val="tx1"/>
                  </a:solidFill>
                  <a:ea typeface="Calibri"/>
                  <a:cs typeface="Calibri"/>
                </a:rPr>
                <a:t>1.3 </a:t>
              </a:r>
              <a:r>
                <a:rPr lang="fr-CA" sz="1100" b="1" noProof="0">
                  <a:solidFill>
                    <a:schemeClr val="tx1"/>
                  </a:solidFill>
                </a:rPr>
                <a:t>Mettre sur pied un point de service central permettant aux employés en situation de handicap de présenter facilement des demandes de mesures d’adaptation du lieu de travail </a:t>
              </a:r>
            </a:p>
          </p:txBody>
        </p:sp>
        <p:sp>
          <p:nvSpPr>
            <p:cNvPr id="19" name="Rectangle: Rounded Corners 18">
              <a:extLst>
                <a:ext uri="{FF2B5EF4-FFF2-40B4-BE49-F238E27FC236}">
                  <a16:creationId xmlns:a16="http://schemas.microsoft.com/office/drawing/2014/main" id="{8CF9BAC3-BD59-8466-D664-A54A300EEA5E}"/>
                </a:ext>
              </a:extLst>
            </p:cNvPr>
            <p:cNvSpPr/>
            <p:nvPr/>
          </p:nvSpPr>
          <p:spPr>
            <a:xfrm>
              <a:off x="838200" y="1110349"/>
              <a:ext cx="5340350" cy="509634"/>
            </a:xfrm>
            <a:prstGeom prst="roundRect">
              <a:avLst/>
            </a:prstGeom>
            <a:solidFill>
              <a:srgbClr val="196B24"/>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CA" sz="1100" b="1" noProof="0">
                  <a:solidFill>
                    <a:srgbClr val="FFFFFF"/>
                  </a:solidFill>
                  <a:ea typeface="Calibri"/>
                  <a:cs typeface="Calibri"/>
                </a:rPr>
                <a:t>1. Adopter et promouvoir une approche claire de la prestation de services de mesures d’adaptation du lieu de travail pour les employés en situation de handicap</a:t>
              </a:r>
              <a:endParaRPr lang="fr-CA" sz="1100" noProof="0">
                <a:solidFill>
                  <a:srgbClr val="FFFFFF"/>
                </a:solidFill>
                <a:ea typeface="Tahoma"/>
                <a:cs typeface="Segoe UI Semibold"/>
              </a:endParaRPr>
            </a:p>
          </p:txBody>
        </p:sp>
      </p:grpSp>
      <p:grpSp>
        <p:nvGrpSpPr>
          <p:cNvPr id="6" name="Group 5" descr="2. Acquérir et maintenir une expertise en matière d’obstacles et de solutions sur le lieu de travail&#10;&#10;2.1 Établir une expertise et des compétences à l’interne pour offrir un service de bout en bout &#10;2.2 Obtenir des renseignements et de l’expertise supplémentaires au besoin">
            <a:extLst>
              <a:ext uri="{FF2B5EF4-FFF2-40B4-BE49-F238E27FC236}">
                <a16:creationId xmlns:a16="http://schemas.microsoft.com/office/drawing/2014/main" id="{BBB465D7-5E03-BA55-B4E9-7C500879F898}"/>
              </a:ext>
            </a:extLst>
          </p:cNvPr>
          <p:cNvGrpSpPr/>
          <p:nvPr/>
        </p:nvGrpSpPr>
        <p:grpSpPr>
          <a:xfrm>
            <a:off x="615950" y="2791838"/>
            <a:ext cx="5759450" cy="960833"/>
            <a:chOff x="615950" y="2791838"/>
            <a:chExt cx="5759450" cy="960833"/>
          </a:xfrm>
        </p:grpSpPr>
        <p:sp>
          <p:nvSpPr>
            <p:cNvPr id="12" name="Rectangle 11">
              <a:extLst>
                <a:ext uri="{FF2B5EF4-FFF2-40B4-BE49-F238E27FC236}">
                  <a16:creationId xmlns:a16="http://schemas.microsoft.com/office/drawing/2014/main" id="{B601DDE4-4853-08AE-F89C-666ECD4A28AC}"/>
                </a:ext>
              </a:extLst>
            </p:cNvPr>
            <p:cNvSpPr/>
            <p:nvPr/>
          </p:nvSpPr>
          <p:spPr>
            <a:xfrm>
              <a:off x="615950" y="3047127"/>
              <a:ext cx="5759450" cy="705544"/>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65113" lvl="0" indent="-265113">
                <a:lnSpc>
                  <a:spcPct val="90000"/>
                </a:lnSpc>
              </a:pPr>
              <a:endParaRPr lang="fr-CA" sz="1100" b="1" noProof="0">
                <a:solidFill>
                  <a:schemeClr val="tx1"/>
                </a:solidFill>
                <a:ea typeface="Calibri"/>
                <a:cs typeface="Calibri"/>
              </a:endParaRPr>
            </a:p>
            <a:p>
              <a:pPr marL="265113" lvl="0" indent="-265113">
                <a:lnSpc>
                  <a:spcPct val="90000"/>
                </a:lnSpc>
              </a:pPr>
              <a:r>
                <a:rPr lang="fr-CA" sz="1100" b="1" noProof="0">
                  <a:solidFill>
                    <a:schemeClr val="tx1"/>
                  </a:solidFill>
                  <a:ea typeface="Calibri"/>
                  <a:cs typeface="Calibri"/>
                </a:rPr>
                <a:t>2.1 </a:t>
              </a:r>
              <a:r>
                <a:rPr lang="fr-CA" sz="1100" b="1" noProof="0">
                  <a:solidFill>
                    <a:schemeClr val="tx1"/>
                  </a:solidFill>
                </a:rPr>
                <a:t>Établir une expertise et des compétences à l’interne pour offrir un service de bout en bout </a:t>
              </a:r>
            </a:p>
            <a:p>
              <a:pPr marL="265113" lvl="0" indent="-265113">
                <a:lnSpc>
                  <a:spcPct val="90000"/>
                </a:lnSpc>
              </a:pPr>
              <a:r>
                <a:rPr lang="fr-CA" sz="1100" b="1" noProof="0">
                  <a:solidFill>
                    <a:schemeClr val="tx1"/>
                  </a:solidFill>
                  <a:ea typeface="Calibri"/>
                  <a:cs typeface="Calibri"/>
                </a:rPr>
                <a:t>2.2 </a:t>
              </a:r>
              <a:r>
                <a:rPr lang="fr-CA" sz="1100" b="1" noProof="0">
                  <a:solidFill>
                    <a:schemeClr val="tx1"/>
                  </a:solidFill>
                </a:rPr>
                <a:t>Obtenir des renseignements et de l’expertise supplémentaires au besoin</a:t>
              </a:r>
            </a:p>
          </p:txBody>
        </p:sp>
        <p:sp>
          <p:nvSpPr>
            <p:cNvPr id="22" name="Rectangle: Rounded Corners 21">
              <a:extLst>
                <a:ext uri="{FF2B5EF4-FFF2-40B4-BE49-F238E27FC236}">
                  <a16:creationId xmlns:a16="http://schemas.microsoft.com/office/drawing/2014/main" id="{B8DD7B31-B714-E2C4-17A3-E78DFB3F0B93}"/>
                </a:ext>
              </a:extLst>
            </p:cNvPr>
            <p:cNvSpPr/>
            <p:nvPr/>
          </p:nvSpPr>
          <p:spPr>
            <a:xfrm>
              <a:off x="755650" y="2791838"/>
              <a:ext cx="5340350" cy="400050"/>
            </a:xfrm>
            <a:prstGeom prst="roundRect">
              <a:avLst/>
            </a:prstGeom>
            <a:solidFill>
              <a:srgbClr val="A02B9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CA" sz="1200" b="1" noProof="0">
                  <a:solidFill>
                    <a:srgbClr val="FFFFFF"/>
                  </a:solidFill>
                  <a:ea typeface="Calibri"/>
                  <a:cs typeface="Calibri"/>
                </a:rPr>
                <a:t>2. </a:t>
              </a:r>
              <a:r>
                <a:rPr lang="fr-CA" sz="1200" b="1" noProof="0">
                  <a:solidFill>
                    <a:srgbClr val="FFFFFF"/>
                  </a:solidFill>
                </a:rPr>
                <a:t>Acquérir et maintenir une expertise en matière d’obstacles et de solutions sur le lieu de travail </a:t>
              </a:r>
              <a:endParaRPr lang="fr-CA" sz="1200" noProof="0">
                <a:solidFill>
                  <a:srgbClr val="FFFFFF"/>
                </a:solidFill>
              </a:endParaRPr>
            </a:p>
          </p:txBody>
        </p:sp>
      </p:grpSp>
      <p:grpSp>
        <p:nvGrpSpPr>
          <p:cNvPr id="13" name="Group 12" descr="3. Utiliser des solutions éprouvées&#10;&#10;3.1 Créer une liste de mesures d’adaptation du lieu de travail dont l’utilisation est approuvée pour les employés en situation de handicap &#10;3.2 Utiliser des offres à commandes, des arrangements en matière d’approvisionnement ou des cartes d’achat pour acquérir des solutions de mesures d’adaptation du lieu de travail à forte demande &#10;3.3 Permettre aux employés en situation de handicap d’essayer des solutions">
            <a:extLst>
              <a:ext uri="{FF2B5EF4-FFF2-40B4-BE49-F238E27FC236}">
                <a16:creationId xmlns:a16="http://schemas.microsoft.com/office/drawing/2014/main" id="{868B4831-A291-3BC2-ADB3-7414E13A3DF6}"/>
              </a:ext>
            </a:extLst>
          </p:cNvPr>
          <p:cNvGrpSpPr/>
          <p:nvPr/>
        </p:nvGrpSpPr>
        <p:grpSpPr>
          <a:xfrm>
            <a:off x="615950" y="3871496"/>
            <a:ext cx="5759450" cy="1558344"/>
            <a:chOff x="615950" y="3871496"/>
            <a:chExt cx="5759450" cy="1558344"/>
          </a:xfrm>
        </p:grpSpPr>
        <p:sp>
          <p:nvSpPr>
            <p:cNvPr id="11" name="Rectangle 10">
              <a:extLst>
                <a:ext uri="{FF2B5EF4-FFF2-40B4-BE49-F238E27FC236}">
                  <a16:creationId xmlns:a16="http://schemas.microsoft.com/office/drawing/2014/main" id="{118D7BA2-9E5F-0A73-6F9F-6B3925283671}"/>
                </a:ext>
              </a:extLst>
            </p:cNvPr>
            <p:cNvSpPr/>
            <p:nvPr/>
          </p:nvSpPr>
          <p:spPr>
            <a:xfrm>
              <a:off x="615950" y="4151846"/>
              <a:ext cx="5759450" cy="1277994"/>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0975" lvl="0" indent="-180975">
                <a:lnSpc>
                  <a:spcPct val="90000"/>
                </a:lnSpc>
              </a:pPr>
              <a:endParaRPr lang="fr-CA" sz="1200" b="1" noProof="0">
                <a:solidFill>
                  <a:schemeClr val="tx1"/>
                </a:solidFill>
                <a:latin typeface="Calibri"/>
                <a:ea typeface="Calibri"/>
                <a:cs typeface="Calibri"/>
              </a:endParaRPr>
            </a:p>
            <a:p>
              <a:pPr marL="180975" lvl="0" indent="-180975">
                <a:lnSpc>
                  <a:spcPct val="90000"/>
                </a:lnSpc>
              </a:pPr>
              <a:r>
                <a:rPr lang="fr-CA" sz="1200" b="1" noProof="0">
                  <a:solidFill>
                    <a:schemeClr val="tx1"/>
                  </a:solidFill>
                  <a:latin typeface="Calibri"/>
                  <a:ea typeface="Calibri"/>
                  <a:cs typeface="Calibri"/>
                </a:rPr>
                <a:t>3.1 </a:t>
              </a:r>
              <a:r>
                <a:rPr lang="fr-CA" sz="1200" b="1" noProof="0">
                  <a:solidFill>
                    <a:schemeClr val="tx1"/>
                  </a:solidFill>
                </a:rPr>
                <a:t>Créer une liste de mesures d’adaptation du lieu de travail dont l’utilisation est approuvée pour les employés en situation de handicap </a:t>
              </a:r>
            </a:p>
            <a:p>
              <a:pPr marL="180975" lvl="0" indent="-180975">
                <a:lnSpc>
                  <a:spcPct val="90000"/>
                </a:lnSpc>
              </a:pPr>
              <a:r>
                <a:rPr lang="fr-CA" sz="1200" b="1" noProof="0">
                  <a:solidFill>
                    <a:schemeClr val="tx1"/>
                  </a:solidFill>
                  <a:latin typeface="Calibri"/>
                  <a:ea typeface="Calibri"/>
                  <a:cs typeface="Calibri"/>
                </a:rPr>
                <a:t>3.2 </a:t>
              </a:r>
              <a:r>
                <a:rPr lang="fr-CA" sz="1200" b="1" noProof="0">
                  <a:solidFill>
                    <a:schemeClr val="tx1"/>
                  </a:solidFill>
                </a:rPr>
                <a:t>Utiliser des offres à commandes, des arrangements en matière d’approvisionnement ou des cartes d’achat pour acquérir des solutions de mesures d’adaptation du lieu de travail à forte demande </a:t>
              </a:r>
            </a:p>
            <a:p>
              <a:pPr marL="180975" lvl="0" indent="-180975">
                <a:lnSpc>
                  <a:spcPct val="90000"/>
                </a:lnSpc>
              </a:pPr>
              <a:r>
                <a:rPr lang="fr-CA" sz="1200" b="1" noProof="0">
                  <a:solidFill>
                    <a:schemeClr val="tx1"/>
                  </a:solidFill>
                  <a:latin typeface="Calibri"/>
                  <a:ea typeface="Calibri"/>
                  <a:cs typeface="Calibri"/>
                </a:rPr>
                <a:t>3.3 Permettre aux employés en situation de handicap d’essayer des solutions </a:t>
              </a:r>
              <a:endParaRPr lang="fr-CA" sz="1200" b="1" spc="-20" noProof="0">
                <a:solidFill>
                  <a:schemeClr val="tx1"/>
                </a:solidFill>
                <a:latin typeface="Calibri"/>
                <a:ea typeface="Calibri"/>
                <a:cs typeface="Calibri"/>
              </a:endParaRPr>
            </a:p>
          </p:txBody>
        </p:sp>
        <p:sp>
          <p:nvSpPr>
            <p:cNvPr id="21" name="Rectangle: Rounded Corners 20">
              <a:extLst>
                <a:ext uri="{FF2B5EF4-FFF2-40B4-BE49-F238E27FC236}">
                  <a16:creationId xmlns:a16="http://schemas.microsoft.com/office/drawing/2014/main" id="{733F1E74-7A5F-6C0D-D560-D0F4B9DD051A}"/>
                </a:ext>
              </a:extLst>
            </p:cNvPr>
            <p:cNvSpPr/>
            <p:nvPr/>
          </p:nvSpPr>
          <p:spPr>
            <a:xfrm>
              <a:off x="755650" y="3871496"/>
              <a:ext cx="5340350" cy="400050"/>
            </a:xfrm>
            <a:prstGeom prst="roundRect">
              <a:avLst/>
            </a:prstGeom>
            <a:solidFill>
              <a:srgbClr val="004E9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CA" sz="1200" b="1" noProof="0">
                  <a:solidFill>
                    <a:srgbClr val="FFFFFF"/>
                  </a:solidFill>
                  <a:ea typeface="Calibri"/>
                  <a:cs typeface="Calibri"/>
                </a:rPr>
                <a:t>3. Utiliser des solutions éprouvées</a:t>
              </a:r>
            </a:p>
          </p:txBody>
        </p:sp>
      </p:grpSp>
      <p:grpSp>
        <p:nvGrpSpPr>
          <p:cNvPr id="14" name="Group 13" descr="4. Concevoir une approche efficace de prestation de services&#10;&#10;4.1 Mettre en œuvre une approche intégrale de gestion des cas &#10;4.2 Élaborer un mécanisme de coordination&#10;4.3 Utiliser un budget centralisé pour acquérir des solutions de mesures d’adaptation du lieu de travail">
            <a:extLst>
              <a:ext uri="{FF2B5EF4-FFF2-40B4-BE49-F238E27FC236}">
                <a16:creationId xmlns:a16="http://schemas.microsoft.com/office/drawing/2014/main" id="{C2D11D7C-C102-C571-CED5-C6870E17AAAE}"/>
              </a:ext>
            </a:extLst>
          </p:cNvPr>
          <p:cNvGrpSpPr/>
          <p:nvPr/>
        </p:nvGrpSpPr>
        <p:grpSpPr>
          <a:xfrm>
            <a:off x="615950" y="5510165"/>
            <a:ext cx="5759450" cy="1155214"/>
            <a:chOff x="615950" y="5510165"/>
            <a:chExt cx="5759450" cy="1155214"/>
          </a:xfrm>
        </p:grpSpPr>
        <p:sp>
          <p:nvSpPr>
            <p:cNvPr id="10" name="Rectangle 9">
              <a:extLst>
                <a:ext uri="{FF2B5EF4-FFF2-40B4-BE49-F238E27FC236}">
                  <a16:creationId xmlns:a16="http://schemas.microsoft.com/office/drawing/2014/main" id="{F4C6CD63-6B1B-3997-9275-49D88D7973CD}"/>
                </a:ext>
              </a:extLst>
            </p:cNvPr>
            <p:cNvSpPr/>
            <p:nvPr/>
          </p:nvSpPr>
          <p:spPr>
            <a:xfrm>
              <a:off x="615950" y="5724805"/>
              <a:ext cx="5759450" cy="940574"/>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defTabSz="457200">
                <a:defRPr/>
              </a:pPr>
              <a:endParaRPr lang="fr-CA" sz="1200" b="1" noProof="0">
                <a:solidFill>
                  <a:prstClr val="black">
                    <a:hueOff val="0"/>
                    <a:satOff val="0"/>
                    <a:lumOff val="0"/>
                    <a:alphaOff val="0"/>
                  </a:prstClr>
                </a:solidFill>
                <a:latin typeface="Calibri"/>
                <a:ea typeface="Calibri"/>
                <a:cs typeface="Calibri"/>
              </a:endParaRPr>
            </a:p>
            <a:p>
              <a:pPr lvl="0" defTabSz="457200">
                <a:defRPr/>
              </a:pPr>
              <a:r>
                <a:rPr lang="fr-CA" sz="1200" b="1" noProof="0">
                  <a:solidFill>
                    <a:prstClr val="black">
                      <a:hueOff val="0"/>
                      <a:satOff val="0"/>
                      <a:lumOff val="0"/>
                      <a:alphaOff val="0"/>
                    </a:prstClr>
                  </a:solidFill>
                  <a:latin typeface="Calibri"/>
                  <a:ea typeface="Calibri"/>
                  <a:cs typeface="Calibri"/>
                </a:rPr>
                <a:t>4.1 </a:t>
              </a:r>
              <a:r>
                <a:rPr lang="fr-CA" sz="1200" b="1" noProof="0">
                  <a:solidFill>
                    <a:prstClr val="black">
                      <a:hueOff val="0"/>
                      <a:satOff val="0"/>
                      <a:lumOff val="0"/>
                      <a:alphaOff val="0"/>
                    </a:prstClr>
                  </a:solidFill>
                  <a:ea typeface="+mn-lt"/>
                  <a:cs typeface="+mn-lt"/>
                </a:rPr>
                <a:t>Mettre en œuvre une approche intégrale de gestion des cas </a:t>
              </a:r>
            </a:p>
            <a:p>
              <a:pPr lvl="0" defTabSz="457200">
                <a:defRPr/>
              </a:pPr>
              <a:r>
                <a:rPr lang="fr-CA" sz="1200" b="1" noProof="0">
                  <a:solidFill>
                    <a:prstClr val="black">
                      <a:hueOff val="0"/>
                      <a:satOff val="0"/>
                      <a:lumOff val="0"/>
                      <a:alphaOff val="0"/>
                    </a:prstClr>
                  </a:solidFill>
                  <a:latin typeface="Calibri"/>
                  <a:ea typeface="Calibri"/>
                  <a:cs typeface="Calibri"/>
                </a:rPr>
                <a:t>4.2 </a:t>
              </a:r>
              <a:r>
                <a:rPr lang="fr-CA" sz="1200" b="1" noProof="0">
                  <a:solidFill>
                    <a:prstClr val="black">
                      <a:hueOff val="0"/>
                      <a:satOff val="0"/>
                      <a:lumOff val="0"/>
                      <a:alphaOff val="0"/>
                    </a:prstClr>
                  </a:solidFill>
                  <a:ea typeface="+mn-lt"/>
                  <a:cs typeface="+mn-lt"/>
                </a:rPr>
                <a:t>Élaborer un mécanisme de coordination</a:t>
              </a:r>
              <a:endParaRPr lang="fr-CA" sz="1200" b="1" noProof="0">
                <a:solidFill>
                  <a:prstClr val="black">
                    <a:hueOff val="0"/>
                    <a:satOff val="0"/>
                    <a:lumOff val="0"/>
                    <a:alphaOff val="0"/>
                  </a:prstClr>
                </a:solidFill>
                <a:latin typeface="Calibri" panose="020F0502020204030204" pitchFamily="34" charset="0"/>
                <a:ea typeface="Calibri" panose="020F0502020204030204" pitchFamily="34" charset="0"/>
                <a:cs typeface="Calibri"/>
              </a:endParaRPr>
            </a:p>
            <a:p>
              <a:pPr lvl="0" defTabSz="457200">
                <a:defRPr/>
              </a:pPr>
              <a:r>
                <a:rPr lang="fr-CA" sz="1200" b="1" noProof="0">
                  <a:solidFill>
                    <a:prstClr val="black">
                      <a:hueOff val="0"/>
                      <a:satOff val="0"/>
                      <a:lumOff val="0"/>
                      <a:alphaOff val="0"/>
                    </a:prstClr>
                  </a:solidFill>
                  <a:latin typeface="Calibri"/>
                  <a:ea typeface="Calibri"/>
                  <a:cs typeface="Calibri"/>
                </a:rPr>
                <a:t>4.3 </a:t>
              </a:r>
              <a:r>
                <a:rPr lang="fr-CA" sz="1200" b="1" noProof="0">
                  <a:solidFill>
                    <a:prstClr val="black">
                      <a:hueOff val="0"/>
                      <a:satOff val="0"/>
                      <a:lumOff val="0"/>
                      <a:alphaOff val="0"/>
                    </a:prstClr>
                  </a:solidFill>
                  <a:ea typeface="+mn-lt"/>
                  <a:cs typeface="+mn-lt"/>
                </a:rPr>
                <a:t>Utiliser un budget centralisé pour acquérir des solutions de mesures d’adaptation du lieu de travail </a:t>
              </a:r>
              <a:endParaRPr lang="fr-CA" sz="1200" b="1" noProof="0">
                <a:solidFill>
                  <a:prstClr val="black">
                    <a:hueOff val="0"/>
                    <a:satOff val="0"/>
                    <a:lumOff val="0"/>
                    <a:alphaOff val="0"/>
                  </a:prstClr>
                </a:solidFill>
                <a:latin typeface="Calibri" panose="020F0502020204030204" pitchFamily="34" charset="0"/>
                <a:ea typeface="Calibri" panose="020F0502020204030204" pitchFamily="34" charset="0"/>
                <a:cs typeface="Calibri"/>
              </a:endParaRPr>
            </a:p>
          </p:txBody>
        </p:sp>
        <p:sp>
          <p:nvSpPr>
            <p:cNvPr id="20" name="Rectangle: Rounded Corners 19">
              <a:extLst>
                <a:ext uri="{FF2B5EF4-FFF2-40B4-BE49-F238E27FC236}">
                  <a16:creationId xmlns:a16="http://schemas.microsoft.com/office/drawing/2014/main" id="{21E77BD5-9676-5DD1-F889-6449E917B59B}"/>
                </a:ext>
              </a:extLst>
            </p:cNvPr>
            <p:cNvSpPr/>
            <p:nvPr/>
          </p:nvSpPr>
          <p:spPr>
            <a:xfrm>
              <a:off x="755650" y="5510165"/>
              <a:ext cx="5340350" cy="400050"/>
            </a:xfrm>
            <a:prstGeom prst="roundRect">
              <a:avLst/>
            </a:prstGeom>
            <a:solidFill>
              <a:srgbClr val="C04F1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CA" sz="1200" b="1" noProof="0">
                  <a:solidFill>
                    <a:prstClr val="white"/>
                  </a:solidFill>
                  <a:ea typeface="Calibri"/>
                  <a:cs typeface="Calibri"/>
                </a:rPr>
                <a:t>4. </a:t>
              </a:r>
              <a:r>
                <a:rPr lang="fr-CA" sz="1200" b="1" noProof="0">
                  <a:solidFill>
                    <a:prstClr val="white"/>
                  </a:solidFill>
                </a:rPr>
                <a:t>Concevoir une approche efficace de prestation de services</a:t>
              </a:r>
              <a:endParaRPr lang="fr-CA" sz="1200" noProof="0">
                <a:solidFill>
                  <a:srgbClr val="000000"/>
                </a:solidFill>
              </a:endParaRPr>
            </a:p>
          </p:txBody>
        </p:sp>
      </p:grpSp>
      <p:grpSp>
        <p:nvGrpSpPr>
          <p:cNvPr id="15" name="Group 14" descr="5. Assurer l’amélioration continue de la prestation de services de mesures d’adaptation du lieu de travail pour les employés en situation de handicap&#10;&#10;5.1 Faire le suivi des données et en rendre compte pour favoriser l’amélioration des services &#10;5.2 Élaborer et mettre en œuvre des normes de service et suivre les progrès accomplis à leur égard">
            <a:extLst>
              <a:ext uri="{FF2B5EF4-FFF2-40B4-BE49-F238E27FC236}">
                <a16:creationId xmlns:a16="http://schemas.microsoft.com/office/drawing/2014/main" id="{2B47E23D-0F4E-F5DD-359A-49BCBC6EA34B}"/>
              </a:ext>
            </a:extLst>
          </p:cNvPr>
          <p:cNvGrpSpPr/>
          <p:nvPr/>
        </p:nvGrpSpPr>
        <p:grpSpPr>
          <a:xfrm>
            <a:off x="6927850" y="1423376"/>
            <a:ext cx="4956164" cy="1260148"/>
            <a:chOff x="6927850" y="1423376"/>
            <a:chExt cx="4956164" cy="1260148"/>
          </a:xfrm>
        </p:grpSpPr>
        <p:sp>
          <p:nvSpPr>
            <p:cNvPr id="9" name="Rectangle 8">
              <a:extLst>
                <a:ext uri="{FF2B5EF4-FFF2-40B4-BE49-F238E27FC236}">
                  <a16:creationId xmlns:a16="http://schemas.microsoft.com/office/drawing/2014/main" id="{484AAE04-49EC-79CD-0C09-992D742D63BF}"/>
                </a:ext>
              </a:extLst>
            </p:cNvPr>
            <p:cNvSpPr/>
            <p:nvPr/>
          </p:nvSpPr>
          <p:spPr>
            <a:xfrm>
              <a:off x="6927850" y="1857167"/>
              <a:ext cx="4956164" cy="826357"/>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65113" lvl="0" indent="-265113">
                <a:lnSpc>
                  <a:spcPct val="90000"/>
                </a:lnSpc>
              </a:pPr>
              <a:endParaRPr lang="fr-CA" sz="1200" b="1" noProof="0">
                <a:solidFill>
                  <a:schemeClr val="tx1"/>
                </a:solidFill>
                <a:latin typeface="Calibri"/>
                <a:ea typeface="Calibri"/>
                <a:cs typeface="Calibri"/>
              </a:endParaRPr>
            </a:p>
            <a:p>
              <a:pPr marL="265113" lvl="0" indent="-265113">
                <a:lnSpc>
                  <a:spcPct val="90000"/>
                </a:lnSpc>
              </a:pPr>
              <a:r>
                <a:rPr lang="fr-CA" sz="1200" b="1" noProof="0">
                  <a:solidFill>
                    <a:schemeClr val="tx1"/>
                  </a:solidFill>
                  <a:latin typeface="Calibri"/>
                  <a:ea typeface="Calibri"/>
                  <a:cs typeface="Calibri"/>
                </a:rPr>
                <a:t>5.1 Faire le suivi des données et en rendre compte pour favoriser l’amélioration des services </a:t>
              </a:r>
            </a:p>
            <a:p>
              <a:pPr marL="265113" lvl="0" indent="-265113">
                <a:lnSpc>
                  <a:spcPct val="90000"/>
                </a:lnSpc>
              </a:pPr>
              <a:r>
                <a:rPr lang="fr-CA" sz="1200" b="1" noProof="0">
                  <a:solidFill>
                    <a:schemeClr val="tx1"/>
                  </a:solidFill>
                  <a:latin typeface="Calibri"/>
                  <a:ea typeface="Calibri"/>
                  <a:cs typeface="Calibri"/>
                </a:rPr>
                <a:t>5.2 Élaborer et mettre en œuvre des normes de service et suivre les progrès accomplis à leur égard </a:t>
              </a:r>
              <a:endParaRPr lang="fr-CA" sz="1200" b="1" spc="-20" noProof="0">
                <a:solidFill>
                  <a:schemeClr val="tx1"/>
                </a:solidFill>
                <a:highlight>
                  <a:srgbClr val="FFFF00"/>
                </a:highlight>
                <a:latin typeface="Calibri"/>
                <a:ea typeface="Calibri"/>
                <a:cs typeface="Calibri"/>
              </a:endParaRPr>
            </a:p>
          </p:txBody>
        </p:sp>
        <p:sp>
          <p:nvSpPr>
            <p:cNvPr id="25" name="Rectangle: Rounded Corners 24">
              <a:extLst>
                <a:ext uri="{FF2B5EF4-FFF2-40B4-BE49-F238E27FC236}">
                  <a16:creationId xmlns:a16="http://schemas.microsoft.com/office/drawing/2014/main" id="{60BB6986-66F7-B6F2-ECF3-61A9A1AE1BF1}"/>
                </a:ext>
              </a:extLst>
            </p:cNvPr>
            <p:cNvSpPr/>
            <p:nvPr/>
          </p:nvSpPr>
          <p:spPr>
            <a:xfrm>
              <a:off x="7096114" y="1423376"/>
              <a:ext cx="4638686" cy="530153"/>
            </a:xfrm>
            <a:prstGeom prst="roundRect">
              <a:avLst/>
            </a:prstGeom>
            <a:solidFill>
              <a:srgbClr val="3F00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CA" sz="1200" b="1" noProof="0">
                  <a:solidFill>
                    <a:srgbClr val="FFFFFF"/>
                  </a:solidFill>
                  <a:ea typeface="Tahoma"/>
                  <a:cs typeface="Segoe UI Semibold"/>
                </a:rPr>
                <a:t>5. </a:t>
              </a:r>
              <a:r>
                <a:rPr lang="fr-CA" sz="1200" b="1" noProof="0">
                  <a:solidFill>
                    <a:srgbClr val="FFFFFF"/>
                  </a:solidFill>
                </a:rPr>
                <a:t>Assurer l’amélioration continue de la prestation de services de mesures d’adaptation du lieu de travail pour les employés en situation de handicap </a:t>
              </a:r>
            </a:p>
          </p:txBody>
        </p:sp>
      </p:grpSp>
      <p:grpSp>
        <p:nvGrpSpPr>
          <p:cNvPr id="17" name="Group 16" descr="6. Instaurer et maintenir une culture d’appartenance qui favorise les mesures d’adaptation du lieu de travail&#10;6.1 Rendre obligatoire la formation sur l’accessibilité et l’inclusion des personnes en situation de handicap à l’intention de l’ensemble des employés &#10;6.2 Offrir de la formation ciblée aux employés qui participent à la prestation de services de mesures d’adaptation du lieu de travail, notamment les gestionnaires &#10;6.3 Adopter l’approche « Rien sans nous »">
            <a:extLst>
              <a:ext uri="{FF2B5EF4-FFF2-40B4-BE49-F238E27FC236}">
                <a16:creationId xmlns:a16="http://schemas.microsoft.com/office/drawing/2014/main" id="{DF330FA8-955C-639D-FB5E-AEA6953C1C39}"/>
              </a:ext>
            </a:extLst>
          </p:cNvPr>
          <p:cNvGrpSpPr/>
          <p:nvPr/>
        </p:nvGrpSpPr>
        <p:grpSpPr>
          <a:xfrm>
            <a:off x="6927850" y="2798597"/>
            <a:ext cx="4956164" cy="1667706"/>
            <a:chOff x="6927850" y="2798597"/>
            <a:chExt cx="4956164" cy="1667706"/>
          </a:xfrm>
        </p:grpSpPr>
        <p:sp>
          <p:nvSpPr>
            <p:cNvPr id="18" name="Rectangle 17">
              <a:extLst>
                <a:ext uri="{FF2B5EF4-FFF2-40B4-BE49-F238E27FC236}">
                  <a16:creationId xmlns:a16="http://schemas.microsoft.com/office/drawing/2014/main" id="{8B65ED53-14D0-3481-D92C-74B5CBE0E123}"/>
                </a:ext>
              </a:extLst>
            </p:cNvPr>
            <p:cNvSpPr/>
            <p:nvPr/>
          </p:nvSpPr>
          <p:spPr>
            <a:xfrm>
              <a:off x="6927850" y="3135862"/>
              <a:ext cx="4956164" cy="1330441"/>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65113" lvl="0" indent="-265113">
                <a:lnSpc>
                  <a:spcPct val="90000"/>
                </a:lnSpc>
              </a:pPr>
              <a:r>
                <a:rPr lang="fr-CA" sz="1200" b="1" noProof="0">
                  <a:solidFill>
                    <a:schemeClr val="tx1"/>
                  </a:solidFill>
                  <a:latin typeface="Calibri"/>
                  <a:ea typeface="Calibri"/>
                  <a:cs typeface="Calibri"/>
                </a:rPr>
                <a:t>6.1 Rendre obligatoire la formation sur l’accessibilité et l’inclusion des personnes en situation de handicap à l’intention de l’ensemble des employés </a:t>
              </a:r>
            </a:p>
            <a:p>
              <a:pPr marL="265113" lvl="0" indent="-265113">
                <a:lnSpc>
                  <a:spcPct val="90000"/>
                </a:lnSpc>
              </a:pPr>
              <a:r>
                <a:rPr lang="fr-CA" sz="1200" b="1" noProof="0">
                  <a:solidFill>
                    <a:schemeClr val="tx1"/>
                  </a:solidFill>
                  <a:latin typeface="Calibri"/>
                  <a:ea typeface="Calibri"/>
                  <a:cs typeface="Calibri"/>
                </a:rPr>
                <a:t>6.2 Offrir de la formation ciblée aux employés qui participent à la prestation de services de mesures d’adaptation du lieu de travail, notamment les gestionnaires </a:t>
              </a:r>
            </a:p>
            <a:p>
              <a:pPr marL="265113" lvl="0" indent="-265113">
                <a:lnSpc>
                  <a:spcPct val="90000"/>
                </a:lnSpc>
              </a:pPr>
              <a:r>
                <a:rPr lang="fr-CA" sz="1200" b="1" noProof="0">
                  <a:solidFill>
                    <a:schemeClr val="tx1"/>
                  </a:solidFill>
                  <a:latin typeface="Calibri"/>
                  <a:ea typeface="Calibri"/>
                  <a:cs typeface="Calibri"/>
                </a:rPr>
                <a:t>6.3 Adopter l’approche « Rien sans nous » </a:t>
              </a:r>
              <a:endParaRPr lang="fr-CA" sz="1200" b="1" spc="-20" noProof="0">
                <a:solidFill>
                  <a:schemeClr val="tx1"/>
                </a:solidFill>
                <a:latin typeface="Calibri"/>
                <a:ea typeface="Calibri"/>
                <a:cs typeface="Calibri"/>
              </a:endParaRPr>
            </a:p>
          </p:txBody>
        </p:sp>
        <p:sp>
          <p:nvSpPr>
            <p:cNvPr id="26" name="Rectangle: Rounded Corners 25">
              <a:extLst>
                <a:ext uri="{FF2B5EF4-FFF2-40B4-BE49-F238E27FC236}">
                  <a16:creationId xmlns:a16="http://schemas.microsoft.com/office/drawing/2014/main" id="{724BBFB4-B746-DCFE-6D56-27C56C477943}"/>
                </a:ext>
              </a:extLst>
            </p:cNvPr>
            <p:cNvSpPr/>
            <p:nvPr/>
          </p:nvSpPr>
          <p:spPr>
            <a:xfrm>
              <a:off x="7127864" y="2798597"/>
              <a:ext cx="4606936" cy="400050"/>
            </a:xfrm>
            <a:prstGeom prst="roundRect">
              <a:avLst/>
            </a:prstGeom>
            <a:solidFill>
              <a:srgbClr val="3A7D2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CA" sz="1200" b="1" noProof="0">
                  <a:solidFill>
                    <a:srgbClr val="FFFFFF"/>
                  </a:solidFill>
                  <a:ea typeface="Calibri"/>
                  <a:cs typeface="Calibri"/>
                </a:rPr>
                <a:t>6. </a:t>
              </a:r>
              <a:r>
                <a:rPr lang="fr-CA" sz="1200" b="1" noProof="0">
                  <a:solidFill>
                    <a:srgbClr val="FFFFFF"/>
                  </a:solidFill>
                </a:rPr>
                <a:t>Instaurer et maintenir une culture d’appartenance qui favorise les mesures d’adaptation du lieu de travail </a:t>
              </a:r>
              <a:endParaRPr lang="fr-CA" sz="1200" noProof="0">
                <a:solidFill>
                  <a:srgbClr val="FFFFFF"/>
                </a:solidFill>
              </a:endParaRPr>
            </a:p>
          </p:txBody>
        </p:sp>
      </p:grpSp>
      <p:grpSp>
        <p:nvGrpSpPr>
          <p:cNvPr id="23" name="Group 22" descr="7. Déterminer et communiquer clairement la personne responsable des mesures d’adaptation du lieu de travail dans l’organisation&#10;&#10;7.1 Désigner un seul cadre qui supervisera la mise en œuvre du processus intégral lié aux mesures d’adaptation du lieu de travail &#10;7.2 Faire en sorte que les cadres chargés des fonctions de facilitation de services soient responsables de leurs domaines et promouvoir leur collaboration avec le cadre responsable du processus global de prestation de services de mesures d’adaptation du lieu de travail &#10;7.3 Adopter un cadre de responsabilisation clair et transparent pour les hauts dirigeants de votre organisation">
            <a:extLst>
              <a:ext uri="{FF2B5EF4-FFF2-40B4-BE49-F238E27FC236}">
                <a16:creationId xmlns:a16="http://schemas.microsoft.com/office/drawing/2014/main" id="{A3B271C9-1E1D-5738-D830-E6CC5E456D9C}"/>
              </a:ext>
            </a:extLst>
          </p:cNvPr>
          <p:cNvGrpSpPr/>
          <p:nvPr/>
        </p:nvGrpSpPr>
        <p:grpSpPr>
          <a:xfrm>
            <a:off x="6927850" y="4548124"/>
            <a:ext cx="4956164" cy="2117255"/>
            <a:chOff x="6927850" y="4548124"/>
            <a:chExt cx="4956164" cy="2117255"/>
          </a:xfrm>
        </p:grpSpPr>
        <p:sp>
          <p:nvSpPr>
            <p:cNvPr id="16" name="Rectangle 15">
              <a:extLst>
                <a:ext uri="{FF2B5EF4-FFF2-40B4-BE49-F238E27FC236}">
                  <a16:creationId xmlns:a16="http://schemas.microsoft.com/office/drawing/2014/main" id="{09DDBE67-277E-88D5-52D7-868758756799}"/>
                </a:ext>
              </a:extLst>
            </p:cNvPr>
            <p:cNvSpPr/>
            <p:nvPr/>
          </p:nvSpPr>
          <p:spPr>
            <a:xfrm>
              <a:off x="6927850" y="4755614"/>
              <a:ext cx="4956164" cy="1909765"/>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0975" lvl="0" indent="-180975" defTabSz="533400">
                <a:lnSpc>
                  <a:spcPct val="90000"/>
                </a:lnSpc>
                <a:spcBef>
                  <a:spcPct val="0"/>
                </a:spcBef>
                <a:spcAft>
                  <a:spcPct val="15000"/>
                </a:spcAft>
              </a:pPr>
              <a:endParaRPr lang="fr-CA" sz="1200" b="1" noProof="0">
                <a:solidFill>
                  <a:schemeClr val="tx1"/>
                </a:solidFill>
                <a:latin typeface="Calibri"/>
                <a:ea typeface="Calibri"/>
                <a:cs typeface="Calibri"/>
              </a:endParaRPr>
            </a:p>
            <a:p>
              <a:pPr marL="180975" lvl="0" indent="-180975" defTabSz="533400">
                <a:lnSpc>
                  <a:spcPct val="90000"/>
                </a:lnSpc>
                <a:spcBef>
                  <a:spcPct val="0"/>
                </a:spcBef>
                <a:spcAft>
                  <a:spcPct val="15000"/>
                </a:spcAft>
              </a:pPr>
              <a:r>
                <a:rPr lang="fr-CA" sz="1200" b="1" noProof="0">
                  <a:solidFill>
                    <a:schemeClr val="tx1"/>
                  </a:solidFill>
                  <a:latin typeface="Calibri"/>
                  <a:ea typeface="Calibri"/>
                  <a:cs typeface="Calibri"/>
                </a:rPr>
                <a:t>7.1 Désigner un seul cadre qui supervisera la mise en œuvre du processus intégral lié aux mesures d’adaptation du lieu de travail </a:t>
              </a:r>
            </a:p>
            <a:p>
              <a:pPr marL="180975" lvl="0" indent="-180975" defTabSz="533400">
                <a:lnSpc>
                  <a:spcPct val="90000"/>
                </a:lnSpc>
                <a:spcBef>
                  <a:spcPct val="0"/>
                </a:spcBef>
                <a:spcAft>
                  <a:spcPct val="15000"/>
                </a:spcAft>
              </a:pPr>
              <a:r>
                <a:rPr lang="fr-CA" sz="1200" b="1" noProof="0">
                  <a:solidFill>
                    <a:schemeClr val="tx1"/>
                  </a:solidFill>
                  <a:latin typeface="Calibri"/>
                  <a:ea typeface="Calibri"/>
                  <a:cs typeface="Calibri"/>
                </a:rPr>
                <a:t>7.2 </a:t>
              </a:r>
              <a:r>
                <a:rPr lang="fr-CA" sz="1200" b="1" noProof="0">
                  <a:solidFill>
                    <a:schemeClr val="tx1"/>
                  </a:solidFill>
                </a:rPr>
                <a:t>Faire en sorte que les cadres chargés des fonctions de facilitation de services soient responsables de leurs domaines et promouvoir leur collaboration avec le cadre responsable du processus global de prestation de services de mesures d’adaptation du lieu de travail </a:t>
              </a:r>
            </a:p>
            <a:p>
              <a:pPr marL="180975" lvl="0" indent="-180975" defTabSz="533400">
                <a:lnSpc>
                  <a:spcPct val="90000"/>
                </a:lnSpc>
                <a:spcBef>
                  <a:spcPct val="0"/>
                </a:spcBef>
                <a:spcAft>
                  <a:spcPct val="15000"/>
                </a:spcAft>
              </a:pPr>
              <a:r>
                <a:rPr lang="fr-CA" sz="1200" b="1" noProof="0">
                  <a:solidFill>
                    <a:schemeClr val="tx1"/>
                  </a:solidFill>
                  <a:latin typeface="Calibri"/>
                  <a:ea typeface="Calibri"/>
                  <a:cs typeface="Calibri"/>
                </a:rPr>
                <a:t>7.3 Adopter un cadre de responsabilisation clair et transparent pour les hauts dirigeants de votre organisation </a:t>
              </a:r>
              <a:endParaRPr lang="fr-CA" sz="1200" b="1" spc="-20" noProof="0">
                <a:solidFill>
                  <a:schemeClr val="tx1"/>
                </a:solidFill>
                <a:latin typeface="Calibri"/>
                <a:ea typeface="Calibri"/>
                <a:cs typeface="Calibri"/>
              </a:endParaRPr>
            </a:p>
          </p:txBody>
        </p:sp>
        <p:sp>
          <p:nvSpPr>
            <p:cNvPr id="27" name="Rectangle: Rounded Corners 26">
              <a:extLst>
                <a:ext uri="{FF2B5EF4-FFF2-40B4-BE49-F238E27FC236}">
                  <a16:creationId xmlns:a16="http://schemas.microsoft.com/office/drawing/2014/main" id="{CE0DBC8C-C314-9B25-F032-C2F5522B8100}"/>
                </a:ext>
              </a:extLst>
            </p:cNvPr>
            <p:cNvSpPr/>
            <p:nvPr/>
          </p:nvSpPr>
          <p:spPr>
            <a:xfrm>
              <a:off x="7127864" y="4548124"/>
              <a:ext cx="4606936" cy="481075"/>
            </a:xfrm>
            <a:prstGeom prst="roundRect">
              <a:avLst/>
            </a:prstGeom>
            <a:solidFill>
              <a:srgbClr val="501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CA" sz="1100" b="1" noProof="0">
                  <a:solidFill>
                    <a:srgbClr val="FFFFFF"/>
                  </a:solidFill>
                  <a:ea typeface="Calibri"/>
                  <a:cs typeface="Calibri"/>
                </a:rPr>
                <a:t>7. Déterminer et communiquer clairement la personne responsable des mesures d’adaptation du lieu de travail dans l’organisation </a:t>
              </a:r>
            </a:p>
          </p:txBody>
        </p:sp>
      </p:grpSp>
      <p:pic>
        <p:nvPicPr>
          <p:cNvPr id="7" name="Graphic 6">
            <a:extLst>
              <a:ext uri="{FF2B5EF4-FFF2-40B4-BE49-F238E27FC236}">
                <a16:creationId xmlns:a16="http://schemas.microsoft.com/office/drawing/2014/main" id="{118ABB14-3448-A03D-F100-73E51D8052EA}"/>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34166" y="345165"/>
            <a:ext cx="1378830" cy="1127236"/>
          </a:xfrm>
          <a:prstGeom prst="rect">
            <a:avLst/>
          </a:prstGeom>
        </p:spPr>
      </p:pic>
    </p:spTree>
    <p:extLst>
      <p:ext uri="{BB962C8B-B14F-4D97-AF65-F5344CB8AC3E}">
        <p14:creationId xmlns:p14="http://schemas.microsoft.com/office/powerpoint/2010/main" val="146123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4713DBD2-7144-E95C-AC1E-78E9D95B859C}"/>
            </a:ext>
          </a:extLst>
        </p:cNvPr>
        <p:cNvGrpSpPr/>
        <p:nvPr/>
      </p:nvGrpSpPr>
      <p:grpSpPr>
        <a:xfrm>
          <a:off x="0" y="0"/>
          <a:ext cx="0" cy="0"/>
          <a:chOff x="0" y="0"/>
          <a:chExt cx="0" cy="0"/>
        </a:xfrm>
      </p:grpSpPr>
      <p:sp>
        <p:nvSpPr>
          <p:cNvPr id="3" name="Slide Number Placeholder 30">
            <a:extLst>
              <a:ext uri="{FF2B5EF4-FFF2-40B4-BE49-F238E27FC236}">
                <a16:creationId xmlns:a16="http://schemas.microsoft.com/office/drawing/2014/main" id="{3A2E5D37-BCAC-0828-B9CB-5E9792DE6E3B}"/>
              </a:ext>
            </a:extLst>
          </p:cNvPr>
          <p:cNvSpPr txBox="1">
            <a:spLocks/>
          </p:cNvSpPr>
          <p:nvPr/>
        </p:nvSpPr>
        <p:spPr>
          <a:xfrm>
            <a:off x="11651269" y="6660015"/>
            <a:ext cx="491279" cy="19798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E86C063-E22E-2E4C-A523-54089486E38F}" type="slidenum">
              <a:rPr lang="fr-CA" b="1" noProof="0" smtClean="0">
                <a:solidFill>
                  <a:schemeClr val="tx1"/>
                </a:solidFill>
                <a:latin typeface="Calibri" panose="020F0502020204030204"/>
              </a:rPr>
              <a:pPr>
                <a:defRPr/>
              </a:pPr>
              <a:t>21</a:t>
            </a:fld>
            <a:endParaRPr lang="fr-CA" b="1" noProof="0">
              <a:solidFill>
                <a:schemeClr val="tx1"/>
              </a:solidFill>
              <a:latin typeface="Calibri"/>
            </a:endParaRPr>
          </a:p>
        </p:txBody>
      </p:sp>
      <p:sp>
        <p:nvSpPr>
          <p:cNvPr id="35" name="Title 34">
            <a:extLst>
              <a:ext uri="{FF2B5EF4-FFF2-40B4-BE49-F238E27FC236}">
                <a16:creationId xmlns:a16="http://schemas.microsoft.com/office/drawing/2014/main" id="{0EA3FA1D-43AD-5DA1-33EF-E3FA77FCB1BA}"/>
              </a:ext>
            </a:extLst>
          </p:cNvPr>
          <p:cNvSpPr txBox="1">
            <a:spLocks noGrp="1"/>
          </p:cNvSpPr>
          <p:nvPr>
            <p:ph type="title" idx="4294967295"/>
          </p:nvPr>
        </p:nvSpPr>
        <p:spPr>
          <a:xfrm>
            <a:off x="161977" y="218529"/>
            <a:ext cx="986317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0000"/>
              </a:lnSpc>
              <a:spcBef>
                <a:spcPts val="0"/>
              </a:spcBef>
              <a:defRPr/>
            </a:pPr>
            <a:r>
              <a:rPr lang="fr-CA" sz="2400" b="1" noProof="0">
                <a:solidFill>
                  <a:srgbClr val="000000"/>
                </a:solidFill>
                <a:ea typeface="+mj-lt"/>
                <a:cs typeface="+mj-lt"/>
              </a:rPr>
              <a:t>Annexe B - Schéma du processus lié aux mesures d’adaptation du lieu de travail</a:t>
            </a:r>
            <a:endParaRPr lang="fr-CA" sz="2400" b="1" noProof="0">
              <a:ea typeface="Calibri Light"/>
              <a:cs typeface="Calibri Light"/>
            </a:endParaRPr>
          </a:p>
        </p:txBody>
      </p:sp>
      <p:graphicFrame>
        <p:nvGraphicFramePr>
          <p:cNvPr id="1072" name="Diagram 1071" descr="Flèche dirigée vers la droite avec le texte 0. Sensibilisation proactive aux measures dàdaptation">
            <a:extLst>
              <a:ext uri="{FF2B5EF4-FFF2-40B4-BE49-F238E27FC236}">
                <a16:creationId xmlns:a16="http://schemas.microsoft.com/office/drawing/2014/main" id="{0A01C24A-7165-8CA9-C318-87211063F0D7}"/>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3018166633"/>
              </p:ext>
            </p:extLst>
          </p:nvPr>
        </p:nvGraphicFramePr>
        <p:xfrm>
          <a:off x="102258" y="689632"/>
          <a:ext cx="3264463" cy="7502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84" name="Rectangle 1083">
            <a:extLst>
              <a:ext uri="{FF2B5EF4-FFF2-40B4-BE49-F238E27FC236}">
                <a16:creationId xmlns:a16="http://schemas.microsoft.com/office/drawing/2014/main" id="{7D66FEC2-21A6-A360-7EF7-7B882FEF530F}"/>
              </a:ext>
            </a:extLst>
          </p:cNvPr>
          <p:cNvSpPr/>
          <p:nvPr/>
        </p:nvSpPr>
        <p:spPr>
          <a:xfrm>
            <a:off x="183847" y="1567667"/>
            <a:ext cx="1970839" cy="1133335"/>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1200" noProof="0">
                <a:solidFill>
                  <a:schemeClr val="tx1"/>
                </a:solidFill>
                <a:ea typeface="Calibri"/>
                <a:cs typeface="Calibri"/>
              </a:rPr>
              <a:t>0.1 Le centre d’expertise veille à ce que l’information sur les mesures d’adaptation du lieu de travail soit facilement accessible. </a:t>
            </a:r>
          </a:p>
        </p:txBody>
      </p:sp>
      <p:cxnSp>
        <p:nvCxnSpPr>
          <p:cNvPr id="20" name="Straight Arrow Connector 19" descr="Flèche droite reliant les étapes 0.1 et 0.2">
            <a:extLst>
              <a:ext uri="{FF2B5EF4-FFF2-40B4-BE49-F238E27FC236}">
                <a16:creationId xmlns:a16="http://schemas.microsoft.com/office/drawing/2014/main" id="{5C2E52AC-537F-73A3-54E6-6EEA143D2CEC}"/>
              </a:ext>
              <a:ext uri="{C183D7F6-B498-43B3-948B-1728B52AA6E4}">
                <adec:decorative xmlns:adec="http://schemas.microsoft.com/office/drawing/2017/decorative" val="0"/>
              </a:ext>
            </a:extLst>
          </p:cNvPr>
          <p:cNvCxnSpPr>
            <a:cxnSpLocks/>
            <a:stCxn id="1084" idx="2"/>
            <a:endCxn id="1086" idx="0"/>
          </p:cNvCxnSpPr>
          <p:nvPr/>
        </p:nvCxnSpPr>
        <p:spPr>
          <a:xfrm>
            <a:off x="1169267" y="2701002"/>
            <a:ext cx="1089" cy="215243"/>
          </a:xfrm>
          <a:prstGeom prst="straightConnector1">
            <a:avLst/>
          </a:prstGeom>
          <a:ln w="15875">
            <a:tailEnd type="triangle"/>
          </a:ln>
        </p:spPr>
        <p:style>
          <a:lnRef idx="1">
            <a:schemeClr val="accent1"/>
          </a:lnRef>
          <a:fillRef idx="0">
            <a:schemeClr val="accent1"/>
          </a:fillRef>
          <a:effectRef idx="0">
            <a:schemeClr val="accent1"/>
          </a:effectRef>
          <a:fontRef idx="minor">
            <a:schemeClr val="tx1"/>
          </a:fontRef>
        </p:style>
      </p:cxnSp>
      <p:sp>
        <p:nvSpPr>
          <p:cNvPr id="1086" name="Rectangle 1085">
            <a:extLst>
              <a:ext uri="{FF2B5EF4-FFF2-40B4-BE49-F238E27FC236}">
                <a16:creationId xmlns:a16="http://schemas.microsoft.com/office/drawing/2014/main" id="{248907A2-9CC9-C77A-D4FA-365B19DE0615}"/>
              </a:ext>
            </a:extLst>
          </p:cNvPr>
          <p:cNvSpPr/>
          <p:nvPr/>
        </p:nvSpPr>
        <p:spPr>
          <a:xfrm>
            <a:off x="180749" y="2916245"/>
            <a:ext cx="1979213" cy="1220945"/>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1200" noProof="0">
                <a:solidFill>
                  <a:schemeClr val="tx1"/>
                </a:solidFill>
                <a:ea typeface="Calibri"/>
                <a:cs typeface="Calibri"/>
              </a:rPr>
              <a:t>0.2 L’employé et le gestionnaire effectuent leurs recherches sur les mesures d’adaptation du lieu de travail avant les discussions.</a:t>
            </a:r>
            <a:endParaRPr lang="fr-CA" sz="1400" noProof="0">
              <a:solidFill>
                <a:schemeClr val="tx1"/>
              </a:solidFill>
              <a:ea typeface="Calibri" panose="020F0502020204030204"/>
              <a:cs typeface="Calibri" panose="020F0502020204030204"/>
            </a:endParaRPr>
          </a:p>
        </p:txBody>
      </p:sp>
      <p:cxnSp>
        <p:nvCxnSpPr>
          <p:cNvPr id="21" name="Straight Arrow Connector 20" descr="Flèche droite reliant les étapes 0.2 et 0.3">
            <a:extLst>
              <a:ext uri="{FF2B5EF4-FFF2-40B4-BE49-F238E27FC236}">
                <a16:creationId xmlns:a16="http://schemas.microsoft.com/office/drawing/2014/main" id="{62A3DBF0-ABB4-9248-DD50-61270E2F1D28}"/>
              </a:ext>
              <a:ext uri="{C183D7F6-B498-43B3-948B-1728B52AA6E4}">
                <adec:decorative xmlns:adec="http://schemas.microsoft.com/office/drawing/2017/decorative" val="0"/>
              </a:ext>
            </a:extLst>
          </p:cNvPr>
          <p:cNvCxnSpPr>
            <a:cxnSpLocks/>
            <a:stCxn id="1086" idx="2"/>
            <a:endCxn id="1085" idx="0"/>
          </p:cNvCxnSpPr>
          <p:nvPr/>
        </p:nvCxnSpPr>
        <p:spPr>
          <a:xfrm>
            <a:off x="1170356" y="4137190"/>
            <a:ext cx="3765" cy="215242"/>
          </a:xfrm>
          <a:prstGeom prst="straightConnector1">
            <a:avLst/>
          </a:prstGeom>
          <a:ln w="15875">
            <a:tailEnd type="triangle"/>
          </a:ln>
        </p:spPr>
        <p:style>
          <a:lnRef idx="1">
            <a:schemeClr val="accent1"/>
          </a:lnRef>
          <a:fillRef idx="0">
            <a:schemeClr val="accent1"/>
          </a:fillRef>
          <a:effectRef idx="0">
            <a:schemeClr val="accent1"/>
          </a:effectRef>
          <a:fontRef idx="minor">
            <a:schemeClr val="tx1"/>
          </a:fontRef>
        </p:style>
      </p:cxnSp>
      <p:sp>
        <p:nvSpPr>
          <p:cNvPr id="1085" name="Rectangle 1084">
            <a:extLst>
              <a:ext uri="{FF2B5EF4-FFF2-40B4-BE49-F238E27FC236}">
                <a16:creationId xmlns:a16="http://schemas.microsoft.com/office/drawing/2014/main" id="{C51A3EBF-4563-D5B5-4F5C-0897DC2EB778}"/>
              </a:ext>
            </a:extLst>
          </p:cNvPr>
          <p:cNvSpPr/>
          <p:nvPr/>
        </p:nvSpPr>
        <p:spPr>
          <a:xfrm>
            <a:off x="182366" y="4352432"/>
            <a:ext cx="1983509" cy="2170908"/>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1400" noProof="0">
                <a:solidFill>
                  <a:srgbClr val="000000"/>
                </a:solidFill>
                <a:ea typeface="Calibri"/>
                <a:cs typeface="Calibri"/>
              </a:rPr>
              <a:t>0.3 Le gestionnaire a des conversations sur les mesures d’adaptation du lieu de travail au moment de l’accueil d’un employé et pendant la durée de son emploi. </a:t>
            </a:r>
          </a:p>
        </p:txBody>
      </p:sp>
      <p:cxnSp>
        <p:nvCxnSpPr>
          <p:cNvPr id="1128" name="Connector: Elbow 1127" descr="Flèche coudée reliant les étapes 0.3 et 1.1">
            <a:extLst>
              <a:ext uri="{FF2B5EF4-FFF2-40B4-BE49-F238E27FC236}">
                <a16:creationId xmlns:a16="http://schemas.microsoft.com/office/drawing/2014/main" id="{5D99A520-1DCB-06A9-9DBC-7E93205DCD40}"/>
              </a:ext>
              <a:ext uri="{C183D7F6-B498-43B3-948B-1728B52AA6E4}">
                <adec:decorative xmlns:adec="http://schemas.microsoft.com/office/drawing/2017/decorative" val="0"/>
              </a:ext>
            </a:extLst>
          </p:cNvPr>
          <p:cNvCxnSpPr>
            <a:cxnSpLocks/>
          </p:cNvCxnSpPr>
          <p:nvPr/>
        </p:nvCxnSpPr>
        <p:spPr>
          <a:xfrm flipV="1">
            <a:off x="2165875" y="2034751"/>
            <a:ext cx="282795" cy="3237322"/>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4" name="Diagram 13" descr="Flèche dirigée vers la droite avec le texte 1. Obstacles et solutions possibles">
            <a:extLst>
              <a:ext uri="{FF2B5EF4-FFF2-40B4-BE49-F238E27FC236}">
                <a16:creationId xmlns:a16="http://schemas.microsoft.com/office/drawing/2014/main" id="{0AA16917-1DEA-7208-02C8-6C4A96CEC538}"/>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64758044"/>
              </p:ext>
            </p:extLst>
          </p:nvPr>
        </p:nvGraphicFramePr>
        <p:xfrm>
          <a:off x="2437122" y="671782"/>
          <a:ext cx="3407957" cy="75001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36" name="TextBox 35">
            <a:extLst>
              <a:ext uri="{FF2B5EF4-FFF2-40B4-BE49-F238E27FC236}">
                <a16:creationId xmlns:a16="http://schemas.microsoft.com/office/drawing/2014/main" id="{BE003343-AC7A-DDD7-B9EA-9195B1CCA863}"/>
              </a:ext>
            </a:extLst>
          </p:cNvPr>
          <p:cNvSpPr txBox="1"/>
          <p:nvPr/>
        </p:nvSpPr>
        <p:spPr>
          <a:xfrm>
            <a:off x="2457462" y="1536400"/>
            <a:ext cx="2152083" cy="1384995"/>
          </a:xfrm>
          <a:prstGeom prst="rect">
            <a:avLst/>
          </a:prstGeom>
          <a:noFill/>
          <a:ln w="19050">
            <a:solidFill>
              <a:schemeClr val="tx1"/>
            </a:solidFill>
          </a:ln>
        </p:spPr>
        <p:txBody>
          <a:bodyPr wrap="square" lIns="91440" tIns="45720" rIns="91440" bIns="45720" rtlCol="0" anchor="ctr">
            <a:spAutoFit/>
          </a:bodyPr>
          <a:lstStyle/>
          <a:p>
            <a:pPr algn="ctr"/>
            <a:r>
              <a:rPr lang="fr-CA" sz="1400" noProof="0"/>
              <a:t>1.1 Première rencontre entre l’employé et le gestionnaire en utilisant le Passeport pour l’accessibilité du lieu de travail</a:t>
            </a:r>
          </a:p>
        </p:txBody>
      </p:sp>
      <p:cxnSp>
        <p:nvCxnSpPr>
          <p:cNvPr id="60" name="Straight Arrow Connector 59" descr="Straight arrow connecting steps 1.1 and 1.2">
            <a:extLst>
              <a:ext uri="{FF2B5EF4-FFF2-40B4-BE49-F238E27FC236}">
                <a16:creationId xmlns:a16="http://schemas.microsoft.com/office/drawing/2014/main" id="{1CCA6B07-D1A9-E957-EAF0-14ABF5785B78}"/>
              </a:ext>
              <a:ext uri="{C183D7F6-B498-43B3-948B-1728B52AA6E4}">
                <adec:decorative xmlns:adec="http://schemas.microsoft.com/office/drawing/2017/decorative" val="0"/>
              </a:ext>
            </a:extLst>
          </p:cNvPr>
          <p:cNvCxnSpPr>
            <a:cxnSpLocks/>
            <a:stCxn id="36" idx="2"/>
            <a:endCxn id="37" idx="0"/>
          </p:cNvCxnSpPr>
          <p:nvPr/>
        </p:nvCxnSpPr>
        <p:spPr>
          <a:xfrm>
            <a:off x="3533504" y="2921395"/>
            <a:ext cx="2717" cy="266255"/>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CD188BE0-47B6-96EE-4F65-3D6459E36E6E}"/>
              </a:ext>
            </a:extLst>
          </p:cNvPr>
          <p:cNvSpPr txBox="1"/>
          <p:nvPr/>
        </p:nvSpPr>
        <p:spPr>
          <a:xfrm>
            <a:off x="2463150" y="3187650"/>
            <a:ext cx="2146141" cy="954107"/>
          </a:xfrm>
          <a:prstGeom prst="rect">
            <a:avLst/>
          </a:prstGeom>
          <a:noFill/>
          <a:ln w="19050">
            <a:solidFill>
              <a:schemeClr val="tx1"/>
            </a:solidFill>
          </a:ln>
        </p:spPr>
        <p:txBody>
          <a:bodyPr wrap="square" lIns="91440" tIns="45720" rIns="91440" bIns="45720" rtlCol="0" anchor="ctr">
            <a:spAutoFit/>
          </a:bodyPr>
          <a:lstStyle/>
          <a:p>
            <a:pPr algn="ctr"/>
            <a:r>
              <a:rPr lang="fr-CA" sz="1400" noProof="0"/>
              <a:t>1.2 </a:t>
            </a:r>
            <a:r>
              <a:rPr lang="fr-CA" sz="1400" noProof="0">
                <a:latin typeface="Calibri"/>
                <a:ea typeface="Calibri"/>
                <a:cs typeface="Arial"/>
              </a:rPr>
              <a:t>Le gestionnaire aborde les obstacles du lieu de travail et tente de fournir des solutions. </a:t>
            </a:r>
            <a:endParaRPr lang="fr-CA" sz="1400" noProof="0">
              <a:latin typeface="Calibri"/>
            </a:endParaRPr>
          </a:p>
        </p:txBody>
      </p:sp>
      <p:cxnSp>
        <p:nvCxnSpPr>
          <p:cNvPr id="62" name="Straight Arrow Connector 61" descr="Flèche droite reliant les étapes 1.2 et 01.3">
            <a:extLst>
              <a:ext uri="{FF2B5EF4-FFF2-40B4-BE49-F238E27FC236}">
                <a16:creationId xmlns:a16="http://schemas.microsoft.com/office/drawing/2014/main" id="{326D9110-F33E-4BE0-01D2-46FDEF0DE678}"/>
              </a:ext>
              <a:ext uri="{C183D7F6-B498-43B3-948B-1728B52AA6E4}">
                <adec:decorative xmlns:adec="http://schemas.microsoft.com/office/drawing/2017/decorative" val="0"/>
              </a:ext>
            </a:extLst>
          </p:cNvPr>
          <p:cNvCxnSpPr>
            <a:cxnSpLocks/>
            <a:stCxn id="37" idx="2"/>
            <a:endCxn id="38" idx="0"/>
          </p:cNvCxnSpPr>
          <p:nvPr/>
        </p:nvCxnSpPr>
        <p:spPr>
          <a:xfrm>
            <a:off x="3536221" y="4141757"/>
            <a:ext cx="3943" cy="196322"/>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CD6ABC5B-D56F-E71E-394C-6B9894C6CA67}"/>
              </a:ext>
            </a:extLst>
          </p:cNvPr>
          <p:cNvSpPr txBox="1"/>
          <p:nvPr/>
        </p:nvSpPr>
        <p:spPr>
          <a:xfrm>
            <a:off x="2463279" y="4338079"/>
            <a:ext cx="2153770" cy="1169551"/>
          </a:xfrm>
          <a:prstGeom prst="rect">
            <a:avLst/>
          </a:prstGeom>
          <a:noFill/>
          <a:ln w="19050">
            <a:solidFill>
              <a:schemeClr val="tx1"/>
            </a:solidFill>
          </a:ln>
        </p:spPr>
        <p:txBody>
          <a:bodyPr wrap="square" lIns="91440" tIns="45720" rIns="91440" bIns="45720" rtlCol="0" anchor="ctr">
            <a:spAutoFit/>
          </a:bodyPr>
          <a:lstStyle/>
          <a:p>
            <a:pPr algn="ctr"/>
            <a:r>
              <a:rPr lang="fr-CA" sz="1400" noProof="0"/>
              <a:t>1.3 </a:t>
            </a:r>
            <a:r>
              <a:rPr lang="fr-CA" sz="1400" noProof="0">
                <a:ea typeface="+mn-lt"/>
                <a:cs typeface="+mn-lt"/>
              </a:rPr>
              <a:t>Si des mesures de soutien supplémentaires sont nécessaires, la demande est soumise au centre d’expertise.</a:t>
            </a:r>
            <a:endParaRPr lang="fr-CA" sz="1400" noProof="0"/>
          </a:p>
        </p:txBody>
      </p:sp>
      <p:cxnSp>
        <p:nvCxnSpPr>
          <p:cNvPr id="1024" name="Straight Arrow Connector 1023" descr="Straight arrow connecting steps 1.3 and 1.4">
            <a:extLst>
              <a:ext uri="{FF2B5EF4-FFF2-40B4-BE49-F238E27FC236}">
                <a16:creationId xmlns:a16="http://schemas.microsoft.com/office/drawing/2014/main" id="{96D8FA48-C22D-BBE8-7CD0-D199FE41190F}"/>
              </a:ext>
              <a:ext uri="{C183D7F6-B498-43B3-948B-1728B52AA6E4}">
                <adec:decorative xmlns:adec="http://schemas.microsoft.com/office/drawing/2017/decorative" val="0"/>
              </a:ext>
            </a:extLst>
          </p:cNvPr>
          <p:cNvCxnSpPr>
            <a:cxnSpLocks/>
            <a:stCxn id="38" idx="2"/>
            <a:endCxn id="22" idx="0"/>
          </p:cNvCxnSpPr>
          <p:nvPr/>
        </p:nvCxnSpPr>
        <p:spPr>
          <a:xfrm>
            <a:off x="3540164" y="5507630"/>
            <a:ext cx="1482" cy="191458"/>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FD80E5FA-6265-909F-09D6-3A7A33A8D1DE}"/>
              </a:ext>
            </a:extLst>
          </p:cNvPr>
          <p:cNvSpPr/>
          <p:nvPr/>
        </p:nvSpPr>
        <p:spPr>
          <a:xfrm>
            <a:off x="2459178" y="5699088"/>
            <a:ext cx="2164936" cy="882256"/>
          </a:xfrm>
          <a:prstGeom prst="rect">
            <a:avLst/>
          </a:prstGeom>
          <a:ln w="19050"/>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fr-CA" sz="1200" noProof="0">
                <a:ea typeface="Calibri"/>
                <a:cs typeface="Calibri"/>
              </a:rPr>
              <a:t>1.4 Consulter le Passeport pour l’accessibilité du lieu de travail du gouvernement du Canada </a:t>
            </a:r>
            <a:endParaRPr lang="fr-CA" sz="1400" noProof="0"/>
          </a:p>
        </p:txBody>
      </p:sp>
      <p:cxnSp>
        <p:nvCxnSpPr>
          <p:cNvPr id="1026" name="Connector: Elbow 1025" descr="Elbow arrow connecting steps 1.4 and 2.1">
            <a:extLst>
              <a:ext uri="{FF2B5EF4-FFF2-40B4-BE49-F238E27FC236}">
                <a16:creationId xmlns:a16="http://schemas.microsoft.com/office/drawing/2014/main" id="{67DE76B4-38FB-0BF7-F1CB-8B9C9A86C945}"/>
              </a:ext>
              <a:ext uri="{C183D7F6-B498-43B3-948B-1728B52AA6E4}">
                <adec:decorative xmlns:adec="http://schemas.microsoft.com/office/drawing/2017/decorative" val="0"/>
              </a:ext>
            </a:extLst>
          </p:cNvPr>
          <p:cNvCxnSpPr>
            <a:cxnSpLocks/>
            <a:stCxn id="22" idx="3"/>
            <a:endCxn id="40" idx="1"/>
          </p:cNvCxnSpPr>
          <p:nvPr/>
        </p:nvCxnSpPr>
        <p:spPr>
          <a:xfrm flipV="1">
            <a:off x="4624114" y="2125960"/>
            <a:ext cx="403189" cy="4014256"/>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5" name="Diagram 14" descr="Flèche dirigée vers la droite avec le texte 2. Consultation and décision">
            <a:extLst>
              <a:ext uri="{FF2B5EF4-FFF2-40B4-BE49-F238E27FC236}">
                <a16:creationId xmlns:a16="http://schemas.microsoft.com/office/drawing/2014/main" id="{C0C3B364-F822-B55F-3E3E-3BF48D363590}"/>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3235631579"/>
              </p:ext>
            </p:extLst>
          </p:nvPr>
        </p:nvGraphicFramePr>
        <p:xfrm>
          <a:off x="3658196" y="671797"/>
          <a:ext cx="3632451" cy="751981"/>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40" name="TextBox 39">
            <a:extLst>
              <a:ext uri="{FF2B5EF4-FFF2-40B4-BE49-F238E27FC236}">
                <a16:creationId xmlns:a16="http://schemas.microsoft.com/office/drawing/2014/main" id="{7BB817FD-7D1A-B3F6-8FCB-004E625CA593}"/>
              </a:ext>
            </a:extLst>
          </p:cNvPr>
          <p:cNvSpPr txBox="1"/>
          <p:nvPr/>
        </p:nvSpPr>
        <p:spPr>
          <a:xfrm>
            <a:off x="5027303" y="1541184"/>
            <a:ext cx="2024369" cy="1169551"/>
          </a:xfrm>
          <a:prstGeom prst="rect">
            <a:avLst/>
          </a:prstGeom>
          <a:noFill/>
          <a:ln w="19050">
            <a:solidFill>
              <a:schemeClr val="tx1"/>
            </a:solidFill>
          </a:ln>
        </p:spPr>
        <p:txBody>
          <a:bodyPr wrap="square" lIns="91440" tIns="45720" rIns="91440" bIns="45720" rtlCol="0" anchor="ctr">
            <a:spAutoFit/>
          </a:bodyPr>
          <a:lstStyle/>
          <a:p>
            <a:pPr algn="ctr"/>
            <a:r>
              <a:rPr lang="fr-CA" sz="1400" noProof="0"/>
              <a:t>2.1 Le centre d’expertise examine la demande et recueille les renseignements pertinents..</a:t>
            </a:r>
            <a:endParaRPr lang="fr-CA" sz="1400" noProof="0">
              <a:ea typeface="Calibri"/>
              <a:cs typeface="Calibri"/>
            </a:endParaRPr>
          </a:p>
        </p:txBody>
      </p:sp>
      <p:cxnSp>
        <p:nvCxnSpPr>
          <p:cNvPr id="1028" name="Straight Arrow Connector 1027" descr="Straight arrow connecting steps 2.1 and 2.2">
            <a:extLst>
              <a:ext uri="{FF2B5EF4-FFF2-40B4-BE49-F238E27FC236}">
                <a16:creationId xmlns:a16="http://schemas.microsoft.com/office/drawing/2014/main" id="{59988BC2-5837-219A-62CC-CD4DA3C25980}"/>
              </a:ext>
              <a:ext uri="{C183D7F6-B498-43B3-948B-1728B52AA6E4}">
                <adec:decorative xmlns:adec="http://schemas.microsoft.com/office/drawing/2017/decorative" val="0"/>
              </a:ext>
            </a:extLst>
          </p:cNvPr>
          <p:cNvCxnSpPr>
            <a:cxnSpLocks/>
            <a:stCxn id="40" idx="2"/>
            <a:endCxn id="41" idx="0"/>
          </p:cNvCxnSpPr>
          <p:nvPr/>
        </p:nvCxnSpPr>
        <p:spPr>
          <a:xfrm>
            <a:off x="6039488" y="2710735"/>
            <a:ext cx="0" cy="153488"/>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1" name="TextBox 40">
            <a:extLst>
              <a:ext uri="{FF2B5EF4-FFF2-40B4-BE49-F238E27FC236}">
                <a16:creationId xmlns:a16="http://schemas.microsoft.com/office/drawing/2014/main" id="{D8DD66FC-86F4-36C7-9D6C-69C6A36162C5}"/>
              </a:ext>
            </a:extLst>
          </p:cNvPr>
          <p:cNvSpPr txBox="1"/>
          <p:nvPr/>
        </p:nvSpPr>
        <p:spPr>
          <a:xfrm>
            <a:off x="5027303" y="2864223"/>
            <a:ext cx="2024369" cy="954107"/>
          </a:xfrm>
          <a:prstGeom prst="rect">
            <a:avLst/>
          </a:prstGeom>
          <a:noFill/>
          <a:ln w="19050">
            <a:solidFill>
              <a:schemeClr val="tx1"/>
            </a:solidFill>
          </a:ln>
        </p:spPr>
        <p:txBody>
          <a:bodyPr wrap="square" lIns="91440" tIns="45720" rIns="91440" bIns="45720" rtlCol="0" anchor="ctr">
            <a:spAutoFit/>
          </a:bodyPr>
          <a:lstStyle/>
          <a:p>
            <a:pPr algn="ctr"/>
            <a:r>
              <a:rPr lang="fr-CA" sz="1400" noProof="0"/>
              <a:t>2.2 Le centre d’expertise consulte le gestionnaire et l’employé. </a:t>
            </a:r>
            <a:endParaRPr lang="fr-CA" sz="1400" noProof="0">
              <a:ea typeface="Calibri"/>
              <a:cs typeface="Calibri"/>
            </a:endParaRPr>
          </a:p>
        </p:txBody>
      </p:sp>
      <p:cxnSp>
        <p:nvCxnSpPr>
          <p:cNvPr id="1043" name="Straight Arrow Connector 1042" descr="Straight arrow connecting steps 2.2 and 2.3">
            <a:extLst>
              <a:ext uri="{FF2B5EF4-FFF2-40B4-BE49-F238E27FC236}">
                <a16:creationId xmlns:a16="http://schemas.microsoft.com/office/drawing/2014/main" id="{E6C46752-3D31-C205-4128-C725E36D63FF}"/>
              </a:ext>
              <a:ext uri="{C183D7F6-B498-43B3-948B-1728B52AA6E4}">
                <adec:decorative xmlns:adec="http://schemas.microsoft.com/office/drawing/2017/decorative" val="0"/>
              </a:ext>
            </a:extLst>
          </p:cNvPr>
          <p:cNvCxnSpPr>
            <a:cxnSpLocks/>
            <a:stCxn id="41" idx="2"/>
            <a:endCxn id="42" idx="0"/>
          </p:cNvCxnSpPr>
          <p:nvPr/>
        </p:nvCxnSpPr>
        <p:spPr>
          <a:xfrm flipH="1">
            <a:off x="6038898" y="3818330"/>
            <a:ext cx="590" cy="144621"/>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4FD4B3E1-4DA6-89CC-7FB4-3D5E1861DB7C}"/>
              </a:ext>
            </a:extLst>
          </p:cNvPr>
          <p:cNvSpPr txBox="1"/>
          <p:nvPr/>
        </p:nvSpPr>
        <p:spPr>
          <a:xfrm>
            <a:off x="5034467" y="3962951"/>
            <a:ext cx="2008862" cy="1384995"/>
          </a:xfrm>
          <a:prstGeom prst="rect">
            <a:avLst/>
          </a:prstGeom>
          <a:noFill/>
          <a:ln w="19050">
            <a:solidFill>
              <a:schemeClr val="tx1"/>
            </a:solidFill>
          </a:ln>
        </p:spPr>
        <p:txBody>
          <a:bodyPr wrap="square" lIns="91440" tIns="45720" rIns="91440" bIns="45720" rtlCol="0" anchor="ctr">
            <a:spAutoFit/>
          </a:bodyPr>
          <a:lstStyle/>
          <a:p>
            <a:pPr algn="ctr"/>
            <a:r>
              <a:rPr lang="fr-CA" sz="1400" noProof="0"/>
              <a:t>2.3 Le centre d’expertise fournit des recommandations pour la création d’un plan de mesures d’adaptation du lieu de travail.</a:t>
            </a:r>
          </a:p>
        </p:txBody>
      </p:sp>
      <p:cxnSp>
        <p:nvCxnSpPr>
          <p:cNvPr id="1034" name="Straight Arrow Connector 1033" descr="Straight arrow connecting steps 2.3 and 2.4">
            <a:extLst>
              <a:ext uri="{FF2B5EF4-FFF2-40B4-BE49-F238E27FC236}">
                <a16:creationId xmlns:a16="http://schemas.microsoft.com/office/drawing/2014/main" id="{1364D758-752C-F5E2-4E4B-E5D5A3DBC194}"/>
              </a:ext>
              <a:ext uri="{C183D7F6-B498-43B3-948B-1728B52AA6E4}">
                <adec:decorative xmlns:adec="http://schemas.microsoft.com/office/drawing/2017/decorative" val="0"/>
              </a:ext>
            </a:extLst>
          </p:cNvPr>
          <p:cNvCxnSpPr>
            <a:cxnSpLocks/>
            <a:stCxn id="42" idx="2"/>
            <a:endCxn id="43" idx="0"/>
          </p:cNvCxnSpPr>
          <p:nvPr/>
        </p:nvCxnSpPr>
        <p:spPr>
          <a:xfrm>
            <a:off x="6038898" y="5347946"/>
            <a:ext cx="25" cy="192659"/>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C69DC957-6450-638C-3A47-E87B89FD4A56}"/>
              </a:ext>
            </a:extLst>
          </p:cNvPr>
          <p:cNvSpPr txBox="1"/>
          <p:nvPr/>
        </p:nvSpPr>
        <p:spPr>
          <a:xfrm>
            <a:off x="5027303" y="5540605"/>
            <a:ext cx="2023239" cy="954107"/>
          </a:xfrm>
          <a:prstGeom prst="rect">
            <a:avLst/>
          </a:prstGeom>
          <a:noFill/>
          <a:ln w="19050">
            <a:solidFill>
              <a:schemeClr val="tx1"/>
            </a:solidFill>
          </a:ln>
        </p:spPr>
        <p:txBody>
          <a:bodyPr wrap="square" lIns="91440" tIns="45720" rIns="91440" bIns="45720" rtlCol="0" anchor="ctr">
            <a:spAutoFit/>
          </a:bodyPr>
          <a:lstStyle/>
          <a:p>
            <a:pPr algn="ctr"/>
            <a:r>
              <a:rPr lang="fr-CA" sz="1400" noProof="0"/>
              <a:t>2.4 La recommandation est examinée et l’approbation finale est donnée.</a:t>
            </a:r>
          </a:p>
        </p:txBody>
      </p:sp>
      <p:cxnSp>
        <p:nvCxnSpPr>
          <p:cNvPr id="1095" name="Connector: Elbow 1094" descr="Elbow arrow connecting steps 2.4 and 3.1">
            <a:extLst>
              <a:ext uri="{FF2B5EF4-FFF2-40B4-BE49-F238E27FC236}">
                <a16:creationId xmlns:a16="http://schemas.microsoft.com/office/drawing/2014/main" id="{FF77722A-AD38-1095-40C0-951FC64C61B2}"/>
              </a:ext>
              <a:ext uri="{C183D7F6-B498-43B3-948B-1728B52AA6E4}">
                <adec:decorative xmlns:adec="http://schemas.microsoft.com/office/drawing/2017/decorative" val="0"/>
              </a:ext>
            </a:extLst>
          </p:cNvPr>
          <p:cNvCxnSpPr>
            <a:cxnSpLocks/>
            <a:stCxn id="43" idx="3"/>
            <a:endCxn id="44" idx="1"/>
          </p:cNvCxnSpPr>
          <p:nvPr/>
        </p:nvCxnSpPr>
        <p:spPr>
          <a:xfrm flipV="1">
            <a:off x="7050542" y="2184896"/>
            <a:ext cx="479296" cy="3832763"/>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6" name="Diagram 15" descr="Flèche dirigée vers la droite avec le texte 3. Mise en œuvre et soutien">
            <a:extLst>
              <a:ext uri="{FF2B5EF4-FFF2-40B4-BE49-F238E27FC236}">
                <a16:creationId xmlns:a16="http://schemas.microsoft.com/office/drawing/2014/main" id="{8EFFD991-DBD8-BEA9-714D-87C275C1F5C0}"/>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57030047"/>
              </p:ext>
            </p:extLst>
          </p:nvPr>
        </p:nvGraphicFramePr>
        <p:xfrm>
          <a:off x="6763310" y="674569"/>
          <a:ext cx="3197620" cy="736850"/>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cxnSp>
        <p:nvCxnSpPr>
          <p:cNvPr id="1044" name="Straight Arrow Connector 1043" descr="Straight arrow connecting steps 3.1 and 3.2">
            <a:extLst>
              <a:ext uri="{FF2B5EF4-FFF2-40B4-BE49-F238E27FC236}">
                <a16:creationId xmlns:a16="http://schemas.microsoft.com/office/drawing/2014/main" id="{16317DF0-1476-EE65-FC2B-4182F1EA34BB}"/>
              </a:ext>
              <a:ext uri="{C183D7F6-B498-43B3-948B-1728B52AA6E4}">
                <adec:decorative xmlns:adec="http://schemas.microsoft.com/office/drawing/2017/decorative" val="0"/>
              </a:ext>
            </a:extLst>
          </p:cNvPr>
          <p:cNvCxnSpPr>
            <a:cxnSpLocks/>
            <a:stCxn id="44" idx="2"/>
            <a:endCxn id="45" idx="0"/>
          </p:cNvCxnSpPr>
          <p:nvPr/>
        </p:nvCxnSpPr>
        <p:spPr>
          <a:xfrm flipH="1">
            <a:off x="8529583" y="2877393"/>
            <a:ext cx="1209" cy="178170"/>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5" name="TextBox 44">
            <a:extLst>
              <a:ext uri="{FF2B5EF4-FFF2-40B4-BE49-F238E27FC236}">
                <a16:creationId xmlns:a16="http://schemas.microsoft.com/office/drawing/2014/main" id="{DE7CADA0-FFD6-854D-89FE-1362C16B786E}"/>
              </a:ext>
            </a:extLst>
          </p:cNvPr>
          <p:cNvSpPr txBox="1"/>
          <p:nvPr/>
        </p:nvSpPr>
        <p:spPr>
          <a:xfrm>
            <a:off x="7542290" y="3055563"/>
            <a:ext cx="1974586" cy="1600438"/>
          </a:xfrm>
          <a:prstGeom prst="rect">
            <a:avLst/>
          </a:prstGeom>
          <a:noFill/>
          <a:ln w="19050">
            <a:solidFill>
              <a:schemeClr val="tx1"/>
            </a:solidFill>
          </a:ln>
        </p:spPr>
        <p:txBody>
          <a:bodyPr wrap="square" lIns="91440" tIns="45720" rIns="91440" bIns="45720" rtlCol="0" anchor="ctr">
            <a:spAutoFit/>
          </a:bodyPr>
          <a:lstStyle/>
          <a:p>
            <a:pPr algn="ctr"/>
            <a:r>
              <a:rPr lang="fr-CA" sz="1400" noProof="0"/>
              <a:t>3.2 Le gestionnaire et l’employé collaborent avec le centre d’expertise pour mettre en œuvre des mesures d’adaptation du lieu de travail.</a:t>
            </a:r>
          </a:p>
        </p:txBody>
      </p:sp>
      <p:sp>
        <p:nvSpPr>
          <p:cNvPr id="44" name="TextBox 43">
            <a:extLst>
              <a:ext uri="{FF2B5EF4-FFF2-40B4-BE49-F238E27FC236}">
                <a16:creationId xmlns:a16="http://schemas.microsoft.com/office/drawing/2014/main" id="{83F6D255-6A2D-2CF2-C2FF-52205D589853}"/>
              </a:ext>
            </a:extLst>
          </p:cNvPr>
          <p:cNvSpPr txBox="1"/>
          <p:nvPr/>
        </p:nvSpPr>
        <p:spPr>
          <a:xfrm>
            <a:off x="7529838" y="1492398"/>
            <a:ext cx="2001907" cy="1384995"/>
          </a:xfrm>
          <a:prstGeom prst="rect">
            <a:avLst/>
          </a:prstGeom>
          <a:noFill/>
          <a:ln w="19050">
            <a:solidFill>
              <a:schemeClr val="tx1"/>
            </a:solidFill>
          </a:ln>
        </p:spPr>
        <p:style>
          <a:lnRef idx="2">
            <a:schemeClr val="dk1"/>
          </a:lnRef>
          <a:fillRef idx="1">
            <a:schemeClr val="lt1"/>
          </a:fillRef>
          <a:effectRef idx="0">
            <a:schemeClr val="dk1"/>
          </a:effectRef>
          <a:fontRef idx="minor">
            <a:schemeClr val="dk1"/>
          </a:fontRef>
        </p:style>
        <p:txBody>
          <a:bodyPr wrap="square" lIns="91440" tIns="45720" rIns="91440" bIns="45720" rtlCol="0" anchor="ctr">
            <a:spAutoFit/>
          </a:bodyPr>
          <a:lstStyle/>
          <a:p>
            <a:pPr algn="ctr"/>
            <a:r>
              <a:rPr lang="fr-CA" sz="1400" noProof="0"/>
              <a:t>3.1 Le centre d’expertise coordonne l’approvisionnement et la mise en œuvre avec les fournisseurs de services. </a:t>
            </a:r>
          </a:p>
        </p:txBody>
      </p:sp>
      <p:cxnSp>
        <p:nvCxnSpPr>
          <p:cNvPr id="1046" name="Straight Arrow Connector 1045" descr="Straight arrow connecting steps 3.2 and 3.3">
            <a:extLst>
              <a:ext uri="{FF2B5EF4-FFF2-40B4-BE49-F238E27FC236}">
                <a16:creationId xmlns:a16="http://schemas.microsoft.com/office/drawing/2014/main" id="{B323252C-BACF-2296-85DC-E74A1B6ECCA4}"/>
              </a:ext>
              <a:ext uri="{C183D7F6-B498-43B3-948B-1728B52AA6E4}">
                <adec:decorative xmlns:adec="http://schemas.microsoft.com/office/drawing/2017/decorative" val="0"/>
              </a:ext>
            </a:extLst>
          </p:cNvPr>
          <p:cNvCxnSpPr>
            <a:cxnSpLocks/>
            <a:stCxn id="45" idx="2"/>
            <a:endCxn id="46" idx="0"/>
          </p:cNvCxnSpPr>
          <p:nvPr/>
        </p:nvCxnSpPr>
        <p:spPr>
          <a:xfrm>
            <a:off x="8529583" y="4656001"/>
            <a:ext cx="3810" cy="254969"/>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64A7CB54-6418-F0AB-EA15-3F641F25398F}"/>
              </a:ext>
            </a:extLst>
          </p:cNvPr>
          <p:cNvSpPr txBox="1"/>
          <p:nvPr/>
        </p:nvSpPr>
        <p:spPr>
          <a:xfrm>
            <a:off x="7555869" y="4910970"/>
            <a:ext cx="1955047" cy="738664"/>
          </a:xfrm>
          <a:prstGeom prst="rect">
            <a:avLst/>
          </a:prstGeom>
          <a:noFill/>
          <a:ln w="19050">
            <a:solidFill>
              <a:schemeClr val="tx1"/>
            </a:solidFill>
          </a:ln>
        </p:spPr>
        <p:txBody>
          <a:bodyPr wrap="square" lIns="91440" tIns="45720" rIns="91440" bIns="45720" rtlCol="0" anchor="ctr">
            <a:spAutoFit/>
          </a:bodyPr>
          <a:lstStyle/>
          <a:p>
            <a:pPr algn="ctr"/>
            <a:r>
              <a:rPr lang="fr-CA" sz="1400" noProof="0"/>
              <a:t>3.3 L’employé obtient la mesure d’adaptation et la met à l’essai.</a:t>
            </a:r>
          </a:p>
        </p:txBody>
      </p:sp>
      <p:cxnSp>
        <p:nvCxnSpPr>
          <p:cNvPr id="1048" name="Straight Arrow Connector 1047" descr="Straight arrow connecting steps 3.3 and 3.4">
            <a:extLst>
              <a:ext uri="{FF2B5EF4-FFF2-40B4-BE49-F238E27FC236}">
                <a16:creationId xmlns:a16="http://schemas.microsoft.com/office/drawing/2014/main" id="{6EB99F64-9A09-57D6-4F84-19DE0A3EC8B2}"/>
              </a:ext>
              <a:ext uri="{C183D7F6-B498-43B3-948B-1728B52AA6E4}">
                <adec:decorative xmlns:adec="http://schemas.microsoft.com/office/drawing/2017/decorative" val="0"/>
              </a:ext>
            </a:extLst>
          </p:cNvPr>
          <p:cNvCxnSpPr>
            <a:cxnSpLocks/>
            <a:stCxn id="46" idx="2"/>
            <a:endCxn id="47" idx="0"/>
          </p:cNvCxnSpPr>
          <p:nvPr/>
        </p:nvCxnSpPr>
        <p:spPr>
          <a:xfrm>
            <a:off x="8533393" y="5649634"/>
            <a:ext cx="4483" cy="182788"/>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7" name="TextBox 46">
            <a:extLst>
              <a:ext uri="{FF2B5EF4-FFF2-40B4-BE49-F238E27FC236}">
                <a16:creationId xmlns:a16="http://schemas.microsoft.com/office/drawing/2014/main" id="{B0659A69-DC30-D925-AEDC-6686C8E2AAEF}"/>
              </a:ext>
            </a:extLst>
          </p:cNvPr>
          <p:cNvSpPr txBox="1"/>
          <p:nvPr/>
        </p:nvSpPr>
        <p:spPr>
          <a:xfrm>
            <a:off x="7560352" y="5832422"/>
            <a:ext cx="1955047" cy="738664"/>
          </a:xfrm>
          <a:prstGeom prst="rect">
            <a:avLst/>
          </a:prstGeom>
          <a:noFill/>
          <a:ln w="19050">
            <a:solidFill>
              <a:schemeClr val="tx1"/>
            </a:solidFill>
          </a:ln>
        </p:spPr>
        <p:txBody>
          <a:bodyPr wrap="square" lIns="91440" tIns="45720" rIns="91440" bIns="45720" rtlCol="0" anchor="ctr">
            <a:spAutoFit/>
          </a:bodyPr>
          <a:lstStyle/>
          <a:p>
            <a:pPr algn="ctr"/>
            <a:r>
              <a:rPr lang="fr-CA" sz="1400" noProof="0"/>
              <a:t>3.4 Un soutien supplémentaire est fourni (s’il y a lieu).</a:t>
            </a:r>
            <a:endParaRPr lang="fr-CA" sz="1400" noProof="0">
              <a:ea typeface="Calibri"/>
              <a:cs typeface="Calibri"/>
            </a:endParaRPr>
          </a:p>
        </p:txBody>
      </p:sp>
      <p:cxnSp>
        <p:nvCxnSpPr>
          <p:cNvPr id="1050" name="Connector: Elbow 1049" descr="Elbow arrow connecting steps 3.4 and 4.1">
            <a:extLst>
              <a:ext uri="{FF2B5EF4-FFF2-40B4-BE49-F238E27FC236}">
                <a16:creationId xmlns:a16="http://schemas.microsoft.com/office/drawing/2014/main" id="{44DD2377-8D22-7BD0-9A49-E4E430943545}"/>
              </a:ext>
              <a:ext uri="{C183D7F6-B498-43B3-948B-1728B52AA6E4}">
                <adec:decorative xmlns:adec="http://schemas.microsoft.com/office/drawing/2017/decorative" val="0"/>
              </a:ext>
            </a:extLst>
          </p:cNvPr>
          <p:cNvCxnSpPr>
            <a:cxnSpLocks/>
            <a:stCxn id="47" idx="3"/>
            <a:endCxn id="48" idx="1"/>
          </p:cNvCxnSpPr>
          <p:nvPr/>
        </p:nvCxnSpPr>
        <p:spPr>
          <a:xfrm flipV="1">
            <a:off x="9515399" y="2086771"/>
            <a:ext cx="383301" cy="4114983"/>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7" name="Diagram 16" descr="Flèche dirigée vers la droite avec le texte 4. Surveillance et amélioration continue.">
            <a:extLst>
              <a:ext uri="{FF2B5EF4-FFF2-40B4-BE49-F238E27FC236}">
                <a16:creationId xmlns:a16="http://schemas.microsoft.com/office/drawing/2014/main" id="{1D2CA1EB-810B-A95C-E3F2-10B93E548643}"/>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3025955871"/>
              </p:ext>
            </p:extLst>
          </p:nvPr>
        </p:nvGraphicFramePr>
        <p:xfrm>
          <a:off x="8897909" y="671782"/>
          <a:ext cx="3197619" cy="750220"/>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sp>
        <p:nvSpPr>
          <p:cNvPr id="48" name="TextBox 47">
            <a:extLst>
              <a:ext uri="{FF2B5EF4-FFF2-40B4-BE49-F238E27FC236}">
                <a16:creationId xmlns:a16="http://schemas.microsoft.com/office/drawing/2014/main" id="{D5E0B75A-DFCD-B2B9-FABA-E8C4136B2E32}"/>
              </a:ext>
            </a:extLst>
          </p:cNvPr>
          <p:cNvSpPr txBox="1"/>
          <p:nvPr/>
        </p:nvSpPr>
        <p:spPr>
          <a:xfrm>
            <a:off x="9898700" y="1501995"/>
            <a:ext cx="2013689" cy="1169551"/>
          </a:xfrm>
          <a:prstGeom prst="rect">
            <a:avLst/>
          </a:prstGeom>
          <a:noFill/>
          <a:ln w="19050">
            <a:solidFill>
              <a:schemeClr val="tx1"/>
            </a:solidFill>
          </a:ln>
        </p:spPr>
        <p:txBody>
          <a:bodyPr wrap="square" lIns="91440" tIns="45720" rIns="91440" bIns="45720" rtlCol="0" anchor="ctr">
            <a:spAutoFit/>
          </a:bodyPr>
          <a:lstStyle/>
          <a:p>
            <a:pPr algn="ctr"/>
            <a:r>
              <a:rPr lang="fr-CA" sz="1400" noProof="0"/>
              <a:t>4.1 L’employé prend des notes sur la mesure d’adaptation une fois que celle-ci est mise en place.</a:t>
            </a:r>
            <a:endParaRPr lang="fr-CA" sz="1400" noProof="0">
              <a:ea typeface="Calibri"/>
              <a:cs typeface="Calibri"/>
            </a:endParaRPr>
          </a:p>
        </p:txBody>
      </p:sp>
      <p:cxnSp>
        <p:nvCxnSpPr>
          <p:cNvPr id="1054" name="Straight Arrow Connector 1053" descr="Straight arrow connecting steps 4.1 and 4.2">
            <a:extLst>
              <a:ext uri="{FF2B5EF4-FFF2-40B4-BE49-F238E27FC236}">
                <a16:creationId xmlns:a16="http://schemas.microsoft.com/office/drawing/2014/main" id="{2FE9A344-C42C-330C-3FDC-C565DAE013CB}"/>
              </a:ext>
              <a:ext uri="{C183D7F6-B498-43B3-948B-1728B52AA6E4}">
                <adec:decorative xmlns:adec="http://schemas.microsoft.com/office/drawing/2017/decorative" val="0"/>
              </a:ext>
            </a:extLst>
          </p:cNvPr>
          <p:cNvCxnSpPr>
            <a:cxnSpLocks/>
            <a:stCxn id="48" idx="2"/>
            <a:endCxn id="49" idx="0"/>
          </p:cNvCxnSpPr>
          <p:nvPr/>
        </p:nvCxnSpPr>
        <p:spPr>
          <a:xfrm>
            <a:off x="10905545" y="2671546"/>
            <a:ext cx="2147" cy="288357"/>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9" name="TextBox 48">
            <a:extLst>
              <a:ext uri="{FF2B5EF4-FFF2-40B4-BE49-F238E27FC236}">
                <a16:creationId xmlns:a16="http://schemas.microsoft.com/office/drawing/2014/main" id="{CAF736FC-AD8C-35C3-0636-0950552B9F36}"/>
              </a:ext>
            </a:extLst>
          </p:cNvPr>
          <p:cNvSpPr txBox="1"/>
          <p:nvPr/>
        </p:nvSpPr>
        <p:spPr>
          <a:xfrm>
            <a:off x="9897982" y="2959903"/>
            <a:ext cx="2019420" cy="954107"/>
          </a:xfrm>
          <a:prstGeom prst="rect">
            <a:avLst/>
          </a:prstGeom>
          <a:noFill/>
          <a:ln w="19050">
            <a:solidFill>
              <a:schemeClr val="tx1"/>
            </a:solidFill>
          </a:ln>
        </p:spPr>
        <p:txBody>
          <a:bodyPr wrap="square" lIns="91440" tIns="45720" rIns="91440" bIns="45720" rtlCol="0" anchor="ctr">
            <a:spAutoFit/>
          </a:bodyPr>
          <a:lstStyle/>
          <a:p>
            <a:pPr algn="ctr"/>
            <a:r>
              <a:rPr lang="fr-CA" sz="1400" noProof="0"/>
              <a:t>4.2 Le centre d’expertise effectue un suivi de la mise en œuvre de la mesure d’adaptation.</a:t>
            </a:r>
          </a:p>
        </p:txBody>
      </p:sp>
      <p:cxnSp>
        <p:nvCxnSpPr>
          <p:cNvPr id="1073" name="Straight Arrow Connector 1072" descr="Straight arrow connecting steps 4.2 and 4.3">
            <a:extLst>
              <a:ext uri="{FF2B5EF4-FFF2-40B4-BE49-F238E27FC236}">
                <a16:creationId xmlns:a16="http://schemas.microsoft.com/office/drawing/2014/main" id="{DC29C4B4-A7A5-0CFF-45BF-35420CBA4DD6}"/>
              </a:ext>
              <a:ext uri="{C183D7F6-B498-43B3-948B-1728B52AA6E4}">
                <adec:decorative xmlns:adec="http://schemas.microsoft.com/office/drawing/2017/decorative" val="0"/>
              </a:ext>
            </a:extLst>
          </p:cNvPr>
          <p:cNvCxnSpPr>
            <a:cxnSpLocks/>
            <a:stCxn id="49" idx="2"/>
            <a:endCxn id="56" idx="0"/>
          </p:cNvCxnSpPr>
          <p:nvPr/>
        </p:nvCxnSpPr>
        <p:spPr>
          <a:xfrm flipH="1">
            <a:off x="10905653" y="3914010"/>
            <a:ext cx="2039" cy="262008"/>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56" name="TextBox 55">
            <a:extLst>
              <a:ext uri="{FF2B5EF4-FFF2-40B4-BE49-F238E27FC236}">
                <a16:creationId xmlns:a16="http://schemas.microsoft.com/office/drawing/2014/main" id="{CAF674E9-C195-642D-0657-8968AD129345}"/>
              </a:ext>
            </a:extLst>
          </p:cNvPr>
          <p:cNvSpPr txBox="1"/>
          <p:nvPr/>
        </p:nvSpPr>
        <p:spPr>
          <a:xfrm>
            <a:off x="9900628" y="4176018"/>
            <a:ext cx="2010050" cy="954107"/>
          </a:xfrm>
          <a:prstGeom prst="rect">
            <a:avLst/>
          </a:prstGeom>
          <a:noFill/>
          <a:ln w="19050">
            <a:solidFill>
              <a:schemeClr val="tx1"/>
            </a:solidFill>
          </a:ln>
        </p:spPr>
        <p:txBody>
          <a:bodyPr wrap="square" lIns="91440" tIns="45720" rIns="91440" bIns="45720" rtlCol="0" anchor="ctr">
            <a:spAutoFit/>
          </a:bodyPr>
          <a:lstStyle/>
          <a:p>
            <a:pPr algn="ctr"/>
            <a:r>
              <a:rPr lang="fr-CA" sz="1400" noProof="0"/>
              <a:t>4.3 Des modifications sont apportées ou des suivis sont effectués si la situation évolue.</a:t>
            </a:r>
            <a:endParaRPr lang="fr-CA" sz="1400" noProof="0">
              <a:highlight>
                <a:srgbClr val="FFFF00"/>
              </a:highlight>
              <a:ea typeface="Calibri"/>
              <a:cs typeface="Calibri"/>
            </a:endParaRPr>
          </a:p>
        </p:txBody>
      </p:sp>
      <p:cxnSp>
        <p:nvCxnSpPr>
          <p:cNvPr id="2" name="Straight Arrow Connector 1" descr="Straight arrow connecting steps 4.3 and 4.4">
            <a:extLst>
              <a:ext uri="{FF2B5EF4-FFF2-40B4-BE49-F238E27FC236}">
                <a16:creationId xmlns:a16="http://schemas.microsoft.com/office/drawing/2014/main" id="{B1524A83-5170-5C8E-7CA3-B176670F9F62}"/>
              </a:ext>
              <a:ext uri="{C183D7F6-B498-43B3-948B-1728B52AA6E4}">
                <adec:decorative xmlns:adec="http://schemas.microsoft.com/office/drawing/2017/decorative" val="0"/>
              </a:ext>
            </a:extLst>
          </p:cNvPr>
          <p:cNvCxnSpPr>
            <a:cxnSpLocks/>
            <a:stCxn id="56" idx="2"/>
            <a:endCxn id="52" idx="0"/>
          </p:cNvCxnSpPr>
          <p:nvPr/>
        </p:nvCxnSpPr>
        <p:spPr>
          <a:xfrm>
            <a:off x="10905653" y="5130125"/>
            <a:ext cx="2039" cy="129283"/>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62472B44-FF33-A8A6-7F31-EC5B8C4D34A9}"/>
              </a:ext>
            </a:extLst>
          </p:cNvPr>
          <p:cNvSpPr txBox="1"/>
          <p:nvPr/>
        </p:nvSpPr>
        <p:spPr>
          <a:xfrm>
            <a:off x="9907102" y="5259408"/>
            <a:ext cx="2001179" cy="1384995"/>
          </a:xfrm>
          <a:prstGeom prst="rect">
            <a:avLst/>
          </a:prstGeom>
          <a:noFill/>
          <a:ln w="19050">
            <a:solidFill>
              <a:schemeClr val="tx1"/>
            </a:solidFill>
          </a:ln>
        </p:spPr>
        <p:txBody>
          <a:bodyPr wrap="square" lIns="91440" tIns="45720" rIns="91440" bIns="45720" rtlCol="0" anchor="t">
            <a:spAutoFit/>
          </a:bodyPr>
          <a:lstStyle/>
          <a:p>
            <a:pPr algn="ctr"/>
            <a:r>
              <a:rPr lang="fr-CA" sz="1400" noProof="0"/>
              <a:t>4.4 Les données et les tendances sont analysées pour améliorer les processus futurs liés aux mesures d’adaptation.</a:t>
            </a:r>
            <a:endParaRPr lang="fr-CA" sz="1400" noProof="0">
              <a:ea typeface="Calibri"/>
              <a:cs typeface="Calibri"/>
            </a:endParaRPr>
          </a:p>
        </p:txBody>
      </p:sp>
    </p:spTree>
    <p:extLst>
      <p:ext uri="{BB962C8B-B14F-4D97-AF65-F5344CB8AC3E}">
        <p14:creationId xmlns:p14="http://schemas.microsoft.com/office/powerpoint/2010/main" val="3028694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537CF74-E1AA-2E5B-DB8E-04A8D2BFEE55}"/>
              </a:ext>
            </a:extLst>
          </p:cNvPr>
          <p:cNvSpPr>
            <a:spLocks noGrp="1"/>
          </p:cNvSpPr>
          <p:nvPr>
            <p:ph type="sldNum" sz="quarter" idx="4"/>
            <p:custDataLst>
              <p:tags r:id="rId1"/>
            </p:custDataLst>
          </p:nvPr>
        </p:nvSpPr>
        <p:spPr/>
        <p:txBody>
          <a:bodyPr/>
          <a:lstStyle/>
          <a:p>
            <a:fld id="{AF2FF8BA-8DDB-4074-883A-172F001D9E4F}" type="slidenum">
              <a:rPr lang="fr-CA" noProof="0" smtClean="0"/>
              <a:t>3</a:t>
            </a:fld>
            <a:endParaRPr lang="fr-CA" noProof="0"/>
          </a:p>
        </p:txBody>
      </p:sp>
      <p:sp>
        <p:nvSpPr>
          <p:cNvPr id="2" name="Title 1">
            <a:extLst>
              <a:ext uri="{FF2B5EF4-FFF2-40B4-BE49-F238E27FC236}">
                <a16:creationId xmlns:a16="http://schemas.microsoft.com/office/drawing/2014/main" id="{08767B21-C333-F330-9348-A8063E286A63}"/>
              </a:ext>
              <a:ext uri="{C183D7F6-B498-43B3-948B-1728B52AA6E4}">
                <adec:decorative xmlns:adec="http://schemas.microsoft.com/office/drawing/2017/decorative" val="0"/>
              </a:ext>
            </a:extLst>
          </p:cNvPr>
          <p:cNvSpPr>
            <a:spLocks noGrp="1"/>
          </p:cNvSpPr>
          <p:nvPr>
            <p:ph type="title"/>
            <p:custDataLst>
              <p:tags r:id="rId2"/>
            </p:custDataLst>
          </p:nvPr>
        </p:nvSpPr>
        <p:spPr>
          <a:xfrm>
            <a:off x="838200" y="451078"/>
            <a:ext cx="10515600" cy="851218"/>
          </a:xfrm>
        </p:spPr>
        <p:txBody>
          <a:bodyPr>
            <a:normAutofit/>
          </a:bodyPr>
          <a:lstStyle/>
          <a:p>
            <a:r>
              <a:rPr lang="fr-CA" b="1" noProof="0">
                <a:cs typeface="Calibri"/>
              </a:rPr>
              <a:t>Objectifs</a:t>
            </a:r>
          </a:p>
        </p:txBody>
      </p:sp>
      <p:sp>
        <p:nvSpPr>
          <p:cNvPr id="3" name="Content Placeholder 2">
            <a:extLst>
              <a:ext uri="{FF2B5EF4-FFF2-40B4-BE49-F238E27FC236}">
                <a16:creationId xmlns:a16="http://schemas.microsoft.com/office/drawing/2014/main" id="{0F50EB71-CC27-00B5-10A1-E3D9FCCE308D}"/>
              </a:ext>
              <a:ext uri="{C183D7F6-B498-43B3-948B-1728B52AA6E4}">
                <adec:decorative xmlns:adec="http://schemas.microsoft.com/office/drawing/2017/decorative" val="0"/>
              </a:ext>
            </a:extLst>
          </p:cNvPr>
          <p:cNvSpPr>
            <a:spLocks noGrp="1"/>
          </p:cNvSpPr>
          <p:nvPr>
            <p:ph idx="1"/>
            <p:custDataLst>
              <p:tags r:id="rId3"/>
            </p:custDataLst>
          </p:nvPr>
        </p:nvSpPr>
        <p:spPr>
          <a:xfrm>
            <a:off x="838200" y="1707577"/>
            <a:ext cx="9902720" cy="4148937"/>
          </a:xfrm>
        </p:spPr>
        <p:txBody>
          <a:bodyPr vert="horz" lIns="91440" tIns="45720" rIns="91440" bIns="45720" rtlCol="0" anchor="t">
            <a:noAutofit/>
          </a:bodyPr>
          <a:lstStyle/>
          <a:p>
            <a:pPr marL="514350" indent="-514350" fontAlgn="base">
              <a:buFont typeface="Arial" panose="020B0604020202020204" pitchFamily="34" charset="0"/>
              <a:buAutoNum type="arabicPeriod"/>
            </a:pPr>
            <a:r>
              <a:rPr lang="fr-CA" sz="2600" noProof="0">
                <a:solidFill>
                  <a:srgbClr val="000000"/>
                </a:solidFill>
                <a:cs typeface="Arial"/>
              </a:rPr>
              <a:t>Faire le point sur le Projet d’amélioration des mesures d’adaptation (PAMA)</a:t>
            </a:r>
          </a:p>
          <a:p>
            <a:pPr marL="514350" indent="-514350">
              <a:buFont typeface="Arial" panose="020B0604020202020204" pitchFamily="34" charset="0"/>
              <a:buAutoNum type="arabicPeriod"/>
            </a:pPr>
            <a:r>
              <a:rPr lang="fr-CA" sz="2600" noProof="0">
                <a:solidFill>
                  <a:srgbClr val="000000"/>
                </a:solidFill>
                <a:cs typeface="Arial"/>
              </a:rPr>
              <a:t>Présenter les principales conclusions issues de l’examen des obstacles mené sur les prototypes, ainsi qu’un aperçu du rapport de synthèse sur les obstacles</a:t>
            </a:r>
          </a:p>
          <a:p>
            <a:pPr marL="514350" indent="-514350">
              <a:buAutoNum type="arabicPeriod"/>
            </a:pPr>
            <a:r>
              <a:rPr lang="fr-CA" sz="2600" noProof="0">
                <a:solidFill>
                  <a:srgbClr val="000000"/>
                </a:solidFill>
                <a:cs typeface="Arial"/>
              </a:rPr>
              <a:t>Présenter un aperçu des trousses d’outils des services de mesures d’adaptation qui seront lancées le 29 septembre 2025 </a:t>
            </a:r>
          </a:p>
          <a:p>
            <a:pPr marL="514350" indent="-514350">
              <a:buAutoNum type="arabicPeriod"/>
            </a:pPr>
            <a:r>
              <a:rPr lang="fr-CA" sz="2600" noProof="0">
                <a:solidFill>
                  <a:srgbClr val="000000"/>
                </a:solidFill>
                <a:cs typeface="Arial"/>
              </a:rPr>
              <a:t>Discuter de comment vous pouvez favoriser le changement</a:t>
            </a:r>
          </a:p>
        </p:txBody>
      </p:sp>
      <p:cxnSp>
        <p:nvCxnSpPr>
          <p:cNvPr id="4" name="Straight Arrow Connector 3">
            <a:extLst>
              <a:ext uri="{FF2B5EF4-FFF2-40B4-BE49-F238E27FC236}">
                <a16:creationId xmlns:a16="http://schemas.microsoft.com/office/drawing/2014/main" id="{EA7E9C98-13A0-F846-373E-79E734E2F623}"/>
              </a:ext>
              <a:ext uri="{C183D7F6-B498-43B3-948B-1728B52AA6E4}">
                <adec:decorative xmlns:adec="http://schemas.microsoft.com/office/drawing/2017/decorative" val="1"/>
              </a:ext>
            </a:extLst>
          </p:cNvPr>
          <p:cNvCxnSpPr/>
          <p:nvPr>
            <p:custDataLst>
              <p:tags r:id="rId4"/>
            </p:custDataLst>
          </p:nvPr>
        </p:nvCxnSpPr>
        <p:spPr>
          <a:xfrm>
            <a:off x="952923" y="1399705"/>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443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A4A4E-0CD0-17F4-BC1E-D99CE90C146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74FB59-A2BD-13A7-DB97-759DD9E2AD91}"/>
              </a:ext>
            </a:extLst>
          </p:cNvPr>
          <p:cNvSpPr>
            <a:spLocks noGrp="1"/>
          </p:cNvSpPr>
          <p:nvPr>
            <p:ph type="sldNum" sz="quarter" idx="4"/>
            <p:custDataLst>
              <p:tags r:id="rId1"/>
            </p:custDataLst>
          </p:nvPr>
        </p:nvSpPr>
        <p:spPr/>
        <p:txBody>
          <a:bodyPr/>
          <a:lstStyle/>
          <a:p>
            <a:fld id="{AF2FF8BA-8DDB-4074-883A-172F001D9E4F}" type="slidenum">
              <a:rPr lang="fr-CA" noProof="0" smtClean="0"/>
              <a:t>4</a:t>
            </a:fld>
            <a:endParaRPr lang="fr-CA" noProof="0"/>
          </a:p>
        </p:txBody>
      </p:sp>
      <p:sp>
        <p:nvSpPr>
          <p:cNvPr id="2" name="Title 1">
            <a:extLst>
              <a:ext uri="{FF2B5EF4-FFF2-40B4-BE49-F238E27FC236}">
                <a16:creationId xmlns:a16="http://schemas.microsoft.com/office/drawing/2014/main" id="{BC8CF792-2668-F382-BADC-9F504F36F19A}"/>
              </a:ext>
            </a:extLst>
          </p:cNvPr>
          <p:cNvSpPr>
            <a:spLocks noGrp="1"/>
          </p:cNvSpPr>
          <p:nvPr>
            <p:ph type="title"/>
            <p:custDataLst>
              <p:tags r:id="rId2"/>
            </p:custDataLst>
          </p:nvPr>
        </p:nvSpPr>
        <p:spPr>
          <a:xfrm>
            <a:off x="649520" y="138111"/>
            <a:ext cx="10704279" cy="1325563"/>
          </a:xfrm>
        </p:spPr>
        <p:txBody>
          <a:bodyPr>
            <a:normAutofit/>
          </a:bodyPr>
          <a:lstStyle/>
          <a:p>
            <a:r>
              <a:rPr lang="fr-CA" b="1" noProof="0">
                <a:latin typeface="Calibri Light" panose="020F0302020204030204" pitchFamily="34" charset="0"/>
                <a:ea typeface="Calibri Light"/>
                <a:cs typeface="Calibri Light" panose="020F0302020204030204" pitchFamily="34" charset="0"/>
              </a:rPr>
              <a:t>Le PAMA : un projet toujours pertinent</a:t>
            </a:r>
          </a:p>
        </p:txBody>
      </p:sp>
      <p:sp>
        <p:nvSpPr>
          <p:cNvPr id="3" name="Content Placeholder 2">
            <a:extLst>
              <a:ext uri="{FF2B5EF4-FFF2-40B4-BE49-F238E27FC236}">
                <a16:creationId xmlns:a16="http://schemas.microsoft.com/office/drawing/2014/main" id="{0A69194F-24A0-800B-65CD-E77F389A19FF}"/>
              </a:ext>
            </a:extLst>
          </p:cNvPr>
          <p:cNvSpPr>
            <a:spLocks noGrp="1"/>
          </p:cNvSpPr>
          <p:nvPr>
            <p:ph idx="1"/>
            <p:custDataLst>
              <p:tags r:id="rId3"/>
            </p:custDataLst>
          </p:nvPr>
        </p:nvSpPr>
        <p:spPr>
          <a:xfrm>
            <a:off x="838200" y="1463674"/>
            <a:ext cx="10704280" cy="5029200"/>
          </a:xfrm>
        </p:spPr>
        <p:txBody>
          <a:bodyPr vert="horz" lIns="91440" tIns="45720" rIns="91440" bIns="45720" rtlCol="0" anchor="t">
            <a:normAutofit fontScale="92500" lnSpcReduction="20000"/>
          </a:bodyPr>
          <a:lstStyle/>
          <a:p>
            <a:pPr marL="0" indent="0">
              <a:lnSpc>
                <a:spcPct val="120000"/>
              </a:lnSpc>
              <a:buNone/>
            </a:pPr>
            <a:r>
              <a:rPr lang="fr-CA" sz="1900" b="1" noProof="0">
                <a:latin typeface="Calibri" panose="020F0502020204030204" pitchFamily="34" charset="0"/>
                <a:ea typeface="Calibri"/>
                <a:cs typeface="Calibri" panose="020F0502020204030204" pitchFamily="34" charset="0"/>
              </a:rPr>
              <a:t>Le PAMA s’inscrit dans un contexte où les priorités organisationnelles sont tournées vers l’efficacité, l’efficience et la productivité. Il répond directement à ces objectifs. L’impact sur le système est réel, le coût de l’inaction est élevé et il faut à tout prix éviter de perdre l’élan acquis. Le PAMA permet :</a:t>
            </a:r>
          </a:p>
          <a:p>
            <a:pPr lvl="1">
              <a:lnSpc>
                <a:spcPct val="120000"/>
              </a:lnSpc>
            </a:pPr>
            <a:r>
              <a:rPr lang="fr-CA" sz="1900" noProof="0">
                <a:latin typeface="Calibri" panose="020F0502020204030204" pitchFamily="34" charset="0"/>
                <a:ea typeface="Calibri"/>
                <a:cs typeface="Calibri" panose="020F0502020204030204" pitchFamily="34" charset="0"/>
              </a:rPr>
              <a:t>de stimuler la productivité et l’efficacité, en simplifiant le modèle de prestation des services de mesures d’adaptation du lieu de travail, ce qui entraîne des économies de coûts;</a:t>
            </a:r>
          </a:p>
          <a:p>
            <a:pPr lvl="1">
              <a:lnSpc>
                <a:spcPct val="120000"/>
              </a:lnSpc>
            </a:pPr>
            <a:r>
              <a:rPr lang="fr-CA" sz="1900" noProof="0">
                <a:latin typeface="Calibri" panose="020F0502020204030204" pitchFamily="34" charset="0"/>
                <a:ea typeface="Calibri"/>
                <a:cs typeface="Calibri" panose="020F0502020204030204" pitchFamily="34" charset="0"/>
              </a:rPr>
              <a:t>de renforcer la conformité aux exigences de la </a:t>
            </a:r>
            <a:r>
              <a:rPr lang="fr-CA" sz="1900" i="1" noProof="0">
                <a:latin typeface="Calibri" panose="020F0502020204030204" pitchFamily="34" charset="0"/>
                <a:ea typeface="Calibri"/>
                <a:cs typeface="Calibri" panose="020F0502020204030204" pitchFamily="34" charset="0"/>
              </a:rPr>
              <a:t>Loi canadienne sur l’accessibilité</a:t>
            </a:r>
            <a:r>
              <a:rPr lang="fr-CA" sz="1900" noProof="0">
                <a:latin typeface="Calibri" panose="020F0502020204030204" pitchFamily="34" charset="0"/>
                <a:ea typeface="Calibri"/>
                <a:cs typeface="Calibri" panose="020F0502020204030204" pitchFamily="34" charset="0"/>
              </a:rPr>
              <a:t>, en aidant les ministères à cerner, à éliminer et à prévenir les obstacles à l’inclusion; </a:t>
            </a:r>
          </a:p>
          <a:p>
            <a:pPr lvl="1">
              <a:lnSpc>
                <a:spcPct val="120000"/>
              </a:lnSpc>
            </a:pPr>
            <a:r>
              <a:rPr lang="fr-CA" sz="1900" noProof="0">
                <a:latin typeface="Calibri" panose="020F0502020204030204" pitchFamily="34" charset="0"/>
                <a:ea typeface="Calibri"/>
                <a:cs typeface="Calibri" panose="020F0502020204030204" pitchFamily="34" charset="0"/>
              </a:rPr>
              <a:t>de se doter d’un effectif représentatif de la diversité de la population canadienne qu’il sert.</a:t>
            </a:r>
          </a:p>
          <a:p>
            <a:pPr marL="0" indent="0">
              <a:lnSpc>
                <a:spcPct val="120000"/>
              </a:lnSpc>
              <a:buNone/>
            </a:pPr>
            <a:r>
              <a:rPr lang="fr-CA" sz="1900" b="1" noProof="0">
                <a:latin typeface="Calibri" panose="020F0502020204030204" pitchFamily="34" charset="0"/>
                <a:ea typeface="Calibri"/>
                <a:cs typeface="Calibri" panose="020F0502020204030204" pitchFamily="34" charset="0"/>
              </a:rPr>
              <a:t>Le BVG mène une évaluation à propos du recrutement, la promotion et la rétention des employés en situation de handicap.</a:t>
            </a:r>
          </a:p>
          <a:p>
            <a:pPr lvl="1">
              <a:lnSpc>
                <a:spcPct val="120000"/>
              </a:lnSpc>
            </a:pPr>
            <a:r>
              <a:rPr lang="fr-CA" sz="1900" noProof="0">
                <a:latin typeface="Calibri" panose="020F0502020204030204" pitchFamily="34" charset="0"/>
                <a:ea typeface="Calibri"/>
                <a:cs typeface="Calibri" panose="020F0502020204030204" pitchFamily="34" charset="0"/>
              </a:rPr>
              <a:t>Les trousses d’outils du PAMA contribueront au succès des employés en situation de handicap.</a:t>
            </a:r>
          </a:p>
          <a:p>
            <a:pPr marL="0" indent="0">
              <a:lnSpc>
                <a:spcPct val="120000"/>
              </a:lnSpc>
              <a:buNone/>
            </a:pPr>
            <a:r>
              <a:rPr lang="fr-CA" sz="1900" b="1" noProof="0">
                <a:latin typeface="Calibri" panose="020F0502020204030204" pitchFamily="34" charset="0"/>
                <a:ea typeface="Calibri"/>
                <a:cs typeface="Calibri" panose="020F0502020204030204" pitchFamily="34" charset="0"/>
              </a:rPr>
              <a:t>Si nous ne poursuivons pas ce travail, nous risquons de rater des occasions importantes : </a:t>
            </a:r>
          </a:p>
          <a:p>
            <a:pPr lvl="1">
              <a:lnSpc>
                <a:spcPct val="120000"/>
              </a:lnSpc>
            </a:pPr>
            <a:r>
              <a:rPr lang="fr-CA" sz="1900" noProof="0">
                <a:latin typeface="Calibri" panose="020F0502020204030204" pitchFamily="34" charset="0"/>
                <a:ea typeface="Calibri"/>
                <a:cs typeface="Calibri" panose="020F0502020204030204" pitchFamily="34" charset="0"/>
              </a:rPr>
              <a:t>de tirer parti des leçons et des perspectives acquises dans le cadre du projet;</a:t>
            </a:r>
          </a:p>
          <a:p>
            <a:pPr lvl="1">
              <a:lnSpc>
                <a:spcPct val="120000"/>
              </a:lnSpc>
            </a:pPr>
            <a:r>
              <a:rPr lang="fr-CA" sz="1900" noProof="0">
                <a:latin typeface="Calibri" panose="020F0502020204030204" pitchFamily="34" charset="0"/>
                <a:ea typeface="Calibri"/>
                <a:cs typeface="Calibri" panose="020F0502020204030204" pitchFamily="34" charset="0"/>
              </a:rPr>
              <a:t>d’améliorer la cohérence et la rentabilité de la prestation de services internes; </a:t>
            </a:r>
          </a:p>
          <a:p>
            <a:pPr lvl="1">
              <a:lnSpc>
                <a:spcPct val="120000"/>
              </a:lnSpc>
            </a:pPr>
            <a:r>
              <a:rPr lang="fr-CA" sz="1900" noProof="0">
                <a:latin typeface="Calibri" panose="020F0502020204030204" pitchFamily="34" charset="0"/>
                <a:ea typeface="Calibri"/>
                <a:cs typeface="Calibri" panose="020F0502020204030204" pitchFamily="34" charset="0"/>
              </a:rPr>
              <a:t>de renforcer la confiance, la productivité et la fidélisation des employés.</a:t>
            </a:r>
          </a:p>
          <a:p>
            <a:endParaRPr lang="fr-CA" sz="1600" noProof="0">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Arrow Connector 4">
            <a:extLst>
              <a:ext uri="{FF2B5EF4-FFF2-40B4-BE49-F238E27FC236}">
                <a16:creationId xmlns:a16="http://schemas.microsoft.com/office/drawing/2014/main" id="{99856266-46E1-3A92-C48B-BDAD945B7E56}"/>
              </a:ext>
              <a:ext uri="{C183D7F6-B498-43B3-948B-1728B52AA6E4}">
                <adec:decorative xmlns:adec="http://schemas.microsoft.com/office/drawing/2017/decorative" val="1"/>
              </a:ext>
            </a:extLst>
          </p:cNvPr>
          <p:cNvCxnSpPr/>
          <p:nvPr>
            <p:custDataLst>
              <p:tags r:id="rId4"/>
            </p:custDataLst>
          </p:nvPr>
        </p:nvCxnSpPr>
        <p:spPr>
          <a:xfrm>
            <a:off x="838200" y="1263774"/>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5223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3" descr="Slide 15">
            <a:extLst>
              <a:ext uri="{FF2B5EF4-FFF2-40B4-BE49-F238E27FC236}">
                <a16:creationId xmlns:a16="http://schemas.microsoft.com/office/drawing/2014/main" id="{12E450E9-0285-411E-4363-2A56933AA0CF}"/>
              </a:ext>
            </a:extLst>
          </p:cNvPr>
          <p:cNvSpPr>
            <a:spLocks noGrp="1"/>
          </p:cNvSpPr>
          <p:nvPr>
            <p:ph type="sldNum" sz="quarter" idx="4"/>
            <p:custDataLst>
              <p:tags r:id="rId1"/>
            </p:custDataLst>
          </p:nvPr>
        </p:nvSpPr>
        <p:spPr>
          <a:xfrm>
            <a:off x="10944522" y="6526538"/>
            <a:ext cx="491279" cy="188058"/>
          </a:xfrm>
        </p:spPr>
        <p:txBody>
          <a:bodyPr/>
          <a:lstStyle/>
          <a:p>
            <a:pPr defTabSz="457200"/>
            <a:fld id="{2E86C063-E22E-2E4C-A523-54089486E38F}" type="slidenum">
              <a:rPr lang="fr-CA" sz="1200" b="1" noProof="0" smtClean="0">
                <a:solidFill>
                  <a:schemeClr val="tx1"/>
                </a:solidFill>
                <a:latin typeface="Calibri"/>
              </a:rPr>
              <a:pPr defTabSz="457200"/>
              <a:t>5</a:t>
            </a:fld>
            <a:endParaRPr lang="fr-CA" sz="1200" b="1" noProof="0">
              <a:solidFill>
                <a:schemeClr val="tx1"/>
              </a:solidFill>
              <a:latin typeface="Calibri"/>
            </a:endParaRPr>
          </a:p>
        </p:txBody>
      </p:sp>
      <p:sp>
        <p:nvSpPr>
          <p:cNvPr id="2" name="Title 1">
            <a:extLst>
              <a:ext uri="{FF2B5EF4-FFF2-40B4-BE49-F238E27FC236}">
                <a16:creationId xmlns:a16="http://schemas.microsoft.com/office/drawing/2014/main" id="{F135B465-FB12-A8D1-607D-A2C97A0E667F}"/>
              </a:ext>
            </a:extLst>
          </p:cNvPr>
          <p:cNvSpPr>
            <a:spLocks noGrp="1"/>
          </p:cNvSpPr>
          <p:nvPr>
            <p:ph type="title"/>
            <p:custDataLst>
              <p:tags r:id="rId2"/>
            </p:custDataLst>
          </p:nvPr>
        </p:nvSpPr>
        <p:spPr>
          <a:xfrm>
            <a:off x="503104" y="60695"/>
            <a:ext cx="11014191" cy="1141308"/>
          </a:xfrm>
        </p:spPr>
        <p:txBody>
          <a:bodyPr>
            <a:normAutofit/>
          </a:bodyPr>
          <a:lstStyle/>
          <a:p>
            <a:r>
              <a:rPr lang="fr-CA" b="1" noProof="0"/>
              <a:t>Notre parcours vers 2040</a:t>
            </a:r>
            <a:endParaRPr lang="fr-CA" b="1" noProof="0">
              <a:ea typeface="Calibri Light"/>
              <a:cs typeface="Calibri Light"/>
            </a:endParaRPr>
          </a:p>
        </p:txBody>
      </p:sp>
      <p:graphicFrame>
        <p:nvGraphicFramePr>
          <p:cNvPr id="7" name="Diagram 6" descr="Big Arrow pointing up and to the right, with pre-BAP, BAP project and post-BAP.">
            <a:extLst>
              <a:ext uri="{FF2B5EF4-FFF2-40B4-BE49-F238E27FC236}">
                <a16:creationId xmlns:a16="http://schemas.microsoft.com/office/drawing/2014/main" id="{BF76176C-B465-9ABE-94D4-A52465CE0285}"/>
              </a:ext>
            </a:extLst>
          </p:cNvPr>
          <p:cNvGraphicFramePr/>
          <p:nvPr>
            <p:custDataLst>
              <p:tags r:id="rId3"/>
            </p:custDataLst>
            <p:extLst>
              <p:ext uri="{D42A27DB-BD31-4B8C-83A1-F6EECF244321}">
                <p14:modId xmlns:p14="http://schemas.microsoft.com/office/powerpoint/2010/main" val="3177043767"/>
              </p:ext>
            </p:extLst>
          </p:nvPr>
        </p:nvGraphicFramePr>
        <p:xfrm>
          <a:off x="674705" y="1053302"/>
          <a:ext cx="9851720" cy="51313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34" name="TextBox 633">
            <a:extLst>
              <a:ext uri="{FF2B5EF4-FFF2-40B4-BE49-F238E27FC236}">
                <a16:creationId xmlns:a16="http://schemas.microsoft.com/office/drawing/2014/main" id="{F62CC8A8-2F0B-ED50-7CA6-6A3A156BA6DB}"/>
              </a:ext>
            </a:extLst>
          </p:cNvPr>
          <p:cNvSpPr txBox="1"/>
          <p:nvPr>
            <p:custDataLst>
              <p:tags r:id="rId4"/>
            </p:custDataLst>
          </p:nvPr>
        </p:nvSpPr>
        <p:spPr>
          <a:xfrm>
            <a:off x="9320868" y="894227"/>
            <a:ext cx="2411113" cy="5786199"/>
          </a:xfrm>
          <a:prstGeom prst="rect">
            <a:avLst/>
          </a:prstGeom>
          <a:solidFill>
            <a:srgbClr val="E3D9EA"/>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endParaRPr lang="fr-CA" sz="2000" b="1" noProof="0">
              <a:cs typeface="Calibri"/>
            </a:endParaRPr>
          </a:p>
          <a:p>
            <a:endParaRPr lang="fr-CA" sz="2000" b="1" noProof="0">
              <a:cs typeface="Calibri"/>
            </a:endParaRPr>
          </a:p>
          <a:p>
            <a:endParaRPr lang="fr-CA" sz="2000" b="1" noProof="0">
              <a:cs typeface="Calibri"/>
            </a:endParaRPr>
          </a:p>
          <a:p>
            <a:r>
              <a:rPr lang="fr-CA" sz="3200" b="1" noProof="0">
                <a:cs typeface="Calibri"/>
              </a:rPr>
              <a:t>Vision </a:t>
            </a:r>
            <a:r>
              <a:rPr lang="fr-CA" sz="3200" noProof="0">
                <a:cs typeface="Calibri"/>
              </a:rPr>
              <a:t> </a:t>
            </a:r>
          </a:p>
          <a:p>
            <a:endParaRPr lang="fr-CA" sz="2000" noProof="0">
              <a:cs typeface="Calibri"/>
            </a:endParaRPr>
          </a:p>
          <a:p>
            <a:endParaRPr lang="fr-CA" sz="2000" noProof="0">
              <a:cs typeface="Calibri"/>
            </a:endParaRPr>
          </a:p>
          <a:p>
            <a:r>
              <a:rPr lang="fr-CA" sz="2000" noProof="0">
                <a:cs typeface="Calibri"/>
              </a:rPr>
              <a:t>Un Canada exempt d’obstacles, et la fonction publique la plus accessible et la plus inclusive au monde</a:t>
            </a:r>
          </a:p>
          <a:p>
            <a:endParaRPr lang="fr-CA" sz="2000" noProof="0">
              <a:cs typeface="Calibri"/>
            </a:endParaRPr>
          </a:p>
          <a:p>
            <a:endParaRPr lang="fr-CA" sz="2000" noProof="0">
              <a:cs typeface="Calibri"/>
            </a:endParaRPr>
          </a:p>
          <a:p>
            <a:endParaRPr lang="fr-CA" sz="2000" noProof="0">
              <a:cs typeface="Calibri"/>
            </a:endParaRPr>
          </a:p>
          <a:p>
            <a:endParaRPr lang="fr-CA" sz="2000" noProof="0">
              <a:cs typeface="Calibri"/>
            </a:endParaRPr>
          </a:p>
          <a:p>
            <a:pPr marL="285750" indent="-285750">
              <a:buFont typeface="Calibri"/>
              <a:buChar char="-"/>
            </a:pPr>
            <a:endParaRPr lang="fr-CA" sz="2000" noProof="0">
              <a:cs typeface="Calibri"/>
            </a:endParaRPr>
          </a:p>
          <a:p>
            <a:pPr marL="285750" indent="-285750">
              <a:buFont typeface="Calibri"/>
              <a:buChar char="-"/>
            </a:pPr>
            <a:endParaRPr lang="fr-CA" noProof="0">
              <a:cs typeface="Calibri"/>
            </a:endParaRPr>
          </a:p>
        </p:txBody>
      </p:sp>
    </p:spTree>
    <p:extLst>
      <p:ext uri="{BB962C8B-B14F-4D97-AF65-F5344CB8AC3E}">
        <p14:creationId xmlns:p14="http://schemas.microsoft.com/office/powerpoint/2010/main" val="2969307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3" descr="slide 4">
            <a:extLst>
              <a:ext uri="{FF2B5EF4-FFF2-40B4-BE49-F238E27FC236}">
                <a16:creationId xmlns:a16="http://schemas.microsoft.com/office/drawing/2014/main" id="{28D72EE2-2416-60DF-B08C-E132F28E73E2}"/>
              </a:ext>
            </a:extLst>
          </p:cNvPr>
          <p:cNvSpPr txBox="1">
            <a:spLocks/>
          </p:cNvSpPr>
          <p:nvPr/>
        </p:nvSpPr>
        <p:spPr>
          <a:xfrm>
            <a:off x="10855642" y="6508751"/>
            <a:ext cx="87915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2E86C063-E22E-2E4C-A523-54089486E38F}" type="slidenum">
              <a:rPr kumimoji="0" lang="fr-CA" sz="1200" b="1"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CA" sz="1200" b="1" i="0" u="none" strike="noStrike" kern="1200" cap="none" spc="0" normalizeH="0" baseline="0" noProof="0">
              <a:ln>
                <a:noFill/>
              </a:ln>
              <a:solidFill>
                <a:prstClr val="black"/>
              </a:solidFill>
              <a:effectLst/>
              <a:uLnTx/>
              <a:uFillTx/>
              <a:latin typeface="Calibri"/>
              <a:ea typeface="+mn-ea"/>
              <a:cs typeface="+mn-cs"/>
            </a:endParaRPr>
          </a:p>
        </p:txBody>
      </p:sp>
      <p:sp>
        <p:nvSpPr>
          <p:cNvPr id="2" name="Title 1">
            <a:extLst>
              <a:ext uri="{FF2B5EF4-FFF2-40B4-BE49-F238E27FC236}">
                <a16:creationId xmlns:a16="http://schemas.microsoft.com/office/drawing/2014/main" id="{76F72394-670D-110A-3BE3-D76BAE972C48}"/>
              </a:ext>
            </a:extLst>
          </p:cNvPr>
          <p:cNvSpPr>
            <a:spLocks noGrp="1"/>
          </p:cNvSpPr>
          <p:nvPr>
            <p:ph type="title"/>
          </p:nvPr>
        </p:nvSpPr>
        <p:spPr>
          <a:xfrm>
            <a:off x="937662" y="366139"/>
            <a:ext cx="8945289" cy="716936"/>
          </a:xfrm>
        </p:spPr>
        <p:txBody>
          <a:bodyPr lIns="91440" tIns="45720" rIns="91440" bIns="45720" anchor="t">
            <a:noAutofit/>
          </a:bodyPr>
          <a:lstStyle/>
          <a:p>
            <a:r>
              <a:rPr lang="fr-CA" b="1" noProof="0">
                <a:cs typeface="Calibri"/>
              </a:rPr>
              <a:t>La vision PAMA</a:t>
            </a:r>
          </a:p>
        </p:txBody>
      </p:sp>
      <p:sp>
        <p:nvSpPr>
          <p:cNvPr id="3" name="Content Placeholder 2">
            <a:extLst>
              <a:ext uri="{FF2B5EF4-FFF2-40B4-BE49-F238E27FC236}">
                <a16:creationId xmlns:a16="http://schemas.microsoft.com/office/drawing/2014/main" id="{D291945B-8A10-4216-26A3-68BCE1C2CF87}"/>
              </a:ext>
            </a:extLst>
          </p:cNvPr>
          <p:cNvSpPr>
            <a:spLocks noGrp="1"/>
          </p:cNvSpPr>
          <p:nvPr>
            <p:ph idx="1"/>
          </p:nvPr>
        </p:nvSpPr>
        <p:spPr>
          <a:xfrm>
            <a:off x="1121657" y="1342015"/>
            <a:ext cx="9679054" cy="1828913"/>
          </a:xfrm>
        </p:spPr>
        <p:txBody>
          <a:bodyPr vert="horz" lIns="91440" tIns="45720" rIns="91440" bIns="45720" rtlCol="0" anchor="t">
            <a:normAutofit fontScale="70000" lnSpcReduction="20000"/>
          </a:bodyPr>
          <a:lstStyle/>
          <a:p>
            <a:pPr marL="0" indent="0">
              <a:lnSpc>
                <a:spcPct val="120000"/>
              </a:lnSpc>
              <a:spcBef>
                <a:spcPts val="1200"/>
              </a:spcBef>
              <a:spcAft>
                <a:spcPts val="600"/>
              </a:spcAft>
              <a:buNone/>
            </a:pPr>
            <a:r>
              <a:rPr lang="fr-CA" noProof="0">
                <a:solidFill>
                  <a:prstClr val="black"/>
                </a:solidFill>
              </a:rPr>
              <a:t>Des mesures d’adaptation du lieu de travail de qualité pour les employés en situation de handicap qui reflètent le modèle social du handicap, qui sont opportunes, cohérentes, inclusives et réactives, et qui permettent à tous les employés fédéraux en situation de handicap d’obtenir le soutien qu’il leur faut pour participer pleinement dans leur travail, quel que soit leur lieu de travail</a:t>
            </a:r>
            <a:endParaRPr lang="fr-CA" sz="1800" noProof="0">
              <a:cs typeface="Arial"/>
            </a:endParaRPr>
          </a:p>
          <a:p>
            <a:pPr marL="285750" indent="0">
              <a:spcBef>
                <a:spcPts val="1200"/>
              </a:spcBef>
              <a:spcAft>
                <a:spcPts val="600"/>
              </a:spcAft>
            </a:pPr>
            <a:endParaRPr lang="fr-CA" sz="1800" noProof="0">
              <a:solidFill>
                <a:srgbClr val="000000"/>
              </a:solidFill>
              <a:cs typeface="Arial"/>
            </a:endParaRPr>
          </a:p>
          <a:p>
            <a:pPr marL="285750" indent="0">
              <a:spcBef>
                <a:spcPts val="1200"/>
              </a:spcBef>
              <a:spcAft>
                <a:spcPts val="600"/>
              </a:spcAft>
            </a:pPr>
            <a:endParaRPr lang="fr-CA" sz="1800" noProof="0">
              <a:solidFill>
                <a:srgbClr val="000000"/>
              </a:solidFill>
              <a:cs typeface="Arial"/>
            </a:endParaRPr>
          </a:p>
          <a:p>
            <a:pPr indent="0">
              <a:spcBef>
                <a:spcPts val="1200"/>
              </a:spcBef>
              <a:spcAft>
                <a:spcPts val="600"/>
              </a:spcAft>
            </a:pPr>
            <a:endParaRPr lang="fr-CA" sz="1400" noProof="0">
              <a:solidFill>
                <a:srgbClr val="000000"/>
              </a:solidFill>
              <a:cs typeface="Arial"/>
            </a:endParaRPr>
          </a:p>
        </p:txBody>
      </p:sp>
      <p:cxnSp>
        <p:nvCxnSpPr>
          <p:cNvPr id="7" name="Straight Arrow Connector 6">
            <a:extLst>
              <a:ext uri="{FF2B5EF4-FFF2-40B4-BE49-F238E27FC236}">
                <a16:creationId xmlns:a16="http://schemas.microsoft.com/office/drawing/2014/main" id="{3C0E8B99-39C1-1C66-0F51-9A82CF3E574C}"/>
              </a:ext>
              <a:ext uri="{C183D7F6-B498-43B3-948B-1728B52AA6E4}">
                <adec:decorative xmlns:adec="http://schemas.microsoft.com/office/drawing/2017/decorative" val="1"/>
              </a:ext>
            </a:extLst>
          </p:cNvPr>
          <p:cNvCxnSpPr/>
          <p:nvPr/>
        </p:nvCxnSpPr>
        <p:spPr>
          <a:xfrm>
            <a:off x="1009895" y="1186061"/>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63DCBD6-D691-547B-953C-E4E0BE57504C}"/>
              </a:ext>
            </a:extLst>
          </p:cNvPr>
          <p:cNvSpPr txBox="1"/>
          <p:nvPr/>
        </p:nvSpPr>
        <p:spPr>
          <a:xfrm>
            <a:off x="449317" y="3283583"/>
            <a:ext cx="1155612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sz="2400" b="1" noProof="0">
                <a:latin typeface="Calibri Light"/>
              </a:rPr>
              <a:t>L’approche du PAMA : Fondée sur des données probantes, délibérée, innovante et percutante</a:t>
            </a:r>
            <a:r>
              <a:rPr lang="fr-CA" sz="2400" noProof="0">
                <a:latin typeface="Calibri Light"/>
                <a:ea typeface="Calibri Light"/>
                <a:cs typeface="Calibri Light"/>
              </a:rPr>
              <a:t>​</a:t>
            </a:r>
            <a:endParaRPr lang="fr-CA" sz="2400" noProof="0"/>
          </a:p>
        </p:txBody>
      </p:sp>
      <p:sp>
        <p:nvSpPr>
          <p:cNvPr id="6" name="Rectangle 5">
            <a:extLst>
              <a:ext uri="{FF2B5EF4-FFF2-40B4-BE49-F238E27FC236}">
                <a16:creationId xmlns:a16="http://schemas.microsoft.com/office/drawing/2014/main" id="{0DE2A497-6915-32CF-B792-F5177AAAC1F9}"/>
              </a:ext>
              <a:ext uri="{C183D7F6-B498-43B3-948B-1728B52AA6E4}">
                <adec:decorative xmlns:adec="http://schemas.microsoft.com/office/drawing/2017/decorative" val="0"/>
              </a:ext>
            </a:extLst>
          </p:cNvPr>
          <p:cNvSpPr/>
          <p:nvPr/>
        </p:nvSpPr>
        <p:spPr>
          <a:xfrm>
            <a:off x="993997" y="4166889"/>
            <a:ext cx="4416310" cy="1373917"/>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2000" b="1" i="0" u="none" strike="noStrike" kern="1200" cap="none" spc="0" normalizeH="0" baseline="0" noProof="0">
                <a:ln>
                  <a:noFill/>
                </a:ln>
                <a:solidFill>
                  <a:prstClr val="black"/>
                </a:solidFill>
                <a:effectLst/>
                <a:uLnTx/>
                <a:uFillTx/>
                <a:latin typeface="Calibri" panose="020F0502020204030204"/>
                <a:ea typeface="+mn-ea"/>
                <a:cs typeface="+mn-cs"/>
              </a:rPr>
              <a:t>1) Examen du modèle de service​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2000" b="1" i="0" u="none" strike="noStrike" kern="1200" cap="none" spc="0" normalizeH="0" baseline="0" noProof="0">
                <a:ln>
                  <a:noFill/>
                </a:ln>
                <a:solidFill>
                  <a:prstClr val="black"/>
                </a:solidFill>
                <a:effectLst/>
                <a:uLnTx/>
                <a:uFillTx/>
                <a:latin typeface="Calibri" panose="020F0502020204030204"/>
                <a:ea typeface="+mn-ea"/>
                <a:cs typeface="+mn-cs"/>
              </a:rPr>
              <a:t>(Principaux facteurs de réussite au niveau organisationnel)</a:t>
            </a:r>
          </a:p>
        </p:txBody>
      </p:sp>
      <p:sp>
        <p:nvSpPr>
          <p:cNvPr id="9" name="Rectangle 8">
            <a:extLst>
              <a:ext uri="{FF2B5EF4-FFF2-40B4-BE49-F238E27FC236}">
                <a16:creationId xmlns:a16="http://schemas.microsoft.com/office/drawing/2014/main" id="{52615439-4EB7-D5BD-0A2B-1FAA7460D6D7}"/>
              </a:ext>
              <a:ext uri="{C183D7F6-B498-43B3-948B-1728B52AA6E4}">
                <adec:decorative xmlns:adec="http://schemas.microsoft.com/office/drawing/2017/decorative" val="0"/>
              </a:ext>
            </a:extLst>
          </p:cNvPr>
          <p:cNvSpPr/>
          <p:nvPr/>
        </p:nvSpPr>
        <p:spPr>
          <a:xfrm>
            <a:off x="6664589" y="4169753"/>
            <a:ext cx="4416310" cy="1374700"/>
          </a:xfrm>
          <a:prstGeom prst="rect">
            <a:avLst/>
          </a:prstGeom>
          <a:solidFill>
            <a:srgbClr val="F1E0E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fr-CA" sz="2000" b="1" i="0" u="none" strike="noStrike" kern="1200" cap="none" spc="0" normalizeH="0" baseline="0" noProof="0">
                <a:ln>
                  <a:noFill/>
                </a:ln>
                <a:solidFill>
                  <a:prstClr val="black"/>
                </a:solidFill>
                <a:effectLst/>
                <a:uLnTx/>
                <a:uFillTx/>
                <a:latin typeface="Calibri" panose="020F0502020204030204"/>
                <a:ea typeface="+mn-ea"/>
                <a:cs typeface="+mn-cs"/>
              </a:rPr>
              <a:t>2) Validation de la science du comportement​</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fr-CA" sz="2000" b="1" i="0" u="none" strike="noStrike" kern="1200" cap="none" spc="0" normalizeH="0" baseline="0" noProof="0">
                <a:ln>
                  <a:noFill/>
                </a:ln>
                <a:solidFill>
                  <a:prstClr val="black"/>
                </a:solidFill>
                <a:effectLst/>
                <a:uLnTx/>
                <a:uFillTx/>
                <a:latin typeface="Calibri" panose="020F0502020204030204"/>
                <a:ea typeface="+mn-ea"/>
                <a:cs typeface="+mn-cs"/>
              </a:rPr>
              <a:t>(Examen des obstacles en fonction du comportement) </a:t>
            </a:r>
          </a:p>
        </p:txBody>
      </p:sp>
      <p:sp>
        <p:nvSpPr>
          <p:cNvPr id="11" name="Cross 10">
            <a:extLst>
              <a:ext uri="{FF2B5EF4-FFF2-40B4-BE49-F238E27FC236}">
                <a16:creationId xmlns:a16="http://schemas.microsoft.com/office/drawing/2014/main" id="{BAD4F11D-34AA-0A67-2042-A32A68DFCABD}"/>
              </a:ext>
              <a:ext uri="{C183D7F6-B498-43B3-948B-1728B52AA6E4}">
                <adec:decorative xmlns:adec="http://schemas.microsoft.com/office/drawing/2017/decorative" val="1"/>
              </a:ext>
            </a:extLst>
          </p:cNvPr>
          <p:cNvSpPr/>
          <p:nvPr/>
        </p:nvSpPr>
        <p:spPr>
          <a:xfrm>
            <a:off x="5632222" y="4502553"/>
            <a:ext cx="630936" cy="539496"/>
          </a:xfrm>
          <a:prstGeom prst="plus">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DD08A11-4C8A-9180-3263-1263DDA63715}"/>
              </a:ext>
            </a:extLst>
          </p:cNvPr>
          <p:cNvSpPr txBox="1"/>
          <p:nvPr/>
        </p:nvSpPr>
        <p:spPr>
          <a:xfrm>
            <a:off x="1006981" y="5799746"/>
            <a:ext cx="1040592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sz="2000" noProof="0">
                <a:cs typeface="Segoe UI"/>
              </a:rPr>
              <a:t>À mesure que les organisations mettent en place des principaux facteurs de réussite, les résultats en matière de mesures d’adaptation des employés s’améliorent au fil du temps.</a:t>
            </a:r>
            <a:endParaRPr lang="fr-CA" sz="2000" noProof="0"/>
          </a:p>
        </p:txBody>
      </p:sp>
      <p:cxnSp>
        <p:nvCxnSpPr>
          <p:cNvPr id="4" name="Straight Arrow Connector 3">
            <a:extLst>
              <a:ext uri="{FF2B5EF4-FFF2-40B4-BE49-F238E27FC236}">
                <a16:creationId xmlns:a16="http://schemas.microsoft.com/office/drawing/2014/main" id="{B1D43218-FB2D-C3BD-6F5F-EFAC87A373E9}"/>
              </a:ext>
              <a:ext uri="{C183D7F6-B498-43B3-948B-1728B52AA6E4}">
                <adec:decorative xmlns:adec="http://schemas.microsoft.com/office/drawing/2017/decorative" val="1"/>
              </a:ext>
            </a:extLst>
          </p:cNvPr>
          <p:cNvCxnSpPr>
            <a:cxnSpLocks/>
          </p:cNvCxnSpPr>
          <p:nvPr/>
        </p:nvCxnSpPr>
        <p:spPr>
          <a:xfrm>
            <a:off x="1006981" y="2996418"/>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432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E3F4D1-1E84-F4E9-9A3D-AE5D2208FB4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2153ACC-68DE-E195-C3A9-BDD15CF13397}"/>
              </a:ext>
            </a:extLst>
          </p:cNvPr>
          <p:cNvSpPr>
            <a:spLocks noGrp="1"/>
          </p:cNvSpPr>
          <p:nvPr>
            <p:ph type="sldNum" sz="quarter" idx="4"/>
            <p:custDataLst>
              <p:tags r:id="rId1"/>
            </p:custDataLst>
          </p:nvPr>
        </p:nvSpPr>
        <p:spPr/>
        <p:txBody>
          <a:bodyPr/>
          <a:lstStyle/>
          <a:p>
            <a:fld id="{AF2FF8BA-8DDB-4074-883A-172F001D9E4F}" type="slidenum">
              <a:rPr lang="fr-CA" noProof="0" smtClean="0"/>
              <a:t>7</a:t>
            </a:fld>
            <a:endParaRPr lang="fr-CA" noProof="0"/>
          </a:p>
        </p:txBody>
      </p:sp>
      <p:sp>
        <p:nvSpPr>
          <p:cNvPr id="2" name="Title 1">
            <a:extLst>
              <a:ext uri="{FF2B5EF4-FFF2-40B4-BE49-F238E27FC236}">
                <a16:creationId xmlns:a16="http://schemas.microsoft.com/office/drawing/2014/main" id="{B96C16EA-940F-87AA-8739-789296803BB1}"/>
              </a:ext>
            </a:extLst>
          </p:cNvPr>
          <p:cNvSpPr>
            <a:spLocks noGrp="1"/>
          </p:cNvSpPr>
          <p:nvPr>
            <p:ph type="title"/>
            <p:custDataLst>
              <p:tags r:id="rId2"/>
            </p:custDataLst>
          </p:nvPr>
        </p:nvSpPr>
        <p:spPr>
          <a:xfrm>
            <a:off x="920199" y="141049"/>
            <a:ext cx="10515600" cy="998061"/>
          </a:xfrm>
        </p:spPr>
        <p:txBody>
          <a:bodyPr/>
          <a:lstStyle/>
          <a:p>
            <a:r>
              <a:rPr lang="fr-CA" b="1" noProof="0">
                <a:ea typeface=""/>
                <a:cs typeface="Calibri Light"/>
              </a:rPr>
              <a:t>En une seule année…</a:t>
            </a:r>
          </a:p>
        </p:txBody>
      </p:sp>
      <p:sp>
        <p:nvSpPr>
          <p:cNvPr id="3" name="Content Placeholder 2">
            <a:extLst>
              <a:ext uri="{FF2B5EF4-FFF2-40B4-BE49-F238E27FC236}">
                <a16:creationId xmlns:a16="http://schemas.microsoft.com/office/drawing/2014/main" id="{71DD4C58-E673-6A73-3754-47BC3C352509}"/>
              </a:ext>
            </a:extLst>
          </p:cNvPr>
          <p:cNvSpPr>
            <a:spLocks noGrp="1"/>
          </p:cNvSpPr>
          <p:nvPr>
            <p:ph idx="1"/>
            <p:custDataLst>
              <p:tags r:id="rId3"/>
            </p:custDataLst>
          </p:nvPr>
        </p:nvSpPr>
        <p:spPr>
          <a:xfrm>
            <a:off x="978631" y="1171775"/>
            <a:ext cx="10398736" cy="5195811"/>
          </a:xfrm>
        </p:spPr>
        <p:txBody>
          <a:bodyPr vert="horz" lIns="91440" tIns="45720" rIns="91440" bIns="45720" rtlCol="0" anchor="t">
            <a:noAutofit/>
          </a:bodyPr>
          <a:lstStyle/>
          <a:p>
            <a:pPr marL="514350" indent="-285750">
              <a:lnSpc>
                <a:spcPct val="120000"/>
              </a:lnSpc>
              <a:buFont typeface="Courier New,monospace"/>
              <a:buChar char="o"/>
            </a:pPr>
            <a:r>
              <a:rPr lang="fr-CA" sz="1800" noProof="0"/>
              <a:t>Nous avons réuni neuf ministères pour apprendre, travailler et innover collectivement, selon une démarche commune ayant permis de dégager des conclusions cohérentes à l’échelle de l’appareil fédéral.</a:t>
            </a:r>
          </a:p>
          <a:p>
            <a:pPr marL="971550" lvl="1" indent="-285750">
              <a:lnSpc>
                <a:spcPct val="120000"/>
              </a:lnSpc>
              <a:buFont typeface="Courier New,monospace"/>
              <a:buChar char="o"/>
            </a:pPr>
            <a:r>
              <a:rPr lang="fr-CA" sz="1800" noProof="0"/>
              <a:t>Les ministères partenaires ont travaillé avec </a:t>
            </a:r>
            <a:r>
              <a:rPr lang="fr-CA" sz="1800" noProof="0" err="1"/>
              <a:t>avec</a:t>
            </a:r>
            <a:r>
              <a:rPr lang="fr-CA" sz="1800" noProof="0"/>
              <a:t> l’équipe du PAMA et l’ l’Unité de l’impact et de l’innovation du Bureau du Conseil privé pour mener des « examens des obstacles » (des examens qui identifient les irritants tout au long du processus de mesures d’adaptation) et le prototypage des solutions afin de répondre aux irritants. Par la suite, ces constatations ont été consolidé en un rapport de synthèse sur l’examen des obstacles. </a:t>
            </a:r>
          </a:p>
          <a:p>
            <a:pPr marL="514350" indent="-285750">
              <a:lnSpc>
                <a:spcPct val="120000"/>
              </a:lnSpc>
              <a:buFont typeface="Courier New,monospace"/>
              <a:buChar char="o"/>
            </a:pPr>
            <a:r>
              <a:rPr lang="fr-CA" sz="1800" noProof="0"/>
              <a:t>Nous avons approfondi notre compréhension d’une lacune importante connue touchant les employés en situation de handicap, grâce à une méthodologie rigoureuse en sciences du comportement</a:t>
            </a:r>
            <a:r>
              <a:rPr lang="fr-CA" sz="1800" noProof="0">
                <a:ea typeface=""/>
                <a:cs typeface="Calibri"/>
              </a:rPr>
              <a:t>. </a:t>
            </a:r>
          </a:p>
          <a:p>
            <a:pPr marL="514350" indent="-285750">
              <a:lnSpc>
                <a:spcPct val="120000"/>
              </a:lnSpc>
              <a:buFont typeface="Courier New,monospace"/>
              <a:buChar char="o"/>
            </a:pPr>
            <a:r>
              <a:rPr lang="fr-CA" sz="1800" noProof="0">
                <a:latin typeface="Calibri"/>
                <a:ea typeface="Calibri"/>
                <a:cs typeface="Calibri"/>
              </a:rPr>
              <a:t>Nous avons tiré parti de l’expertise du gouvernement du Canada </a:t>
            </a:r>
            <a:r>
              <a:rPr lang="fr-CA" sz="1800" noProof="0">
                <a:solidFill>
                  <a:srgbClr val="000000"/>
                </a:solidFill>
                <a:latin typeface="Calibri"/>
                <a:ea typeface="Calibri"/>
                <a:cs typeface="Calibri"/>
              </a:rPr>
              <a:t>et des initiatives </a:t>
            </a:r>
            <a:r>
              <a:rPr lang="fr-CA" sz="1800" noProof="0">
                <a:latin typeface="Calibri"/>
                <a:ea typeface="Calibri"/>
                <a:cs typeface="Calibri"/>
              </a:rPr>
              <a:t>antérieures pour transformer le savoir en gestes concrets.</a:t>
            </a:r>
          </a:p>
          <a:p>
            <a:pPr marL="514350" indent="-285750">
              <a:lnSpc>
                <a:spcPct val="120000"/>
              </a:lnSpc>
              <a:buFont typeface="Courier New,monospace"/>
              <a:buChar char="o"/>
            </a:pPr>
            <a:r>
              <a:rPr lang="fr-CA" sz="1800" noProof="0"/>
              <a:t>Nous avons cerné les principaux obstacles aux mesures d’adaptation du lieu de travail et utilisé les connaissances issues d’analyses documentaires, de consultations significatives et d’examens des obstacles pour concevoir des outils pratiques et évolutifs. </a:t>
            </a:r>
          </a:p>
        </p:txBody>
      </p:sp>
      <p:cxnSp>
        <p:nvCxnSpPr>
          <p:cNvPr id="5" name="Straight Arrow Connector 4">
            <a:extLst>
              <a:ext uri="{FF2B5EF4-FFF2-40B4-BE49-F238E27FC236}">
                <a16:creationId xmlns:a16="http://schemas.microsoft.com/office/drawing/2014/main" id="{03ED7BBB-0AB6-6F13-B9F5-391C3F878B35}"/>
              </a:ext>
              <a:ext uri="{C183D7F6-B498-43B3-948B-1728B52AA6E4}">
                <adec:decorative xmlns:adec="http://schemas.microsoft.com/office/drawing/2017/decorative" val="1"/>
              </a:ext>
            </a:extLst>
          </p:cNvPr>
          <p:cNvCxnSpPr/>
          <p:nvPr>
            <p:custDataLst>
              <p:tags r:id="rId4"/>
            </p:custDataLst>
          </p:nvPr>
        </p:nvCxnSpPr>
        <p:spPr>
          <a:xfrm>
            <a:off x="975875" y="1047045"/>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210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5A7CAA-93B6-49EB-7E30-1398FFC29A84}"/>
              </a:ext>
            </a:extLst>
          </p:cNvPr>
          <p:cNvSpPr>
            <a:spLocks noGrp="1"/>
          </p:cNvSpPr>
          <p:nvPr>
            <p:ph type="sldNum" sz="quarter" idx="12"/>
            <p:custDataLst>
              <p:tags r:id="rId1"/>
            </p:custDataLst>
          </p:nvPr>
        </p:nvSpPr>
        <p:spPr>
          <a:xfrm>
            <a:off x="9357946" y="645706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91D64-9C86-45A5-B843-D9E3C03B946A}" type="slidenum">
              <a:rPr kumimoji="0" lang="fr-CA"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CA"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3" name="Title 2">
            <a:extLst>
              <a:ext uri="{FF2B5EF4-FFF2-40B4-BE49-F238E27FC236}">
                <a16:creationId xmlns:a16="http://schemas.microsoft.com/office/drawing/2014/main" id="{DFC2F6DA-2087-FA51-406E-41A595046AFE}"/>
              </a:ext>
            </a:extLst>
          </p:cNvPr>
          <p:cNvSpPr txBox="1">
            <a:spLocks noGrp="1"/>
          </p:cNvSpPr>
          <p:nvPr>
            <p:ph type="title" idx="4294967295"/>
            <p:custDataLst>
              <p:tags r:id="rId2"/>
            </p:custDataLst>
          </p:nvPr>
        </p:nvSpPr>
        <p:spPr>
          <a:xfrm>
            <a:off x="553994" y="218370"/>
            <a:ext cx="10611343" cy="13111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b="1" noProof="0">
                <a:latin typeface="Calibri Light"/>
                <a:ea typeface="Calibri Light"/>
                <a:cs typeface="Calibri Light"/>
              </a:rPr>
              <a:t>Enseignements liés à la prestation de services</a:t>
            </a:r>
            <a:br>
              <a:rPr lang="fr-CA" b="1" noProof="0">
                <a:latin typeface="Calibri Light" panose="020F0302020204030204" pitchFamily="34" charset="0"/>
                <a:ea typeface="Calibri Light"/>
                <a:cs typeface="Calibri Light" panose="020F0302020204030204" pitchFamily="34" charset="0"/>
              </a:rPr>
            </a:br>
            <a:endParaRPr lang="fr-CA" b="1" noProof="0">
              <a:latin typeface="Calibri Light" panose="020F0302020204030204" pitchFamily="34" charset="0"/>
              <a:ea typeface="Calibri Light"/>
              <a:cs typeface="Calibri Light" panose="020F0302020204030204" pitchFamily="34" charset="0"/>
            </a:endParaRPr>
          </a:p>
        </p:txBody>
      </p:sp>
      <p:sp>
        <p:nvSpPr>
          <p:cNvPr id="4" name="TextBox 3">
            <a:extLst>
              <a:ext uri="{FF2B5EF4-FFF2-40B4-BE49-F238E27FC236}">
                <a16:creationId xmlns:a16="http://schemas.microsoft.com/office/drawing/2014/main" id="{6F49F26E-2E98-94EA-73EF-3774D0D599DB}"/>
              </a:ext>
            </a:extLst>
          </p:cNvPr>
          <p:cNvSpPr txBox="1"/>
          <p:nvPr>
            <p:custDataLst>
              <p:tags r:id="rId3"/>
            </p:custDataLst>
          </p:nvPr>
        </p:nvSpPr>
        <p:spPr>
          <a:xfrm>
            <a:off x="553994" y="966053"/>
            <a:ext cx="11213756" cy="4308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defRPr/>
            </a:pPr>
            <a:r>
              <a:rPr lang="fr-CA" b="1" noProof="0">
                <a:latin typeface="Calibri Light"/>
                <a:ea typeface="Calibri Light"/>
                <a:cs typeface="Calibri Light"/>
              </a:rPr>
              <a:t>Rapport de synthèse sur l’examen des obstacles – aperçu des principales constatations</a:t>
            </a:r>
            <a:endParaRPr lang="fr-CA" sz="16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lvl="0">
              <a:defRPr/>
            </a:pPr>
            <a:r>
              <a:rPr lang="fr-CA" sz="1600" b="1" noProof="0">
                <a:solidFill>
                  <a:prstClr val="black"/>
                </a:solidFill>
                <a:latin typeface="Calibri"/>
                <a:ea typeface="Calibri"/>
                <a:cs typeface="Calibri"/>
              </a:rPr>
              <a:t>Bien que la Directive sur l’obligation de prendre des mesures d’adaptation du Secrétariat du Conseil du Trésor nous serve tous de repère, </a:t>
            </a:r>
            <a:r>
              <a:rPr lang="fr-CA" sz="1600" b="1" noProof="0"/>
              <a:t>sa mise en œuvre varie selon les ministères</a:t>
            </a:r>
            <a:r>
              <a:rPr lang="fr-CA" sz="1600" b="1" noProof="0">
                <a:solidFill>
                  <a:prstClr val="black"/>
                </a:solidFill>
                <a:latin typeface="Calibri"/>
                <a:ea typeface="Calibri"/>
                <a:cs typeface="Calibri"/>
              </a:rPr>
              <a:t>. Tous sont cependant confrontés à des défis communs en matière de prestation de services, liés à des processus inefficaces, lourds sur le plan administratif et peu propices à la prise de risques, ce qui entraîne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r>
              <a:rPr kumimoji="0" lang="fr-CA" sz="1600" b="1" i="0" u="none" strike="noStrike" cap="none" normalizeH="0" baseline="0" noProof="0">
                <a:ln>
                  <a:noFill/>
                </a:ln>
                <a:solidFill>
                  <a:prstClr val="black"/>
                </a:solidFill>
                <a:effectLst/>
                <a:uLnTx/>
                <a:uFillTx/>
                <a:latin typeface="Calibri"/>
                <a:ea typeface="Calibri"/>
                <a:cs typeface="Calibri"/>
              </a:rPr>
              <a:t>Un manque de connaissances sur le processus de mesures d’adaptation </a:t>
            </a:r>
            <a:r>
              <a:rPr kumimoji="0" lang="fr-CA" sz="1600" b="0" i="0" u="none" strike="noStrike" cap="none" normalizeH="0" baseline="0" noProof="0">
                <a:ln>
                  <a:noFill/>
                </a:ln>
                <a:solidFill>
                  <a:prstClr val="black"/>
                </a:solidFill>
                <a:effectLst/>
                <a:uLnTx/>
                <a:uFillTx/>
                <a:latin typeface="Calibri"/>
                <a:ea typeface="Calibri"/>
                <a:cs typeface="Calibri"/>
              </a:rPr>
              <a:t>– informations inexactes ou désuètes au sujet du processus </a:t>
            </a: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endParaRPr lang="fr-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lvl="1" indent="-342900">
              <a:buFontTx/>
              <a:buAutoNum type="arabicPeriod"/>
              <a:defRPr/>
            </a:pPr>
            <a:r>
              <a:rPr lang="fr-CA" sz="1600" b="1" noProof="0">
                <a:latin typeface="Calibri"/>
                <a:ea typeface="Calibri"/>
                <a:cs typeface="Calibri"/>
              </a:rPr>
              <a:t>Un m</a:t>
            </a:r>
            <a:r>
              <a:rPr lang="fr-CA" sz="1600" b="1" noProof="0">
                <a:solidFill>
                  <a:prstClr val="black"/>
                </a:solidFill>
                <a:latin typeface="Calibri"/>
                <a:ea typeface="Calibri"/>
                <a:cs typeface="Calibri"/>
              </a:rPr>
              <a:t>anque de transparence du processus, de clarté des rôles </a:t>
            </a:r>
            <a:r>
              <a:rPr lang="fr-CA" sz="1600" b="1" noProof="0">
                <a:latin typeface="Calibri"/>
                <a:ea typeface="Calibri"/>
                <a:cs typeface="Calibri"/>
              </a:rPr>
              <a:t>et de responsabilité</a:t>
            </a:r>
            <a:r>
              <a:rPr lang="fr-CA" sz="1600" noProof="0">
                <a:latin typeface="Calibri"/>
                <a:ea typeface="Calibri"/>
                <a:cs typeface="Calibri"/>
              </a:rPr>
              <a:t> – processus imprécis, répétitifs et morcelés et absence d’autorité unique responsable</a:t>
            </a: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endParaRPr lang="fr-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r>
              <a:rPr kumimoji="0" lang="fr-CA" sz="1600" b="1" i="0" u="none" strike="noStrike" cap="none" normalizeH="0" baseline="0" noProof="0">
                <a:ln>
                  <a:noFill/>
                </a:ln>
                <a:solidFill>
                  <a:prstClr val="black"/>
                </a:solidFill>
                <a:effectLst/>
                <a:uLnTx/>
                <a:uFillTx/>
                <a:latin typeface="Calibri"/>
                <a:ea typeface="Calibri"/>
                <a:cs typeface="Calibri"/>
              </a:rPr>
              <a:t>Manque de confiance et nécessité d’un changement de culture</a:t>
            </a:r>
            <a:r>
              <a:rPr kumimoji="0" lang="fr-CA" sz="1600" b="0" i="0" u="none" strike="noStrike" cap="none" normalizeH="0" baseline="0" noProof="0">
                <a:ln>
                  <a:noFill/>
                </a:ln>
                <a:solidFill>
                  <a:prstClr val="black"/>
                </a:solidFill>
                <a:effectLst/>
                <a:uLnTx/>
                <a:uFillTx/>
                <a:latin typeface="Calibri"/>
                <a:ea typeface="Calibri"/>
                <a:cs typeface="Calibri"/>
              </a:rPr>
              <a:t> – demandes répétées de renseignements personnels ou médicaux, mauvaise communication et retards marqués</a:t>
            </a: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endParaRPr lang="fr-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r>
              <a:rPr kumimoji="0" lang="fr-CA" sz="1600" b="1" i="0" u="none" strike="noStrike" cap="none" normalizeH="0" baseline="0" noProof="0">
                <a:ln>
                  <a:noFill/>
                </a:ln>
                <a:solidFill>
                  <a:prstClr val="black"/>
                </a:solidFill>
                <a:effectLst/>
                <a:uLnTx/>
                <a:uFillTx/>
                <a:latin typeface="Calibri"/>
                <a:ea typeface="Calibri"/>
                <a:cs typeface="Calibri"/>
              </a:rPr>
              <a:t>Modèles de prestation de services de mesures d’adaptation incohérents</a:t>
            </a:r>
            <a:r>
              <a:rPr kumimoji="0" lang="fr-CA" sz="1600" b="0" i="0" u="none" strike="noStrike" cap="none" normalizeH="0" baseline="0" noProof="0">
                <a:ln>
                  <a:noFill/>
                </a:ln>
                <a:solidFill>
                  <a:prstClr val="black"/>
                </a:solidFill>
                <a:effectLst/>
                <a:uLnTx/>
                <a:uFillTx/>
                <a:latin typeface="Calibri"/>
                <a:ea typeface="Calibri"/>
                <a:cs typeface="Calibri"/>
              </a:rPr>
              <a:t> – les ministères utilisent un modèle décentralisé, entièrement centralisé ou semi-centralisé menant à un accès inégal à l’expertise et au soutien</a:t>
            </a:r>
          </a:p>
        </p:txBody>
      </p:sp>
      <p:cxnSp>
        <p:nvCxnSpPr>
          <p:cNvPr id="5" name="Straight Arrow Connector 4">
            <a:extLst>
              <a:ext uri="{FF2B5EF4-FFF2-40B4-BE49-F238E27FC236}">
                <a16:creationId xmlns:a16="http://schemas.microsoft.com/office/drawing/2014/main" id="{C61BE5EC-4EB9-9CAF-921D-5DD8CAC5E839}"/>
              </a:ext>
              <a:ext uri="{C183D7F6-B498-43B3-948B-1728B52AA6E4}">
                <adec:decorative xmlns:adec="http://schemas.microsoft.com/office/drawing/2017/decorative" val="1"/>
              </a:ext>
            </a:extLst>
          </p:cNvPr>
          <p:cNvCxnSpPr/>
          <p:nvPr>
            <p:custDataLst>
              <p:tags r:id="rId4"/>
            </p:custDataLst>
          </p:nvPr>
        </p:nvCxnSpPr>
        <p:spPr>
          <a:xfrm>
            <a:off x="698542" y="898649"/>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AF8442E-0189-0956-9942-1CAE77AC4E9E}"/>
              </a:ext>
            </a:extLst>
          </p:cNvPr>
          <p:cNvSpPr txBox="1"/>
          <p:nvPr/>
        </p:nvSpPr>
        <p:spPr>
          <a:xfrm>
            <a:off x="667361" y="5359186"/>
            <a:ext cx="10923333" cy="1200329"/>
          </a:xfrm>
          <a:prstGeom prst="rect">
            <a:avLst/>
          </a:prstGeom>
          <a:noFill/>
          <a:ln w="19050">
            <a:solidFill>
              <a:schemeClr val="tx1"/>
            </a:solidFill>
          </a:ln>
        </p:spPr>
        <p:txBody>
          <a:bodyPr wrap="square" lIns="91440" tIns="45720" rIns="91440" bIns="45720" anchor="t">
            <a:spAutoFit/>
          </a:bodyPr>
          <a:lstStyle/>
          <a:p>
            <a:pPr algn="ctr">
              <a:defRPr/>
            </a:pPr>
            <a:r>
              <a:rPr lang="fr-CA" sz="1800" noProof="0">
                <a:solidFill>
                  <a:prstClr val="black"/>
                </a:solidFill>
                <a:latin typeface="Calibri"/>
                <a:ea typeface="Calibri"/>
                <a:cs typeface="Calibri"/>
              </a:rPr>
              <a:t>Nos recherches démontrent que le </a:t>
            </a:r>
            <a:r>
              <a:rPr lang="fr-CA" sz="1800">
                <a:solidFill>
                  <a:prstClr val="black"/>
                </a:solidFill>
                <a:latin typeface="Calibri"/>
                <a:ea typeface="Calibri"/>
                <a:cs typeface="Calibri"/>
              </a:rPr>
              <a:t>processus actuel de mesures d’adaptation du lieu de travail est </a:t>
            </a:r>
            <a:r>
              <a:rPr lang="fr-CA" sz="1800" b="1">
                <a:solidFill>
                  <a:prstClr val="black"/>
                </a:solidFill>
                <a:latin typeface="Calibri"/>
                <a:ea typeface="Calibri"/>
                <a:cs typeface="Calibri"/>
              </a:rPr>
              <a:t>accablé </a:t>
            </a:r>
            <a:r>
              <a:rPr lang="fr-CA" b="1">
                <a:solidFill>
                  <a:prstClr val="black"/>
                </a:solidFill>
                <a:latin typeface="Calibri"/>
                <a:ea typeface="Calibri"/>
                <a:cs typeface="Calibri"/>
              </a:rPr>
              <a:t>d’obstacles. Son</a:t>
            </a:r>
            <a:r>
              <a:rPr lang="fr-CA" sz="1800" b="1">
                <a:solidFill>
                  <a:prstClr val="black"/>
                </a:solidFill>
                <a:latin typeface="Calibri"/>
                <a:ea typeface="Calibri"/>
                <a:cs typeface="Calibri"/>
              </a:rPr>
              <a:t> coût d’administration est 260 fois supérieur au coût de la solution elle-même</a:t>
            </a:r>
            <a:r>
              <a:rPr lang="fr-CA" sz="1800">
                <a:solidFill>
                  <a:prstClr val="black"/>
                </a:solidFill>
                <a:latin typeface="Calibri"/>
                <a:ea typeface="Calibri"/>
                <a:cs typeface="Calibri"/>
              </a:rPr>
              <a:t>. </a:t>
            </a:r>
          </a:p>
          <a:p>
            <a:pPr algn="ctr">
              <a:defRPr/>
            </a:pPr>
            <a:r>
              <a:rPr lang="fr-CA" sz="1800">
                <a:solidFill>
                  <a:prstClr val="black"/>
                </a:solidFill>
                <a:latin typeface="Calibri"/>
                <a:ea typeface="Calibri"/>
                <a:cs typeface="Calibri"/>
              </a:rPr>
              <a:t>Sa rationalisation pourrait permettre de réaliser des économies importantes en récupérant la productivité perdue et en améliorant le moral.</a:t>
            </a:r>
            <a:endParaRPr kumimoji="0" lang="fr-CA"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9808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5A7CAA-93B6-49EB-7E30-1398FFC29A84}"/>
              </a:ext>
            </a:extLst>
          </p:cNvPr>
          <p:cNvSpPr>
            <a:spLocks noGrp="1"/>
          </p:cNvSpPr>
          <p:nvPr>
            <p:ph type="sldNum" sz="quarter" idx="12"/>
            <p:custDataLst>
              <p:tags r:id="rId1"/>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91D64-9C86-45A5-B843-D9E3C03B946A}" type="slidenum">
              <a:rPr kumimoji="0" lang="fr-CA"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CA"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3" name="Title 2">
            <a:extLst>
              <a:ext uri="{FF2B5EF4-FFF2-40B4-BE49-F238E27FC236}">
                <a16:creationId xmlns:a16="http://schemas.microsoft.com/office/drawing/2014/main" id="{DFC2F6DA-2087-FA51-406E-41A595046AFE}"/>
              </a:ext>
            </a:extLst>
          </p:cNvPr>
          <p:cNvSpPr txBox="1">
            <a:spLocks noGrp="1"/>
          </p:cNvSpPr>
          <p:nvPr>
            <p:ph type="title" idx="4294967295"/>
            <p:custDataLst>
              <p:tags r:id="rId2"/>
            </p:custDataLst>
          </p:nvPr>
        </p:nvSpPr>
        <p:spPr>
          <a:xfrm>
            <a:off x="553994" y="244594"/>
            <a:ext cx="10611343"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sz="4000" b="1" noProof="0">
                <a:latin typeface="Calibri Light"/>
                <a:ea typeface="Calibri Light"/>
                <a:cs typeface="Calibri Light"/>
              </a:rPr>
              <a:t>Recommandations pour la prestation de services</a:t>
            </a:r>
            <a:endParaRPr lang="fr-CA" b="1" noProof="0">
              <a:latin typeface="Calibri Light" panose="020F0302020204030204" pitchFamily="34" charset="0"/>
              <a:ea typeface="Calibri Light"/>
              <a:cs typeface="Calibri Light" panose="020F0302020204030204" pitchFamily="34" charset="0"/>
            </a:endParaRPr>
          </a:p>
        </p:txBody>
      </p:sp>
      <p:sp>
        <p:nvSpPr>
          <p:cNvPr id="4" name="TextBox 3">
            <a:extLst>
              <a:ext uri="{FF2B5EF4-FFF2-40B4-BE49-F238E27FC236}">
                <a16:creationId xmlns:a16="http://schemas.microsoft.com/office/drawing/2014/main" id="{6F49F26E-2E98-94EA-73EF-3774D0D599DB}"/>
              </a:ext>
            </a:extLst>
          </p:cNvPr>
          <p:cNvSpPr txBox="1"/>
          <p:nvPr>
            <p:custDataLst>
              <p:tags r:id="rId3"/>
            </p:custDataLst>
          </p:nvPr>
        </p:nvSpPr>
        <p:spPr>
          <a:xfrm>
            <a:off x="489122" y="964649"/>
            <a:ext cx="11148884" cy="59708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fr-CA" sz="1500" b="1" noProof="0">
                <a:latin typeface="Calibri"/>
                <a:ea typeface="Calibri"/>
                <a:cs typeface="Calibri"/>
              </a:rPr>
              <a:t>Rapport de synthèse sur l’examen des obstacles – aperçu des recommandations liées au </a:t>
            </a:r>
            <a:r>
              <a:rPr lang="fr-CA" sz="1500" b="1">
                <a:latin typeface="Calibri"/>
                <a:ea typeface="Calibri"/>
                <a:cs typeface="Calibri"/>
              </a:rPr>
              <a:t>processus</a:t>
            </a:r>
            <a:endParaRPr lang="en-US"/>
          </a:p>
          <a:p>
            <a:pPr lvl="0">
              <a:defRPr/>
            </a:pPr>
            <a:r>
              <a:rPr lang="fr-CA" sz="1500">
                <a:solidFill>
                  <a:prstClr val="black"/>
                </a:solidFill>
                <a:latin typeface="Calibri"/>
                <a:ea typeface="Calibri"/>
                <a:cs typeface="Calibri"/>
              </a:rPr>
              <a:t>Le</a:t>
            </a:r>
            <a:r>
              <a:rPr lang="fr-CA" sz="1500" noProof="0">
                <a:solidFill>
                  <a:prstClr val="black"/>
                </a:solidFill>
                <a:latin typeface="Calibri"/>
                <a:ea typeface="Calibri"/>
                <a:cs typeface="Calibri"/>
              </a:rPr>
              <a:t> rapport formule les </a:t>
            </a:r>
            <a:r>
              <a:rPr lang="fr-CA" sz="1500" b="1" noProof="0">
                <a:solidFill>
                  <a:prstClr val="black"/>
                </a:solidFill>
                <a:latin typeface="Calibri"/>
                <a:ea typeface="Calibri"/>
                <a:cs typeface="Calibri"/>
              </a:rPr>
              <a:t>recommandations suivantes</a:t>
            </a:r>
            <a:r>
              <a:rPr lang="fr-CA" sz="1500" noProof="0">
                <a:solidFill>
                  <a:prstClr val="black"/>
                </a:solidFill>
                <a:latin typeface="Calibri"/>
                <a:ea typeface="Calibri"/>
                <a:cs typeface="Calibri"/>
              </a:rPr>
              <a:t> afin d’éliminer les obstacles, tout en améliorant l’efficacité globale du processus ainsi que l’expérience des utilisateurs :</a:t>
            </a:r>
            <a:endParaRPr lang="fr-CA">
              <a:solidFill>
                <a:prstClr val="black"/>
              </a:solidFill>
            </a:endParaRPr>
          </a:p>
          <a:p>
            <a:pPr lvl="0">
              <a:defRPr/>
            </a:pPr>
            <a:endParaRPr lang="fr-CA" sz="1500" noProof="0">
              <a:solidFill>
                <a:prstClr val="black"/>
              </a:solidFill>
              <a:latin typeface="Calibri"/>
              <a:ea typeface="Calibri"/>
              <a:cs typeface="Calibri"/>
            </a:endParaRPr>
          </a:p>
          <a:p>
            <a:pPr marL="800100" lvl="1" indent="-342900">
              <a:buFontTx/>
              <a:buAutoNum type="arabicPeriod"/>
              <a:defRPr/>
            </a:pPr>
            <a:r>
              <a:rPr lang="fr-CA" sz="1400" b="1" noProof="0">
                <a:solidFill>
                  <a:prstClr val="black"/>
                </a:solidFill>
                <a:latin typeface="Calibri"/>
                <a:ea typeface="Calibri"/>
                <a:cs typeface="Calibri"/>
              </a:rPr>
              <a:t>Créer une équipe responsable de l’obligation de prendre des mesures d’adaptation (OPMA) et un modèle hybride pour la prestation de services</a:t>
            </a:r>
          </a:p>
          <a:p>
            <a:pPr marL="1257300" lvl="2" indent="-342900">
              <a:buFont typeface="Arial,Sans-Serif"/>
              <a:buChar char="•"/>
              <a:defRPr/>
            </a:pPr>
            <a:r>
              <a:rPr lang="fr-CA" sz="1200" noProof="0">
                <a:solidFill>
                  <a:prstClr val="black"/>
                </a:solidFill>
                <a:latin typeface="Calibri"/>
                <a:ea typeface="Calibri"/>
                <a:cs typeface="Calibri"/>
              </a:rPr>
              <a:t>Utiliser un modèle de prestations de services hybride en créant une équipe OPMA dédiée et des solutions de mesures d’adaptation appuyée par les gestionnaires. L’équipe OPMA travaillerait sur les cas complexes, de nature délicate, ou à incidence élevée où leur expertise est nécessaire. Les gestionnaires pourraient traiter directement les solutions simples relevant de leur champ de compétence, ce qui réduirait le temps d’attente des employés en éliminant les processus ou les approbations inutiles. </a:t>
            </a:r>
          </a:p>
          <a:p>
            <a:pPr marL="1257300" lvl="2" indent="-342900">
              <a:buFont typeface="Arial,Sans-Serif"/>
              <a:buChar char="•"/>
              <a:defRPr/>
            </a:pPr>
            <a:r>
              <a:rPr lang="fr-CA" sz="1200" noProof="0">
                <a:solidFill>
                  <a:prstClr val="black"/>
                </a:solidFill>
                <a:latin typeface="Calibri"/>
                <a:ea typeface="Calibri"/>
                <a:cs typeface="Calibri"/>
              </a:rPr>
              <a:t>Les outils du PAMA peuvent guider les ministères dans la constitution d’équipes centralisées, tout en adoptant une approche hybride. </a:t>
            </a:r>
            <a:br>
              <a:rPr lang="fr-CA" sz="1200" noProof="0">
                <a:latin typeface="Calibri"/>
                <a:ea typeface="Calibri"/>
                <a:cs typeface="Calibri"/>
              </a:rPr>
            </a:br>
            <a:endParaRPr lang="fr-CA" sz="1200" noProof="0">
              <a:solidFill>
                <a:prstClr val="black"/>
              </a:solidFill>
              <a:latin typeface="Calibri"/>
              <a:ea typeface="Calibri"/>
              <a:cs typeface="Calibri"/>
            </a:endParaRPr>
          </a:p>
          <a:p>
            <a:pPr marL="800100" lvl="1" indent="-342900">
              <a:buFont typeface="+mj-lt"/>
              <a:buAutoNum type="arabicPeriod"/>
              <a:defRPr/>
            </a:pPr>
            <a:r>
              <a:rPr kumimoji="0" lang="fr-CA" sz="1400" b="1" i="0" u="none" strike="noStrike" cap="none" normalizeH="0" baseline="0" noProof="0">
                <a:ln>
                  <a:noFill/>
                </a:ln>
                <a:solidFill>
                  <a:prstClr val="black"/>
                </a:solidFill>
                <a:effectLst/>
                <a:uLnTx/>
                <a:uFillTx/>
                <a:latin typeface="Calibri"/>
                <a:ea typeface="Calibri"/>
                <a:cs typeface="Calibri"/>
              </a:rPr>
              <a:t>Adopter une approche «</a:t>
            </a:r>
            <a:r>
              <a:rPr kumimoji="0" lang="fr-CA" sz="1400" b="1" i="1" u="none" strike="noStrike" cap="none" normalizeH="0" baseline="0" noProof="0">
                <a:ln>
                  <a:noFill/>
                </a:ln>
                <a:solidFill>
                  <a:prstClr val="black"/>
                </a:solidFill>
                <a:effectLst/>
                <a:uLnTx/>
                <a:uFillTx/>
                <a:latin typeface="Calibri"/>
                <a:ea typeface="Calibri"/>
                <a:cs typeface="Calibri"/>
              </a:rPr>
              <a:t>Oui par défaut</a:t>
            </a:r>
            <a:r>
              <a:rPr kumimoji="0" lang="fr-CA" sz="1400" b="1" i="0" u="none" strike="noStrike" cap="none" normalizeH="0" baseline="0" noProof="0">
                <a:ln>
                  <a:noFill/>
                </a:ln>
                <a:solidFill>
                  <a:prstClr val="black"/>
                </a:solidFill>
                <a:effectLst/>
                <a:uLnTx/>
                <a:uFillTx/>
                <a:latin typeface="Calibri"/>
                <a:ea typeface="Calibri"/>
                <a:cs typeface="Calibri"/>
              </a:rPr>
              <a:t>» pour les demandes à faible coût</a:t>
            </a:r>
            <a:endParaRPr lang="fr-CA" sz="1400" b="1" i="0" u="none" strike="noStrike" cap="none" normalizeH="0" baseline="0" noProof="0">
              <a:ln>
                <a:noFill/>
              </a:ln>
              <a:solidFill>
                <a:prstClr val="black"/>
              </a:solidFill>
              <a:effectLst/>
              <a:uLnTx/>
              <a:uFillTx/>
              <a:latin typeface="Calibri"/>
              <a:ea typeface="Calibri"/>
              <a:cs typeface="Calibri"/>
            </a:endParaRPr>
          </a:p>
          <a:p>
            <a:pPr marL="1257300" lvl="2" indent="-342900">
              <a:buFont typeface="Arial" panose="020B0604020202020204" pitchFamily="34" charset="0"/>
              <a:buChar char="•"/>
              <a:defRPr/>
            </a:pPr>
            <a:r>
              <a:rPr lang="fr-CA" sz="1200" noProof="0">
                <a:latin typeface="Calibri"/>
                <a:ea typeface="Calibri"/>
                <a:cs typeface="Calibri"/>
              </a:rPr>
              <a:t>Les solutions de mesures d’adaptation courantes et peu coûteuses (p. ex. inférieures à 1 000 dollars) devraient être automatiquement approuvées afin de réduire le fardeau administratif et d’assurer un soutien adéquat aux employés en temps opportun.</a:t>
            </a:r>
            <a:r>
              <a:rPr kumimoji="0" lang="fr-CA" sz="1200" i="0" u="none" strike="noStrike" cap="none" normalizeH="0" baseline="0" noProof="0">
                <a:ln>
                  <a:noFill/>
                </a:ln>
                <a:solidFill>
                  <a:prstClr val="black"/>
                </a:solidFill>
                <a:effectLst/>
                <a:uLnTx/>
                <a:uFillTx/>
                <a:latin typeface="Calibri"/>
                <a:ea typeface="Calibri"/>
                <a:cs typeface="Calibri"/>
              </a:rPr>
              <a:t> </a:t>
            </a:r>
            <a:endParaRPr lang="fr-CA" sz="1200" i="0" u="none" strike="noStrike" cap="none" normalizeH="0" baseline="0" noProof="0">
              <a:ln>
                <a:noFill/>
              </a:ln>
              <a:solidFill>
                <a:prstClr val="black"/>
              </a:solidFill>
              <a:effectLst/>
              <a:uLnTx/>
              <a:uFillTx/>
              <a:latin typeface="Calibri"/>
              <a:ea typeface="Calibri"/>
              <a:cs typeface="Calibri"/>
            </a:endParaRPr>
          </a:p>
          <a:p>
            <a:pPr marL="1257300" lvl="2" indent="-342900">
              <a:buFont typeface="Arial" panose="020B0604020202020204" pitchFamily="34" charset="0"/>
              <a:buChar char="•"/>
              <a:defRPr/>
            </a:pPr>
            <a:r>
              <a:rPr lang="fr-CA" sz="1200" noProof="0">
                <a:solidFill>
                  <a:prstClr val="black"/>
                </a:solidFill>
                <a:latin typeface="Calibri"/>
                <a:ea typeface="Calibri"/>
                <a:cs typeface="Calibri"/>
              </a:rPr>
              <a:t>Les administrateurs généraux sont bien placés pour déléguer les pouvoirs pertinents afin de faciliter cette transition et de contribuer à un processus plus fluide et efficace, favorisant ainsi la productivité des employés.</a:t>
            </a:r>
          </a:p>
          <a:p>
            <a:pPr marL="1257300" lvl="2" indent="-342900">
              <a:buFont typeface="Arial" panose="020B0604020202020204" pitchFamily="34" charset="0"/>
              <a:buChar char="•"/>
              <a:defRPr/>
            </a:pPr>
            <a:endParaRPr lang="fr-CA" sz="1200" noProof="0">
              <a:solidFill>
                <a:prstClr val="black"/>
              </a:solidFill>
              <a:latin typeface="Calibri"/>
              <a:ea typeface="Calibri"/>
              <a:cs typeface="Calibri"/>
            </a:endParaRPr>
          </a:p>
          <a:p>
            <a:pPr marL="800100" marR="0" lvl="1" indent="-342900" algn="l" defTabSz="914400" rtl="0" eaLnBrk="1" fontAlgn="auto" latinLnBrk="0" hangingPunct="1">
              <a:spcBef>
                <a:spcPts val="0"/>
              </a:spcBef>
              <a:spcAft>
                <a:spcPts val="0"/>
              </a:spcAft>
              <a:buClrTx/>
              <a:buSzTx/>
              <a:buFontTx/>
              <a:buAutoNum type="arabicPeriod"/>
              <a:tabLst/>
              <a:defRPr/>
            </a:pPr>
            <a:r>
              <a:rPr kumimoji="0" lang="fr-CA" sz="1400" b="1" i="0" u="none" strike="noStrike" cap="none" normalizeH="0" baseline="0" noProof="0">
                <a:ln>
                  <a:noFill/>
                </a:ln>
                <a:solidFill>
                  <a:prstClr val="black"/>
                </a:solidFill>
                <a:effectLst/>
                <a:uLnTx/>
                <a:uFillTx/>
                <a:latin typeface="Calibri"/>
                <a:ea typeface="Calibri"/>
                <a:cs typeface="Calibri"/>
              </a:rPr>
              <a:t>Limiter les demandes de certificats médicaux à des cas exceptionnels</a:t>
            </a:r>
            <a:endParaRPr lang="fr-CA" sz="1400" b="1" i="0" u="none" strike="noStrike" cap="none" normalizeH="0" baseline="0" noProof="0">
              <a:ln>
                <a:noFill/>
              </a:ln>
              <a:solidFill>
                <a:prstClr val="black"/>
              </a:solidFill>
              <a:effectLst/>
              <a:uLnTx/>
              <a:uFillTx/>
              <a:latin typeface="Calibri"/>
              <a:ea typeface="Calibri"/>
              <a:cs typeface="Calibri"/>
            </a:endParaRPr>
          </a:p>
          <a:p>
            <a:pPr marL="1257300" lvl="2" indent="-342900">
              <a:buFont typeface="Arial" panose="020B0604020202020204" pitchFamily="34" charset="0"/>
              <a:buChar char="•"/>
              <a:defRPr/>
            </a:pPr>
            <a:r>
              <a:rPr lang="fr-CA" sz="1200" noProof="0">
                <a:latin typeface="Calibri"/>
                <a:ea typeface="Calibri"/>
                <a:cs typeface="Calibri"/>
              </a:rPr>
              <a:t>La présentation de documents médicaux doit être réservée aux situations où les obstacles ne sont pas évidents.</a:t>
            </a:r>
            <a:r>
              <a:rPr lang="fr-CA" sz="1200" noProof="0">
                <a:solidFill>
                  <a:prstClr val="black"/>
                </a:solidFill>
                <a:latin typeface="Calibri"/>
                <a:ea typeface="Calibri"/>
                <a:cs typeface="Calibri"/>
              </a:rPr>
              <a:t> </a:t>
            </a:r>
            <a:r>
              <a:rPr lang="fr-CA" sz="1200" i="0" u="none" strike="noStrike" cap="none" normalizeH="0" baseline="0" noProof="0">
                <a:ln>
                  <a:noFill/>
                </a:ln>
                <a:solidFill>
                  <a:prstClr val="black"/>
                </a:solidFill>
                <a:effectLst/>
                <a:uLnTx/>
                <a:uFillTx/>
                <a:latin typeface="Calibri"/>
                <a:ea typeface="Calibri"/>
                <a:cs typeface="Calibri"/>
              </a:rPr>
              <a:t>Les mesures d’adaptation bien comprises </a:t>
            </a:r>
            <a:r>
              <a:rPr lang="fr-CA" sz="1200" noProof="0">
                <a:solidFill>
                  <a:prstClr val="black"/>
                </a:solidFill>
                <a:latin typeface="Calibri"/>
                <a:ea typeface="Calibri"/>
                <a:cs typeface="Calibri"/>
              </a:rPr>
              <a:t>peuvent être mises en place sans formalités supplémentaires, ce qui allège la charge de travail des employés, des gestionnaires et des équipes responsables de l’OPMA, tout en protégeant contre des demandes excessives ou intrusives.</a:t>
            </a:r>
          </a:p>
          <a:p>
            <a:pPr marL="1257300" lvl="2" indent="-342900">
              <a:buFont typeface="Arial" panose="020B0604020202020204" pitchFamily="34" charset="0"/>
              <a:buChar char="•"/>
              <a:defRPr/>
            </a:pPr>
            <a:r>
              <a:rPr lang="fr-CA" sz="1200" noProof="0"/>
              <a:t>Le ministère de la Justice travaille actuellement à l’amélioration du prototype d’un guide sur les cas nécessitant des certificats ou des documents médicaux.</a:t>
            </a:r>
          </a:p>
          <a:p>
            <a:pPr marL="1257300" lvl="2" indent="-342900">
              <a:buFont typeface="Arial" panose="020B0604020202020204" pitchFamily="34" charset="0"/>
              <a:buChar char="•"/>
              <a:defRPr/>
            </a:pPr>
            <a:endParaRPr lang="fr-CA" sz="1200" noProof="0"/>
          </a:p>
          <a:p>
            <a:pPr marL="800100" lvl="1" indent="-342900">
              <a:buAutoNum type="arabicPeriod"/>
              <a:defRPr/>
            </a:pPr>
            <a:r>
              <a:rPr lang="fr-CA" sz="1400" b="1" noProof="0">
                <a:solidFill>
                  <a:prstClr val="black"/>
                </a:solidFill>
                <a:latin typeface="Calibri"/>
                <a:ea typeface="Calibri"/>
                <a:cs typeface="Calibri"/>
              </a:rPr>
              <a:t>Exploiter les outils d’intelligence artificielle (IA)</a:t>
            </a:r>
          </a:p>
          <a:p>
            <a:pPr marL="1257300" lvl="2" indent="-342900">
              <a:buFont typeface="Arial,Sans-Serif" panose="020B0604020202020204" pitchFamily="34" charset="0"/>
              <a:buChar char="•"/>
              <a:defRPr/>
            </a:pPr>
            <a:r>
              <a:rPr lang="fr-CA" sz="1200" noProof="0">
                <a:solidFill>
                  <a:prstClr val="black"/>
                </a:solidFill>
                <a:latin typeface="Calibri"/>
                <a:ea typeface="Calibri"/>
                <a:cs typeface="Calibri"/>
              </a:rPr>
              <a:t>L’utilisation d’outils basés sur l’IA, comme des robots conversationnels, entraînés sur les politiques relatives aux mesures d’adaptation et les pratiques exemplaires ministérielles, afin d’offrir des conseils clairs et uniformes à partir d’une ressource centralisée. </a:t>
            </a:r>
          </a:p>
          <a:p>
            <a:pPr marL="1257300" lvl="2" indent="-342900">
              <a:buFont typeface="Arial,Sans-Serif" panose="020B0604020202020204" pitchFamily="34" charset="0"/>
              <a:buChar char="•"/>
              <a:defRPr/>
            </a:pPr>
            <a:r>
              <a:rPr lang="fr-CA" sz="1200" noProof="0">
                <a:solidFill>
                  <a:prstClr val="black"/>
                </a:solidFill>
                <a:latin typeface="Calibri"/>
                <a:ea typeface="Calibri"/>
                <a:cs typeface="Calibri"/>
              </a:rPr>
              <a:t>Transports Canada (TC) développe actuellement un robot conversationnel utilisant l’IA qui pourrait répondre à cette recommandation. </a:t>
            </a:r>
          </a:p>
        </p:txBody>
      </p:sp>
      <p:cxnSp>
        <p:nvCxnSpPr>
          <p:cNvPr id="5" name="Straight Arrow Connector 4">
            <a:extLst>
              <a:ext uri="{FF2B5EF4-FFF2-40B4-BE49-F238E27FC236}">
                <a16:creationId xmlns:a16="http://schemas.microsoft.com/office/drawing/2014/main" id="{C61BE5EC-4EB9-9CAF-921D-5DD8CAC5E839}"/>
              </a:ext>
              <a:ext uri="{C183D7F6-B498-43B3-948B-1728B52AA6E4}">
                <adec:decorative xmlns:adec="http://schemas.microsoft.com/office/drawing/2017/decorative" val="1"/>
              </a:ext>
            </a:extLst>
          </p:cNvPr>
          <p:cNvCxnSpPr/>
          <p:nvPr>
            <p:custDataLst>
              <p:tags r:id="rId4"/>
            </p:custDataLst>
          </p:nvPr>
        </p:nvCxnSpPr>
        <p:spPr>
          <a:xfrm>
            <a:off x="698542" y="895768"/>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3007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4"/>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4"/>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Custom Desig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5F598F1A95F44CAD65378B25145D02" ma:contentTypeVersion="20" ma:contentTypeDescription="Create a new document." ma:contentTypeScope="" ma:versionID="725f4e4b5fd1c328069bbd53a8ae5d75">
  <xsd:schema xmlns:xsd="http://www.w3.org/2001/XMLSchema" xmlns:xs="http://www.w3.org/2001/XMLSchema" xmlns:p="http://schemas.microsoft.com/office/2006/metadata/properties" xmlns:ns2="83430159-1845-4167-ba9d-902ab8b9998e" xmlns:ns3="b0ade7d1-edcb-4f22-8a7a-5aa2a869a89a" targetNamespace="http://schemas.microsoft.com/office/2006/metadata/properties" ma:root="true" ma:fieldsID="acd08c0e5f9c63afba9e21018d1527b6" ns2:_="" ns3:_="">
    <xsd:import namespace="83430159-1845-4167-ba9d-902ab8b9998e"/>
    <xsd:import namespace="b0ade7d1-edcb-4f22-8a7a-5aa2a869a8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ServiceSearchProperties" minOccurs="0"/>
                <xsd:element ref="ns2:MediaServiceLocation" minOccurs="0"/>
                <xsd:element ref="ns2:NewsletterCategory" minOccurs="0"/>
                <xsd:element ref="ns2:Date_x0020_of_x0020_Request" minOccurs="0"/>
                <xsd:element ref="ns2:Da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430159-1845-4167-ba9d-902ab8b999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6c29cb-b2b6-401e-927c-c6264ba4632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NewsletterCategory" ma:index="23" nillable="true" ma:displayName="Newsletter Category" ma:description="Please choose which category of the newsletter you'd like this information to be displayed." ma:format="Dropdown" ma:internalName="NewsletterCategory">
      <xsd:simpleType>
        <xsd:restriction base="dms:Choice">
          <xsd:enumeration value="General"/>
          <xsd:enumeration value="CEO Message"/>
          <xsd:enumeration value="Advocacy and Research"/>
          <xsd:enumeration value="Outreach and Engagement"/>
          <xsd:enumeration value="Equity, Diversity and Inclusion"/>
          <xsd:enumeration value="Total Compensation"/>
          <xsd:enumeration value="Executive Learning Opps"/>
          <xsd:enumeration value="Membership"/>
          <xsd:enumeration value="Signature Events"/>
          <xsd:enumeration value="Careers at APEX"/>
          <xsd:enumeration value="Board of Directors"/>
          <xsd:enumeration value="Resources and Tools"/>
        </xsd:restriction>
      </xsd:simpleType>
    </xsd:element>
    <xsd:element name="Date_x0020_of_x0020_Request" ma:index="24" nillable="true" ma:displayName="Date of Payout" ma:format="DateOnly" ma:internalName="Date_x0020_of_x0020_Request">
      <xsd:simpleType>
        <xsd:restriction base="dms:DateTime"/>
      </xsd:simpleType>
    </xsd:element>
    <xsd:element name="Date" ma:index="25" nillable="true" ma:displayName="Date" ma:format="DateOnly" ma:internalName="Date">
      <xsd:simpleType>
        <xsd:restriction base="dms:DateTim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0ade7d1-edcb-4f22-8a7a-5aa2a869a89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73d612c-f5f9-4e10-a687-d0a0f4d87c1c}" ma:internalName="TaxCatchAll" ma:showField="CatchAllData" ma:web="b0ade7d1-edcb-4f22-8a7a-5aa2a869a8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0ade7d1-edcb-4f22-8a7a-5aa2a869a89a" xsi:nil="true"/>
    <lcf76f155ced4ddcb4097134ff3c332f xmlns="83430159-1845-4167-ba9d-902ab8b9998e">
      <Terms xmlns="http://schemas.microsoft.com/office/infopath/2007/PartnerControls"/>
    </lcf76f155ced4ddcb4097134ff3c332f>
    <NewsletterCategory xmlns="83430159-1845-4167-ba9d-902ab8b9998e" xsi:nil="true"/>
    <Date_x0020_of_x0020_Request xmlns="83430159-1845-4167-ba9d-902ab8b9998e" xsi:nil="true"/>
    <Date xmlns="83430159-1845-4167-ba9d-902ab8b9998e" xsi:nil="true"/>
  </documentManagement>
</p:properties>
</file>

<file path=customXml/itemProps1.xml><?xml version="1.0" encoding="utf-8"?>
<ds:datastoreItem xmlns:ds="http://schemas.openxmlformats.org/officeDocument/2006/customXml" ds:itemID="{4E9F5684-B81A-417C-BFC4-8678D4F26D4A}"/>
</file>

<file path=customXml/itemProps2.xml><?xml version="1.0" encoding="utf-8"?>
<ds:datastoreItem xmlns:ds="http://schemas.openxmlformats.org/officeDocument/2006/customXml" ds:itemID="{6FD26E4D-776F-4999-B8AE-29610C0AF58C}">
  <ds:schemaRefs>
    <ds:schemaRef ds:uri="http://schemas.microsoft.com/sharepoint/v3/contenttype/forms"/>
  </ds:schemaRefs>
</ds:datastoreItem>
</file>

<file path=customXml/itemProps3.xml><?xml version="1.0" encoding="utf-8"?>
<ds:datastoreItem xmlns:ds="http://schemas.openxmlformats.org/officeDocument/2006/customXml" ds:itemID="{9567FEA6-2B08-4FEE-B4AA-F35E4137F7FF}">
  <ds:schemaRefs>
    <ds:schemaRef ds:uri="f9e6fabd-0f57-4c2d-9f78-5d80e83941cf"/>
    <ds:schemaRef ds:uri="fc36ef8f-3e5b-4419-9806-6ebe770d795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9ed55846-8a81-4246-acd8-b1a01abfc0d1}" enabled="0" method="" siteId="{9ed55846-8a81-4246-acd8-b1a01abfc0d1}" removed="1"/>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21</Slides>
  <Notes>13</Notes>
  <HiddenSlides>0</HiddenSlides>
  <ScaleCrop>false</ScaleCrop>
  <HeadingPairs>
    <vt:vector size="4" baseType="variant">
      <vt:variant>
        <vt:lpstr>Theme</vt:lpstr>
      </vt:variant>
      <vt:variant>
        <vt:i4>4</vt:i4>
      </vt:variant>
      <vt:variant>
        <vt:lpstr>Slide Titles</vt:lpstr>
      </vt:variant>
      <vt:variant>
        <vt:i4>21</vt:i4>
      </vt:variant>
    </vt:vector>
  </HeadingPairs>
  <TitlesOfParts>
    <vt:vector size="25" baseType="lpstr">
      <vt:lpstr>Custom Design</vt:lpstr>
      <vt:lpstr>1_Custom Design</vt:lpstr>
      <vt:lpstr>Office Theme</vt:lpstr>
      <vt:lpstr>1_Office Theme</vt:lpstr>
      <vt:lpstr> PROJET D’AMÉLIORATION DES MESURES D’ADAPTATION</vt:lpstr>
      <vt:lpstr>Accessibilité</vt:lpstr>
      <vt:lpstr>Objectifs</vt:lpstr>
      <vt:lpstr>Le PAMA : un projet toujours pertinent</vt:lpstr>
      <vt:lpstr>Notre parcours vers 2040</vt:lpstr>
      <vt:lpstr>La vision PAMA</vt:lpstr>
      <vt:lpstr>En une seule année…</vt:lpstr>
      <vt:lpstr>Enseignements liés à la prestation de services </vt:lpstr>
      <vt:lpstr>Recommandations pour la prestation de services</vt:lpstr>
      <vt:lpstr>Trousse d’outils pour la prestation des services destinés aux organisations</vt:lpstr>
      <vt:lpstr>Comment mettre en œuvre le modèle de maturité du PAMA </vt:lpstr>
      <vt:lpstr>Maturity Self-Assessment Tool – Demo </vt:lpstr>
      <vt:lpstr>Trousse d’outils pour les utilisateurs de services</vt:lpstr>
      <vt:lpstr>Process Map - Demo</vt:lpstr>
      <vt:lpstr>Comment appliquer le PAMA en tant que cadre</vt:lpstr>
      <vt:lpstr>Intégrer le Passeport d’accessibilité numérique du milieu de travail du GC dans les processus des ministères</vt:lpstr>
      <vt:lpstr>Prochaines étapes</vt:lpstr>
      <vt:lpstr>Comment pouvez-vous contribuer?</vt:lpstr>
      <vt:lpstr>Annexes</vt:lpstr>
      <vt:lpstr>Annexe A  - Prestation de services de premier ordre</vt:lpstr>
      <vt:lpstr>Annexe B - Schéma du processus lié aux mesures d’adaptation du lieu de travail</vt:lpstr>
    </vt:vector>
  </TitlesOfParts>
  <Company>Gouvernement du Canada - Government of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thinking: Better Accommodations Project</dc:title>
  <dc:creator>McArthur, Paul PD [NC]</dc:creator>
  <cp:revision>4</cp:revision>
  <cp:lastPrinted>2025-04-22T14:57:31Z</cp:lastPrinted>
  <dcterms:created xsi:type="dcterms:W3CDTF">2024-10-02T18:38:40Z</dcterms:created>
  <dcterms:modified xsi:type="dcterms:W3CDTF">2025-11-10T19:12:53Z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0x0101009D5F598F1A95F44CAD65378B25145D02</vt:lpwstr>
  </property>
  <property fmtid="{D5CDD505-2E9C-101B-9397-08002B2CF9AE}" pid="3" name="MediaServiceImageTags">
    <vt:lpwstr/>
  </property>
  <property fmtid="{D5CDD505-2E9C-101B-9397-08002B2CF9AE}" pid="4" name="MSIP_Label_3d0ca00b-3f0e-465a-aac7-1a6a22fcea40_Enabled">
    <vt:lpwstr>true</vt:lpwstr>
  </property>
  <property fmtid="{D5CDD505-2E9C-101B-9397-08002B2CF9AE}" pid="5" name="MSIP_Label_3d0ca00b-3f0e-465a-aac7-1a6a22fcea40_SetDate">
    <vt:lpwstr>2025-09-05T17:57:20Z</vt:lpwstr>
  </property>
  <property fmtid="{D5CDD505-2E9C-101B-9397-08002B2CF9AE}" pid="6" name="MSIP_Label_3d0ca00b-3f0e-465a-aac7-1a6a22fcea40_Method">
    <vt:lpwstr>Privileged</vt:lpwstr>
  </property>
  <property fmtid="{D5CDD505-2E9C-101B-9397-08002B2CF9AE}" pid="7" name="MSIP_Label_3d0ca00b-3f0e-465a-aac7-1a6a22fcea40_Name">
    <vt:lpwstr>3d0ca00b-3f0e-465a-aac7-1a6a22fcea40</vt:lpwstr>
  </property>
  <property fmtid="{D5CDD505-2E9C-101B-9397-08002B2CF9AE}" pid="8" name="MSIP_Label_3d0ca00b-3f0e-465a-aac7-1a6a22fcea40_SiteId">
    <vt:lpwstr>6397df10-4595-4047-9c4f-03311282152b</vt:lpwstr>
  </property>
  <property fmtid="{D5CDD505-2E9C-101B-9397-08002B2CF9AE}" pid="9" name="MSIP_Label_3d0ca00b-3f0e-465a-aac7-1a6a22fcea40_ActionId">
    <vt:lpwstr>cba41a7e-025e-4339-9996-bf7f54819f89</vt:lpwstr>
  </property>
  <property fmtid="{D5CDD505-2E9C-101B-9397-08002B2CF9AE}" pid="10" name="MSIP_Label_3d0ca00b-3f0e-465a-aac7-1a6a22fcea40_ContentBits">
    <vt:lpwstr>1</vt:lpwstr>
  </property>
  <property fmtid="{D5CDD505-2E9C-101B-9397-08002B2CF9AE}" pid="11" name="MSIP_Label_3d0ca00b-3f0e-465a-aac7-1a6a22fcea40_Tag">
    <vt:lpwstr>10, 0, 1, 1</vt:lpwstr>
  </property>
  <property fmtid="{D5CDD505-2E9C-101B-9397-08002B2CF9AE}" pid="12" name="ClassificationContentMarkingHeaderLocations">
    <vt:lpwstr>Custom Design:5\1_Custom Design:5\Office Theme:8\1_Office Theme:8</vt:lpwstr>
  </property>
  <property fmtid="{D5CDD505-2E9C-101B-9397-08002B2CF9AE}" pid="13" name="ClassificationContentMarkingHeaderText">
    <vt:lpwstr>UNCLASSIFIED / NON CLASSIFIÉ</vt:lpwstr>
  </property>
</Properties>
</file>