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0.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6.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7.xml" ContentType="application/vnd.openxmlformats-officedocument.presentationml.notesSlide+xml"/>
  <Override PartName="/ppt/tags/tag111.xml" ContentType="application/vnd.openxmlformats-officedocument.presentationml.tags+xml"/>
  <Override PartName="/ppt/notesSlides/notesSlide1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9.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1.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22.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3.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24.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25.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6.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7.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28.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29.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30.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notesSlides/notesSlide31.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32.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33.xml" ContentType="application/vnd.openxmlformats-officedocument.presentationml.notesSlide+xml"/>
  <Override PartName="/ppt/tags/tag184.xml" ContentType="application/vnd.openxmlformats-officedocument.presentationml.tags+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9"/>
  </p:notesMasterIdLst>
  <p:handoutMasterIdLst>
    <p:handoutMasterId r:id="rId40"/>
  </p:handoutMasterIdLst>
  <p:sldIdLst>
    <p:sldId id="355" r:id="rId5"/>
    <p:sldId id="492" r:id="rId6"/>
    <p:sldId id="356" r:id="rId7"/>
    <p:sldId id="359" r:id="rId8"/>
    <p:sldId id="458" r:id="rId9"/>
    <p:sldId id="400" r:id="rId10"/>
    <p:sldId id="431" r:id="rId11"/>
    <p:sldId id="454" r:id="rId12"/>
    <p:sldId id="433" r:id="rId13"/>
    <p:sldId id="342" r:id="rId14"/>
    <p:sldId id="519" r:id="rId15"/>
    <p:sldId id="524" r:id="rId16"/>
    <p:sldId id="520" r:id="rId17"/>
    <p:sldId id="525" r:id="rId18"/>
    <p:sldId id="405" r:id="rId19"/>
    <p:sldId id="488" r:id="rId20"/>
    <p:sldId id="489" r:id="rId21"/>
    <p:sldId id="526" r:id="rId22"/>
    <p:sldId id="469" r:id="rId23"/>
    <p:sldId id="484" r:id="rId24"/>
    <p:sldId id="472" r:id="rId25"/>
    <p:sldId id="441" r:id="rId26"/>
    <p:sldId id="506" r:id="rId27"/>
    <p:sldId id="510" r:id="rId28"/>
    <p:sldId id="513" r:id="rId29"/>
    <p:sldId id="497" r:id="rId30"/>
    <p:sldId id="452" r:id="rId31"/>
    <p:sldId id="453" r:id="rId32"/>
    <p:sldId id="515" r:id="rId33"/>
    <p:sldId id="504" r:id="rId34"/>
    <p:sldId id="505" r:id="rId35"/>
    <p:sldId id="455" r:id="rId36"/>
    <p:sldId id="339" r:id="rId37"/>
    <p:sldId id="415"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2" spinCount="100000" saltData="HqoNV4qKW7i0e8iJ9Z7oqg==" hashData="3rP8pu7MoKzqG38MXuuGgZnFTW84EmEz/ImPTZq9MCg="/>
  <p:extLst>
    <p:ext uri="{521415D9-36F7-43E2-AB2F-B90AF26B5E84}">
      <p14:sectionLst xmlns:p14="http://schemas.microsoft.com/office/powerpoint/2010/main">
        <p14:section name="Introduction Slide" id="{56136720-ED2E-4538-8909-446633E7D5F7}">
          <p14:sldIdLst>
            <p14:sldId id="355"/>
            <p14:sldId id="492"/>
            <p14:sldId id="356"/>
            <p14:sldId id="359"/>
            <p14:sldId id="458"/>
            <p14:sldId id="400"/>
            <p14:sldId id="431"/>
            <p14:sldId id="454"/>
            <p14:sldId id="433"/>
            <p14:sldId id="342"/>
            <p14:sldId id="519"/>
            <p14:sldId id="524"/>
            <p14:sldId id="520"/>
            <p14:sldId id="525"/>
            <p14:sldId id="405"/>
            <p14:sldId id="488"/>
            <p14:sldId id="489"/>
            <p14:sldId id="526"/>
            <p14:sldId id="469"/>
            <p14:sldId id="484"/>
            <p14:sldId id="472"/>
            <p14:sldId id="441"/>
            <p14:sldId id="506"/>
            <p14:sldId id="510"/>
            <p14:sldId id="513"/>
            <p14:sldId id="497"/>
            <p14:sldId id="452"/>
            <p14:sldId id="453"/>
            <p14:sldId id="515"/>
            <p14:sldId id="504"/>
            <p14:sldId id="505"/>
            <p14:sldId id="455"/>
            <p14:sldId id="339"/>
            <p14:sldId id="4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4EAE0E-D41A-A073-1779-294E323BE074}" name="Ouellette, Line (SPAC/PSPC)" initials="O(" userId="S::line.ouellette@tpsgc-pwgsc.gc.ca::e8e29d57-7cad-45ee-93a2-6762d30700eb" providerId="AD"/>
  <p188:author id="{AA35F831-1540-F345-4046-1CA08585B7B6}" name="Ouellette, Line (SPAC/PSPC)" initials="LO" userId="S::Line.Ouellette@tpsgc-pwgsc.gc.ca::e8e29d57-7cad-45ee-93a2-6762d30700eb" providerId="AD"/>
  <p188:author id="{D21EE788-5FD3-9BD1-67EF-30994B155015}" name="Moffatt, Ashley (SPAC/PSPC)" initials="MA(" userId="S::Ashley.Moffatt@tpsgc-pwgsc.gc.ca::62435f48-02b6-478e-b352-d858f76abdd3" providerId="AD"/>
  <p188:author id="{96442A93-8469-70C5-BD22-4D89E18638A9}" name="Moffatt, Ashley (SPAC/PSPC)" initials="MA" userId="S::ashley.moffatt@tpsgc-pwgsc.gc.ca::62435f48-02b6-478e-b352-d858f76abdd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useTimings="0">
    <p:present/>
    <p:sldAll/>
    <p:penClr>
      <a:schemeClr val="tx2"/>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020202"/>
    <a:srgbClr val="093B5C"/>
    <a:srgbClr val="F7F5F5"/>
    <a:srgbClr val="C3D941"/>
    <a:srgbClr val="00C2F3"/>
    <a:srgbClr val="4B4F59"/>
    <a:srgbClr val="717580"/>
    <a:srgbClr val="000000"/>
    <a:srgbClr val="D1397A"/>
    <a:srgbClr val="E0DE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EB246-A12C-9718-FB32-AE3E526896F3}" v="284" dt="2024-12-17T14:25:14.342"/>
    <p1510:client id="{4CA12805-29FD-4020-8F92-EA3DA6CE8645}" v="745" dt="2024-12-17T15:23:43.846"/>
    <p1510:client id="{5F981205-7E98-446C-1122-0ED655359BF2}" v="15" dt="2024-12-16T17:58:33.214"/>
    <p1510:client id="{94436656-5C85-0577-AD60-2EB7A654DDE1}" v="1" dt="2024-12-16T17:29:28.069"/>
    <p1510:client id="{B00F47FD-BFDB-0964-58E4-9802CD324B90}" v="9" dt="2024-12-16T17:37:25.553"/>
    <p1510:client id="{C00897C0-F4AE-428C-A2E9-E07B06CD4ACC}" v="410" dt="2024-12-17T15:32:45.657"/>
    <p1510:client id="{F9AFBC8D-C0A3-7313-4D72-3306A9838767}" v="1" dt="2024-12-16T17:52:40.963"/>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03" autoAdjust="0"/>
  </p:normalViewPr>
  <p:slideViewPr>
    <p:cSldViewPr snapToGrid="0">
      <p:cViewPr varScale="1">
        <p:scale>
          <a:sx n="99" d="100"/>
          <a:sy n="99" d="100"/>
        </p:scale>
        <p:origin x="996" y="90"/>
      </p:cViewPr>
      <p:guideLst/>
    </p:cSldViewPr>
  </p:slideViewPr>
  <p:notesTextViewPr>
    <p:cViewPr>
      <p:scale>
        <a:sx n="1" d="1"/>
        <a:sy n="1" d="1"/>
      </p:scale>
      <p:origin x="0" y="0"/>
    </p:cViewPr>
  </p:notesTextViewPr>
  <p:notesViewPr>
    <p:cSldViewPr snapToGrid="0">
      <p:cViewPr varScale="1">
        <p:scale>
          <a:sx n="80" d="100"/>
          <a:sy n="80" d="100"/>
        </p:scale>
        <p:origin x="388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James (SPAC/PSPC) (il-lui / he-him)" userId="66f42cd3-e327-49ac-ac99-57a774eda5da" providerId="ADAL" clId="{EAF3702B-BC5C-4658-9D9C-A2CC05400CCB}"/>
    <pc:docChg chg="modSld">
      <pc:chgData name="Hall, James (SPAC/PSPC) (il-lui / he-him)" userId="66f42cd3-e327-49ac-ac99-57a774eda5da" providerId="ADAL" clId="{EAF3702B-BC5C-4658-9D9C-A2CC05400CCB}" dt="2025-10-27T13:13:30.886" v="37" actId="6549"/>
      <pc:docMkLst>
        <pc:docMk/>
      </pc:docMkLst>
      <pc:sldChg chg="modNotes">
        <pc:chgData name="Hall, James (SPAC/PSPC) (il-lui / he-him)" userId="66f42cd3-e327-49ac-ac99-57a774eda5da" providerId="ADAL" clId="{EAF3702B-BC5C-4658-9D9C-A2CC05400CCB}" dt="2025-10-27T13:11:42.689" v="10" actId="6549"/>
        <pc:sldMkLst>
          <pc:docMk/>
          <pc:sldMk cId="3839292696" sldId="342"/>
        </pc:sldMkLst>
      </pc:sldChg>
      <pc:sldChg chg="modNotes">
        <pc:chgData name="Hall, James (SPAC/PSPC) (il-lui / he-him)" userId="66f42cd3-e327-49ac-ac99-57a774eda5da" providerId="ADAL" clId="{EAF3702B-BC5C-4658-9D9C-A2CC05400CCB}" dt="2025-10-27T13:10:53.896" v="0" actId="6549"/>
        <pc:sldMkLst>
          <pc:docMk/>
          <pc:sldMk cId="1725327042" sldId="355"/>
        </pc:sldMkLst>
      </pc:sldChg>
      <pc:sldChg chg="modNotes">
        <pc:chgData name="Hall, James (SPAC/PSPC) (il-lui / he-him)" userId="66f42cd3-e327-49ac-ac99-57a774eda5da" providerId="ADAL" clId="{EAF3702B-BC5C-4658-9D9C-A2CC05400CCB}" dt="2025-10-27T13:11:03.882" v="2" actId="6549"/>
        <pc:sldMkLst>
          <pc:docMk/>
          <pc:sldMk cId="2629440654" sldId="356"/>
        </pc:sldMkLst>
      </pc:sldChg>
      <pc:sldChg chg="modNotes">
        <pc:chgData name="Hall, James (SPAC/PSPC) (il-lui / he-him)" userId="66f42cd3-e327-49ac-ac99-57a774eda5da" providerId="ADAL" clId="{EAF3702B-BC5C-4658-9D9C-A2CC05400CCB}" dt="2025-10-27T13:11:08.370" v="3" actId="6549"/>
        <pc:sldMkLst>
          <pc:docMk/>
          <pc:sldMk cId="627676403" sldId="359"/>
        </pc:sldMkLst>
      </pc:sldChg>
      <pc:sldChg chg="modNotes">
        <pc:chgData name="Hall, James (SPAC/PSPC) (il-lui / he-him)" userId="66f42cd3-e327-49ac-ac99-57a774eda5da" providerId="ADAL" clId="{EAF3702B-BC5C-4658-9D9C-A2CC05400CCB}" dt="2025-10-27T13:11:16.615" v="5" actId="6549"/>
        <pc:sldMkLst>
          <pc:docMk/>
          <pc:sldMk cId="565222138" sldId="400"/>
        </pc:sldMkLst>
      </pc:sldChg>
      <pc:sldChg chg="modNotes">
        <pc:chgData name="Hall, James (SPAC/PSPC) (il-lui / he-him)" userId="66f42cd3-e327-49ac-ac99-57a774eda5da" providerId="ADAL" clId="{EAF3702B-BC5C-4658-9D9C-A2CC05400CCB}" dt="2025-10-27T13:12:07.621" v="16" actId="6549"/>
        <pc:sldMkLst>
          <pc:docMk/>
          <pc:sldMk cId="879488844" sldId="405"/>
        </pc:sldMkLst>
      </pc:sldChg>
      <pc:sldChg chg="modNotes">
        <pc:chgData name="Hall, James (SPAC/PSPC) (il-lui / he-him)" userId="66f42cd3-e327-49ac-ac99-57a774eda5da" providerId="ADAL" clId="{EAF3702B-BC5C-4658-9D9C-A2CC05400CCB}" dt="2025-10-27T13:11:24.012" v="6" actId="6549"/>
        <pc:sldMkLst>
          <pc:docMk/>
          <pc:sldMk cId="1580654844" sldId="431"/>
        </pc:sldMkLst>
      </pc:sldChg>
      <pc:sldChg chg="modNotes">
        <pc:chgData name="Hall, James (SPAC/PSPC) (il-lui / he-him)" userId="66f42cd3-e327-49ac-ac99-57a774eda5da" providerId="ADAL" clId="{EAF3702B-BC5C-4658-9D9C-A2CC05400CCB}" dt="2025-10-27T13:11:38.450" v="9" actId="6549"/>
        <pc:sldMkLst>
          <pc:docMk/>
          <pc:sldMk cId="4135278204" sldId="433"/>
        </pc:sldMkLst>
      </pc:sldChg>
      <pc:sldChg chg="modNotes">
        <pc:chgData name="Hall, James (SPAC/PSPC) (il-lui / he-him)" userId="66f42cd3-e327-49ac-ac99-57a774eda5da" providerId="ADAL" clId="{EAF3702B-BC5C-4658-9D9C-A2CC05400CCB}" dt="2025-10-27T13:12:32.039" v="21" actId="6549"/>
        <pc:sldMkLst>
          <pc:docMk/>
          <pc:sldMk cId="1804263326" sldId="441"/>
        </pc:sldMkLst>
      </pc:sldChg>
      <pc:sldChg chg="modNotes">
        <pc:chgData name="Hall, James (SPAC/PSPC) (il-lui / he-him)" userId="66f42cd3-e327-49ac-ac99-57a774eda5da" providerId="ADAL" clId="{EAF3702B-BC5C-4658-9D9C-A2CC05400CCB}" dt="2025-10-27T13:13:10.715" v="34" actId="6549"/>
        <pc:sldMkLst>
          <pc:docMk/>
          <pc:sldMk cId="438715444" sldId="452"/>
        </pc:sldMkLst>
      </pc:sldChg>
      <pc:sldChg chg="modNotes">
        <pc:chgData name="Hall, James (SPAC/PSPC) (il-lui / he-him)" userId="66f42cd3-e327-49ac-ac99-57a774eda5da" providerId="ADAL" clId="{EAF3702B-BC5C-4658-9D9C-A2CC05400CCB}" dt="2025-10-27T13:13:16.817" v="35" actId="6549"/>
        <pc:sldMkLst>
          <pc:docMk/>
          <pc:sldMk cId="1659744359" sldId="453"/>
        </pc:sldMkLst>
      </pc:sldChg>
      <pc:sldChg chg="modNotes">
        <pc:chgData name="Hall, James (SPAC/PSPC) (il-lui / he-him)" userId="66f42cd3-e327-49ac-ac99-57a774eda5da" providerId="ADAL" clId="{EAF3702B-BC5C-4658-9D9C-A2CC05400CCB}" dt="2025-10-27T13:11:32.299" v="8" actId="6549"/>
        <pc:sldMkLst>
          <pc:docMk/>
          <pc:sldMk cId="2114679615" sldId="454"/>
        </pc:sldMkLst>
      </pc:sldChg>
      <pc:sldChg chg="modNotes">
        <pc:chgData name="Hall, James (SPAC/PSPC) (il-lui / he-him)" userId="66f42cd3-e327-49ac-ac99-57a774eda5da" providerId="ADAL" clId="{EAF3702B-BC5C-4658-9D9C-A2CC05400CCB}" dt="2025-10-27T13:13:30.886" v="37" actId="6549"/>
        <pc:sldMkLst>
          <pc:docMk/>
          <pc:sldMk cId="2081644991" sldId="455"/>
        </pc:sldMkLst>
      </pc:sldChg>
      <pc:sldChg chg="modNotes">
        <pc:chgData name="Hall, James (SPAC/PSPC) (il-lui / he-him)" userId="66f42cd3-e327-49ac-ac99-57a774eda5da" providerId="ADAL" clId="{EAF3702B-BC5C-4658-9D9C-A2CC05400CCB}" dt="2025-10-27T13:11:13.056" v="4" actId="6549"/>
        <pc:sldMkLst>
          <pc:docMk/>
          <pc:sldMk cId="3479287697" sldId="458"/>
        </pc:sldMkLst>
      </pc:sldChg>
      <pc:sldChg chg="modNotes">
        <pc:chgData name="Hall, James (SPAC/PSPC) (il-lui / he-him)" userId="66f42cd3-e327-49ac-ac99-57a774eda5da" providerId="ADAL" clId="{EAF3702B-BC5C-4658-9D9C-A2CC05400CCB}" dt="2025-10-27T13:12:19.895" v="19" actId="6549"/>
        <pc:sldMkLst>
          <pc:docMk/>
          <pc:sldMk cId="2019235806" sldId="469"/>
        </pc:sldMkLst>
      </pc:sldChg>
      <pc:sldChg chg="modNotes">
        <pc:chgData name="Hall, James (SPAC/PSPC) (il-lui / he-him)" userId="66f42cd3-e327-49ac-ac99-57a774eda5da" providerId="ADAL" clId="{EAF3702B-BC5C-4658-9D9C-A2CC05400CCB}" dt="2025-10-27T13:12:38.292" v="24" actId="20577"/>
        <pc:sldMkLst>
          <pc:docMk/>
          <pc:sldMk cId="168355997" sldId="472"/>
        </pc:sldMkLst>
      </pc:sldChg>
      <pc:sldChg chg="modNotes">
        <pc:chgData name="Hall, James (SPAC/PSPC) (il-lui / he-him)" userId="66f42cd3-e327-49ac-ac99-57a774eda5da" providerId="ADAL" clId="{EAF3702B-BC5C-4658-9D9C-A2CC05400CCB}" dt="2025-10-27T13:12:24.984" v="20" actId="6549"/>
        <pc:sldMkLst>
          <pc:docMk/>
          <pc:sldMk cId="3868877981" sldId="484"/>
        </pc:sldMkLst>
      </pc:sldChg>
      <pc:sldChg chg="modNotes">
        <pc:chgData name="Hall, James (SPAC/PSPC) (il-lui / he-him)" userId="66f42cd3-e327-49ac-ac99-57a774eda5da" providerId="ADAL" clId="{EAF3702B-BC5C-4658-9D9C-A2CC05400CCB}" dt="2025-10-27T13:12:11.310" v="17" actId="6549"/>
        <pc:sldMkLst>
          <pc:docMk/>
          <pc:sldMk cId="2384637554" sldId="488"/>
        </pc:sldMkLst>
      </pc:sldChg>
      <pc:sldChg chg="modNotes">
        <pc:chgData name="Hall, James (SPAC/PSPC) (il-lui / he-him)" userId="66f42cd3-e327-49ac-ac99-57a774eda5da" providerId="ADAL" clId="{EAF3702B-BC5C-4658-9D9C-A2CC05400CCB}" dt="2025-10-27T13:12:15.334" v="18" actId="6549"/>
        <pc:sldMkLst>
          <pc:docMk/>
          <pc:sldMk cId="582257063" sldId="489"/>
        </pc:sldMkLst>
      </pc:sldChg>
      <pc:sldChg chg="modNotes">
        <pc:chgData name="Hall, James (SPAC/PSPC) (il-lui / he-him)" userId="66f42cd3-e327-49ac-ac99-57a774eda5da" providerId="ADAL" clId="{EAF3702B-BC5C-4658-9D9C-A2CC05400CCB}" dt="2025-10-27T13:10:59.150" v="1" actId="6549"/>
        <pc:sldMkLst>
          <pc:docMk/>
          <pc:sldMk cId="2657854387" sldId="492"/>
        </pc:sldMkLst>
      </pc:sldChg>
      <pc:sldChg chg="modNotes">
        <pc:chgData name="Hall, James (SPAC/PSPC) (il-lui / he-him)" userId="66f42cd3-e327-49ac-ac99-57a774eda5da" providerId="ADAL" clId="{EAF3702B-BC5C-4658-9D9C-A2CC05400CCB}" dt="2025-10-27T13:13:05.866" v="33" actId="5793"/>
        <pc:sldMkLst>
          <pc:docMk/>
          <pc:sldMk cId="1290437618" sldId="497"/>
        </pc:sldMkLst>
      </pc:sldChg>
      <pc:sldChg chg="modNotes">
        <pc:chgData name="Hall, James (SPAC/PSPC) (il-lui / he-him)" userId="66f42cd3-e327-49ac-ac99-57a774eda5da" providerId="ADAL" clId="{EAF3702B-BC5C-4658-9D9C-A2CC05400CCB}" dt="2025-10-27T13:13:24.816" v="36" actId="6549"/>
        <pc:sldMkLst>
          <pc:docMk/>
          <pc:sldMk cId="1998928125" sldId="504"/>
        </pc:sldMkLst>
      </pc:sldChg>
      <pc:sldChg chg="modNotes">
        <pc:chgData name="Hall, James (SPAC/PSPC) (il-lui / he-him)" userId="66f42cd3-e327-49ac-ac99-57a774eda5da" providerId="ADAL" clId="{EAF3702B-BC5C-4658-9D9C-A2CC05400CCB}" dt="2025-10-27T13:12:55.826" v="29" actId="6549"/>
        <pc:sldMkLst>
          <pc:docMk/>
          <pc:sldMk cId="2814964490" sldId="506"/>
        </pc:sldMkLst>
      </pc:sldChg>
      <pc:sldChg chg="modNotes">
        <pc:chgData name="Hall, James (SPAC/PSPC) (il-lui / he-him)" userId="66f42cd3-e327-49ac-ac99-57a774eda5da" providerId="ADAL" clId="{EAF3702B-BC5C-4658-9D9C-A2CC05400CCB}" dt="2025-10-27T13:11:48.027" v="11" actId="6549"/>
        <pc:sldMkLst>
          <pc:docMk/>
          <pc:sldMk cId="1095527993" sldId="519"/>
        </pc:sldMkLst>
      </pc:sldChg>
      <pc:sldChg chg="modNotes">
        <pc:chgData name="Hall, James (SPAC/PSPC) (il-lui / he-him)" userId="66f42cd3-e327-49ac-ac99-57a774eda5da" providerId="ADAL" clId="{EAF3702B-BC5C-4658-9D9C-A2CC05400CCB}" dt="2025-10-27T13:11:55.669" v="13" actId="6549"/>
        <pc:sldMkLst>
          <pc:docMk/>
          <pc:sldMk cId="2666118377" sldId="520"/>
        </pc:sldMkLst>
      </pc:sldChg>
      <pc:sldChg chg="modNotes">
        <pc:chgData name="Hall, James (SPAC/PSPC) (il-lui / he-him)" userId="66f42cd3-e327-49ac-ac99-57a774eda5da" providerId="ADAL" clId="{EAF3702B-BC5C-4658-9D9C-A2CC05400CCB}" dt="2025-10-27T13:11:51.915" v="12" actId="6549"/>
        <pc:sldMkLst>
          <pc:docMk/>
          <pc:sldMk cId="3478822256" sldId="524"/>
        </pc:sldMkLst>
      </pc:sldChg>
      <pc:sldChg chg="modNotes">
        <pc:chgData name="Hall, James (SPAC/PSPC) (il-lui / he-him)" userId="66f42cd3-e327-49ac-ac99-57a774eda5da" providerId="ADAL" clId="{EAF3702B-BC5C-4658-9D9C-A2CC05400CCB}" dt="2025-10-27T13:12:02.968" v="15" actId="6549"/>
        <pc:sldMkLst>
          <pc:docMk/>
          <pc:sldMk cId="1716048721" sldId="52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5AFFFB-8E0A-9A8E-F243-62D104280296}"/>
              </a:ext>
            </a:extLst>
          </p:cNvPr>
          <p:cNvSpPr>
            <a:spLocks noGrp="1"/>
          </p:cNvSpPr>
          <p:nvPr>
            <p:ph type="sldNum" sz="quarter" idx="3"/>
          </p:nvPr>
        </p:nvSpPr>
        <p:spPr>
          <a:xfrm>
            <a:off x="4143587" y="9119475"/>
            <a:ext cx="3169920" cy="481726"/>
          </a:xfrm>
          <a:prstGeom prst="rect">
            <a:avLst/>
          </a:prstGeom>
        </p:spPr>
        <p:txBody>
          <a:bodyPr vert="horz" lIns="96661" tIns="48331" rIns="96661" bIns="48331" rtlCol="0" anchor="b"/>
          <a:lstStyle>
            <a:lvl1pPr algn="r">
              <a:defRPr sz="1300"/>
            </a:lvl1pPr>
          </a:lstStyle>
          <a:p>
            <a:fld id="{1B0744DD-7DEE-48A3-BD08-FB9B02670CF4}" type="slidenum">
              <a:rPr lang="en-CA" smtClean="0"/>
              <a:t>‹#›</a:t>
            </a:fld>
            <a:endParaRPr lang="en-CA" dirty="0"/>
          </a:p>
        </p:txBody>
      </p:sp>
    </p:spTree>
    <p:extLst>
      <p:ext uri="{BB962C8B-B14F-4D97-AF65-F5344CB8AC3E}">
        <p14:creationId xmlns:p14="http://schemas.microsoft.com/office/powerpoint/2010/main" val="3833298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00A0DD6-15FC-4BB8-AFC4-2BCF0A7144AD}" type="datetimeFigureOut">
              <a:rPr lang="en-CA" smtClean="0"/>
              <a:t>2025-11-06</a:t>
            </a:fld>
            <a:endParaRPr lang="en-CA"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r>
              <a:rPr lang="en-CA" dirty="0"/>
              <a:t>Page</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49E19E5C-1F03-48E9-819D-C624323B27B4}" type="slidenum">
              <a:rPr lang="en-CA" smtClean="0"/>
              <a:t>‹#›</a:t>
            </a:fld>
            <a:endParaRPr lang="en-CA" dirty="0"/>
          </a:p>
        </p:txBody>
      </p:sp>
    </p:spTree>
    <p:extLst>
      <p:ext uri="{BB962C8B-B14F-4D97-AF65-F5344CB8AC3E}">
        <p14:creationId xmlns:p14="http://schemas.microsoft.com/office/powerpoint/2010/main" val="25050658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14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19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7AF28-4DB6-CCE5-B33F-E81D6189E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C0C93-7387-ECCA-BA63-3F4F03140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5D8E1F-867E-D656-E85A-62BC7DC574CC}"/>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38563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99D33-E857-BCD3-4A40-CD1D82AE7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A40F8-E254-AE31-D100-EC4EE3FD0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20AABD-5F07-94F8-6303-E2511C802EF4}"/>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3914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20996-97AE-20F0-715A-9CA35B28C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0DE74D-BBC7-136F-AFAD-94DD54FC9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F09FAB-50D9-E91D-F04C-C4ECC047D884}"/>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7310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9186D-21F6-8B8F-3CB4-B030E56F9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1686B-9290-FEDA-E0A4-0512F32D4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3E77DD-131B-997D-97CF-B12BCF3F92D8}"/>
              </a:ext>
            </a:extLst>
          </p:cNvPr>
          <p:cNvSpPr>
            <a:spLocks noGrp="1"/>
          </p:cNvSpPr>
          <p:nvPr>
            <p:ph type="body" idx="1"/>
          </p:nvPr>
        </p:nvSpPr>
        <p:spPr>
          <a:xfrm>
            <a:off x="777875" y="4620577"/>
            <a:ext cx="5852160" cy="3780473"/>
          </a:xfrm>
        </p:spPr>
        <p:txBody>
          <a:bodyPr/>
          <a:lstStyle/>
          <a:p>
            <a:endParaRPr lang="en-CA" dirty="0"/>
          </a:p>
        </p:txBody>
      </p:sp>
    </p:spTree>
    <p:extLst>
      <p:ext uri="{BB962C8B-B14F-4D97-AF65-F5344CB8AC3E}">
        <p14:creationId xmlns:p14="http://schemas.microsoft.com/office/powerpoint/2010/main" val="282213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870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noProof="0" dirty="0"/>
          </a:p>
        </p:txBody>
      </p:sp>
    </p:spTree>
    <p:extLst>
      <p:ext uri="{BB962C8B-B14F-4D97-AF65-F5344CB8AC3E}">
        <p14:creationId xmlns:p14="http://schemas.microsoft.com/office/powerpoint/2010/main" val="2218326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271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00D9F5F-41E4-4AFD-A443-B8BEFD470330}" type="slidenum">
              <a:rPr lang="en-CA" smtClean="0"/>
              <a:t>18</a:t>
            </a:fld>
            <a:endParaRPr lang="en-CA"/>
          </a:p>
        </p:txBody>
      </p:sp>
    </p:spTree>
    <p:extLst>
      <p:ext uri="{BB962C8B-B14F-4D97-AF65-F5344CB8AC3E}">
        <p14:creationId xmlns:p14="http://schemas.microsoft.com/office/powerpoint/2010/main" val="1871754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8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186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7875" y="4440238"/>
            <a:ext cx="5852160" cy="3780473"/>
          </a:xfrm>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844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674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780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685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7E1A3-ADB9-DD2C-801F-50495F609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236BD-BD2A-D6FF-3C1A-793F6E613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698D3-1D6C-F219-F4A9-79ACC58D5C36}"/>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723651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1F31F-F4C4-5936-46EB-BD06004C3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605AE-2A7B-9137-6F8C-12E24AC1A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76AA2-0670-8DE6-D939-02BEB255FF1F}"/>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623952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r-CA" sz="1200" kern="1200" dirty="0">
              <a:solidFill>
                <a:schemeClr val="tx1"/>
              </a:solidFill>
              <a:effectLst/>
              <a:latin typeface="Arial" panose="020B0604020202020204" pitchFamily="34" charset="0"/>
              <a:cs typeface="Arial" panose="020B0604020202020204" pitchFamily="34" charset="0"/>
            </a:endParaRPr>
          </a:p>
          <a:p>
            <a:endParaRPr lang="fr-CA" sz="1200" kern="1200" dirty="0">
              <a:solidFill>
                <a:schemeClr val="tx1"/>
              </a:solidFill>
              <a:effectLst/>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539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164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6396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5AF92-9BC0-6428-6132-3B50B1ECF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8FF33-7DEF-27E9-4CFB-077924833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2EAAF-8A48-2071-FAD7-6D44065D765C}"/>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81407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512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178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13581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778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21108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1655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kern="1200" dirty="0">
              <a:solidFill>
                <a:schemeClr val="tx1"/>
              </a:solidFill>
              <a:effectLst/>
              <a:latin typeface="Arial" panose="020B0604020202020204" pitchFamily="34" charset="0"/>
              <a:cs typeface="Arial" panose="020B0604020202020204" pitchFamily="34" charset="0"/>
            </a:endParaRPr>
          </a:p>
          <a:p>
            <a:r>
              <a:rPr lang="fr-CA" kern="1200" dirty="0">
                <a:solidFill>
                  <a:schemeClr val="tx1"/>
                </a:solidFill>
                <a:effectLst/>
                <a:latin typeface="Arial" panose="020B0604020202020204" pitchFamily="34" charset="0"/>
                <a:cs typeface="Arial" panose="020B0604020202020204" pitchFamily="34" charset="0"/>
              </a:rPr>
              <a:t> </a:t>
            </a:r>
            <a:endParaRPr lang="en-CA" kern="1200" dirty="0">
              <a:solidFill>
                <a:schemeClr val="tx1"/>
              </a:solidFill>
              <a:effectLst/>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03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470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893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16217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313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46577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FFF9EEFD-9741-4DB4-A19A-F4248B9A52E8}"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396652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408383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81947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237565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46577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91AA7474-7D76-4599-BE00-7BE2B1BD8F6B}" type="datetime1">
              <a:rPr lang="fr-CA" noProof="0" smtClean="0"/>
              <a:t>2025-11-06</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5B154C82-201C-48D1-80C2-8F9F642F0725}"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a:extLst>
              <a:ext uri="{FF2B5EF4-FFF2-40B4-BE49-F238E27FC236}">
                <a16:creationId xmlns:a16="http://schemas.microsoft.com/office/drawing/2014/main" id="{2CEC15B4-29EB-BC5A-9AAD-A1676B0A80D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393928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AE0FB9BD-84DE-4335-8363-B9A9F66794B7}" type="datetime1">
              <a:rPr lang="fr-CA" noProof="0" smtClean="0"/>
              <a:t>2025-11-06</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smtClean="0"/>
              <a:pPr/>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E687269F-801C-4CFD-88B6-1CB0FE2FB0A5}" type="datetime1">
              <a:rPr lang="fr-CA" noProof="0" smtClean="0"/>
              <a:t>2025-11-06</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580CA49D-214F-427D-8386-45DD42699F20}"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EFF17249-349A-43FE-86C6-B495C8863D4D}" type="datetime1">
              <a:rPr lang="fr-CA" noProof="0" smtClean="0"/>
              <a:t>2025-11-06</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328363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0644CBF4-019B-4612-80AB-B26431169FA9}"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396652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408383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81947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237565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46577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E19DC55F-C098-49BC-BF87-55F6A570CB07}" type="datetime1">
              <a:rPr lang="fr-CA" noProof="0" smtClean="0"/>
              <a:t>2025-11-06</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1F038C04-09B1-48F1-940E-47C7ECB494A3}"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A74B5E84-58F6-4D14-B456-DF7F8F909447}"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a:extLst>
              <a:ext uri="{FF2B5EF4-FFF2-40B4-BE49-F238E27FC236}">
                <a16:creationId xmlns:a16="http://schemas.microsoft.com/office/drawing/2014/main" id="{2CEC15B4-29EB-BC5A-9AAD-A1676B0A80D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393928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39EDF021-F1DA-4C07-9D99-47F679537360}" type="datetime1">
              <a:rPr lang="fr-CA" noProof="0" smtClean="0"/>
              <a:t>2025-11-06</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smtClean="0"/>
              <a:pPr/>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E412CB55-E9B6-409A-8680-333E18AE2E12}"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7279FA2F-F129-4174-A899-15A89FEFE114}" type="datetime1">
              <a:rPr lang="fr-CA" noProof="0" smtClean="0"/>
              <a:t>2025-11-06</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328363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E117A368-DA99-4070-AA84-E76ADB059B44}"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396652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408383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81947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237565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46577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7E7E5049-F9A6-41EB-825B-DEC92BAD34AD}" type="datetime1">
              <a:rPr lang="fr-CA" noProof="0" smtClean="0"/>
              <a:t>2025-11-06</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328363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9AC9C00B-0A92-478C-A69C-DF973043BA44}"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396652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408383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81947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237565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393928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2F565A5B-00DC-4550-991F-124CEC500DF3}" type="datetime1">
              <a:rPr lang="fr-CA" noProof="0" smtClean="0"/>
              <a:t>2025-11-06</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EA9B3B48-9CE7-4D7A-ACBA-2CC51B8E0AD9}"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a:extLst>
              <a:ext uri="{FF2B5EF4-FFF2-40B4-BE49-F238E27FC236}">
                <a16:creationId xmlns:a16="http://schemas.microsoft.com/office/drawing/2014/main" id="{2CEC15B4-29EB-BC5A-9AAD-A1676B0A80D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393928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t="28321" r="13514" b="1575"/>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a:extLst>
              <a:ext uri="{FF2B5EF4-FFF2-40B4-BE49-F238E27FC236}">
                <a16:creationId xmlns:a16="http://schemas.microsoft.com/office/drawing/2014/main" id="{2CEC15B4-29EB-BC5A-9AAD-A1676B0A80D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393928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8DB01401-6398-42AC-AAF0-14EDA78B9D12}" type="datetime1">
              <a:rPr lang="fr-CA" noProof="0" smtClean="0"/>
              <a:t>2025-11-06</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smtClean="0"/>
              <a:pPr/>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B8D1D7E6-E3BF-43D6-A289-3C19267D2A6F}"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yout 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640080" y="640080"/>
            <a:ext cx="480060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640080" y="1874521"/>
            <a:ext cx="480060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3FA86F76-3959-494B-A8D7-AFD75C95A00F}"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smtClean="0"/>
              <a:t>‹#›</a:t>
            </a:fld>
            <a:endParaRPr lang="en-CA" dirty="0"/>
          </a:p>
        </p:txBody>
      </p:sp>
      <p:sp>
        <p:nvSpPr>
          <p:cNvPr id="9" name="Picture Placeholder 8">
            <a:extLst>
              <a:ext uri="{FF2B5EF4-FFF2-40B4-BE49-F238E27FC236}">
                <a16:creationId xmlns:a16="http://schemas.microsoft.com/office/drawing/2014/main" id="{5F9C3356-B2F4-2FA7-39CA-093B7EA9615D}"/>
              </a:ext>
            </a:extLst>
          </p:cNvPr>
          <p:cNvSpPr>
            <a:spLocks noGrp="1"/>
          </p:cNvSpPr>
          <p:nvPr>
            <p:ph type="pic" sz="quarter" idx="13" hasCustomPrompt="1"/>
          </p:nvPr>
        </p:nvSpPr>
        <p:spPr>
          <a:xfrm>
            <a:off x="6096000" y="0"/>
            <a:ext cx="6096000" cy="6858000"/>
          </a:xfrm>
          <a:solidFill>
            <a:schemeClr val="accent1">
              <a:lumMod val="60000"/>
              <a:lumOff val="40000"/>
            </a:schemeClr>
          </a:solidFill>
        </p:spPr>
        <p:txBody>
          <a:bodyPr lIns="182880" tIns="640080" rIns="182880"/>
          <a:lstStyle>
            <a:lvl1pPr marL="0" indent="0">
              <a:buNone/>
              <a:defRPr sz="2400">
                <a:latin typeface="+mn-lt"/>
              </a:defRPr>
            </a:lvl1pPr>
          </a:lstStyle>
          <a:p>
            <a:r>
              <a:rPr lang="en-US" b="0" i="0" dirty="0">
                <a:solidFill>
                  <a:srgbClr val="323338"/>
                </a:solidFill>
                <a:effectLst/>
                <a:latin typeface="Figtree"/>
              </a:rPr>
              <a:t>Click icon to add photo. Alt text should be added for accessibility.</a:t>
            </a:r>
            <a:endParaRPr lang="en-US" dirty="0"/>
          </a:p>
        </p:txBody>
      </p:sp>
    </p:spTree>
    <p:extLst>
      <p:ext uri="{BB962C8B-B14F-4D97-AF65-F5344CB8AC3E}">
        <p14:creationId xmlns:p14="http://schemas.microsoft.com/office/powerpoint/2010/main" val="223978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56B28407-97F2-42B8-90A0-60960CE1F7A8}"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41286934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7F988DA7-426B-45BD-9012-6344CA746D61}" type="datetime1">
              <a:rPr lang="fr-CA" smtClean="0"/>
              <a:t>2025-11-06</a:t>
            </a:fld>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320051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D160A9B5-5F16-45A2-B8DD-BC35105D1D60}"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1319947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EF0375C8-A9F7-4A46-B333-C64B037B5A5C}"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2226804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27744092-EE34-4DFF-904F-39E9BD850564}" type="datetime1">
              <a:rPr lang="fr-CA" smtClean="0"/>
              <a:t>2025-11-06</a:t>
            </a:fld>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230980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A9501777-6DA8-48D4-BB3D-C993E0E69CFC}" type="datetime1">
              <a:rPr lang="fr-CA" noProof="0" smtClean="0"/>
              <a:t>2025-11-06</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smtClean="0"/>
              <a:pPr/>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DE7809DF-D873-457D-93A6-185073C18A57}"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1319947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A857A423-F880-4870-B1A7-2FE1C413C706}" type="datetime1">
              <a:rPr lang="fr-CA" smtClean="0"/>
              <a:t>2025-11-06</a:t>
            </a:fld>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230980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Sparse Layout (fade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a:p>
        </p:txBody>
      </p:sp>
      <p:sp>
        <p:nvSpPr>
          <p:cNvPr id="6" name="Slide Number Placeholder 5"/>
          <p:cNvSpPr>
            <a:spLocks noGrp="1"/>
          </p:cNvSpPr>
          <p:nvPr>
            <p:ph type="sldNum" sz="quarter" idx="4"/>
          </p:nvPr>
        </p:nvSpPr>
        <p:spPr>
          <a:xfrm>
            <a:off x="9420739" y="6549378"/>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7"/>
            <a:ext cx="10577384" cy="887729"/>
          </a:xfrm>
          <a:prstGeom prst="rect">
            <a:avLst/>
          </a:prstGeom>
        </p:spPr>
        <p:txBody>
          <a:bodyPr vert="horz" lIns="91440" tIns="45720" rIns="91440" bIns="45720" rtlCol="0" anchor="ctr">
            <a:normAutofit/>
          </a:bodyPr>
          <a:lstStyle/>
          <a:p>
            <a:r>
              <a:rPr lang="en-US"/>
              <a:t>Click to edit Master title</a:t>
            </a:r>
          </a:p>
        </p:txBody>
      </p:sp>
    </p:spTree>
    <p:extLst>
      <p:ext uri="{BB962C8B-B14F-4D97-AF65-F5344CB8AC3E}">
        <p14:creationId xmlns:p14="http://schemas.microsoft.com/office/powerpoint/2010/main" val="305040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882616BB-7129-4AED-A7E2-2A97506F1AB7}"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14047C82-42F1-498B-AE2A-3C0C5957FA2C}" type="datetime1">
              <a:rPr lang="fr-CA" noProof="0" smtClean="0"/>
              <a:t>2025-11-06</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328363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5079E-A9AE-2C1C-A31C-835ABC7C3756}"/>
              </a:ext>
            </a:extLst>
          </p:cNvPr>
          <p:cNvSpPr>
            <a:spLocks noGrp="1"/>
          </p:cNvSpPr>
          <p:nvPr>
            <p:ph type="title"/>
          </p:nvPr>
        </p:nvSpPr>
        <p:spPr>
          <a:xfrm>
            <a:off x="640080" y="640080"/>
            <a:ext cx="9601200" cy="1131569"/>
          </a:xfrm>
          <a:prstGeom prst="rect">
            <a:avLst/>
          </a:prstGeom>
        </p:spPr>
        <p:txBody>
          <a:bodyPr vert="horz" lIns="0" tIns="0" rIns="0" bIns="0" rtlCol="0" anchor="t" anchorCtr="0">
            <a:normAutofit/>
          </a:bodyPr>
          <a:lstStyle/>
          <a:p>
            <a:r>
              <a:rPr lang="en-CA" noProof="0"/>
              <a:t>Click to edit Master title style</a:t>
            </a:r>
          </a:p>
        </p:txBody>
      </p:sp>
      <p:sp>
        <p:nvSpPr>
          <p:cNvPr id="3" name="Text Placeholder 2">
            <a:extLst>
              <a:ext uri="{FF2B5EF4-FFF2-40B4-BE49-F238E27FC236}">
                <a16:creationId xmlns:a16="http://schemas.microsoft.com/office/drawing/2014/main" id="{EC1E839D-26D2-E497-F45B-EF2436F43EDC}"/>
              </a:ext>
            </a:extLst>
          </p:cNvPr>
          <p:cNvSpPr>
            <a:spLocks noGrp="1"/>
          </p:cNvSpPr>
          <p:nvPr>
            <p:ph type="body" idx="1"/>
          </p:nvPr>
        </p:nvSpPr>
        <p:spPr>
          <a:xfrm>
            <a:off x="640080" y="1874521"/>
            <a:ext cx="9601200" cy="4302442"/>
          </a:xfrm>
          <a:prstGeom prst="rect">
            <a:avLst/>
          </a:prstGeom>
        </p:spPr>
        <p:txBody>
          <a:bodyPr vert="horz" lIns="0" tIns="0" rIns="0" bIns="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90391071-72D0-3BB8-F4A3-462A36D97E3C}"/>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03B405-D332-4052-B889-BBC1370C1BBE}" type="datetime1">
              <a:rPr lang="fr-CA" noProof="0" smtClean="0"/>
              <a:t>2025-11-06</a:t>
            </a:fld>
            <a:endParaRPr lang="en-CA" noProof="0" dirty="0"/>
          </a:p>
        </p:txBody>
      </p:sp>
      <p:sp>
        <p:nvSpPr>
          <p:cNvPr id="5" name="Footer Placeholder 4">
            <a:extLst>
              <a:ext uri="{FF2B5EF4-FFF2-40B4-BE49-F238E27FC236}">
                <a16:creationId xmlns:a16="http://schemas.microsoft.com/office/drawing/2014/main" id="{9C21CE99-ADEC-AF25-0B1D-24932C2A18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noProof="0" dirty="0"/>
          </a:p>
        </p:txBody>
      </p:sp>
      <p:sp>
        <p:nvSpPr>
          <p:cNvPr id="6" name="Slide Number Placeholder 5">
            <a:extLst>
              <a:ext uri="{FF2B5EF4-FFF2-40B4-BE49-F238E27FC236}">
                <a16:creationId xmlns:a16="http://schemas.microsoft.com/office/drawing/2014/main" id="{ED0BAEF0-11A5-2E30-AD0C-40E81290F5CC}"/>
              </a:ext>
            </a:extLst>
          </p:cNvPr>
          <p:cNvSpPr>
            <a:spLocks noGrp="1"/>
          </p:cNvSpPr>
          <p:nvPr>
            <p:ph type="sldNum" sz="quarter" idx="4"/>
          </p:nvPr>
        </p:nvSpPr>
        <p:spPr>
          <a:xfrm>
            <a:off x="880872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8C0070-AC95-4E25-AAB3-0DDC6EE6265B}" type="slidenum">
              <a:rPr lang="en-CA" noProof="0" smtClean="0"/>
              <a:t>‹#›</a:t>
            </a:fld>
            <a:endParaRPr lang="en-CA" noProof="0" dirty="0"/>
          </a:p>
        </p:txBody>
      </p:sp>
    </p:spTree>
    <p:extLst>
      <p:ext uri="{BB962C8B-B14F-4D97-AF65-F5344CB8AC3E}">
        <p14:creationId xmlns:p14="http://schemas.microsoft.com/office/powerpoint/2010/main" val="323985089"/>
      </p:ext>
    </p:extLst>
  </p:cSld>
  <p:clrMap bg1="lt1" tx1="dk1" bg2="lt2" tx2="dk2" accent1="accent1" accent2="accent2" accent3="accent3" accent4="accent4" accent5="accent5" accent6="accent6" hlink="hlink" folHlink="folHlink"/>
  <p:sldLayoutIdLst>
    <p:sldLayoutId id="2147483710" r:id="rId1"/>
    <p:sldLayoutId id="2147483716" r:id="rId2"/>
    <p:sldLayoutId id="2147483717" r:id="rId3"/>
    <p:sldLayoutId id="2147483718" r:id="rId4"/>
    <p:sldLayoutId id="2147483719" r:id="rId5"/>
    <p:sldLayoutId id="2147483720" r:id="rId6"/>
    <p:sldLayoutId id="2147483721" r:id="rId7"/>
    <p:sldLayoutId id="2147483722" r:id="rId8"/>
    <p:sldLayoutId id="2147483711" r:id="rId9"/>
    <p:sldLayoutId id="2147483712" r:id="rId10"/>
    <p:sldLayoutId id="2147483713" r:id="rId11"/>
    <p:sldLayoutId id="2147483714" r:id="rId12"/>
    <p:sldLayoutId id="2147483715" r:id="rId13"/>
    <p:sldLayoutId id="2147483697" r:id="rId14"/>
    <p:sldLayoutId id="2147483703" r:id="rId15"/>
    <p:sldLayoutId id="2147483704" r:id="rId16"/>
    <p:sldLayoutId id="2147483705" r:id="rId17"/>
    <p:sldLayoutId id="2147483706" r:id="rId18"/>
    <p:sldLayoutId id="2147483707" r:id="rId19"/>
    <p:sldLayoutId id="2147483708" r:id="rId20"/>
    <p:sldLayoutId id="2147483709" r:id="rId21"/>
    <p:sldLayoutId id="2147483698" r:id="rId22"/>
    <p:sldLayoutId id="2147483699" r:id="rId23"/>
    <p:sldLayoutId id="2147483700" r:id="rId24"/>
    <p:sldLayoutId id="2147483701" r:id="rId25"/>
    <p:sldLayoutId id="2147483702" r:id="rId26"/>
    <p:sldLayoutId id="2147483684" r:id="rId27"/>
    <p:sldLayoutId id="2147483690" r:id="rId28"/>
    <p:sldLayoutId id="2147483691" r:id="rId29"/>
    <p:sldLayoutId id="2147483692" r:id="rId30"/>
    <p:sldLayoutId id="2147483693" r:id="rId31"/>
    <p:sldLayoutId id="2147483694" r:id="rId32"/>
    <p:sldLayoutId id="2147483695" r:id="rId33"/>
    <p:sldLayoutId id="2147483696" r:id="rId34"/>
    <p:sldLayoutId id="2147483685" r:id="rId35"/>
    <p:sldLayoutId id="2147483686" r:id="rId36"/>
    <p:sldLayoutId id="2147483687" r:id="rId37"/>
    <p:sldLayoutId id="2147483688" r:id="rId38"/>
    <p:sldLayoutId id="2147483689" r:id="rId39"/>
    <p:sldLayoutId id="2147483661" r:id="rId40"/>
    <p:sldLayoutId id="2147483662" r:id="rId41"/>
    <p:sldLayoutId id="2147483663" r:id="rId42"/>
    <p:sldLayoutId id="2147483668" r:id="rId43"/>
    <p:sldLayoutId id="2147483664" r:id="rId44"/>
    <p:sldLayoutId id="2147483665" r:id="rId45"/>
    <p:sldLayoutId id="2147483679" r:id="rId46"/>
    <p:sldLayoutId id="2147483669" r:id="rId47"/>
    <p:sldLayoutId id="2147483680" r:id="rId48"/>
    <p:sldLayoutId id="2147483681" r:id="rId49"/>
    <p:sldLayoutId id="2147483666" r:id="rId50"/>
    <p:sldLayoutId id="2147483667" r:id="rId51"/>
    <p:sldLayoutId id="2147483660" r:id="rId52"/>
    <p:sldLayoutId id="2147483674" r:id="rId53"/>
    <p:sldLayoutId id="2147483675" r:id="rId54"/>
    <p:sldLayoutId id="2147483670" r:id="rId55"/>
    <p:sldLayoutId id="2147483671" r:id="rId56"/>
    <p:sldLayoutId id="2147483682" r:id="rId57"/>
    <p:sldLayoutId id="2147483672" r:id="rId58"/>
    <p:sldLayoutId id="2147483673" r:id="rId59"/>
    <p:sldLayoutId id="2147483676" r:id="rId60"/>
    <p:sldLayoutId id="2147483677" r:id="rId61"/>
    <p:sldLayoutId id="2147483683" r:id="rId6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1" kern="1200">
          <a:solidFill>
            <a:srgbClr val="0C1E2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10.xml"/><Relationship Id="rId5" Type="http://schemas.openxmlformats.org/officeDocument/2006/relationships/slideLayout" Target="../slideLayouts/slideLayout51.xml"/><Relationship Id="rId4" Type="http://schemas.openxmlformats.org/officeDocument/2006/relationships/tags" Target="../tags/tag55.xml"/></Relationships>
</file>

<file path=ppt/slides/_rels/slide11.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notesSlide" Target="../notesSlides/notesSlide1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tags" Target="../tags/tag59.xml"/></Relationships>
</file>

<file path=ppt/slides/_rels/slide12.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2" Type="http://schemas.openxmlformats.org/officeDocument/2006/relationships/tags" Target="../tags/tag62.xml"/><Relationship Id="rId16" Type="http://schemas.openxmlformats.org/officeDocument/2006/relationships/notesSlide" Target="../notesSlides/notesSlide1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slideLayout" Target="../slideLayouts/slideLayout2.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s>
</file>

<file path=ppt/slides/_rels/slide13.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notesSlide" Target="../notesSlides/notesSlide13.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3.xml"/><Relationship Id="rId5" Type="http://schemas.openxmlformats.org/officeDocument/2006/relationships/tags" Target="../tags/tag79.xml"/><Relationship Id="rId4" Type="http://schemas.openxmlformats.org/officeDocument/2006/relationships/tags" Target="../tags/tag78.xml"/></Relationships>
</file>

<file path=ppt/slides/_rels/slide14.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tags" Target="../tags/tag91.xml"/><Relationship Id="rId2" Type="http://schemas.openxmlformats.org/officeDocument/2006/relationships/tags" Target="../tags/tag81.xml"/><Relationship Id="rId16" Type="http://schemas.openxmlformats.org/officeDocument/2006/relationships/notesSlide" Target="../notesSlides/notesSlide14.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5" Type="http://schemas.openxmlformats.org/officeDocument/2006/relationships/slideLayout" Target="../slideLayouts/slideLayout3.xml"/><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s>
</file>

<file path=ppt/slides/_rels/slide15.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image" Target="../media/image20.png"/><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tags" Target="../tags/tag98.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notesSlide" Target="../notesSlides/notesSlide15.xml"/><Relationship Id="rId5" Type="http://schemas.openxmlformats.org/officeDocument/2006/relationships/tags" Target="../tags/tag98.xml"/><Relationship Id="rId10" Type="http://schemas.openxmlformats.org/officeDocument/2006/relationships/slideLayout" Target="../slideLayouts/slideLayout51.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hyperlink" Target="https://www.tpsgc-pwgsc.gc.ca/remuneration-compensation/services-pension-services/pension/video/5-5-fra.html" TargetMode="External"/><Relationship Id="rId3" Type="http://schemas.openxmlformats.org/officeDocument/2006/relationships/tags" Target="../tags/tag105.xml"/><Relationship Id="rId7" Type="http://schemas.openxmlformats.org/officeDocument/2006/relationships/hyperlink" Target="https://www.canada.ca/fr/secretariat-conseil-tresor/services/regime-retraite/renseignements-regime/remboursement-cotisations.html" TargetMode="Externa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16.xml"/><Relationship Id="rId11" Type="http://schemas.openxmlformats.org/officeDocument/2006/relationships/hyperlink" Target="https://www.tpsgc-pwgsc.gc.ca/remuneration-compensation/services-pension-services/pension/video/5-2-fra.html" TargetMode="External"/><Relationship Id="rId5" Type="http://schemas.openxmlformats.org/officeDocument/2006/relationships/slideLayout" Target="../slideLayouts/slideLayout9.xml"/><Relationship Id="rId10" Type="http://schemas.openxmlformats.org/officeDocument/2006/relationships/hyperlink" Target="https://www.tpsgc-pwgsc.gc.ca/remuneration-compensation/services-pension-services/pension/video/5-4-fra.html" TargetMode="External"/><Relationship Id="rId4" Type="http://schemas.openxmlformats.org/officeDocument/2006/relationships/tags" Target="../tags/tag106.xml"/><Relationship Id="rId9" Type="http://schemas.openxmlformats.org/officeDocument/2006/relationships/hyperlink" Target="https://www.tpsgc-pwgsc.gc.ca/remuneration-compensation/services-pension-services/pension/video/5-3-fra.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tpsgc-pwgsc.gc.ca/remuneration-compensation/services-pension-services/pension/video/5-5-fra.html" TargetMode="External"/><Relationship Id="rId3" Type="http://schemas.openxmlformats.org/officeDocument/2006/relationships/tags" Target="../tags/tag109.xml"/><Relationship Id="rId7" Type="http://schemas.openxmlformats.org/officeDocument/2006/relationships/hyperlink" Target="https://www.canada.ca/fr/secretariat-conseil-tresor/services/regime-retraite/renseignements-regime/remboursement-cotisations.html" TargetMode="Externa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17.xml"/><Relationship Id="rId11" Type="http://schemas.openxmlformats.org/officeDocument/2006/relationships/hyperlink" Target="https://www.tpsgc-pwgsc.gc.ca/remuneration-compensation/services-pension-services/pension/video/5-2-fra.html" TargetMode="External"/><Relationship Id="rId5" Type="http://schemas.openxmlformats.org/officeDocument/2006/relationships/slideLayout" Target="../slideLayouts/slideLayout3.xml"/><Relationship Id="rId10" Type="http://schemas.openxmlformats.org/officeDocument/2006/relationships/hyperlink" Target="https://www.tpsgc-pwgsc.gc.ca/remuneration-compensation/services-pension-services/pension/video/5-4-fra.html" TargetMode="External"/><Relationship Id="rId4" Type="http://schemas.openxmlformats.org/officeDocument/2006/relationships/tags" Target="../tags/tag110.xml"/><Relationship Id="rId9" Type="http://schemas.openxmlformats.org/officeDocument/2006/relationships/hyperlink" Target="https://www.tpsgc-pwgsc.gc.ca/remuneration-compensation/services-pension-services/pension/video/5-3-fra.htm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19.xml.rels><?xml version="1.0" encoding="UTF-8" standalone="yes"?>
<Relationships xmlns="http://schemas.openxmlformats.org/package/2006/relationships"><Relationship Id="rId8" Type="http://schemas.openxmlformats.org/officeDocument/2006/relationships/tags" Target="../tags/tag119.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10" Type="http://schemas.openxmlformats.org/officeDocument/2006/relationships/notesSlide" Target="../notesSlides/notesSlide19.xml"/><Relationship Id="rId4" Type="http://schemas.openxmlformats.org/officeDocument/2006/relationships/tags" Target="../tags/tag115.xml"/><Relationship Id="rId9"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tags" Target="../tags/tag121.xml"/><Relationship Id="rId16" Type="http://schemas.openxmlformats.org/officeDocument/2006/relationships/image" Target="../media/image26.png"/><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notesSlide" Target="../notesSlides/notesSlide20.xml"/><Relationship Id="rId5" Type="http://schemas.openxmlformats.org/officeDocument/2006/relationships/tags" Target="../tags/tag124.xml"/><Relationship Id="rId15" Type="http://schemas.openxmlformats.org/officeDocument/2006/relationships/image" Target="../media/image25.svg"/><Relationship Id="rId10" Type="http://schemas.openxmlformats.org/officeDocument/2006/relationships/slideLayout" Target="../slideLayouts/slideLayout57.xml"/><Relationship Id="rId19" Type="http://schemas.openxmlformats.org/officeDocument/2006/relationships/image" Target="../media/image29.svg"/><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image" Target="../media/image30.png"/><Relationship Id="rId2" Type="http://schemas.openxmlformats.org/officeDocument/2006/relationships/tags" Target="../tags/tag130.xml"/><Relationship Id="rId16" Type="http://schemas.openxmlformats.org/officeDocument/2006/relationships/notesSlide" Target="../notesSlides/notesSlide21.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slideLayout" Target="../slideLayouts/slideLayout51.xml"/><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hyperlink" Target="https://www.tpsgc-pwgsc.gc.ca/remuneration-compensation/services-paye-pay-services/form/html/2196-fra.html" TargetMode="Externa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hyperlink" Target="https://pension.tpsgc-pwgsc.gc.ca/mapensiongc/app/login" TargetMode="Externa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hyperlink" Target="https://www.canada.ca/fr/secretariat-conseil-tresor/services/regimes-assurance/regime-assurance-gestion/document-regime-assurance-cadres-gestion-fonction-publique.html#Toc423526924" TargetMode="Externa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notesSlide" Target="../notesSlides/notesSlide26.xml"/><Relationship Id="rId4"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notesSlide" Target="../notesSlides/notesSlide2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Layout" Target="../slideLayouts/slideLayout52.xml"/><Relationship Id="rId5" Type="http://schemas.openxmlformats.org/officeDocument/2006/relationships/tags" Target="../tags/tag159.xml"/><Relationship Id="rId4" Type="http://schemas.openxmlformats.org/officeDocument/2006/relationships/tags" Target="../tags/tag158.xml"/></Relationships>
</file>

<file path=ppt/slides/_rels/slide28.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notesSlide" Target="../notesSlides/notesSlide28.xml"/><Relationship Id="rId5" Type="http://schemas.openxmlformats.org/officeDocument/2006/relationships/slideLayout" Target="../slideLayouts/slideLayout52.xml"/><Relationship Id="rId4" Type="http://schemas.openxmlformats.org/officeDocument/2006/relationships/tags" Target="../tags/tag163.xml"/></Relationships>
</file>

<file path=ppt/slides/_rels/slide29.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notesSlide" Target="../notesSlides/notesSlide29.xml"/><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hyperlink" Target="http://www.canada.ca/pension-avantages" TargetMode="Externa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hyperlink" Target="http://www.canada.ca/invaliditeapresretraite" TargetMode="External"/><Relationship Id="rId3" Type="http://schemas.openxmlformats.org/officeDocument/2006/relationships/tags" Target="../tags/tag169.xml"/><Relationship Id="rId7" Type="http://schemas.openxmlformats.org/officeDocument/2006/relationships/hyperlink" Target="http://www.canada.ca/partageprestationretraite" TargetMode="Externa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hyperlink" Target="http://www.canada.ca/accordtransfertpensions" TargetMode="External"/><Relationship Id="rId5" Type="http://schemas.openxmlformats.org/officeDocument/2006/relationships/notesSlide" Target="../notesSlides/notesSlide30.xml"/><Relationship Id="rId10" Type="http://schemas.openxmlformats.org/officeDocument/2006/relationships/hyperlink" Target="http://www.canada.ca/prestationfacultativesurvivant" TargetMode="External"/><Relationship Id="rId4" Type="http://schemas.openxmlformats.org/officeDocument/2006/relationships/slideLayout" Target="../slideLayouts/slideLayout53.xml"/><Relationship Id="rId9" Type="http://schemas.openxmlformats.org/officeDocument/2006/relationships/hyperlink" Target="http://www.canada.ca/remploi-apres-retraite"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canada.ca/formulairespension" TargetMode="External"/><Relationship Id="rId3" Type="http://schemas.openxmlformats.org/officeDocument/2006/relationships/slideLayout" Target="../slideLayouts/slideLayout53.xml"/><Relationship Id="rId7" Type="http://schemas.openxmlformats.org/officeDocument/2006/relationships/hyperlink" Target="https://www.canada.ca/trousse-information-pension" TargetMode="Externa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hyperlink" Target="http://www.canada.ca/videospension" TargetMode="External"/><Relationship Id="rId5" Type="http://schemas.openxmlformats.org/officeDocument/2006/relationships/hyperlink" Target="https://www.canada.ca/pension-outils" TargetMode="Externa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hyperlink" Target="https://www.retraitequebec.gouv.qc.ca/en/Pages/accueil.aspx" TargetMode="External"/><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hyperlink" Target="http://www.servicecanada.gc.ca/"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notesSlide" Target="../notesSlides/notesSlide32.xml"/><Relationship Id="rId5" Type="http://schemas.openxmlformats.org/officeDocument/2006/relationships/tags" Target="../tags/tag176.xml"/><Relationship Id="rId15" Type="http://schemas.openxmlformats.org/officeDocument/2006/relationships/hyperlink" Target="http://www.canada.ca/dentaire" TargetMode="External"/><Relationship Id="rId10" Type="http://schemas.openxmlformats.org/officeDocument/2006/relationships/slideLayout" Target="../slideLayouts/slideLayout52.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hyperlink" Target="https://ma.canadavie.com/acceder"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83.xml"/><Relationship Id="rId7" Type="http://schemas.openxmlformats.org/officeDocument/2006/relationships/image" Target="../media/image31.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hyperlink" Target="https://www.federalretirees.ca/en" TargetMode="External"/><Relationship Id="rId5" Type="http://schemas.openxmlformats.org/officeDocument/2006/relationships/notesSlide" Target="../notesSlides/notesSlide33.xml"/><Relationship Id="rId4"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0.xml"/><Relationship Id="rId1" Type="http://schemas.openxmlformats.org/officeDocument/2006/relationships/tags" Target="../tags/tag184.xml"/><Relationship Id="rId4" Type="http://schemas.openxmlformats.org/officeDocument/2006/relationships/hyperlink" Target="http://www.canada.ca/pension-avantages" TargetMode="Externa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6.xml"/><Relationship Id="rId7" Type="http://schemas.openxmlformats.org/officeDocument/2006/relationships/slideLayout" Target="../slideLayouts/slideLayout5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s/_rels/slide6.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3" Type="http://schemas.openxmlformats.org/officeDocument/2006/relationships/tags" Target="../tags/tag22.xml"/><Relationship Id="rId21" Type="http://schemas.openxmlformats.org/officeDocument/2006/relationships/notesSlide" Target="../notesSlides/notesSlide6.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slideLayout" Target="../slideLayouts/slideLayout5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7.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7.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52.xml"/><Relationship Id="rId5" Type="http://schemas.openxmlformats.org/officeDocument/2006/relationships/tags" Target="../tags/tag43.xml"/><Relationship Id="rId4" Type="http://schemas.openxmlformats.org/officeDocument/2006/relationships/tags" Target="../tags/tag42.xml"/></Relationships>
</file>

<file path=ppt/slides/_rels/slide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8.xml"/><Relationship Id="rId5" Type="http://schemas.openxmlformats.org/officeDocument/2006/relationships/slideLayout" Target="../slideLayouts/slideLayout52.xml"/><Relationship Id="rId4" Type="http://schemas.openxmlformats.org/officeDocument/2006/relationships/tags" Target="../tags/tag4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50.xml"/><Relationship Id="rId7" Type="http://schemas.openxmlformats.org/officeDocument/2006/relationships/tags" Target="../tags/tag49.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9.xml"/><Relationship Id="rId5" Type="http://schemas.openxmlformats.org/officeDocument/2006/relationships/slideLayout" Target="../slideLayouts/slideLayout51.xml"/><Relationship Id="rId10" Type="http://schemas.openxmlformats.org/officeDocument/2006/relationships/image" Target="../media/image19.png"/><Relationship Id="rId4" Type="http://schemas.openxmlformats.org/officeDocument/2006/relationships/tags" Target="../tags/tag51.xml"/><Relationship Id="rId9"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9CB9-4DF6-D5C2-323A-824CD2166901}"/>
              </a:ext>
            </a:extLst>
          </p:cNvPr>
          <p:cNvSpPr>
            <a:spLocks noGrp="1"/>
          </p:cNvSpPr>
          <p:nvPr>
            <p:ph type="ctrTitle"/>
            <p:custDataLst>
              <p:tags r:id="rId1"/>
            </p:custDataLst>
          </p:nvPr>
        </p:nvSpPr>
        <p:spPr>
          <a:xfrm>
            <a:off x="681316" y="1762770"/>
            <a:ext cx="10201835" cy="1186053"/>
          </a:xfrm>
        </p:spPr>
        <p:txBody>
          <a:bodyPr>
            <a:normAutofit fontScale="90000"/>
          </a:bodyPr>
          <a:lstStyle/>
          <a:p>
            <a:r>
              <a:rPr lang="fr-CA" sz="4800" noProof="0" dirty="0">
                <a:solidFill>
                  <a:srgbClr val="080808"/>
                </a:solidFill>
              </a:rPr>
              <a:t>Séance d’information pour les participants au régime</a:t>
            </a:r>
            <a:br>
              <a:rPr lang="fr-CA" sz="4000" noProof="0" dirty="0"/>
            </a:br>
            <a:r>
              <a:rPr lang="fr-CA" sz="3100" b="0" noProof="0" dirty="0">
                <a:solidFill>
                  <a:srgbClr val="020202"/>
                </a:solidFill>
              </a:rPr>
              <a:t>Loi sur la pension de la fonction publique (LPFP)</a:t>
            </a:r>
          </a:p>
        </p:txBody>
      </p:sp>
      <p:sp>
        <p:nvSpPr>
          <p:cNvPr id="3" name="Subtitle 2">
            <a:extLst>
              <a:ext uri="{FF2B5EF4-FFF2-40B4-BE49-F238E27FC236}">
                <a16:creationId xmlns:a16="http://schemas.microsoft.com/office/drawing/2014/main" id="{3C7544FF-5C1E-4A63-58FA-8623DD5B9FF0}"/>
              </a:ext>
            </a:extLst>
          </p:cNvPr>
          <p:cNvSpPr>
            <a:spLocks noGrp="1"/>
          </p:cNvSpPr>
          <p:nvPr>
            <p:ph type="subTitle" idx="1"/>
            <p:custDataLst>
              <p:tags r:id="rId2"/>
            </p:custDataLst>
          </p:nvPr>
        </p:nvSpPr>
        <p:spPr>
          <a:xfrm>
            <a:off x="681316" y="3909178"/>
            <a:ext cx="8074277" cy="1157093"/>
          </a:xfrm>
        </p:spPr>
        <p:txBody>
          <a:bodyPr vert="horz" lIns="0" tIns="0" rIns="0" bIns="0" rtlCol="0" anchor="t">
            <a:noAutofit/>
          </a:bodyPr>
          <a:lstStyle/>
          <a:p>
            <a:r>
              <a:rPr lang="fr-CA" noProof="0" dirty="0">
                <a:solidFill>
                  <a:srgbClr val="020202"/>
                </a:solidFill>
              </a:rPr>
              <a:t>Présentée par</a:t>
            </a:r>
            <a:br>
              <a:rPr lang="fr-CA" noProof="0" dirty="0">
                <a:solidFill>
                  <a:srgbClr val="020202"/>
                </a:solidFill>
              </a:rPr>
            </a:br>
            <a:r>
              <a:rPr lang="fr-CA" b="1" noProof="0" dirty="0">
                <a:solidFill>
                  <a:srgbClr val="020202"/>
                </a:solidFill>
              </a:rPr>
              <a:t>Le Centre des pensions du gouvernement du Canada</a:t>
            </a:r>
          </a:p>
          <a:p>
            <a:r>
              <a:rPr lang="fr-CA" sz="1200" b="1" noProof="0" dirty="0">
                <a:solidFill>
                  <a:srgbClr val="020202"/>
                </a:solidFill>
                <a:cs typeface="Arial"/>
              </a:rPr>
              <a:t>Version APEX 1</a:t>
            </a:r>
            <a:r>
              <a:rPr lang="fr-CA" sz="1200" b="1" baseline="30000" noProof="0" dirty="0">
                <a:solidFill>
                  <a:srgbClr val="020202"/>
                </a:solidFill>
                <a:cs typeface="Arial"/>
              </a:rPr>
              <a:t>er</a:t>
            </a:r>
            <a:r>
              <a:rPr lang="fr-CA" sz="1200" b="1" noProof="0" dirty="0">
                <a:solidFill>
                  <a:srgbClr val="020202"/>
                </a:solidFill>
                <a:cs typeface="Arial"/>
              </a:rPr>
              <a:t> septembre 2025</a:t>
            </a:r>
          </a:p>
        </p:txBody>
      </p:sp>
    </p:spTree>
    <p:extLst>
      <p:ext uri="{BB962C8B-B14F-4D97-AF65-F5344CB8AC3E}">
        <p14:creationId xmlns:p14="http://schemas.microsoft.com/office/powerpoint/2010/main" val="172532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F06E-66CE-80C7-1392-2416FE0A1DAB}"/>
              </a:ext>
            </a:extLst>
          </p:cNvPr>
          <p:cNvSpPr>
            <a:spLocks noGrp="1"/>
          </p:cNvSpPr>
          <p:nvPr>
            <p:ph type="title"/>
            <p:custDataLst>
              <p:tags r:id="rId1"/>
            </p:custDataLst>
          </p:nvPr>
        </p:nvSpPr>
        <p:spPr>
          <a:xfrm>
            <a:off x="360000" y="324000"/>
            <a:ext cx="10978600" cy="1005772"/>
          </a:xfrm>
        </p:spPr>
        <p:txBody>
          <a:bodyPr>
            <a:normAutofit/>
          </a:bodyPr>
          <a:lstStyle/>
          <a:p>
            <a:r>
              <a:rPr lang="fr-CA" noProof="0" dirty="0">
                <a:solidFill>
                  <a:srgbClr val="020202"/>
                </a:solidFill>
              </a:rPr>
              <a:t>Option mensuelle: </a:t>
            </a:r>
            <a:r>
              <a:rPr lang="fr-CA" sz="2800" noProof="0" dirty="0">
                <a:solidFill>
                  <a:srgbClr val="020202"/>
                </a:solidFill>
              </a:rPr>
              <a:t>Réduite (allocation annuelle)</a:t>
            </a:r>
          </a:p>
        </p:txBody>
      </p:sp>
      <p:sp>
        <p:nvSpPr>
          <p:cNvPr id="3" name="TextBox 2">
            <a:extLst>
              <a:ext uri="{FF2B5EF4-FFF2-40B4-BE49-F238E27FC236}">
                <a16:creationId xmlns:a16="http://schemas.microsoft.com/office/drawing/2014/main" id="{25AF654B-4378-CD8A-950D-552FE690C5A9}"/>
              </a:ext>
            </a:extLst>
          </p:cNvPr>
          <p:cNvSpPr txBox="1"/>
          <p:nvPr>
            <p:custDataLst>
              <p:tags r:id="rId2"/>
            </p:custDataLst>
          </p:nvPr>
        </p:nvSpPr>
        <p:spPr>
          <a:xfrm>
            <a:off x="791627" y="1278596"/>
            <a:ext cx="9206428" cy="2019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Font typeface="Arial"/>
              <a:buChar char="•"/>
            </a:pPr>
            <a:r>
              <a:rPr lang="fr-CA" sz="2200" kern="0" noProof="0" dirty="0">
                <a:solidFill>
                  <a:srgbClr val="000000"/>
                </a:solidFill>
                <a:cs typeface="Arial"/>
              </a:rPr>
              <a:t>Un participant non admissible à une Pension immédiate au moment de sa cessation d’emploi avec 2 ans ou plus de service ouvrant droit à pension peut choisir l’Allocation annuelle</a:t>
            </a:r>
            <a:r>
              <a:rPr lang="fr-CA" sz="2200" kern="0" noProof="0" dirty="0">
                <a:solidFill>
                  <a:schemeClr val="bg1"/>
                </a:solidFill>
                <a:cs typeface="Arial"/>
              </a:rPr>
              <a:t>.</a:t>
            </a:r>
            <a:r>
              <a:rPr lang="fr-CA" sz="2200" kern="0" noProof="0" dirty="0">
                <a:solidFill>
                  <a:srgbClr val="000000"/>
                </a:solidFill>
                <a:cs typeface="Arial"/>
              </a:rPr>
              <a:t> </a:t>
            </a:r>
          </a:p>
          <a:p>
            <a:pPr marL="285750" indent="-285750">
              <a:buFont typeface="Arial"/>
              <a:buChar char="•"/>
            </a:pPr>
            <a:endParaRPr lang="fr-CA" sz="2200" kern="0" noProof="0" dirty="0">
              <a:solidFill>
                <a:srgbClr val="000000"/>
              </a:solidFill>
              <a:cs typeface="Arial"/>
            </a:endParaRPr>
          </a:p>
          <a:p>
            <a:pPr marL="285750" indent="-285750">
              <a:buFont typeface="Arial"/>
              <a:buChar char="•"/>
            </a:pPr>
            <a:r>
              <a:rPr lang="fr-CA" sz="2200" noProof="0" dirty="0">
                <a:solidFill>
                  <a:srgbClr val="000000"/>
                </a:solidFill>
              </a:rPr>
              <a:t>Peu importe la somme de l’âge et du nombre d’années de service, l’allocation annuelle est payable :</a:t>
            </a:r>
            <a:endParaRPr lang="fr-CA" sz="2200" kern="0" noProof="0" dirty="0">
              <a:solidFill>
                <a:srgbClr val="000000"/>
              </a:solidFill>
              <a:cs typeface="Arial"/>
            </a:endParaRPr>
          </a:p>
          <a:p>
            <a:pPr marL="342900" indent="-342900">
              <a:buFont typeface="Arial"/>
              <a:buChar char="•"/>
            </a:pPr>
            <a:endParaRPr lang="fr-CA" sz="2200" kern="0" noProof="0" dirty="0">
              <a:solidFill>
                <a:srgbClr val="000000"/>
              </a:solidFill>
              <a:cs typeface="Arial"/>
            </a:endParaRPr>
          </a:p>
        </p:txBody>
      </p:sp>
      <p:sp>
        <p:nvSpPr>
          <p:cNvPr id="5" name="TextBox 4">
            <a:extLst>
              <a:ext uri="{FF2B5EF4-FFF2-40B4-BE49-F238E27FC236}">
                <a16:creationId xmlns:a16="http://schemas.microsoft.com/office/drawing/2014/main" id="{791550A6-217C-F17B-E493-F1BC4CA71578}"/>
              </a:ext>
            </a:extLst>
          </p:cNvPr>
          <p:cNvSpPr txBox="1"/>
          <p:nvPr>
            <p:custDataLst>
              <p:tags r:id="rId3"/>
            </p:custDataLst>
          </p:nvPr>
        </p:nvSpPr>
        <p:spPr>
          <a:xfrm>
            <a:off x="798878" y="3826842"/>
            <a:ext cx="9312788" cy="954107"/>
          </a:xfrm>
          <a:prstGeom prst="rect">
            <a:avLst/>
          </a:prstGeom>
          <a:solidFill>
            <a:srgbClr val="00C2F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CA" sz="1200" kern="0" noProof="0" dirty="0">
              <a:latin typeface="Arial"/>
              <a:cs typeface="Arial"/>
            </a:endParaRPr>
          </a:p>
          <a:p>
            <a:r>
              <a:rPr lang="fr-CA" sz="2200" kern="0" noProof="0" dirty="0">
                <a:cs typeface="Arial"/>
              </a:rPr>
              <a:t>GR1</a:t>
            </a:r>
            <a:r>
              <a:rPr lang="fr-CA" sz="2200" kern="0" noProof="0" dirty="0">
                <a:solidFill>
                  <a:srgbClr val="0C1E2B"/>
                </a:solidFill>
                <a:cs typeface="Arial"/>
              </a:rPr>
              <a:t>: à la </a:t>
            </a:r>
            <a:r>
              <a:rPr lang="fr-CA" sz="2200" kern="0" noProof="0" dirty="0">
                <a:solidFill>
                  <a:srgbClr val="000000"/>
                </a:solidFill>
                <a:cs typeface="Arial"/>
              </a:rPr>
              <a:t>plus tardive du</a:t>
            </a:r>
            <a:r>
              <a:rPr lang="fr-CA" sz="2200" kern="0" noProof="0" dirty="0">
                <a:solidFill>
                  <a:srgbClr val="0C1E2B"/>
                </a:solidFill>
                <a:cs typeface="Arial"/>
              </a:rPr>
              <a:t> 50ieme anniversaire, date d’exercice de l'option ou date de la cessation d'emploi</a:t>
            </a:r>
            <a:r>
              <a:rPr lang="fr-CA" sz="2200" kern="0" noProof="0" dirty="0">
                <a:solidFill>
                  <a:srgbClr val="00C2F3"/>
                </a:solidFill>
                <a:latin typeface="Arial"/>
                <a:cs typeface="Arial"/>
              </a:rPr>
              <a:t>.</a:t>
            </a:r>
            <a:endParaRPr lang="fr-CA" sz="2200" kern="0" noProof="0" dirty="0">
              <a:solidFill>
                <a:srgbClr val="00C2F3"/>
              </a:solidFill>
              <a:cs typeface="Arial"/>
            </a:endParaRPr>
          </a:p>
        </p:txBody>
      </p:sp>
      <p:sp>
        <p:nvSpPr>
          <p:cNvPr id="7" name="TextBox 6">
            <a:extLst>
              <a:ext uri="{FF2B5EF4-FFF2-40B4-BE49-F238E27FC236}">
                <a16:creationId xmlns:a16="http://schemas.microsoft.com/office/drawing/2014/main" id="{001D3D80-4AEA-B270-6C79-FE321C02A350}"/>
              </a:ext>
            </a:extLst>
          </p:cNvPr>
          <p:cNvSpPr txBox="1"/>
          <p:nvPr>
            <p:custDataLst>
              <p:tags r:id="rId4"/>
            </p:custDataLst>
          </p:nvPr>
        </p:nvSpPr>
        <p:spPr>
          <a:xfrm>
            <a:off x="798878" y="5211402"/>
            <a:ext cx="9312788" cy="954107"/>
          </a:xfrm>
          <a:prstGeom prst="rect">
            <a:avLst/>
          </a:prstGeom>
          <a:solidFill>
            <a:schemeClr val="accent2">
              <a:alpha val="84706"/>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CA" sz="1200" noProof="0" dirty="0">
              <a:solidFill>
                <a:srgbClr val="020202"/>
              </a:solidFill>
              <a:cs typeface="Arial"/>
            </a:endParaRPr>
          </a:p>
          <a:p>
            <a:r>
              <a:rPr lang="fr-CA" sz="2200" noProof="0" dirty="0">
                <a:solidFill>
                  <a:srgbClr val="020202"/>
                </a:solidFill>
              </a:rPr>
              <a:t>GR2: </a:t>
            </a:r>
            <a:r>
              <a:rPr lang="fr-CA" sz="2200" kern="0" noProof="0" dirty="0">
                <a:solidFill>
                  <a:srgbClr val="020202"/>
                </a:solidFill>
                <a:latin typeface="Arial"/>
                <a:cs typeface="Arial"/>
              </a:rPr>
              <a:t>à la </a:t>
            </a:r>
            <a:r>
              <a:rPr lang="fr-CA" sz="2200" noProof="0" dirty="0">
                <a:solidFill>
                  <a:srgbClr val="020202"/>
                </a:solidFill>
              </a:rPr>
              <a:t>plus tardive du 55ieme anniversaire, date d’exercice de l'option ou date de la cessation d'emploi</a:t>
            </a:r>
            <a:r>
              <a:rPr lang="fr-CA" sz="2200" noProof="0" dirty="0">
                <a:solidFill>
                  <a:srgbClr val="C3D941"/>
                </a:solidFill>
                <a:cs typeface="Arial"/>
              </a:rPr>
              <a:t>.</a:t>
            </a:r>
          </a:p>
        </p:txBody>
      </p:sp>
      <p:sp>
        <p:nvSpPr>
          <p:cNvPr id="4" name="Slide Number Placeholder 3">
            <a:extLst>
              <a:ext uri="{FF2B5EF4-FFF2-40B4-BE49-F238E27FC236}">
                <a16:creationId xmlns:a16="http://schemas.microsoft.com/office/drawing/2014/main" id="{5750E783-6F19-EE04-C96E-E9A6A3A2C72F}"/>
              </a:ext>
            </a:extLst>
          </p:cNvPr>
          <p:cNvSpPr>
            <a:spLocks noGrp="1"/>
          </p:cNvSpPr>
          <p:nvPr>
            <p:ph type="sldNum" sz="quarter" idx="12"/>
          </p:nvPr>
        </p:nvSpPr>
        <p:spPr/>
        <p:txBody>
          <a:bodyPr/>
          <a:lstStyle/>
          <a:p>
            <a:fld id="{CB8C0070-AC95-4E25-AAB3-0DDC6EE6265B}" type="slidenum">
              <a:rPr lang="fr-CA" noProof="0" smtClean="0"/>
              <a:pPr/>
              <a:t>10</a:t>
            </a:fld>
            <a:endParaRPr lang="fr-CA" noProof="0" dirty="0"/>
          </a:p>
        </p:txBody>
      </p:sp>
    </p:spTree>
    <p:extLst>
      <p:ext uri="{BB962C8B-B14F-4D97-AF65-F5344CB8AC3E}">
        <p14:creationId xmlns:p14="http://schemas.microsoft.com/office/powerpoint/2010/main" val="383929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F5FE9-4A87-6B64-5932-23D8F0E62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8E2B0-F5BC-179C-8B0B-7B8305B98F3C}"/>
              </a:ext>
            </a:extLst>
          </p:cNvPr>
          <p:cNvSpPr>
            <a:spLocks noGrp="1"/>
          </p:cNvSpPr>
          <p:nvPr>
            <p:ph type="title"/>
            <p:custDataLst>
              <p:tags r:id="rId1"/>
            </p:custDataLst>
          </p:nvPr>
        </p:nvSpPr>
        <p:spPr>
          <a:xfrm>
            <a:off x="360000" y="324000"/>
            <a:ext cx="10978600" cy="779462"/>
          </a:xfrm>
        </p:spPr>
        <p:txBody>
          <a:bodyPr/>
          <a:lstStyle/>
          <a:p>
            <a:r>
              <a:rPr lang="fr-CA" noProof="0" dirty="0">
                <a:solidFill>
                  <a:srgbClr val="020202"/>
                </a:solidFill>
              </a:rPr>
              <a:t>Réduction : </a:t>
            </a:r>
            <a:r>
              <a:rPr lang="fr-CA" sz="2800" noProof="0" dirty="0">
                <a:solidFill>
                  <a:srgbClr val="020202"/>
                </a:solidFill>
              </a:rPr>
              <a:t>Participants au régime – GR1</a:t>
            </a:r>
            <a:endParaRPr lang="fr-CA" sz="2800" noProof="0" dirty="0">
              <a:solidFill>
                <a:srgbClr val="000000"/>
              </a:solidFill>
            </a:endParaRPr>
          </a:p>
        </p:txBody>
      </p:sp>
      <p:sp>
        <p:nvSpPr>
          <p:cNvPr id="6" name="TextBox 5">
            <a:extLst>
              <a:ext uri="{FF2B5EF4-FFF2-40B4-BE49-F238E27FC236}">
                <a16:creationId xmlns:a16="http://schemas.microsoft.com/office/drawing/2014/main" id="{B0E58311-2522-3092-7863-DE93DE9152BA}"/>
              </a:ext>
            </a:extLst>
          </p:cNvPr>
          <p:cNvSpPr txBox="1"/>
          <p:nvPr>
            <p:custDataLst>
              <p:tags r:id="rId2"/>
            </p:custDataLst>
          </p:nvPr>
        </p:nvSpPr>
        <p:spPr>
          <a:xfrm>
            <a:off x="566057" y="1141562"/>
            <a:ext cx="879195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rPr>
              <a:t>Moins de 25 ans service ouvrant droit à pension </a:t>
            </a:r>
            <a:r>
              <a:rPr lang="fr-CA" sz="2000" b="1" noProof="0" dirty="0">
                <a:solidFill>
                  <a:srgbClr val="020202"/>
                </a:solidFill>
              </a:rPr>
              <a:t>OU</a:t>
            </a:r>
            <a:r>
              <a:rPr lang="fr-CA" sz="2000" noProof="0" dirty="0">
                <a:solidFill>
                  <a:srgbClr val="020202"/>
                </a:solidFill>
              </a:rPr>
              <a:t> en-dessous de 50 ans</a:t>
            </a:r>
            <a:endParaRPr lang="fr-CA" sz="2000" noProof="0" dirty="0">
              <a:solidFill>
                <a:schemeClr val="bg1"/>
              </a:solidFill>
            </a:endParaRPr>
          </a:p>
        </p:txBody>
      </p:sp>
      <p:graphicFrame>
        <p:nvGraphicFramePr>
          <p:cNvPr id="4" name="Table 3" descr="La réduction sera 5% multiplié par (60 moins l'âge).">
            <a:extLst>
              <a:ext uri="{FF2B5EF4-FFF2-40B4-BE49-F238E27FC236}">
                <a16:creationId xmlns:a16="http://schemas.microsoft.com/office/drawing/2014/main" id="{95699872-F3D9-1FA3-524A-CD19790AD195}"/>
              </a:ext>
            </a:extLst>
          </p:cNvPr>
          <p:cNvGraphicFramePr>
            <a:graphicFrameLocks noGrp="1"/>
          </p:cNvGraphicFramePr>
          <p:nvPr>
            <p:custDataLst>
              <p:tags r:id="rId3"/>
            </p:custDataLst>
            <p:extLst>
              <p:ext uri="{D42A27DB-BD31-4B8C-83A1-F6EECF244321}">
                <p14:modId xmlns:p14="http://schemas.microsoft.com/office/powerpoint/2010/main" val="3285497815"/>
              </p:ext>
            </p:extLst>
          </p:nvPr>
        </p:nvGraphicFramePr>
        <p:xfrm>
          <a:off x="2134800" y="1850400"/>
          <a:ext cx="4212771" cy="942775"/>
        </p:xfrm>
        <a:graphic>
          <a:graphicData uri="http://schemas.openxmlformats.org/drawingml/2006/table">
            <a:tbl>
              <a:tblPr firstRow="1"/>
              <a:tblGrid>
                <a:gridCol w="4212771">
                  <a:extLst>
                    <a:ext uri="{9D8B030D-6E8A-4147-A177-3AD203B41FA5}">
                      <a16:colId xmlns:a16="http://schemas.microsoft.com/office/drawing/2014/main" val="2078930367"/>
                    </a:ext>
                  </a:extLst>
                </a:gridCol>
              </a:tblGrid>
              <a:tr h="4454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chemeClr val="tx1"/>
                          </a:solidFill>
                          <a:effectLst/>
                          <a:latin typeface="+mn-lt"/>
                          <a:ea typeface="+mn-ea"/>
                          <a:cs typeface="Calibri"/>
                        </a:rPr>
                        <a:t>Réduction</a:t>
                      </a:r>
                      <a:endParaRPr kumimoji="0" lang="fr-CA" sz="2200" b="1" i="0" u="none" strike="noStrike" kern="1200" cap="none" normalizeH="0" baseline="0" noProof="0" dirty="0">
                        <a:ln>
                          <a:noFill/>
                        </a:ln>
                        <a:solidFill>
                          <a:schemeClr val="tx1"/>
                        </a:solidFill>
                        <a:effectLst/>
                        <a:latin typeface="+mn-lt"/>
                        <a:ea typeface="+mn-ea"/>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497282">
                <a:tc>
                  <a:txBody>
                    <a:bodyPr/>
                    <a:lstStyle/>
                    <a:p>
                      <a:pPr marL="457200" marR="0" lvl="1" indent="0" algn="l" rtl="0" eaLnBrk="0" fontAlgn="base" latinLnBrk="0" hangingPunct="0">
                        <a:lnSpc>
                          <a:spcPct val="100000"/>
                        </a:lnSpc>
                        <a:spcBef>
                          <a:spcPct val="20000"/>
                        </a:spcBef>
                        <a:spcAft>
                          <a:spcPct val="0"/>
                        </a:spcAft>
                        <a:buClrTx/>
                        <a:buSzTx/>
                        <a:buFontTx/>
                        <a:buNone/>
                      </a:pPr>
                      <a:r>
                        <a:rPr kumimoji="0" lang="fr-CA" sz="1800" b="0" i="0" u="none" strike="noStrike" kern="1200" cap="none" normalizeH="0" baseline="0" noProof="0" dirty="0">
                          <a:ln>
                            <a:noFill/>
                          </a:ln>
                          <a:solidFill>
                            <a:srgbClr val="000000"/>
                          </a:solidFill>
                          <a:effectLst/>
                          <a:latin typeface="+mn-lt"/>
                          <a:ea typeface="+mn-ea"/>
                          <a:cs typeface="Calibri"/>
                        </a:rPr>
                        <a:t>           5 % x (60 </a:t>
                      </a:r>
                      <a:r>
                        <a:rPr lang="fr-CA" sz="1800" b="0" i="0" u="none" strike="noStrike" kern="1200" cap="none" normalizeH="0" baseline="0" noProof="0" dirty="0">
                          <a:ln>
                            <a:noFill/>
                          </a:ln>
                          <a:solidFill>
                            <a:srgbClr val="000000"/>
                          </a:solidFill>
                          <a:effectLst/>
                          <a:latin typeface="+mn-lt"/>
                          <a:ea typeface="+mn-ea"/>
                          <a:cs typeface="Calibri"/>
                        </a:rPr>
                        <a:t>- </a:t>
                      </a:r>
                      <a:r>
                        <a:rPr lang="fr-CA" sz="1800" b="0" i="0" u="none" strike="noStrike" kern="1200" cap="none" normalizeH="0" baseline="0" noProof="0" dirty="0">
                          <a:ln>
                            <a:noFill/>
                          </a:ln>
                          <a:solidFill>
                            <a:schemeClr val="tx1"/>
                          </a:solidFill>
                          <a:effectLst/>
                          <a:latin typeface="+mn-lt"/>
                        </a:rPr>
                        <a:t>â</a:t>
                      </a:r>
                      <a:r>
                        <a:rPr lang="fr-CA" sz="1800" b="0" i="0" u="none" strike="noStrike" kern="1200" cap="none" normalizeH="0" baseline="0" noProof="0" dirty="0">
                          <a:ln>
                            <a:noFill/>
                          </a:ln>
                          <a:solidFill>
                            <a:srgbClr val="000000"/>
                          </a:solidFill>
                          <a:effectLst/>
                          <a:latin typeface="+mn-lt"/>
                          <a:ea typeface="+mn-ea"/>
                          <a:cs typeface="Calibri"/>
                        </a:rPr>
                        <a:t>ge</a:t>
                      </a:r>
                      <a:r>
                        <a:rPr kumimoji="0" lang="fr-CA" sz="1800" b="0" i="0" u="none" strike="noStrike" kern="1200" cap="none" normalizeH="0" baseline="0" noProof="0" dirty="0">
                          <a:ln>
                            <a:noFill/>
                          </a:ln>
                          <a:solidFill>
                            <a:srgbClr val="000000"/>
                          </a:solidFill>
                          <a:effectLst/>
                          <a:latin typeface="+mn-lt"/>
                          <a:ea typeface="+mn-ea"/>
                          <a:cs typeface="Calibri"/>
                        </a:rPr>
                        <a:t>)</a:t>
                      </a:r>
                      <a:endParaRPr kumimoji="0" lang="fr-CA" sz="1800" b="0" i="0" u="none" strike="noStrike" cap="none" normalizeH="0" baseline="0" noProof="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F0B10815-693E-F51C-66B4-57A7981BC93B}"/>
              </a:ext>
            </a:extLst>
          </p:cNvPr>
          <p:cNvSpPr txBox="1"/>
          <p:nvPr>
            <p:custDataLst>
              <p:tags r:id="rId4"/>
            </p:custDataLst>
          </p:nvPr>
        </p:nvSpPr>
        <p:spPr>
          <a:xfrm>
            <a:off x="566057" y="3134414"/>
            <a:ext cx="67600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cs typeface="Arial"/>
              </a:rPr>
              <a:t>25 ans ou plus de service ouvrant droit à pension</a:t>
            </a:r>
            <a:endParaRPr lang="fr-CA" sz="2000" noProof="0" dirty="0">
              <a:solidFill>
                <a:srgbClr val="020202"/>
              </a:solidFill>
            </a:endParaRPr>
          </a:p>
        </p:txBody>
      </p:sp>
      <p:graphicFrame>
        <p:nvGraphicFramePr>
          <p:cNvPr id="10" name="Table 9" descr="Âge de cessation d'emploi de 50 à 54 ans : la réduction est calculée comme la plus élevée des deux valeurs suivantes : 5 % multiplié par (55 ans moins l'âge) ou 5 % multiplié par (30 ans moins les années de service).&#10;&#10;Âge de cessation d'emploi de 55 à 59 ans : la réduction est calculée comme la plus faible des deux valeurs suivantes : 5 % multiplié par (60 ans moins l'âge) ou 5 % multiplié par (30 ans moins les années de service).">
            <a:extLst>
              <a:ext uri="{FF2B5EF4-FFF2-40B4-BE49-F238E27FC236}">
                <a16:creationId xmlns:a16="http://schemas.microsoft.com/office/drawing/2014/main" id="{1042576B-6E77-9109-D5AA-7405692864A6}"/>
              </a:ext>
            </a:extLst>
          </p:cNvPr>
          <p:cNvGraphicFramePr>
            <a:graphicFrameLocks noGrp="1"/>
          </p:cNvGraphicFramePr>
          <p:nvPr>
            <p:custDataLst>
              <p:tags r:id="rId5"/>
            </p:custDataLst>
            <p:extLst>
              <p:ext uri="{D42A27DB-BD31-4B8C-83A1-F6EECF244321}">
                <p14:modId xmlns:p14="http://schemas.microsoft.com/office/powerpoint/2010/main" val="1761978223"/>
              </p:ext>
            </p:extLst>
          </p:nvPr>
        </p:nvGraphicFramePr>
        <p:xfrm>
          <a:off x="1371600" y="3800156"/>
          <a:ext cx="5822056" cy="2613041"/>
        </p:xfrm>
        <a:graphic>
          <a:graphicData uri="http://schemas.openxmlformats.org/drawingml/2006/table">
            <a:tbl>
              <a:tblPr firstRow="1"/>
              <a:tblGrid>
                <a:gridCol w="1704109">
                  <a:extLst>
                    <a:ext uri="{9D8B030D-6E8A-4147-A177-3AD203B41FA5}">
                      <a16:colId xmlns:a16="http://schemas.microsoft.com/office/drawing/2014/main" val="2070056828"/>
                    </a:ext>
                  </a:extLst>
                </a:gridCol>
                <a:gridCol w="4117947">
                  <a:extLst>
                    <a:ext uri="{9D8B030D-6E8A-4147-A177-3AD203B41FA5}">
                      <a16:colId xmlns:a16="http://schemas.microsoft.com/office/drawing/2014/main" val="2078930367"/>
                    </a:ext>
                  </a:extLst>
                </a:gridCol>
              </a:tblGrid>
              <a:tr h="5660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rgbClr val="0C1E2B"/>
                          </a:solidFill>
                          <a:effectLst/>
                          <a:latin typeface="+mn-lt"/>
                        </a:rPr>
                        <a:t>Â</a:t>
                      </a:r>
                      <a:r>
                        <a:rPr kumimoji="0" lang="fr-CA" sz="2200" b="1" i="0" u="none" strike="noStrike" kern="1200" cap="none" normalizeH="0" baseline="0" noProof="0" dirty="0">
                          <a:ln>
                            <a:noFill/>
                          </a:ln>
                          <a:solidFill>
                            <a:schemeClr val="tx1"/>
                          </a:solidFill>
                          <a:effectLst/>
                          <a:latin typeface="+mn-lt"/>
                          <a:ea typeface="+mn-ea"/>
                          <a:cs typeface="Calibri"/>
                        </a:rPr>
                        <a:t>ge</a:t>
                      </a:r>
                      <a:endParaRPr kumimoji="0" lang="fr-CA" sz="2200" b="1" i="0" u="none" strike="noStrike" cap="none" normalizeH="0" baseline="0" noProof="0" dirty="0">
                        <a:ln>
                          <a:noFill/>
                        </a:ln>
                        <a:solidFill>
                          <a:schemeClr val="tx1"/>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chemeClr val="tx1"/>
                          </a:solidFill>
                          <a:effectLst/>
                          <a:latin typeface="+mn-lt"/>
                          <a:ea typeface="+mn-ea"/>
                          <a:cs typeface="Calibri"/>
                        </a:rPr>
                        <a:t>Réduction</a:t>
                      </a:r>
                      <a:endParaRPr kumimoji="0" lang="fr-CA" sz="2200" b="1" i="0" u="none" strike="noStrike" cap="none" normalizeH="0" baseline="0" noProof="0" dirty="0">
                        <a:ln>
                          <a:noFill/>
                        </a:ln>
                        <a:solidFill>
                          <a:schemeClr val="tx1"/>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826511">
                <a:tc>
                  <a:txBody>
                    <a:bodyPr/>
                    <a:lstStyle/>
                    <a:p>
                      <a:pPr lvl="1" indent="0" algn="ctr">
                        <a:lnSpc>
                          <a:spcPct val="100000"/>
                        </a:lnSpc>
                        <a:spcBef>
                          <a:spcPts val="0"/>
                        </a:spcBef>
                        <a:spcAft>
                          <a:spcPts val="0"/>
                        </a:spcAft>
                        <a:buNone/>
                      </a:pPr>
                      <a:endParaRPr lang="fr-CA" sz="1800" b="0" i="0" u="none" strike="noStrike" noProof="0" dirty="0">
                        <a:solidFill>
                          <a:srgbClr val="000000"/>
                        </a:solidFill>
                        <a:latin typeface="Arial"/>
                      </a:endParaRPr>
                    </a:p>
                    <a:p>
                      <a:pPr marL="0" marR="0" lvl="1" indent="0" algn="ctr">
                        <a:lnSpc>
                          <a:spcPct val="100000"/>
                        </a:lnSpc>
                        <a:spcBef>
                          <a:spcPct val="20000"/>
                        </a:spcBef>
                        <a:spcAft>
                          <a:spcPct val="0"/>
                        </a:spcAft>
                        <a:buNone/>
                      </a:pPr>
                      <a:r>
                        <a:rPr lang="fr-CA" sz="1800" b="0" i="0" u="none" strike="noStrike" noProof="0" dirty="0">
                          <a:solidFill>
                            <a:srgbClr val="000000"/>
                          </a:solidFill>
                          <a:latin typeface="+mn-lt"/>
                        </a:rPr>
                        <a:t>50-54</a:t>
                      </a:r>
                      <a:endParaRPr kumimoji="0" lang="fr-CA" noProof="0" dirty="0">
                        <a:solidFill>
                          <a:srgbClr val="000000"/>
                        </a:solidFill>
                        <a:latin typeface="+mn-lt"/>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31800" marR="0" lvl="2" indent="0" algn="l">
                        <a:lnSpc>
                          <a:spcPct val="100000"/>
                        </a:lnSpc>
                        <a:spcBef>
                          <a:spcPct val="20000"/>
                        </a:spcBef>
                        <a:spcAft>
                          <a:spcPct val="0"/>
                        </a:spcAft>
                        <a:buNone/>
                      </a:pPr>
                      <a:r>
                        <a:rPr lang="fr-CA" sz="1800" b="0" i="0" u="none" strike="noStrike" cap="none" normalizeH="0" baseline="0" noProof="0" dirty="0">
                          <a:ln>
                            <a:noFill/>
                          </a:ln>
                          <a:solidFill>
                            <a:srgbClr val="020202"/>
                          </a:solidFill>
                          <a:effectLst/>
                          <a:latin typeface="+mn-lt"/>
                        </a:rPr>
                        <a:t>Le plus élevé de:</a:t>
                      </a:r>
                      <a:endParaRPr kumimoji="0" lang="fr-CA" sz="1800" b="0" i="0" u="none" strike="noStrike" cap="none" normalizeH="0" baseline="0" noProof="0" dirty="0">
                        <a:ln>
                          <a:noFill/>
                        </a:ln>
                        <a:solidFill>
                          <a:srgbClr val="020202"/>
                        </a:solidFill>
                        <a:effectLst/>
                        <a:latin typeface="+mn-lt"/>
                        <a:cs typeface="Calibri"/>
                      </a:endParaRP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00000"/>
                          </a:solidFill>
                          <a:effectLst/>
                          <a:latin typeface="+mn-lt"/>
                          <a:ea typeface="+mn-ea"/>
                          <a:cs typeface="Calibri"/>
                        </a:rPr>
                        <a:t>      5 % x (55 - </a:t>
                      </a:r>
                      <a:r>
                        <a:rPr lang="fr-CA" sz="1800" b="0" i="0" u="none" strike="noStrike" kern="1200" cap="none" normalizeH="0" baseline="0" noProof="0" dirty="0">
                          <a:ln>
                            <a:noFill/>
                          </a:ln>
                          <a:solidFill>
                            <a:schemeClr val="tx1"/>
                          </a:solidFill>
                          <a:effectLst/>
                          <a:latin typeface="+mn-lt"/>
                        </a:rPr>
                        <a:t>â</a:t>
                      </a:r>
                      <a:r>
                        <a:rPr kumimoji="0" lang="fr-CA" sz="1800" b="0" i="0" u="none" strike="noStrike" kern="1200" cap="none" normalizeH="0" baseline="0" noProof="0" dirty="0">
                          <a:ln>
                            <a:noFill/>
                          </a:ln>
                          <a:solidFill>
                            <a:srgbClr val="000000"/>
                          </a:solidFill>
                          <a:effectLst/>
                          <a:latin typeface="+mn-lt"/>
                          <a:ea typeface="+mn-ea"/>
                          <a:cs typeface="Calibri"/>
                        </a:rPr>
                        <a:t>ge), </a:t>
                      </a:r>
                      <a:r>
                        <a:rPr kumimoji="0" lang="fr-CA" sz="1800" b="1" i="0" u="none" strike="noStrike" kern="1200" cap="none" normalizeH="0" baseline="0" noProof="0" dirty="0">
                          <a:ln>
                            <a:noFill/>
                          </a:ln>
                          <a:solidFill>
                            <a:srgbClr val="000000"/>
                          </a:solidFill>
                          <a:effectLst/>
                          <a:latin typeface="+mn-lt"/>
                          <a:ea typeface="+mn-ea"/>
                          <a:cs typeface="Calibri"/>
                        </a:rPr>
                        <a:t>ou</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fr-CA" sz="1800" b="1" i="0" u="none" strike="noStrike" kern="1200" cap="none" normalizeH="0" baseline="0" noProof="0" dirty="0">
                          <a:ln>
                            <a:noFill/>
                          </a:ln>
                          <a:solidFill>
                            <a:srgbClr val="000000"/>
                          </a:solidFill>
                          <a:effectLst/>
                          <a:latin typeface="+mn-lt"/>
                          <a:ea typeface="+mn-ea"/>
                          <a:cs typeface="Calibri"/>
                        </a:rPr>
                        <a:t>      </a:t>
                      </a:r>
                      <a:r>
                        <a:rPr kumimoji="0" lang="fr-CA" sz="1800" b="0" i="0" u="none" strike="noStrike" kern="1200" cap="none" normalizeH="0" baseline="0" noProof="0" dirty="0">
                          <a:ln>
                            <a:noFill/>
                          </a:ln>
                          <a:solidFill>
                            <a:srgbClr val="000000"/>
                          </a:solidFill>
                          <a:effectLst/>
                          <a:latin typeface="+mn-lt"/>
                          <a:ea typeface="+mn-ea"/>
                          <a:cs typeface="Calibri"/>
                        </a:rPr>
                        <a:t>5 % x (30 - service)</a:t>
                      </a:r>
                      <a:endParaRPr kumimoji="0" lang="fr-CA" sz="1800" b="0" i="0" u="none" strike="noStrike" cap="none" normalizeH="0" baseline="0" noProof="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6511">
                <a:tc>
                  <a:txBody>
                    <a:bodyPr/>
                    <a:lstStyle/>
                    <a:p>
                      <a:pPr lvl="0" indent="0" algn="ctr">
                        <a:lnSpc>
                          <a:spcPct val="100000"/>
                        </a:lnSpc>
                        <a:spcBef>
                          <a:spcPts val="0"/>
                        </a:spcBef>
                        <a:spcAft>
                          <a:spcPts val="0"/>
                        </a:spcAft>
                        <a:buNone/>
                      </a:pPr>
                      <a:endParaRPr lang="fr-CA" sz="1800" b="0" i="0" u="none" strike="noStrike" noProof="0" dirty="0">
                        <a:solidFill>
                          <a:srgbClr val="000000"/>
                        </a:solidFill>
                        <a:latin typeface="Arial"/>
                      </a:endParaRPr>
                    </a:p>
                    <a:p>
                      <a:pPr lvl="0" indent="0" algn="ctr">
                        <a:lnSpc>
                          <a:spcPct val="100000"/>
                        </a:lnSpc>
                        <a:spcBef>
                          <a:spcPts val="0"/>
                        </a:spcBef>
                        <a:spcAft>
                          <a:spcPts val="0"/>
                        </a:spcAft>
                        <a:buNone/>
                      </a:pPr>
                      <a:r>
                        <a:rPr lang="fr-CA" sz="1800" b="0" i="0" u="none" strike="noStrike" noProof="0" dirty="0">
                          <a:solidFill>
                            <a:srgbClr val="000000"/>
                          </a:solidFill>
                          <a:latin typeface="+mn-lt"/>
                        </a:rPr>
                        <a:t>55-59</a:t>
                      </a:r>
                    </a:p>
                    <a:p>
                      <a:pPr lvl="0" indent="0" algn="ctr">
                        <a:buNone/>
                      </a:pPr>
                      <a:endParaRPr lang="fr-CA" noProof="0" dirty="0">
                        <a:solidFill>
                          <a:srgbClr val="000000"/>
                        </a:solidFill>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57200" marR="0" lvl="1" indent="0" algn="l">
                        <a:lnSpc>
                          <a:spcPct val="100000"/>
                        </a:lnSpc>
                        <a:spcBef>
                          <a:spcPct val="20000"/>
                        </a:spcBef>
                        <a:spcAft>
                          <a:spcPct val="0"/>
                        </a:spcAft>
                        <a:buNone/>
                      </a:pPr>
                      <a:r>
                        <a:rPr lang="fr-CA" sz="1800" b="0" i="0" u="none" strike="noStrike" kern="1200" cap="none" normalizeH="0" baseline="0" noProof="0" dirty="0">
                          <a:ln>
                            <a:noFill/>
                          </a:ln>
                          <a:solidFill>
                            <a:srgbClr val="020202"/>
                          </a:solidFill>
                          <a:effectLst/>
                          <a:latin typeface="+mn-lt"/>
                        </a:rPr>
                        <a:t>Le moins élevé de:</a:t>
                      </a:r>
                      <a:endParaRPr kumimoji="0" lang="fr-CA" sz="1800" b="0" i="0" u="none" strike="noStrike" kern="1200" cap="none" normalizeH="0" baseline="0" noProof="0" dirty="0">
                        <a:ln>
                          <a:noFill/>
                        </a:ln>
                        <a:solidFill>
                          <a:srgbClr val="020202"/>
                        </a:solidFill>
                        <a:effectLst/>
                        <a:latin typeface="+mn-lt"/>
                        <a:ea typeface="+mn-ea"/>
                        <a:cs typeface="Calibri"/>
                      </a:endParaRP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00000"/>
                          </a:solidFill>
                          <a:effectLst/>
                          <a:latin typeface="+mn-lt"/>
                          <a:ea typeface="+mn-ea"/>
                          <a:cs typeface="Calibri"/>
                        </a:rPr>
                        <a:t>      5 % x (60 - </a:t>
                      </a:r>
                      <a:r>
                        <a:rPr lang="fr-CA" sz="1800" b="0" i="0" u="none" strike="noStrike" kern="1200" cap="none" normalizeH="0" baseline="0" noProof="0" dirty="0">
                          <a:ln>
                            <a:noFill/>
                          </a:ln>
                          <a:solidFill>
                            <a:schemeClr val="tx1"/>
                          </a:solidFill>
                          <a:effectLst/>
                          <a:latin typeface="+mn-lt"/>
                        </a:rPr>
                        <a:t>â</a:t>
                      </a:r>
                      <a:r>
                        <a:rPr kumimoji="0" lang="fr-CA" sz="1800" b="0" i="0" u="none" strike="noStrike" kern="1200" cap="none" normalizeH="0" baseline="0" noProof="0" dirty="0">
                          <a:ln>
                            <a:noFill/>
                          </a:ln>
                          <a:solidFill>
                            <a:srgbClr val="000000"/>
                          </a:solidFill>
                          <a:effectLst/>
                          <a:latin typeface="+mn-lt"/>
                          <a:ea typeface="+mn-ea"/>
                          <a:cs typeface="Calibri"/>
                        </a:rPr>
                        <a:t>ge), </a:t>
                      </a:r>
                      <a:r>
                        <a:rPr kumimoji="0" lang="fr-CA" sz="1800" b="1" i="0" u="none" strike="noStrike" kern="1200" cap="none" normalizeH="0" baseline="0" noProof="0" dirty="0">
                          <a:ln>
                            <a:noFill/>
                          </a:ln>
                          <a:solidFill>
                            <a:srgbClr val="000000"/>
                          </a:solidFill>
                          <a:effectLst/>
                          <a:latin typeface="+mn-lt"/>
                          <a:ea typeface="+mn-ea"/>
                          <a:cs typeface="Calibri"/>
                        </a:rPr>
                        <a:t>ou</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fr-CA" sz="1800" b="1" i="0" u="none" strike="noStrike" kern="1200" cap="none" normalizeH="0" baseline="0" noProof="0" dirty="0">
                          <a:ln>
                            <a:noFill/>
                          </a:ln>
                          <a:solidFill>
                            <a:srgbClr val="000000"/>
                          </a:solidFill>
                          <a:effectLst/>
                          <a:latin typeface="+mn-lt"/>
                          <a:ea typeface="+mn-ea"/>
                          <a:cs typeface="Calibri"/>
                        </a:rPr>
                        <a:t>      </a:t>
                      </a:r>
                      <a:r>
                        <a:rPr kumimoji="0" lang="fr-CA" sz="1800" b="0" i="0" u="none" strike="noStrike" kern="1200" cap="none" normalizeH="0" baseline="0" noProof="0" dirty="0">
                          <a:ln>
                            <a:noFill/>
                          </a:ln>
                          <a:solidFill>
                            <a:srgbClr val="000000"/>
                          </a:solidFill>
                          <a:effectLst/>
                          <a:latin typeface="+mn-lt"/>
                          <a:ea typeface="+mn-ea"/>
                          <a:cs typeface="Calibri"/>
                        </a:rPr>
                        <a:t>5 % x (30 - service)</a:t>
                      </a:r>
                      <a:endParaRPr lang="fr-CA" noProof="0" dirty="0">
                        <a:solidFill>
                          <a:srgbClr val="000000"/>
                        </a:solidFill>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387793"/>
                  </a:ext>
                </a:extLst>
              </a:tr>
            </a:tbl>
          </a:graphicData>
        </a:graphic>
      </p:graphicFrame>
      <p:sp>
        <p:nvSpPr>
          <p:cNvPr id="5" name="Slide Number Placeholder 4">
            <a:extLst>
              <a:ext uri="{FF2B5EF4-FFF2-40B4-BE49-F238E27FC236}">
                <a16:creationId xmlns:a16="http://schemas.microsoft.com/office/drawing/2014/main" id="{06615AF8-27E6-3C87-7787-158AB15D8D4A}"/>
              </a:ext>
            </a:extLst>
          </p:cNvPr>
          <p:cNvSpPr>
            <a:spLocks noGrp="1"/>
          </p:cNvSpPr>
          <p:nvPr>
            <p:ph type="sldNum" sz="quarter" idx="12"/>
          </p:nvPr>
        </p:nvSpPr>
        <p:spPr/>
        <p:txBody>
          <a:bodyPr/>
          <a:lstStyle/>
          <a:p>
            <a:fld id="{CB8C0070-AC95-4E25-AAB3-0DDC6EE6265B}" type="slidenum">
              <a:rPr lang="fr-CA" noProof="0" smtClean="0"/>
              <a:pPr/>
              <a:t>11</a:t>
            </a:fld>
            <a:endParaRPr lang="fr-CA" noProof="0" dirty="0"/>
          </a:p>
        </p:txBody>
      </p:sp>
    </p:spTree>
    <p:extLst>
      <p:ext uri="{BB962C8B-B14F-4D97-AF65-F5344CB8AC3E}">
        <p14:creationId xmlns:p14="http://schemas.microsoft.com/office/powerpoint/2010/main" val="109552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03430-31B1-85AA-164E-77A706757E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51449-C17A-21AD-5230-4D0DB41F23CD}"/>
              </a:ext>
            </a:extLst>
          </p:cNvPr>
          <p:cNvSpPr>
            <a:spLocks noGrp="1"/>
          </p:cNvSpPr>
          <p:nvPr>
            <p:ph type="title"/>
            <p:custDataLst>
              <p:tags r:id="rId1"/>
            </p:custDataLst>
          </p:nvPr>
        </p:nvSpPr>
        <p:spPr>
          <a:xfrm>
            <a:off x="359999" y="324000"/>
            <a:ext cx="10980000" cy="779462"/>
          </a:xfrm>
        </p:spPr>
        <p:txBody>
          <a:bodyPr/>
          <a:lstStyle/>
          <a:p>
            <a:r>
              <a:rPr lang="fr-CA" noProof="0" dirty="0">
                <a:solidFill>
                  <a:srgbClr val="020202"/>
                </a:solidFill>
              </a:rPr>
              <a:t>Réduction : </a:t>
            </a:r>
            <a:r>
              <a:rPr lang="fr-CA" sz="2800" noProof="0" dirty="0">
                <a:solidFill>
                  <a:srgbClr val="020202"/>
                </a:solidFill>
              </a:rPr>
              <a:t>Participants au régime – GR1</a:t>
            </a:r>
            <a:endParaRPr lang="fr-CA" sz="2800" noProof="0" dirty="0">
              <a:solidFill>
                <a:srgbClr val="000000"/>
              </a:solidFill>
            </a:endParaRPr>
          </a:p>
        </p:txBody>
      </p:sp>
      <p:sp>
        <p:nvSpPr>
          <p:cNvPr id="6" name="TextBox 5">
            <a:extLst>
              <a:ext uri="{FF2B5EF4-FFF2-40B4-BE49-F238E27FC236}">
                <a16:creationId xmlns:a16="http://schemas.microsoft.com/office/drawing/2014/main" id="{C56026AD-468C-BC91-DE1C-F5BEBD0B21C3}"/>
              </a:ext>
            </a:extLst>
          </p:cNvPr>
          <p:cNvSpPr txBox="1"/>
          <p:nvPr>
            <p:custDataLst>
              <p:tags r:id="rId2"/>
            </p:custDataLst>
          </p:nvPr>
        </p:nvSpPr>
        <p:spPr>
          <a:xfrm>
            <a:off x="566057" y="1141562"/>
            <a:ext cx="879195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rPr>
              <a:t>Moins de 25 ans service ouvrant droit à pension </a:t>
            </a:r>
            <a:r>
              <a:rPr lang="fr-CA" sz="2000" b="1" noProof="0" dirty="0">
                <a:solidFill>
                  <a:srgbClr val="020202"/>
                </a:solidFill>
              </a:rPr>
              <a:t>OU</a:t>
            </a:r>
            <a:r>
              <a:rPr lang="fr-CA" sz="2000" noProof="0" dirty="0">
                <a:solidFill>
                  <a:srgbClr val="020202"/>
                </a:solidFill>
              </a:rPr>
              <a:t> en-dessous de 50 ans</a:t>
            </a:r>
            <a:endParaRPr lang="fr-CA" sz="2000" noProof="0" dirty="0">
              <a:solidFill>
                <a:schemeClr val="bg1"/>
              </a:solidFill>
            </a:endParaRPr>
          </a:p>
        </p:txBody>
      </p:sp>
      <p:graphicFrame>
        <p:nvGraphicFramePr>
          <p:cNvPr id="4" name="Table 3" descr="The reduction is calculated as 5% multiplied by (60 minus age).">
            <a:extLst>
              <a:ext uri="{FF2B5EF4-FFF2-40B4-BE49-F238E27FC236}">
                <a16:creationId xmlns:a16="http://schemas.microsoft.com/office/drawing/2014/main" id="{768D9E90-153A-1EF0-CF31-85D859F33DA4}"/>
              </a:ext>
            </a:extLst>
          </p:cNvPr>
          <p:cNvGraphicFramePr>
            <a:graphicFrameLocks noGrp="1"/>
          </p:cNvGraphicFramePr>
          <p:nvPr>
            <p:custDataLst>
              <p:tags r:id="rId3"/>
            </p:custDataLst>
            <p:extLst>
              <p:ext uri="{D42A27DB-BD31-4B8C-83A1-F6EECF244321}">
                <p14:modId xmlns:p14="http://schemas.microsoft.com/office/powerpoint/2010/main" val="2604502736"/>
              </p:ext>
            </p:extLst>
          </p:nvPr>
        </p:nvGraphicFramePr>
        <p:xfrm>
          <a:off x="2134800" y="1850400"/>
          <a:ext cx="4212771" cy="942775"/>
        </p:xfrm>
        <a:graphic>
          <a:graphicData uri="http://schemas.openxmlformats.org/drawingml/2006/table">
            <a:tbl>
              <a:tblPr firstRow="1"/>
              <a:tblGrid>
                <a:gridCol w="4212771">
                  <a:extLst>
                    <a:ext uri="{9D8B030D-6E8A-4147-A177-3AD203B41FA5}">
                      <a16:colId xmlns:a16="http://schemas.microsoft.com/office/drawing/2014/main" val="2078930367"/>
                    </a:ext>
                  </a:extLst>
                </a:gridCol>
              </a:tblGrid>
              <a:tr h="4454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chemeClr val="tx1"/>
                          </a:solidFill>
                          <a:effectLst/>
                          <a:latin typeface="+mn-lt"/>
                          <a:ea typeface="+mn-ea"/>
                          <a:cs typeface="Calibri"/>
                        </a:rPr>
                        <a:t>Réduction</a:t>
                      </a:r>
                      <a:endParaRPr kumimoji="0" lang="fr-CA" sz="2200" b="1" i="0" u="none" strike="noStrike" kern="1200" cap="none" normalizeH="0" baseline="0" noProof="0" dirty="0">
                        <a:ln>
                          <a:noFill/>
                        </a:ln>
                        <a:solidFill>
                          <a:schemeClr val="tx1"/>
                        </a:solidFill>
                        <a:effectLst/>
                        <a:latin typeface="+mn-lt"/>
                        <a:ea typeface="+mn-ea"/>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497282">
                <a:tc>
                  <a:txBody>
                    <a:bodyPr/>
                    <a:lstStyle/>
                    <a:p>
                      <a:pPr marL="457200" marR="0" lvl="1" indent="0" algn="l" rtl="0" eaLnBrk="0" fontAlgn="base" latinLnBrk="0" hangingPunct="0">
                        <a:lnSpc>
                          <a:spcPct val="100000"/>
                        </a:lnSpc>
                        <a:spcBef>
                          <a:spcPct val="20000"/>
                        </a:spcBef>
                        <a:spcAft>
                          <a:spcPct val="0"/>
                        </a:spcAft>
                        <a:buClrTx/>
                        <a:buSzTx/>
                        <a:buFontTx/>
                        <a:buNone/>
                      </a:pPr>
                      <a:r>
                        <a:rPr kumimoji="0" lang="fr-CA" sz="1800" b="0" i="0" u="none" strike="noStrike" kern="1200" cap="none" normalizeH="0" baseline="0" noProof="0" dirty="0">
                          <a:ln>
                            <a:noFill/>
                          </a:ln>
                          <a:solidFill>
                            <a:srgbClr val="000000"/>
                          </a:solidFill>
                          <a:effectLst/>
                          <a:latin typeface="+mn-lt"/>
                          <a:ea typeface="+mn-ea"/>
                          <a:cs typeface="Calibri"/>
                        </a:rPr>
                        <a:t>           5 % x (60 </a:t>
                      </a:r>
                      <a:r>
                        <a:rPr lang="fr-CA" sz="1800" b="0" i="0" u="none" strike="noStrike" kern="1200" cap="none" normalizeH="0" baseline="0" noProof="0" dirty="0">
                          <a:ln>
                            <a:noFill/>
                          </a:ln>
                          <a:solidFill>
                            <a:srgbClr val="000000"/>
                          </a:solidFill>
                          <a:effectLst/>
                          <a:latin typeface="+mn-lt"/>
                          <a:ea typeface="+mn-ea"/>
                          <a:cs typeface="Calibri"/>
                        </a:rPr>
                        <a:t>- </a:t>
                      </a:r>
                      <a:r>
                        <a:rPr lang="fr-CA" sz="1800" b="0" i="0" u="none" strike="noStrike" kern="1200" cap="none" normalizeH="0" baseline="0" noProof="0" dirty="0">
                          <a:ln>
                            <a:noFill/>
                          </a:ln>
                          <a:solidFill>
                            <a:schemeClr val="tx1"/>
                          </a:solidFill>
                          <a:effectLst/>
                          <a:latin typeface="+mn-lt"/>
                        </a:rPr>
                        <a:t>â</a:t>
                      </a:r>
                      <a:r>
                        <a:rPr lang="fr-CA" sz="1800" b="0" i="0" u="none" strike="noStrike" kern="1200" cap="none" normalizeH="0" baseline="0" noProof="0" dirty="0">
                          <a:ln>
                            <a:noFill/>
                          </a:ln>
                          <a:solidFill>
                            <a:srgbClr val="000000"/>
                          </a:solidFill>
                          <a:effectLst/>
                          <a:latin typeface="+mn-lt"/>
                          <a:ea typeface="+mn-ea"/>
                          <a:cs typeface="Calibri"/>
                        </a:rPr>
                        <a:t>ge</a:t>
                      </a:r>
                      <a:r>
                        <a:rPr kumimoji="0" lang="fr-CA" sz="1800" b="0" i="0" u="none" strike="noStrike" kern="1200" cap="none" normalizeH="0" baseline="0" noProof="0" dirty="0">
                          <a:ln>
                            <a:noFill/>
                          </a:ln>
                          <a:solidFill>
                            <a:srgbClr val="000000"/>
                          </a:solidFill>
                          <a:effectLst/>
                          <a:latin typeface="+mn-lt"/>
                          <a:ea typeface="+mn-ea"/>
                          <a:cs typeface="Calibri"/>
                        </a:rPr>
                        <a:t>)</a:t>
                      </a:r>
                      <a:endParaRPr kumimoji="0" lang="fr-CA" sz="1800" b="0" i="0" u="none" strike="noStrike" cap="none" normalizeH="0" baseline="0" noProof="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473E5E7E-0198-8A4B-B72A-19D68AA37929}"/>
              </a:ext>
            </a:extLst>
          </p:cNvPr>
          <p:cNvSpPr txBox="1"/>
          <p:nvPr>
            <p:custDataLst>
              <p:tags r:id="rId4"/>
            </p:custDataLst>
          </p:nvPr>
        </p:nvSpPr>
        <p:spPr>
          <a:xfrm>
            <a:off x="7154602" y="1561907"/>
            <a:ext cx="3722948"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Scénario</a:t>
            </a:r>
            <a:r>
              <a:rPr lang="fr-CA" kern="0" noProof="0" dirty="0">
                <a:solidFill>
                  <a:srgbClr val="000000"/>
                </a:solidFill>
                <a:cs typeface="Calibri"/>
              </a:rPr>
              <a:t> 1 :  56/20</a:t>
            </a:r>
          </a:p>
        </p:txBody>
      </p:sp>
      <p:sp>
        <p:nvSpPr>
          <p:cNvPr id="9" name="TextBox 8">
            <a:extLst>
              <a:ext uri="{FF2B5EF4-FFF2-40B4-BE49-F238E27FC236}">
                <a16:creationId xmlns:a16="http://schemas.microsoft.com/office/drawing/2014/main" id="{7F46FB25-5685-1E42-8BEF-396AE27A488C}"/>
              </a:ext>
            </a:extLst>
          </p:cNvPr>
          <p:cNvSpPr txBox="1"/>
          <p:nvPr>
            <p:custDataLst>
              <p:tags r:id="rId5"/>
            </p:custDataLst>
          </p:nvPr>
        </p:nvSpPr>
        <p:spPr>
          <a:xfrm>
            <a:off x="7154601" y="1950622"/>
            <a:ext cx="3722949" cy="341632"/>
          </a:xfrm>
          <a:prstGeom prst="rect">
            <a:avLst/>
          </a:prstGeom>
          <a:noFill/>
          <a:ln>
            <a:noFill/>
          </a:ln>
        </p:spPr>
        <p:txBody>
          <a:bodyPr wrap="square" rtlCol="0">
            <a:spAutoFit/>
          </a:bodyPr>
          <a:lstStyle/>
          <a:p>
            <a:pPr algn="ctr">
              <a:lnSpc>
                <a:spcPct val="90000"/>
              </a:lnSpc>
              <a:spcBef>
                <a:spcPts val="500"/>
              </a:spcBef>
              <a:spcAft>
                <a:spcPts val="600"/>
              </a:spcAft>
              <a:buSzPct val="75000"/>
              <a:defRPr/>
            </a:pPr>
            <a:r>
              <a:rPr lang="fr-CA" kern="0" noProof="0" dirty="0">
                <a:solidFill>
                  <a:srgbClr val="000000"/>
                </a:solidFill>
                <a:cs typeface="Calibri" panose="020F0502020204030204" pitchFamily="34" charset="0"/>
              </a:rPr>
              <a:t>2 % x 20 x 163K</a:t>
            </a:r>
            <a:r>
              <a:rPr lang="fr-CA" kern="0" noProof="0" dirty="0">
                <a:cs typeface="Calibri"/>
              </a:rPr>
              <a:t> ÷ </a:t>
            </a:r>
            <a:r>
              <a:rPr lang="fr-CA" kern="0" noProof="0" dirty="0">
                <a:solidFill>
                  <a:srgbClr val="000000"/>
                </a:solidFill>
                <a:cs typeface="Calibri" panose="020F0502020204030204" pitchFamily="34" charset="0"/>
              </a:rPr>
              <a:t>12 = 5 433 $ </a:t>
            </a:r>
          </a:p>
        </p:txBody>
      </p:sp>
      <p:sp>
        <p:nvSpPr>
          <p:cNvPr id="17" name="TextBox 16">
            <a:extLst>
              <a:ext uri="{FF2B5EF4-FFF2-40B4-BE49-F238E27FC236}">
                <a16:creationId xmlns:a16="http://schemas.microsoft.com/office/drawing/2014/main" id="{B88AD017-9680-1DD2-C45B-D3B28FBED67C}"/>
              </a:ext>
            </a:extLst>
          </p:cNvPr>
          <p:cNvSpPr txBox="1"/>
          <p:nvPr/>
        </p:nvSpPr>
        <p:spPr>
          <a:xfrm>
            <a:off x="3345472" y="2368800"/>
            <a:ext cx="2442485" cy="349702"/>
          </a:xfrm>
          <a:prstGeom prst="rect">
            <a:avLst/>
          </a:prstGeom>
          <a:solidFill>
            <a:schemeClr val="bg1"/>
          </a:solid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l"/>
            <a:r>
              <a:rPr kumimoji="0" lang="fr-CA" sz="1800" b="0" i="0" u="none" strike="noStrike" kern="1200" cap="none" normalizeH="0" baseline="0" noProof="0" dirty="0">
                <a:ln>
                  <a:noFill/>
                </a:ln>
                <a:solidFill>
                  <a:schemeClr val="tx1"/>
                </a:solidFill>
                <a:effectLst/>
                <a:latin typeface="+mn-lt"/>
                <a:ea typeface="+mn-ea"/>
                <a:cs typeface="Calibri"/>
              </a:rPr>
              <a:t>5 % x (60 </a:t>
            </a:r>
            <a:r>
              <a:rPr lang="fr-CA" sz="1800" b="0" i="0" u="none" strike="noStrike" kern="1200" cap="none" normalizeH="0" baseline="0" noProof="0" dirty="0">
                <a:ln>
                  <a:noFill/>
                </a:ln>
                <a:solidFill>
                  <a:schemeClr val="tx1"/>
                </a:solidFill>
                <a:effectLst/>
                <a:latin typeface="+mn-lt"/>
                <a:ea typeface="+mn-ea"/>
                <a:cs typeface="Calibri"/>
              </a:rPr>
              <a:t>- 56</a:t>
            </a:r>
            <a:r>
              <a:rPr kumimoji="0" lang="fr-CA" sz="1800" b="0" i="0" u="none" strike="noStrike" kern="1200" cap="none" normalizeH="0" baseline="0" noProof="0" dirty="0">
                <a:ln>
                  <a:noFill/>
                </a:ln>
                <a:solidFill>
                  <a:schemeClr val="tx1"/>
                </a:solidFill>
                <a:effectLst/>
                <a:latin typeface="+mn-lt"/>
                <a:ea typeface="+mn-ea"/>
                <a:cs typeface="Calibri"/>
              </a:rPr>
              <a:t>) = 20 %</a:t>
            </a:r>
            <a:endParaRPr lang="fr-CA" noProof="0" dirty="0"/>
          </a:p>
        </p:txBody>
      </p:sp>
      <p:sp>
        <p:nvSpPr>
          <p:cNvPr id="11" name="TextBox 10">
            <a:extLst>
              <a:ext uri="{FF2B5EF4-FFF2-40B4-BE49-F238E27FC236}">
                <a16:creationId xmlns:a16="http://schemas.microsoft.com/office/drawing/2014/main" id="{8C76632C-E2B0-8CCD-9056-D3AC6171A525}"/>
              </a:ext>
            </a:extLst>
          </p:cNvPr>
          <p:cNvSpPr txBox="1"/>
          <p:nvPr>
            <p:custDataLst>
              <p:tags r:id="rId6"/>
            </p:custDataLst>
          </p:nvPr>
        </p:nvSpPr>
        <p:spPr>
          <a:xfrm>
            <a:off x="8047815" y="2404700"/>
            <a:ext cx="2867833" cy="341632"/>
          </a:xfrm>
          <a:prstGeom prst="rect">
            <a:avLst/>
          </a:prstGeom>
          <a:noFill/>
          <a:ln>
            <a:noFill/>
          </a:ln>
        </p:spPr>
        <p:txBody>
          <a:bodyPr wrap="square" lIns="91440" tIns="45720" rIns="91440" bIns="45720" rtlCol="0" anchor="t">
            <a:spAutoFit/>
          </a:bodyPr>
          <a:lstStyle/>
          <a:p>
            <a:pPr>
              <a:lnSpc>
                <a:spcPct val="90000"/>
              </a:lnSpc>
              <a:spcBef>
                <a:spcPts val="500"/>
              </a:spcBef>
              <a:spcAft>
                <a:spcPts val="600"/>
              </a:spcAft>
              <a:buSzPct val="75000"/>
              <a:defRPr/>
            </a:pPr>
            <a:r>
              <a:rPr lang="fr-CA" b="1" kern="0" noProof="0" dirty="0">
                <a:solidFill>
                  <a:srgbClr val="020202"/>
                </a:solidFill>
                <a:cs typeface="Calibri"/>
              </a:rPr>
              <a:t>-20 % (1 086 $) </a:t>
            </a:r>
            <a:r>
              <a:rPr lang="fr-CA" kern="0" noProof="0" dirty="0">
                <a:solidFill>
                  <a:srgbClr val="000000"/>
                </a:solidFill>
                <a:cs typeface="Calibri"/>
              </a:rPr>
              <a:t>= 4 347 $ </a:t>
            </a:r>
          </a:p>
        </p:txBody>
      </p:sp>
      <p:sp>
        <p:nvSpPr>
          <p:cNvPr id="12" name="Arrow: Left 11">
            <a:extLst>
              <a:ext uri="{FF2B5EF4-FFF2-40B4-BE49-F238E27FC236}">
                <a16:creationId xmlns:a16="http://schemas.microsoft.com/office/drawing/2014/main" id="{769D2841-109D-C854-B784-58719A9F0048}"/>
              </a:ext>
              <a:ext uri="{C183D7F6-B498-43B3-948B-1728B52AA6E4}">
                <adec:decorative xmlns:adec="http://schemas.microsoft.com/office/drawing/2017/decorative" val="1"/>
              </a:ext>
            </a:extLst>
          </p:cNvPr>
          <p:cNvSpPr/>
          <p:nvPr>
            <p:custDataLst>
              <p:tags r:id="rId7"/>
            </p:custDataLst>
          </p:nvPr>
        </p:nvSpPr>
        <p:spPr>
          <a:xfrm>
            <a:off x="7289988" y="2454115"/>
            <a:ext cx="681332" cy="230118"/>
          </a:xfrm>
          <a:prstGeom prst="leftArrow">
            <a:avLst/>
          </a:prstGeom>
          <a:solidFill>
            <a:srgbClr val="D13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3" name="TextBox 2">
            <a:extLst>
              <a:ext uri="{FF2B5EF4-FFF2-40B4-BE49-F238E27FC236}">
                <a16:creationId xmlns:a16="http://schemas.microsoft.com/office/drawing/2014/main" id="{8625B934-047B-8199-8F9E-042A65D972E5}"/>
              </a:ext>
            </a:extLst>
          </p:cNvPr>
          <p:cNvSpPr txBox="1"/>
          <p:nvPr>
            <p:custDataLst>
              <p:tags r:id="rId8"/>
            </p:custDataLst>
          </p:nvPr>
        </p:nvSpPr>
        <p:spPr>
          <a:xfrm>
            <a:off x="566057" y="3134414"/>
            <a:ext cx="67600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cs typeface="Arial"/>
              </a:rPr>
              <a:t>25 ans ou plus de service ouvrant droit à pension</a:t>
            </a:r>
            <a:endParaRPr lang="fr-CA" sz="2000" noProof="0" dirty="0">
              <a:solidFill>
                <a:srgbClr val="020202"/>
              </a:solidFill>
            </a:endParaRPr>
          </a:p>
        </p:txBody>
      </p:sp>
      <p:graphicFrame>
        <p:nvGraphicFramePr>
          <p:cNvPr id="10" name="Table 9" descr="Âge de cessation d'emploi de 50 à 54 ans : la réduction est calculée comme la plus élevée des deux valeurs suivantes : 5 % multiplié par (55 ans moins l'âge) ou 5 % multiplié par (30 ans moins les années de service).&#10;&#10;Âge de cessation d'emploi de 55 à 59 ans : la réduction est calculée comme la plus faible des deux valeurs suivantes : 5 % multiplié par (60 ans moins l'âge) ou 5 % multiplié par (30 ans moins les années de service).">
            <a:extLst>
              <a:ext uri="{FF2B5EF4-FFF2-40B4-BE49-F238E27FC236}">
                <a16:creationId xmlns:a16="http://schemas.microsoft.com/office/drawing/2014/main" id="{0FA38B8A-563E-A723-B54A-71CEA9CD9FF2}"/>
              </a:ext>
            </a:extLst>
          </p:cNvPr>
          <p:cNvGraphicFramePr>
            <a:graphicFrameLocks noGrp="1"/>
          </p:cNvGraphicFramePr>
          <p:nvPr>
            <p:custDataLst>
              <p:tags r:id="rId9"/>
            </p:custDataLst>
            <p:extLst>
              <p:ext uri="{D42A27DB-BD31-4B8C-83A1-F6EECF244321}">
                <p14:modId xmlns:p14="http://schemas.microsoft.com/office/powerpoint/2010/main" val="1215695739"/>
              </p:ext>
            </p:extLst>
          </p:nvPr>
        </p:nvGraphicFramePr>
        <p:xfrm>
          <a:off x="1371600" y="3800156"/>
          <a:ext cx="5822056" cy="2613041"/>
        </p:xfrm>
        <a:graphic>
          <a:graphicData uri="http://schemas.openxmlformats.org/drawingml/2006/table">
            <a:tbl>
              <a:tblPr firstRow="1"/>
              <a:tblGrid>
                <a:gridCol w="1704109">
                  <a:extLst>
                    <a:ext uri="{9D8B030D-6E8A-4147-A177-3AD203B41FA5}">
                      <a16:colId xmlns:a16="http://schemas.microsoft.com/office/drawing/2014/main" val="2070056828"/>
                    </a:ext>
                  </a:extLst>
                </a:gridCol>
                <a:gridCol w="4117947">
                  <a:extLst>
                    <a:ext uri="{9D8B030D-6E8A-4147-A177-3AD203B41FA5}">
                      <a16:colId xmlns:a16="http://schemas.microsoft.com/office/drawing/2014/main" val="2078930367"/>
                    </a:ext>
                  </a:extLst>
                </a:gridCol>
              </a:tblGrid>
              <a:tr h="5660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rgbClr val="0C1E2B"/>
                          </a:solidFill>
                          <a:effectLst/>
                          <a:latin typeface="+mn-lt"/>
                        </a:rPr>
                        <a:t>Â</a:t>
                      </a:r>
                      <a:r>
                        <a:rPr kumimoji="0" lang="fr-CA" sz="2200" b="1" i="0" u="none" strike="noStrike" kern="1200" cap="none" normalizeH="0" baseline="0" noProof="0" dirty="0">
                          <a:ln>
                            <a:noFill/>
                          </a:ln>
                          <a:solidFill>
                            <a:schemeClr val="tx1"/>
                          </a:solidFill>
                          <a:effectLst/>
                          <a:latin typeface="+mn-lt"/>
                          <a:ea typeface="+mn-ea"/>
                          <a:cs typeface="Calibri"/>
                        </a:rPr>
                        <a:t>ge</a:t>
                      </a:r>
                      <a:endParaRPr kumimoji="0" lang="fr-CA" sz="2200" b="1" i="0" u="none" strike="noStrike" cap="none" normalizeH="0" baseline="0" noProof="0" dirty="0">
                        <a:ln>
                          <a:noFill/>
                        </a:ln>
                        <a:solidFill>
                          <a:schemeClr val="tx1"/>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chemeClr val="tx1"/>
                          </a:solidFill>
                          <a:effectLst/>
                          <a:latin typeface="+mn-lt"/>
                          <a:ea typeface="+mn-ea"/>
                          <a:cs typeface="Calibri"/>
                        </a:rPr>
                        <a:t>Réduction</a:t>
                      </a:r>
                      <a:endParaRPr kumimoji="0" lang="fr-CA" sz="2200" b="1" i="0" u="none" strike="noStrike" cap="none" normalizeH="0" baseline="0" noProof="0" dirty="0">
                        <a:ln>
                          <a:noFill/>
                        </a:ln>
                        <a:solidFill>
                          <a:schemeClr val="tx1"/>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826511">
                <a:tc>
                  <a:txBody>
                    <a:bodyPr/>
                    <a:lstStyle/>
                    <a:p>
                      <a:pPr lvl="1" indent="0" algn="ctr">
                        <a:lnSpc>
                          <a:spcPct val="100000"/>
                        </a:lnSpc>
                        <a:spcBef>
                          <a:spcPts val="0"/>
                        </a:spcBef>
                        <a:spcAft>
                          <a:spcPts val="0"/>
                        </a:spcAft>
                        <a:buNone/>
                      </a:pPr>
                      <a:endParaRPr lang="fr-CA" sz="1800" b="0" i="0" u="none" strike="noStrike" noProof="0" dirty="0">
                        <a:solidFill>
                          <a:srgbClr val="000000"/>
                        </a:solidFill>
                        <a:latin typeface="Arial"/>
                      </a:endParaRPr>
                    </a:p>
                    <a:p>
                      <a:pPr marL="0" marR="0" lvl="1" indent="0" algn="ctr">
                        <a:lnSpc>
                          <a:spcPct val="100000"/>
                        </a:lnSpc>
                        <a:spcBef>
                          <a:spcPct val="20000"/>
                        </a:spcBef>
                        <a:spcAft>
                          <a:spcPct val="0"/>
                        </a:spcAft>
                        <a:buNone/>
                      </a:pPr>
                      <a:r>
                        <a:rPr lang="fr-CA" sz="1800" b="0" i="0" u="none" strike="noStrike" noProof="0" dirty="0">
                          <a:solidFill>
                            <a:srgbClr val="000000"/>
                          </a:solidFill>
                          <a:latin typeface="+mn-lt"/>
                        </a:rPr>
                        <a:t>50-54</a:t>
                      </a:r>
                      <a:endParaRPr kumimoji="0" lang="fr-CA" noProof="0" dirty="0">
                        <a:solidFill>
                          <a:srgbClr val="000000"/>
                        </a:solidFill>
                        <a:latin typeface="+mn-lt"/>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31800" marR="0" lvl="2" indent="0" algn="l">
                        <a:lnSpc>
                          <a:spcPct val="100000"/>
                        </a:lnSpc>
                        <a:spcBef>
                          <a:spcPct val="20000"/>
                        </a:spcBef>
                        <a:spcAft>
                          <a:spcPct val="0"/>
                        </a:spcAft>
                        <a:buNone/>
                      </a:pPr>
                      <a:r>
                        <a:rPr lang="fr-CA" sz="1800" b="0" i="0" u="none" strike="noStrike" cap="none" normalizeH="0" baseline="0" noProof="0" dirty="0">
                          <a:ln>
                            <a:noFill/>
                          </a:ln>
                          <a:solidFill>
                            <a:srgbClr val="020202"/>
                          </a:solidFill>
                          <a:effectLst/>
                          <a:latin typeface="+mn-lt"/>
                        </a:rPr>
                        <a:t>Le plus élevé de :</a:t>
                      </a:r>
                      <a:endParaRPr kumimoji="0" lang="fr-CA" sz="1800" b="0" i="0" u="none" strike="noStrike" cap="none" normalizeH="0" baseline="0" noProof="0" dirty="0">
                        <a:ln>
                          <a:noFill/>
                        </a:ln>
                        <a:solidFill>
                          <a:srgbClr val="020202"/>
                        </a:solidFill>
                        <a:effectLst/>
                        <a:latin typeface="+mn-lt"/>
                        <a:cs typeface="Calibri"/>
                      </a:endParaRP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00000"/>
                          </a:solidFill>
                          <a:effectLst/>
                          <a:latin typeface="+mn-lt"/>
                          <a:ea typeface="+mn-ea"/>
                          <a:cs typeface="Calibri"/>
                        </a:rPr>
                        <a:t>      5 % x (55 - </a:t>
                      </a:r>
                      <a:r>
                        <a:rPr lang="fr-CA" sz="1800" b="0" i="0" u="none" strike="noStrike" kern="1200" cap="none" normalizeH="0" baseline="0" noProof="0" dirty="0">
                          <a:ln>
                            <a:noFill/>
                          </a:ln>
                          <a:solidFill>
                            <a:schemeClr val="tx1"/>
                          </a:solidFill>
                          <a:effectLst/>
                          <a:latin typeface="+mn-lt"/>
                        </a:rPr>
                        <a:t>â</a:t>
                      </a:r>
                      <a:r>
                        <a:rPr kumimoji="0" lang="fr-CA" sz="1800" b="0" i="0" u="none" strike="noStrike" kern="1200" cap="none" normalizeH="0" baseline="0" noProof="0" dirty="0">
                          <a:ln>
                            <a:noFill/>
                          </a:ln>
                          <a:solidFill>
                            <a:srgbClr val="000000"/>
                          </a:solidFill>
                          <a:effectLst/>
                          <a:latin typeface="+mn-lt"/>
                          <a:ea typeface="+mn-ea"/>
                          <a:cs typeface="Calibri"/>
                        </a:rPr>
                        <a:t>ge), </a:t>
                      </a:r>
                      <a:r>
                        <a:rPr kumimoji="0" lang="fr-CA" sz="1800" b="1" i="0" u="none" strike="noStrike" kern="1200" cap="none" normalizeH="0" baseline="0" noProof="0" dirty="0">
                          <a:ln>
                            <a:noFill/>
                          </a:ln>
                          <a:solidFill>
                            <a:srgbClr val="000000"/>
                          </a:solidFill>
                          <a:effectLst/>
                          <a:latin typeface="+mn-lt"/>
                          <a:ea typeface="+mn-ea"/>
                          <a:cs typeface="Calibri"/>
                        </a:rPr>
                        <a:t>ou</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fr-CA" sz="1800" b="1" i="0" u="none" strike="noStrike" kern="1200" cap="none" normalizeH="0" baseline="0" noProof="0" dirty="0">
                          <a:ln>
                            <a:noFill/>
                          </a:ln>
                          <a:solidFill>
                            <a:srgbClr val="000000"/>
                          </a:solidFill>
                          <a:effectLst/>
                          <a:latin typeface="+mn-lt"/>
                          <a:ea typeface="+mn-ea"/>
                          <a:cs typeface="Calibri"/>
                        </a:rPr>
                        <a:t>      </a:t>
                      </a:r>
                      <a:r>
                        <a:rPr kumimoji="0" lang="fr-CA" sz="1800" b="0" i="0" u="none" strike="noStrike" kern="1200" cap="none" normalizeH="0" baseline="0" noProof="0" dirty="0">
                          <a:ln>
                            <a:noFill/>
                          </a:ln>
                          <a:solidFill>
                            <a:srgbClr val="000000"/>
                          </a:solidFill>
                          <a:effectLst/>
                          <a:latin typeface="+mn-lt"/>
                          <a:ea typeface="+mn-ea"/>
                          <a:cs typeface="Calibri"/>
                        </a:rPr>
                        <a:t>5 % x (30 - service)</a:t>
                      </a:r>
                      <a:endParaRPr kumimoji="0" lang="fr-CA" sz="1800" b="0" i="0" u="none" strike="noStrike" cap="none" normalizeH="0" baseline="0" noProof="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6511">
                <a:tc>
                  <a:txBody>
                    <a:bodyPr/>
                    <a:lstStyle/>
                    <a:p>
                      <a:pPr lvl="0" indent="0" algn="ctr">
                        <a:lnSpc>
                          <a:spcPct val="100000"/>
                        </a:lnSpc>
                        <a:spcBef>
                          <a:spcPts val="0"/>
                        </a:spcBef>
                        <a:spcAft>
                          <a:spcPts val="0"/>
                        </a:spcAft>
                        <a:buNone/>
                      </a:pPr>
                      <a:endParaRPr lang="fr-CA" sz="1800" b="0" i="0" u="none" strike="noStrike" noProof="0" dirty="0">
                        <a:solidFill>
                          <a:srgbClr val="000000"/>
                        </a:solidFill>
                        <a:latin typeface="Arial"/>
                      </a:endParaRPr>
                    </a:p>
                    <a:p>
                      <a:pPr lvl="0" indent="0" algn="ctr">
                        <a:lnSpc>
                          <a:spcPct val="100000"/>
                        </a:lnSpc>
                        <a:spcBef>
                          <a:spcPts val="0"/>
                        </a:spcBef>
                        <a:spcAft>
                          <a:spcPts val="0"/>
                        </a:spcAft>
                        <a:buNone/>
                      </a:pPr>
                      <a:r>
                        <a:rPr lang="fr-CA" sz="1800" b="0" i="0" u="none" strike="noStrike" noProof="0" dirty="0">
                          <a:solidFill>
                            <a:srgbClr val="000000"/>
                          </a:solidFill>
                          <a:latin typeface="+mn-lt"/>
                        </a:rPr>
                        <a:t>55-59</a:t>
                      </a:r>
                    </a:p>
                    <a:p>
                      <a:pPr lvl="0" indent="0" algn="ctr">
                        <a:buNone/>
                      </a:pPr>
                      <a:endParaRPr lang="fr-CA" noProof="0" dirty="0">
                        <a:solidFill>
                          <a:srgbClr val="000000"/>
                        </a:solidFill>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57200" marR="0" lvl="1" indent="0" algn="l">
                        <a:lnSpc>
                          <a:spcPct val="100000"/>
                        </a:lnSpc>
                        <a:spcBef>
                          <a:spcPct val="20000"/>
                        </a:spcBef>
                        <a:spcAft>
                          <a:spcPct val="0"/>
                        </a:spcAft>
                        <a:buNone/>
                      </a:pPr>
                      <a:r>
                        <a:rPr lang="fr-CA" sz="1800" b="0" i="0" u="none" strike="noStrike" kern="1200" cap="none" normalizeH="0" baseline="0" noProof="0" dirty="0">
                          <a:ln>
                            <a:noFill/>
                          </a:ln>
                          <a:solidFill>
                            <a:srgbClr val="020202"/>
                          </a:solidFill>
                          <a:effectLst/>
                          <a:latin typeface="+mn-lt"/>
                        </a:rPr>
                        <a:t>Le moins élevé de :</a:t>
                      </a:r>
                      <a:endParaRPr kumimoji="0" lang="fr-CA" sz="1800" b="0" i="0" u="none" strike="noStrike" kern="1200" cap="none" normalizeH="0" baseline="0" noProof="0" dirty="0">
                        <a:ln>
                          <a:noFill/>
                        </a:ln>
                        <a:solidFill>
                          <a:srgbClr val="020202"/>
                        </a:solidFill>
                        <a:effectLst/>
                        <a:latin typeface="+mn-lt"/>
                        <a:ea typeface="+mn-ea"/>
                        <a:cs typeface="Calibri"/>
                      </a:endParaRP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00000"/>
                          </a:solidFill>
                          <a:effectLst/>
                          <a:latin typeface="+mn-lt"/>
                          <a:ea typeface="+mn-ea"/>
                          <a:cs typeface="Calibri"/>
                        </a:rPr>
                        <a:t>      5 % x (60 - </a:t>
                      </a:r>
                      <a:r>
                        <a:rPr lang="fr-CA" sz="1800" b="0" i="0" u="none" strike="noStrike" kern="1200" cap="none" normalizeH="0" baseline="0" noProof="0" dirty="0">
                          <a:ln>
                            <a:noFill/>
                          </a:ln>
                          <a:solidFill>
                            <a:schemeClr val="tx1"/>
                          </a:solidFill>
                          <a:effectLst/>
                          <a:latin typeface="+mn-lt"/>
                        </a:rPr>
                        <a:t>â</a:t>
                      </a:r>
                      <a:r>
                        <a:rPr kumimoji="0" lang="fr-CA" sz="1800" b="0" i="0" u="none" strike="noStrike" kern="1200" cap="none" normalizeH="0" baseline="0" noProof="0" dirty="0">
                          <a:ln>
                            <a:noFill/>
                          </a:ln>
                          <a:solidFill>
                            <a:srgbClr val="000000"/>
                          </a:solidFill>
                          <a:effectLst/>
                          <a:latin typeface="+mn-lt"/>
                          <a:ea typeface="+mn-ea"/>
                          <a:cs typeface="Calibri"/>
                        </a:rPr>
                        <a:t>ge), </a:t>
                      </a:r>
                      <a:r>
                        <a:rPr kumimoji="0" lang="fr-CA" sz="1800" b="1" i="0" u="none" strike="noStrike" kern="1200" cap="none" normalizeH="0" baseline="0" noProof="0" dirty="0">
                          <a:ln>
                            <a:noFill/>
                          </a:ln>
                          <a:solidFill>
                            <a:srgbClr val="000000"/>
                          </a:solidFill>
                          <a:effectLst/>
                          <a:latin typeface="+mn-lt"/>
                          <a:ea typeface="+mn-ea"/>
                          <a:cs typeface="Calibri"/>
                        </a:rPr>
                        <a:t>ou</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fr-CA" sz="1800" b="1" i="0" u="none" strike="noStrike" kern="1200" cap="none" normalizeH="0" baseline="0" noProof="0" dirty="0">
                          <a:ln>
                            <a:noFill/>
                          </a:ln>
                          <a:solidFill>
                            <a:srgbClr val="000000"/>
                          </a:solidFill>
                          <a:effectLst/>
                          <a:latin typeface="+mn-lt"/>
                          <a:ea typeface="+mn-ea"/>
                          <a:cs typeface="Calibri"/>
                        </a:rPr>
                        <a:t>      </a:t>
                      </a:r>
                      <a:r>
                        <a:rPr kumimoji="0" lang="fr-CA" sz="1800" b="0" i="0" u="none" strike="noStrike" kern="1200" cap="none" normalizeH="0" baseline="0" noProof="0" dirty="0">
                          <a:ln>
                            <a:noFill/>
                          </a:ln>
                          <a:solidFill>
                            <a:srgbClr val="000000"/>
                          </a:solidFill>
                          <a:effectLst/>
                          <a:latin typeface="+mn-lt"/>
                          <a:ea typeface="+mn-ea"/>
                          <a:cs typeface="Calibri"/>
                        </a:rPr>
                        <a:t>5 % x (30 - service)</a:t>
                      </a:r>
                      <a:endParaRPr lang="fr-CA" noProof="0" dirty="0">
                        <a:solidFill>
                          <a:srgbClr val="000000"/>
                        </a:solidFill>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387793"/>
                  </a:ext>
                </a:extLst>
              </a:tr>
            </a:tbl>
          </a:graphicData>
        </a:graphic>
      </p:graphicFrame>
      <p:sp>
        <p:nvSpPr>
          <p:cNvPr id="13" name="TextBox 12">
            <a:extLst>
              <a:ext uri="{FF2B5EF4-FFF2-40B4-BE49-F238E27FC236}">
                <a16:creationId xmlns:a16="http://schemas.microsoft.com/office/drawing/2014/main" id="{1E3C94BB-8240-3E79-D914-33A1F96FFB14}"/>
              </a:ext>
            </a:extLst>
          </p:cNvPr>
          <p:cNvSpPr txBox="1"/>
          <p:nvPr>
            <p:custDataLst>
              <p:tags r:id="rId10"/>
            </p:custDataLst>
          </p:nvPr>
        </p:nvSpPr>
        <p:spPr>
          <a:xfrm>
            <a:off x="7192702" y="3840503"/>
            <a:ext cx="3722948"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noProof="0" dirty="0">
                <a:solidFill>
                  <a:srgbClr val="000000"/>
                </a:solidFill>
                <a:cs typeface="Calibri"/>
              </a:rPr>
              <a:t>Scénario 2 :  55/27</a:t>
            </a:r>
          </a:p>
        </p:txBody>
      </p:sp>
      <p:sp>
        <p:nvSpPr>
          <p:cNvPr id="14" name="TextBox 13">
            <a:extLst>
              <a:ext uri="{FF2B5EF4-FFF2-40B4-BE49-F238E27FC236}">
                <a16:creationId xmlns:a16="http://schemas.microsoft.com/office/drawing/2014/main" id="{38CE2109-9251-FC7E-7C6D-27CF7DBD9158}"/>
              </a:ext>
            </a:extLst>
          </p:cNvPr>
          <p:cNvSpPr txBox="1"/>
          <p:nvPr>
            <p:custDataLst>
              <p:tags r:id="rId11"/>
            </p:custDataLst>
          </p:nvPr>
        </p:nvSpPr>
        <p:spPr>
          <a:xfrm>
            <a:off x="7192701" y="4229218"/>
            <a:ext cx="3722947"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noProof="0" dirty="0">
                <a:solidFill>
                  <a:srgbClr val="000000"/>
                </a:solidFill>
                <a:cs typeface="Calibri"/>
              </a:rPr>
              <a:t>2 % x 27 x </a:t>
            </a:r>
            <a:r>
              <a:rPr lang="fr-CA" kern="0" dirty="0">
                <a:solidFill>
                  <a:srgbClr val="000000"/>
                </a:solidFill>
                <a:cs typeface="Calibri"/>
              </a:rPr>
              <a:t>163</a:t>
            </a:r>
            <a:r>
              <a:rPr lang="fr-CA" kern="0" noProof="0" dirty="0">
                <a:solidFill>
                  <a:srgbClr val="000000"/>
                </a:solidFill>
                <a:cs typeface="Calibri"/>
              </a:rPr>
              <a:t>K</a:t>
            </a:r>
            <a:r>
              <a:rPr lang="fr-CA" kern="0" noProof="0" dirty="0">
                <a:cs typeface="Calibri"/>
              </a:rPr>
              <a:t> ÷ </a:t>
            </a:r>
            <a:r>
              <a:rPr lang="fr-CA" kern="0" noProof="0" dirty="0">
                <a:solidFill>
                  <a:srgbClr val="000000"/>
                </a:solidFill>
                <a:cs typeface="Calibri"/>
              </a:rPr>
              <a:t>12 = 7 335 $</a:t>
            </a:r>
          </a:p>
        </p:txBody>
      </p:sp>
      <p:sp>
        <p:nvSpPr>
          <p:cNvPr id="7" name="TextBox 6">
            <a:extLst>
              <a:ext uri="{FF2B5EF4-FFF2-40B4-BE49-F238E27FC236}">
                <a16:creationId xmlns:a16="http://schemas.microsoft.com/office/drawing/2014/main" id="{EC7EB252-EAEE-196D-0C5C-4C4D7BD6D956}"/>
              </a:ext>
            </a:extLst>
          </p:cNvPr>
          <p:cNvSpPr txBox="1"/>
          <p:nvPr>
            <p:custDataLst>
              <p:tags r:id="rId12"/>
            </p:custDataLst>
          </p:nvPr>
        </p:nvSpPr>
        <p:spPr>
          <a:xfrm>
            <a:off x="3142034" y="5767200"/>
            <a:ext cx="3717951" cy="609398"/>
          </a:xfrm>
          <a:prstGeom prst="rect">
            <a:avLst/>
          </a:prstGeom>
          <a:solidFill>
            <a:schemeClr val="bg1"/>
          </a:solidFill>
        </p:spPr>
        <p:txBody>
          <a:bodyPr rot="0" spcFirstLastPara="0" vert="horz" wrap="square" lIns="36000" tIns="0" rIns="3600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27405" marR="0" lvl="0" indent="0"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20202"/>
                </a:solidFill>
                <a:effectLst/>
                <a:latin typeface="+mn-lt"/>
                <a:ea typeface="+mn-ea"/>
                <a:cs typeface="Calibri"/>
              </a:rPr>
              <a:t>5 % x (60 - 55) = 25 %, </a:t>
            </a:r>
            <a:r>
              <a:rPr kumimoji="0" lang="fr-CA" sz="1800" b="1" i="0" u="none" strike="noStrike" kern="1200" cap="none" normalizeH="0" baseline="0" noProof="0" dirty="0">
                <a:ln>
                  <a:noFill/>
                </a:ln>
                <a:solidFill>
                  <a:srgbClr val="020202"/>
                </a:solidFill>
                <a:effectLst/>
                <a:latin typeface="+mn-lt"/>
                <a:ea typeface="+mn-ea"/>
                <a:cs typeface="Calibri"/>
              </a:rPr>
              <a:t>ou</a:t>
            </a:r>
          </a:p>
          <a:p>
            <a:pPr marL="827405" marR="0" lvl="2" indent="0"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20202"/>
                </a:solidFill>
                <a:effectLst/>
                <a:cs typeface="Calibri"/>
              </a:rPr>
              <a:t>5 % x (30 - 27) = 15 %</a:t>
            </a:r>
            <a:endParaRPr lang="fr-CA" noProof="0" dirty="0">
              <a:solidFill>
                <a:srgbClr val="020202"/>
              </a:solidFill>
            </a:endParaRPr>
          </a:p>
        </p:txBody>
      </p:sp>
      <p:sp>
        <p:nvSpPr>
          <p:cNvPr id="15" name="TextBox 14">
            <a:extLst>
              <a:ext uri="{FF2B5EF4-FFF2-40B4-BE49-F238E27FC236}">
                <a16:creationId xmlns:a16="http://schemas.microsoft.com/office/drawing/2014/main" id="{A45B2A0B-9EE6-3F71-C928-487DBD55E5CC}"/>
              </a:ext>
            </a:extLst>
          </p:cNvPr>
          <p:cNvSpPr txBox="1"/>
          <p:nvPr>
            <p:custDataLst>
              <p:tags r:id="rId13"/>
            </p:custDataLst>
          </p:nvPr>
        </p:nvSpPr>
        <p:spPr>
          <a:xfrm>
            <a:off x="8105168" y="6024243"/>
            <a:ext cx="2867833" cy="341632"/>
          </a:xfrm>
          <a:prstGeom prst="rect">
            <a:avLst/>
          </a:prstGeom>
          <a:noFill/>
          <a:ln>
            <a:noFill/>
          </a:ln>
        </p:spPr>
        <p:txBody>
          <a:bodyPr wrap="square" lIns="91440" tIns="45720" rIns="91440" bIns="45720" rtlCol="0" anchor="t">
            <a:spAutoFit/>
          </a:bodyPr>
          <a:lstStyle/>
          <a:p>
            <a:pPr>
              <a:lnSpc>
                <a:spcPct val="90000"/>
              </a:lnSpc>
              <a:spcBef>
                <a:spcPts val="500"/>
              </a:spcBef>
              <a:spcAft>
                <a:spcPts val="600"/>
              </a:spcAft>
              <a:buSzPct val="75000"/>
              <a:defRPr/>
            </a:pPr>
            <a:r>
              <a:rPr lang="fr-CA" b="1" kern="0" noProof="0" dirty="0">
                <a:solidFill>
                  <a:srgbClr val="020202"/>
                </a:solidFill>
                <a:cs typeface="Calibri"/>
              </a:rPr>
              <a:t>-15 % (1 100 $) </a:t>
            </a:r>
            <a:r>
              <a:rPr lang="fr-CA" kern="0" noProof="0" dirty="0">
                <a:solidFill>
                  <a:srgbClr val="000000"/>
                </a:solidFill>
                <a:cs typeface="Calibri"/>
              </a:rPr>
              <a:t>= 2 754 $ </a:t>
            </a:r>
          </a:p>
        </p:txBody>
      </p:sp>
      <p:sp>
        <p:nvSpPr>
          <p:cNvPr id="16" name="Arrow: Left 15">
            <a:extLst>
              <a:ext uri="{FF2B5EF4-FFF2-40B4-BE49-F238E27FC236}">
                <a16:creationId xmlns:a16="http://schemas.microsoft.com/office/drawing/2014/main" id="{E7302676-6DCD-F9CC-D0C9-2257FDFA94C7}"/>
              </a:ext>
              <a:ext uri="{C183D7F6-B498-43B3-948B-1728B52AA6E4}">
                <adec:decorative xmlns:adec="http://schemas.microsoft.com/office/drawing/2017/decorative" val="1"/>
              </a:ext>
            </a:extLst>
          </p:cNvPr>
          <p:cNvSpPr/>
          <p:nvPr>
            <p:custDataLst>
              <p:tags r:id="rId14"/>
            </p:custDataLst>
          </p:nvPr>
        </p:nvSpPr>
        <p:spPr>
          <a:xfrm>
            <a:off x="7426608" y="6086904"/>
            <a:ext cx="630936" cy="230118"/>
          </a:xfrm>
          <a:prstGeom prst="leftArrow">
            <a:avLst/>
          </a:prstGeom>
          <a:solidFill>
            <a:srgbClr val="D13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5" name="Slide Number Placeholder 4">
            <a:extLst>
              <a:ext uri="{FF2B5EF4-FFF2-40B4-BE49-F238E27FC236}">
                <a16:creationId xmlns:a16="http://schemas.microsoft.com/office/drawing/2014/main" id="{7A2552C3-B021-68FB-8816-A9B714CB5A64}"/>
              </a:ext>
            </a:extLst>
          </p:cNvPr>
          <p:cNvSpPr>
            <a:spLocks noGrp="1"/>
          </p:cNvSpPr>
          <p:nvPr>
            <p:ph type="sldNum" sz="quarter" idx="12"/>
          </p:nvPr>
        </p:nvSpPr>
        <p:spPr/>
        <p:txBody>
          <a:bodyPr/>
          <a:lstStyle/>
          <a:p>
            <a:fld id="{CB8C0070-AC95-4E25-AAB3-0DDC6EE6265B}" type="slidenum">
              <a:rPr lang="fr-CA" noProof="0" smtClean="0"/>
              <a:pPr/>
              <a:t>12</a:t>
            </a:fld>
            <a:endParaRPr lang="fr-CA" noProof="0" dirty="0"/>
          </a:p>
        </p:txBody>
      </p:sp>
    </p:spTree>
    <p:extLst>
      <p:ext uri="{BB962C8B-B14F-4D97-AF65-F5344CB8AC3E}">
        <p14:creationId xmlns:p14="http://schemas.microsoft.com/office/powerpoint/2010/main" val="347882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F2230-E73C-F3C5-B5DC-F11E2A16EB8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1F8EA07-5F42-1E3A-305C-8D985EAE072D}"/>
              </a:ext>
            </a:extLst>
          </p:cNvPr>
          <p:cNvSpPr txBox="1"/>
          <p:nvPr>
            <p:custDataLst>
              <p:tags r:id="rId1"/>
            </p:custDataLst>
          </p:nvPr>
        </p:nvSpPr>
        <p:spPr>
          <a:xfrm>
            <a:off x="566057" y="1141562"/>
            <a:ext cx="88308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rPr>
              <a:t>Moins de 25 ans service ouvrant droit à pension </a:t>
            </a:r>
            <a:r>
              <a:rPr lang="fr-CA" sz="2000" b="1" noProof="0" dirty="0">
                <a:solidFill>
                  <a:srgbClr val="020202"/>
                </a:solidFill>
              </a:rPr>
              <a:t>OU</a:t>
            </a:r>
            <a:r>
              <a:rPr lang="fr-CA" sz="2000" noProof="0" dirty="0">
                <a:solidFill>
                  <a:srgbClr val="020202"/>
                </a:solidFill>
              </a:rPr>
              <a:t> en-dessous de 55 ans</a:t>
            </a:r>
            <a:endParaRPr lang="fr-CA" sz="2000" noProof="0" dirty="0">
              <a:solidFill>
                <a:schemeClr val="bg1"/>
              </a:solidFill>
            </a:endParaRPr>
          </a:p>
        </p:txBody>
      </p:sp>
      <p:graphicFrame>
        <p:nvGraphicFramePr>
          <p:cNvPr id="12" name="Table 11" descr="La réduction sera 5% multiplié par (65 moins l'âge).">
            <a:extLst>
              <a:ext uri="{FF2B5EF4-FFF2-40B4-BE49-F238E27FC236}">
                <a16:creationId xmlns:a16="http://schemas.microsoft.com/office/drawing/2014/main" id="{A519C4E2-CAC0-CD5E-7B49-93753E5DD1A0}"/>
              </a:ext>
            </a:extLst>
          </p:cNvPr>
          <p:cNvGraphicFramePr>
            <a:graphicFrameLocks noGrp="1"/>
          </p:cNvGraphicFramePr>
          <p:nvPr>
            <p:custDataLst>
              <p:tags r:id="rId2"/>
            </p:custDataLst>
            <p:extLst>
              <p:ext uri="{D42A27DB-BD31-4B8C-83A1-F6EECF244321}">
                <p14:modId xmlns:p14="http://schemas.microsoft.com/office/powerpoint/2010/main" val="3385406653"/>
              </p:ext>
            </p:extLst>
          </p:nvPr>
        </p:nvGraphicFramePr>
        <p:xfrm>
          <a:off x="2134800" y="1850400"/>
          <a:ext cx="4212771" cy="942775"/>
        </p:xfrm>
        <a:graphic>
          <a:graphicData uri="http://schemas.openxmlformats.org/drawingml/2006/table">
            <a:tbl>
              <a:tblPr firstRow="1"/>
              <a:tblGrid>
                <a:gridCol w="4212771">
                  <a:extLst>
                    <a:ext uri="{9D8B030D-6E8A-4147-A177-3AD203B41FA5}">
                      <a16:colId xmlns:a16="http://schemas.microsoft.com/office/drawing/2014/main" val="2078930367"/>
                    </a:ext>
                  </a:extLst>
                </a:gridCol>
              </a:tblGrid>
              <a:tr h="4454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chemeClr val="tx1"/>
                          </a:solidFill>
                          <a:effectLst/>
                          <a:latin typeface="+mn-lt"/>
                          <a:ea typeface="+mn-ea"/>
                          <a:cs typeface="Calibri"/>
                        </a:rPr>
                        <a:t>Réduction</a:t>
                      </a:r>
                      <a:endParaRPr kumimoji="0" lang="fr-CA" sz="2200" b="1" i="0" u="none" strike="noStrike" kern="1200" cap="none" normalizeH="0" baseline="0" noProof="0" dirty="0">
                        <a:ln>
                          <a:noFill/>
                        </a:ln>
                        <a:solidFill>
                          <a:schemeClr val="tx1"/>
                        </a:solidFill>
                        <a:effectLst/>
                        <a:latin typeface="+mn-lt"/>
                        <a:ea typeface="+mn-ea"/>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3D941">
                        <a:alpha val="85000"/>
                      </a:srgbClr>
                    </a:solidFill>
                  </a:tcPr>
                </a:tc>
                <a:extLst>
                  <a:ext uri="{0D108BD9-81ED-4DB2-BD59-A6C34878D82A}">
                    <a16:rowId xmlns:a16="http://schemas.microsoft.com/office/drawing/2014/main" val="10000"/>
                  </a:ext>
                </a:extLst>
              </a:tr>
              <a:tr h="497282">
                <a:tc>
                  <a:txBody>
                    <a:bodyPr/>
                    <a:lstStyle/>
                    <a:p>
                      <a:pPr marL="457200" marR="0" lvl="1" indent="0" algn="l" rtl="0" eaLnBrk="0" fontAlgn="base" latinLnBrk="0" hangingPunct="0">
                        <a:lnSpc>
                          <a:spcPct val="100000"/>
                        </a:lnSpc>
                        <a:spcBef>
                          <a:spcPct val="20000"/>
                        </a:spcBef>
                        <a:spcAft>
                          <a:spcPct val="0"/>
                        </a:spcAft>
                        <a:buClrTx/>
                        <a:buSzTx/>
                        <a:buFontTx/>
                        <a:buNone/>
                      </a:pPr>
                      <a:r>
                        <a:rPr kumimoji="0" lang="fr-CA" sz="1800" b="0" i="0" u="none" strike="noStrike" kern="1200" cap="none" normalizeH="0" baseline="0" noProof="0" dirty="0">
                          <a:ln>
                            <a:noFill/>
                          </a:ln>
                          <a:solidFill>
                            <a:srgbClr val="000000"/>
                          </a:solidFill>
                          <a:effectLst/>
                          <a:latin typeface="+mn-lt"/>
                          <a:ea typeface="+mn-ea"/>
                          <a:cs typeface="Calibri"/>
                        </a:rPr>
                        <a:t>           5 % x (65 </a:t>
                      </a:r>
                      <a:r>
                        <a:rPr lang="fr-CA" sz="1800" b="0" i="0" u="none" strike="noStrike" kern="1200" cap="none" normalizeH="0" baseline="0" noProof="0" dirty="0">
                          <a:ln>
                            <a:noFill/>
                          </a:ln>
                          <a:solidFill>
                            <a:srgbClr val="000000"/>
                          </a:solidFill>
                          <a:effectLst/>
                          <a:latin typeface="+mn-lt"/>
                          <a:ea typeface="+mn-ea"/>
                          <a:cs typeface="Calibri"/>
                        </a:rPr>
                        <a:t>- </a:t>
                      </a:r>
                      <a:r>
                        <a:rPr lang="fr-CA" sz="1800" b="0" i="0" u="none" strike="noStrike" kern="1200" cap="none" normalizeH="0" baseline="0" noProof="0" dirty="0">
                          <a:ln>
                            <a:noFill/>
                          </a:ln>
                          <a:solidFill>
                            <a:schemeClr val="tx1"/>
                          </a:solidFill>
                          <a:effectLst/>
                          <a:latin typeface="+mn-lt"/>
                        </a:rPr>
                        <a:t>â</a:t>
                      </a:r>
                      <a:r>
                        <a:rPr lang="fr-CA" sz="1800" b="0" i="0" u="none" strike="noStrike" kern="1200" cap="none" normalizeH="0" baseline="0" noProof="0" dirty="0">
                          <a:ln>
                            <a:noFill/>
                          </a:ln>
                          <a:solidFill>
                            <a:srgbClr val="000000"/>
                          </a:solidFill>
                          <a:effectLst/>
                          <a:latin typeface="+mn-lt"/>
                          <a:ea typeface="+mn-ea"/>
                          <a:cs typeface="Calibri"/>
                        </a:rPr>
                        <a:t>ge</a:t>
                      </a:r>
                      <a:r>
                        <a:rPr kumimoji="0" lang="fr-CA" sz="1800" b="0" i="0" u="none" strike="noStrike" kern="1200" cap="none" normalizeH="0" baseline="0" noProof="0" dirty="0">
                          <a:ln>
                            <a:noFill/>
                          </a:ln>
                          <a:solidFill>
                            <a:srgbClr val="000000"/>
                          </a:solidFill>
                          <a:effectLst/>
                          <a:latin typeface="+mn-lt"/>
                          <a:ea typeface="+mn-ea"/>
                          <a:cs typeface="Calibri"/>
                        </a:rPr>
                        <a:t>)</a:t>
                      </a:r>
                      <a:endParaRPr kumimoji="0" lang="fr-CA" sz="1800" b="0" i="0" u="none" strike="noStrike" cap="none" normalizeH="0" baseline="0" noProof="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8FEFD44A-F01F-7DC7-E32F-5F6AFD98D8B2}"/>
              </a:ext>
            </a:extLst>
          </p:cNvPr>
          <p:cNvSpPr txBox="1"/>
          <p:nvPr>
            <p:custDataLst>
              <p:tags r:id="rId3"/>
            </p:custDataLst>
          </p:nvPr>
        </p:nvSpPr>
        <p:spPr>
          <a:xfrm>
            <a:off x="566057" y="3134414"/>
            <a:ext cx="67600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cs typeface="Arial"/>
              </a:rPr>
              <a:t>25 ans ou plus de service ouvrant droit à pension</a:t>
            </a:r>
            <a:endParaRPr lang="fr-CA" sz="2000" noProof="0" dirty="0">
              <a:solidFill>
                <a:srgbClr val="020202"/>
              </a:solidFill>
            </a:endParaRPr>
          </a:p>
        </p:txBody>
      </p:sp>
      <p:graphicFrame>
        <p:nvGraphicFramePr>
          <p:cNvPr id="8" name="Table 7" descr="Âge de cessation d'emploi de 55 à 59 ans : la réduction est calculée comme la plus élevée des deux valeurs suivantes : 5 % multiplié par (60 ans moins l'âge) ou 5 % multiplié par (30 ans moins les années de service).&#10;&#10;Âge de cessation d'emploi de 60 à 64 ans : la réduction est calculée comme la plus faible des deux valeurs suivantes : 5 % multiplié par (65 ans moins l'âge) ou 5 % multiplié par (30 ans moins les années de service).">
            <a:extLst>
              <a:ext uri="{FF2B5EF4-FFF2-40B4-BE49-F238E27FC236}">
                <a16:creationId xmlns:a16="http://schemas.microsoft.com/office/drawing/2014/main" id="{5D787DB7-70B3-48EC-8AC5-1F770A751E54}"/>
              </a:ext>
            </a:extLst>
          </p:cNvPr>
          <p:cNvGraphicFramePr>
            <a:graphicFrameLocks noGrp="1"/>
          </p:cNvGraphicFramePr>
          <p:nvPr>
            <p:custDataLst>
              <p:tags r:id="rId4"/>
            </p:custDataLst>
            <p:extLst>
              <p:ext uri="{D42A27DB-BD31-4B8C-83A1-F6EECF244321}">
                <p14:modId xmlns:p14="http://schemas.microsoft.com/office/powerpoint/2010/main" val="1493782200"/>
              </p:ext>
            </p:extLst>
          </p:nvPr>
        </p:nvGraphicFramePr>
        <p:xfrm>
          <a:off x="1375200" y="3800156"/>
          <a:ext cx="5822056" cy="2613041"/>
        </p:xfrm>
        <a:graphic>
          <a:graphicData uri="http://schemas.openxmlformats.org/drawingml/2006/table">
            <a:tbl>
              <a:tblPr firstRow="1"/>
              <a:tblGrid>
                <a:gridCol w="1704109">
                  <a:extLst>
                    <a:ext uri="{9D8B030D-6E8A-4147-A177-3AD203B41FA5}">
                      <a16:colId xmlns:a16="http://schemas.microsoft.com/office/drawing/2014/main" val="2070056828"/>
                    </a:ext>
                  </a:extLst>
                </a:gridCol>
                <a:gridCol w="4117947">
                  <a:extLst>
                    <a:ext uri="{9D8B030D-6E8A-4147-A177-3AD203B41FA5}">
                      <a16:colId xmlns:a16="http://schemas.microsoft.com/office/drawing/2014/main" val="2078930367"/>
                    </a:ext>
                  </a:extLst>
                </a:gridCol>
              </a:tblGrid>
              <a:tr h="5660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rgbClr val="0C1E2B"/>
                          </a:solidFill>
                          <a:effectLst/>
                          <a:latin typeface="+mn-lt"/>
                        </a:rPr>
                        <a:t>Â</a:t>
                      </a:r>
                      <a:r>
                        <a:rPr kumimoji="0" lang="fr-CA" sz="2200" b="1" i="0" u="none" strike="noStrike" kern="1200" cap="none" normalizeH="0" baseline="0" noProof="0" dirty="0">
                          <a:ln>
                            <a:noFill/>
                          </a:ln>
                          <a:solidFill>
                            <a:schemeClr val="tx1"/>
                          </a:solidFill>
                          <a:effectLst/>
                          <a:latin typeface="+mn-lt"/>
                          <a:ea typeface="+mn-ea"/>
                          <a:cs typeface="Calibri"/>
                        </a:rPr>
                        <a:t>ge</a:t>
                      </a:r>
                      <a:endParaRPr kumimoji="0" lang="fr-CA" sz="2200" b="1" i="0" u="none" strike="noStrike" cap="none" normalizeH="0" baseline="0" noProof="0" dirty="0">
                        <a:ln>
                          <a:noFill/>
                        </a:ln>
                        <a:solidFill>
                          <a:schemeClr val="tx1"/>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2">
                        <a:alpha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chemeClr val="tx1"/>
                          </a:solidFill>
                          <a:effectLst/>
                          <a:latin typeface="+mn-lt"/>
                          <a:ea typeface="+mn-ea"/>
                          <a:cs typeface="Calibri"/>
                        </a:rPr>
                        <a:t>Réduction</a:t>
                      </a:r>
                      <a:endParaRPr kumimoji="0" lang="fr-CA" sz="2200" b="1" i="0" u="none" strike="noStrike" kern="1200" cap="none" normalizeH="0" baseline="0" noProof="0" dirty="0">
                        <a:ln>
                          <a:noFill/>
                        </a:ln>
                        <a:solidFill>
                          <a:schemeClr val="tx1"/>
                        </a:solidFill>
                        <a:effectLst/>
                        <a:latin typeface="+mn-lt"/>
                        <a:ea typeface="+mn-ea"/>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2">
                        <a:alpha val="85000"/>
                      </a:schemeClr>
                    </a:solidFill>
                  </a:tcPr>
                </a:tc>
                <a:extLst>
                  <a:ext uri="{0D108BD9-81ED-4DB2-BD59-A6C34878D82A}">
                    <a16:rowId xmlns:a16="http://schemas.microsoft.com/office/drawing/2014/main" val="10000"/>
                  </a:ext>
                </a:extLst>
              </a:tr>
              <a:tr h="826511">
                <a:tc>
                  <a:txBody>
                    <a:bodyPr/>
                    <a:lstStyle/>
                    <a:p>
                      <a:pPr lvl="1" indent="0" algn="ctr">
                        <a:lnSpc>
                          <a:spcPct val="100000"/>
                        </a:lnSpc>
                        <a:spcBef>
                          <a:spcPts val="0"/>
                        </a:spcBef>
                        <a:spcAft>
                          <a:spcPts val="0"/>
                        </a:spcAft>
                        <a:buNone/>
                      </a:pPr>
                      <a:endParaRPr lang="fr-CA" sz="1800" b="0" i="0" u="none" strike="noStrike" noProof="0" dirty="0">
                        <a:solidFill>
                          <a:srgbClr val="000000"/>
                        </a:solidFill>
                        <a:latin typeface="Arial"/>
                      </a:endParaRPr>
                    </a:p>
                    <a:p>
                      <a:pPr marL="0" marR="0" lvl="1" indent="0" algn="ctr">
                        <a:lnSpc>
                          <a:spcPct val="100000"/>
                        </a:lnSpc>
                        <a:spcBef>
                          <a:spcPct val="20000"/>
                        </a:spcBef>
                        <a:spcAft>
                          <a:spcPct val="0"/>
                        </a:spcAft>
                        <a:buNone/>
                      </a:pPr>
                      <a:r>
                        <a:rPr lang="fr-CA" sz="1800" b="0" i="0" u="none" strike="noStrike" noProof="0" dirty="0">
                          <a:solidFill>
                            <a:srgbClr val="000000"/>
                          </a:solidFill>
                          <a:latin typeface="+mn-lt"/>
                        </a:rPr>
                        <a:t>55-59</a:t>
                      </a:r>
                      <a:endParaRPr kumimoji="0" lang="fr-CA" noProof="0" dirty="0">
                        <a:solidFill>
                          <a:srgbClr val="000000"/>
                        </a:solidFill>
                        <a:latin typeface="+mn-lt"/>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31800" marR="0" lvl="2" indent="0" algn="l">
                        <a:lnSpc>
                          <a:spcPct val="100000"/>
                        </a:lnSpc>
                        <a:spcBef>
                          <a:spcPct val="20000"/>
                        </a:spcBef>
                        <a:spcAft>
                          <a:spcPct val="0"/>
                        </a:spcAft>
                        <a:buNone/>
                      </a:pPr>
                      <a:r>
                        <a:rPr lang="fr-CA" sz="1800" b="0" i="0" u="none" strike="noStrike" cap="none" normalizeH="0" baseline="0" noProof="0" dirty="0">
                          <a:ln>
                            <a:noFill/>
                          </a:ln>
                          <a:solidFill>
                            <a:srgbClr val="020202"/>
                          </a:solidFill>
                          <a:effectLst/>
                          <a:latin typeface="+mn-lt"/>
                        </a:rPr>
                        <a:t>Le plus élevé de :</a:t>
                      </a:r>
                      <a:endParaRPr kumimoji="0" lang="fr-CA" sz="1800" b="0" i="0" u="none" strike="noStrike" cap="none" normalizeH="0" baseline="0" noProof="0" dirty="0">
                        <a:ln>
                          <a:noFill/>
                        </a:ln>
                        <a:solidFill>
                          <a:srgbClr val="020202"/>
                        </a:solidFill>
                        <a:effectLst/>
                        <a:latin typeface="+mn-lt"/>
                        <a:cs typeface="Calibri"/>
                      </a:endParaRP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20202"/>
                          </a:solidFill>
                          <a:effectLst/>
                          <a:latin typeface="+mn-lt"/>
                          <a:ea typeface="+mn-ea"/>
                          <a:cs typeface="Calibri"/>
                        </a:rPr>
                        <a:t>      5 % x (60 - </a:t>
                      </a:r>
                      <a:r>
                        <a:rPr lang="fr-CA" sz="1800" b="0" i="0" u="none" strike="noStrike" kern="1200" cap="none" normalizeH="0" baseline="0" noProof="0" dirty="0">
                          <a:ln>
                            <a:noFill/>
                          </a:ln>
                          <a:solidFill>
                            <a:srgbClr val="020202"/>
                          </a:solidFill>
                          <a:effectLst/>
                          <a:latin typeface="+mn-lt"/>
                        </a:rPr>
                        <a:t>â</a:t>
                      </a:r>
                      <a:r>
                        <a:rPr kumimoji="0" lang="fr-CA" sz="1800" b="0" i="0" u="none" strike="noStrike" kern="1200" cap="none" normalizeH="0" baseline="0" noProof="0" dirty="0">
                          <a:ln>
                            <a:noFill/>
                          </a:ln>
                          <a:solidFill>
                            <a:srgbClr val="020202"/>
                          </a:solidFill>
                          <a:effectLst/>
                          <a:latin typeface="+mn-lt"/>
                          <a:ea typeface="+mn-ea"/>
                          <a:cs typeface="Calibri"/>
                        </a:rPr>
                        <a:t>ge), </a:t>
                      </a:r>
                      <a:r>
                        <a:rPr kumimoji="0" lang="fr-CA" sz="1800" b="1" i="0" u="none" strike="noStrike" kern="1200" cap="none" normalizeH="0" baseline="0" noProof="0" dirty="0">
                          <a:ln>
                            <a:noFill/>
                          </a:ln>
                          <a:solidFill>
                            <a:srgbClr val="020202"/>
                          </a:solidFill>
                          <a:effectLst/>
                          <a:latin typeface="+mn-lt"/>
                          <a:ea typeface="+mn-ea"/>
                          <a:cs typeface="Calibri"/>
                        </a:rPr>
                        <a:t>ou</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fr-CA" sz="1800" b="1" i="0" u="none" strike="noStrike" kern="1200" cap="none" normalizeH="0" baseline="0" noProof="0" dirty="0">
                          <a:ln>
                            <a:noFill/>
                          </a:ln>
                          <a:solidFill>
                            <a:srgbClr val="020202"/>
                          </a:solidFill>
                          <a:effectLst/>
                          <a:latin typeface="+mn-lt"/>
                          <a:ea typeface="+mn-ea"/>
                          <a:cs typeface="Calibri"/>
                        </a:rPr>
                        <a:t>      </a:t>
                      </a:r>
                      <a:r>
                        <a:rPr kumimoji="0" lang="fr-CA" sz="1800" b="0" i="0" u="none" strike="noStrike" kern="1200" cap="none" normalizeH="0" baseline="0" noProof="0" dirty="0">
                          <a:ln>
                            <a:noFill/>
                          </a:ln>
                          <a:solidFill>
                            <a:srgbClr val="020202"/>
                          </a:solidFill>
                          <a:effectLst/>
                          <a:latin typeface="+mn-lt"/>
                          <a:ea typeface="+mn-ea"/>
                          <a:cs typeface="Calibri"/>
                        </a:rPr>
                        <a:t>5 % x (30 - service)</a:t>
                      </a:r>
                      <a:endParaRPr kumimoji="0" lang="fr-CA" sz="1800" b="0" i="0" u="none" strike="noStrike" cap="none" normalizeH="0" baseline="0" noProof="0" dirty="0">
                        <a:ln>
                          <a:noFill/>
                        </a:ln>
                        <a:solidFill>
                          <a:srgbClr val="020202"/>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6511">
                <a:tc>
                  <a:txBody>
                    <a:bodyPr/>
                    <a:lstStyle/>
                    <a:p>
                      <a:pPr lvl="0" indent="0" algn="ctr">
                        <a:lnSpc>
                          <a:spcPct val="100000"/>
                        </a:lnSpc>
                        <a:spcBef>
                          <a:spcPts val="0"/>
                        </a:spcBef>
                        <a:spcAft>
                          <a:spcPts val="0"/>
                        </a:spcAft>
                        <a:buNone/>
                      </a:pPr>
                      <a:endParaRPr lang="fr-CA" sz="1800" b="0" i="0" u="none" strike="noStrike" noProof="0" dirty="0">
                        <a:solidFill>
                          <a:srgbClr val="000000"/>
                        </a:solidFill>
                        <a:latin typeface="Arial"/>
                      </a:endParaRPr>
                    </a:p>
                    <a:p>
                      <a:pPr lvl="0" indent="0" algn="ctr">
                        <a:lnSpc>
                          <a:spcPct val="100000"/>
                        </a:lnSpc>
                        <a:spcBef>
                          <a:spcPts val="0"/>
                        </a:spcBef>
                        <a:spcAft>
                          <a:spcPts val="0"/>
                        </a:spcAft>
                        <a:buNone/>
                      </a:pPr>
                      <a:r>
                        <a:rPr lang="fr-CA" sz="1800" b="0" i="0" u="none" strike="noStrike" noProof="0" dirty="0">
                          <a:solidFill>
                            <a:srgbClr val="000000"/>
                          </a:solidFill>
                          <a:latin typeface="+mn-lt"/>
                        </a:rPr>
                        <a:t>60-64</a:t>
                      </a:r>
                    </a:p>
                    <a:p>
                      <a:pPr lvl="0" indent="0" algn="ctr">
                        <a:buNone/>
                      </a:pPr>
                      <a:endParaRPr lang="fr-CA" noProof="0" dirty="0">
                        <a:solidFill>
                          <a:srgbClr val="000000"/>
                        </a:solidFill>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57200" marR="0" lvl="1" indent="0" algn="l">
                        <a:lnSpc>
                          <a:spcPct val="100000"/>
                        </a:lnSpc>
                        <a:spcBef>
                          <a:spcPct val="20000"/>
                        </a:spcBef>
                        <a:spcAft>
                          <a:spcPct val="0"/>
                        </a:spcAft>
                        <a:buNone/>
                      </a:pPr>
                      <a:r>
                        <a:rPr lang="fr-CA" sz="1800" b="0" i="0" u="none" strike="noStrike" kern="1200" cap="none" normalizeH="0" baseline="0" noProof="0" dirty="0">
                          <a:ln>
                            <a:noFill/>
                          </a:ln>
                          <a:solidFill>
                            <a:srgbClr val="020202"/>
                          </a:solidFill>
                          <a:effectLst/>
                          <a:latin typeface="+mn-lt"/>
                        </a:rPr>
                        <a:t>Le moins élevé de :</a:t>
                      </a:r>
                      <a:endParaRPr kumimoji="0" lang="fr-CA" sz="1800" b="0" i="0" u="none" strike="noStrike" kern="1200" cap="none" normalizeH="0" baseline="0" noProof="0" dirty="0">
                        <a:ln>
                          <a:noFill/>
                        </a:ln>
                        <a:solidFill>
                          <a:srgbClr val="020202"/>
                        </a:solidFill>
                        <a:effectLst/>
                        <a:latin typeface="+mn-lt"/>
                        <a:ea typeface="+mn-ea"/>
                        <a:cs typeface="Calibri"/>
                      </a:endParaRP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20202"/>
                          </a:solidFill>
                          <a:effectLst/>
                          <a:latin typeface="+mn-lt"/>
                          <a:ea typeface="+mn-ea"/>
                          <a:cs typeface="Calibri"/>
                        </a:rPr>
                        <a:t>      5 % x (65 - </a:t>
                      </a:r>
                      <a:r>
                        <a:rPr lang="fr-CA" sz="1800" b="0" i="0" u="none" strike="noStrike" kern="1200" cap="none" normalizeH="0" baseline="0" noProof="0" dirty="0">
                          <a:ln>
                            <a:noFill/>
                          </a:ln>
                          <a:solidFill>
                            <a:srgbClr val="020202"/>
                          </a:solidFill>
                          <a:effectLst/>
                          <a:latin typeface="+mn-lt"/>
                        </a:rPr>
                        <a:t>â</a:t>
                      </a:r>
                      <a:r>
                        <a:rPr kumimoji="0" lang="fr-CA" sz="1800" b="0" i="0" u="none" strike="noStrike" kern="1200" cap="none" normalizeH="0" baseline="0" noProof="0" dirty="0">
                          <a:ln>
                            <a:noFill/>
                          </a:ln>
                          <a:solidFill>
                            <a:srgbClr val="020202"/>
                          </a:solidFill>
                          <a:effectLst/>
                          <a:latin typeface="+mn-lt"/>
                          <a:ea typeface="+mn-ea"/>
                          <a:cs typeface="Calibri"/>
                        </a:rPr>
                        <a:t>ge), </a:t>
                      </a:r>
                      <a:r>
                        <a:rPr kumimoji="0" lang="fr-CA" sz="1800" b="1" i="0" u="none" strike="noStrike" kern="1200" cap="none" normalizeH="0" baseline="0" noProof="0" dirty="0">
                          <a:ln>
                            <a:noFill/>
                          </a:ln>
                          <a:solidFill>
                            <a:srgbClr val="020202"/>
                          </a:solidFill>
                          <a:effectLst/>
                          <a:latin typeface="+mn-lt"/>
                          <a:ea typeface="+mn-ea"/>
                          <a:cs typeface="Calibri"/>
                        </a:rPr>
                        <a:t>ou</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fr-CA" sz="1800" b="1" i="0" u="none" strike="noStrike" kern="1200" cap="none" normalizeH="0" baseline="0" noProof="0" dirty="0">
                          <a:ln>
                            <a:noFill/>
                          </a:ln>
                          <a:solidFill>
                            <a:srgbClr val="020202"/>
                          </a:solidFill>
                          <a:effectLst/>
                          <a:latin typeface="+mn-lt"/>
                          <a:ea typeface="+mn-ea"/>
                          <a:cs typeface="Calibri"/>
                        </a:rPr>
                        <a:t>      </a:t>
                      </a:r>
                      <a:r>
                        <a:rPr kumimoji="0" lang="fr-CA" sz="1800" b="0" i="0" u="none" strike="noStrike" kern="1200" cap="none" normalizeH="0" baseline="0" noProof="0" dirty="0">
                          <a:ln>
                            <a:noFill/>
                          </a:ln>
                          <a:solidFill>
                            <a:srgbClr val="020202"/>
                          </a:solidFill>
                          <a:effectLst/>
                          <a:latin typeface="+mn-lt"/>
                          <a:ea typeface="+mn-ea"/>
                          <a:cs typeface="Calibri"/>
                        </a:rPr>
                        <a:t>5 % x (30 - service</a:t>
                      </a:r>
                      <a:r>
                        <a:rPr kumimoji="0" lang="fr-CA" sz="1800" b="0" i="0" u="none" strike="noStrike" kern="1200" cap="none" normalizeH="0" baseline="0" noProof="0" dirty="0">
                          <a:ln>
                            <a:noFill/>
                          </a:ln>
                          <a:solidFill>
                            <a:srgbClr val="000000"/>
                          </a:solidFill>
                          <a:effectLst/>
                          <a:latin typeface="+mn-lt"/>
                          <a:ea typeface="+mn-ea"/>
                          <a:cs typeface="Calibri"/>
                        </a:rPr>
                        <a:t>)</a:t>
                      </a:r>
                      <a:endParaRPr lang="fr-CA" noProof="0" dirty="0">
                        <a:solidFill>
                          <a:srgbClr val="000000"/>
                        </a:solidFill>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387793"/>
                  </a:ext>
                </a:extLst>
              </a:tr>
            </a:tbl>
          </a:graphicData>
        </a:graphic>
      </p:graphicFrame>
      <p:sp>
        <p:nvSpPr>
          <p:cNvPr id="5" name="Slide Number Placeholder 4">
            <a:extLst>
              <a:ext uri="{FF2B5EF4-FFF2-40B4-BE49-F238E27FC236}">
                <a16:creationId xmlns:a16="http://schemas.microsoft.com/office/drawing/2014/main" id="{05C4798B-CACE-4E80-02B9-525579E0EBAD}"/>
              </a:ext>
            </a:extLst>
          </p:cNvPr>
          <p:cNvSpPr>
            <a:spLocks noGrp="1"/>
          </p:cNvSpPr>
          <p:nvPr>
            <p:ph type="sldNum" sz="quarter" idx="12"/>
          </p:nvPr>
        </p:nvSpPr>
        <p:spPr/>
        <p:txBody>
          <a:bodyPr/>
          <a:lstStyle/>
          <a:p>
            <a:fld id="{CB8C0070-AC95-4E25-AAB3-0DDC6EE6265B}" type="slidenum">
              <a:rPr lang="fr-CA" noProof="0" smtClean="0"/>
              <a:pPr/>
              <a:t>13</a:t>
            </a:fld>
            <a:endParaRPr lang="fr-CA" noProof="0" dirty="0"/>
          </a:p>
        </p:txBody>
      </p:sp>
      <p:sp>
        <p:nvSpPr>
          <p:cNvPr id="9" name="Title 1">
            <a:extLst>
              <a:ext uri="{FF2B5EF4-FFF2-40B4-BE49-F238E27FC236}">
                <a16:creationId xmlns:a16="http://schemas.microsoft.com/office/drawing/2014/main" id="{393DAD1F-1276-D5D5-D694-78D8C30FD93C}"/>
              </a:ext>
            </a:extLst>
          </p:cNvPr>
          <p:cNvSpPr>
            <a:spLocks noGrp="1"/>
          </p:cNvSpPr>
          <p:nvPr>
            <p:ph type="title"/>
            <p:custDataLst>
              <p:tags r:id="rId5"/>
            </p:custDataLst>
          </p:nvPr>
        </p:nvSpPr>
        <p:spPr>
          <a:xfrm>
            <a:off x="360000" y="324000"/>
            <a:ext cx="10980000" cy="781200"/>
          </a:xfrm>
        </p:spPr>
        <p:txBody>
          <a:bodyPr>
            <a:normAutofit/>
          </a:bodyPr>
          <a:lstStyle/>
          <a:p>
            <a:r>
              <a:rPr lang="fr-CA" noProof="0" dirty="0">
                <a:solidFill>
                  <a:srgbClr val="020202"/>
                </a:solidFill>
              </a:rPr>
              <a:t>Réduction : </a:t>
            </a:r>
            <a:r>
              <a:rPr lang="fr-CA" sz="2800" noProof="0" dirty="0">
                <a:solidFill>
                  <a:srgbClr val="020202"/>
                </a:solidFill>
              </a:rPr>
              <a:t>Participants au régime – GR2</a:t>
            </a:r>
          </a:p>
        </p:txBody>
      </p:sp>
    </p:spTree>
    <p:extLst>
      <p:ext uri="{BB962C8B-B14F-4D97-AF65-F5344CB8AC3E}">
        <p14:creationId xmlns:p14="http://schemas.microsoft.com/office/powerpoint/2010/main" val="266611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6C73D-F74A-02AA-6542-E54870516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37014-7241-2DCF-99DC-75F215D4F8A4}"/>
              </a:ext>
            </a:extLst>
          </p:cNvPr>
          <p:cNvSpPr>
            <a:spLocks noGrp="1"/>
          </p:cNvSpPr>
          <p:nvPr>
            <p:ph type="title"/>
            <p:custDataLst>
              <p:tags r:id="rId1"/>
            </p:custDataLst>
          </p:nvPr>
        </p:nvSpPr>
        <p:spPr>
          <a:xfrm>
            <a:off x="359999" y="324001"/>
            <a:ext cx="10980000" cy="781200"/>
          </a:xfrm>
        </p:spPr>
        <p:txBody>
          <a:bodyPr>
            <a:normAutofit/>
          </a:bodyPr>
          <a:lstStyle/>
          <a:p>
            <a:r>
              <a:rPr lang="fr-CA" noProof="0" dirty="0">
                <a:solidFill>
                  <a:srgbClr val="020202"/>
                </a:solidFill>
              </a:rPr>
              <a:t>Réduction : </a:t>
            </a:r>
            <a:r>
              <a:rPr lang="fr-CA" sz="2800" noProof="0" dirty="0">
                <a:solidFill>
                  <a:srgbClr val="020202"/>
                </a:solidFill>
              </a:rPr>
              <a:t>Participants au régime – GR2</a:t>
            </a:r>
          </a:p>
        </p:txBody>
      </p:sp>
      <p:sp>
        <p:nvSpPr>
          <p:cNvPr id="6" name="TextBox 5">
            <a:extLst>
              <a:ext uri="{FF2B5EF4-FFF2-40B4-BE49-F238E27FC236}">
                <a16:creationId xmlns:a16="http://schemas.microsoft.com/office/drawing/2014/main" id="{706C35A3-7ED3-827B-717C-6042C9F92588}"/>
              </a:ext>
            </a:extLst>
          </p:cNvPr>
          <p:cNvSpPr txBox="1"/>
          <p:nvPr>
            <p:custDataLst>
              <p:tags r:id="rId2"/>
            </p:custDataLst>
          </p:nvPr>
        </p:nvSpPr>
        <p:spPr>
          <a:xfrm>
            <a:off x="566057" y="1141562"/>
            <a:ext cx="88308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rPr>
              <a:t>Moins de 25 ans service ouvrant droit à pension </a:t>
            </a:r>
            <a:r>
              <a:rPr lang="fr-CA" sz="2000" b="1" noProof="0" dirty="0">
                <a:solidFill>
                  <a:srgbClr val="020202"/>
                </a:solidFill>
              </a:rPr>
              <a:t>OU</a:t>
            </a:r>
            <a:r>
              <a:rPr lang="fr-CA" sz="2000" noProof="0" dirty="0">
                <a:solidFill>
                  <a:srgbClr val="020202"/>
                </a:solidFill>
              </a:rPr>
              <a:t> en-dessous de 55 ans</a:t>
            </a:r>
            <a:endParaRPr lang="fr-CA" sz="2000" noProof="0" dirty="0">
              <a:solidFill>
                <a:schemeClr val="bg1"/>
              </a:solidFill>
            </a:endParaRPr>
          </a:p>
        </p:txBody>
      </p:sp>
      <p:graphicFrame>
        <p:nvGraphicFramePr>
          <p:cNvPr id="12" name="Table 11" descr="La réduction sera 5% multiplié par (65 moins l'âge).">
            <a:extLst>
              <a:ext uri="{FF2B5EF4-FFF2-40B4-BE49-F238E27FC236}">
                <a16:creationId xmlns:a16="http://schemas.microsoft.com/office/drawing/2014/main" id="{F9F5240B-D439-9472-DCB1-9F36BAE07126}"/>
              </a:ext>
            </a:extLst>
          </p:cNvPr>
          <p:cNvGraphicFramePr>
            <a:graphicFrameLocks noGrp="1"/>
          </p:cNvGraphicFramePr>
          <p:nvPr>
            <p:custDataLst>
              <p:tags r:id="rId3"/>
            </p:custDataLst>
            <p:extLst>
              <p:ext uri="{D42A27DB-BD31-4B8C-83A1-F6EECF244321}">
                <p14:modId xmlns:p14="http://schemas.microsoft.com/office/powerpoint/2010/main" val="3243232031"/>
              </p:ext>
            </p:extLst>
          </p:nvPr>
        </p:nvGraphicFramePr>
        <p:xfrm>
          <a:off x="2134800" y="1850400"/>
          <a:ext cx="4212771" cy="942775"/>
        </p:xfrm>
        <a:graphic>
          <a:graphicData uri="http://schemas.openxmlformats.org/drawingml/2006/table">
            <a:tbl>
              <a:tblPr firstRow="1"/>
              <a:tblGrid>
                <a:gridCol w="4212771">
                  <a:extLst>
                    <a:ext uri="{9D8B030D-6E8A-4147-A177-3AD203B41FA5}">
                      <a16:colId xmlns:a16="http://schemas.microsoft.com/office/drawing/2014/main" val="2078930367"/>
                    </a:ext>
                  </a:extLst>
                </a:gridCol>
              </a:tblGrid>
              <a:tr h="4454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chemeClr val="tx1"/>
                          </a:solidFill>
                          <a:effectLst/>
                          <a:latin typeface="+mn-lt"/>
                          <a:ea typeface="+mn-ea"/>
                          <a:cs typeface="Calibri"/>
                        </a:rPr>
                        <a:t>Réduction</a:t>
                      </a:r>
                      <a:endParaRPr kumimoji="0" lang="fr-CA" sz="2200" b="1" i="0" u="none" strike="noStrike" kern="1200" cap="none" normalizeH="0" baseline="0" noProof="0" dirty="0">
                        <a:ln>
                          <a:noFill/>
                        </a:ln>
                        <a:solidFill>
                          <a:schemeClr val="tx1"/>
                        </a:solidFill>
                        <a:effectLst/>
                        <a:latin typeface="+mn-lt"/>
                        <a:ea typeface="+mn-ea"/>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3D941">
                        <a:alpha val="85000"/>
                      </a:srgbClr>
                    </a:solidFill>
                  </a:tcPr>
                </a:tc>
                <a:extLst>
                  <a:ext uri="{0D108BD9-81ED-4DB2-BD59-A6C34878D82A}">
                    <a16:rowId xmlns:a16="http://schemas.microsoft.com/office/drawing/2014/main" val="10000"/>
                  </a:ext>
                </a:extLst>
              </a:tr>
              <a:tr h="497282">
                <a:tc>
                  <a:txBody>
                    <a:bodyPr/>
                    <a:lstStyle/>
                    <a:p>
                      <a:pPr marL="457200" marR="0" lvl="1" indent="0" algn="l" rtl="0" eaLnBrk="0" fontAlgn="base" latinLnBrk="0" hangingPunct="0">
                        <a:lnSpc>
                          <a:spcPct val="100000"/>
                        </a:lnSpc>
                        <a:spcBef>
                          <a:spcPct val="20000"/>
                        </a:spcBef>
                        <a:spcAft>
                          <a:spcPct val="0"/>
                        </a:spcAft>
                        <a:buClrTx/>
                        <a:buSzTx/>
                        <a:buFontTx/>
                        <a:buNone/>
                      </a:pPr>
                      <a:r>
                        <a:rPr kumimoji="0" lang="fr-CA" sz="1800" b="0" i="0" u="none" strike="noStrike" kern="1200" cap="none" normalizeH="0" baseline="0" noProof="0" dirty="0">
                          <a:ln>
                            <a:noFill/>
                          </a:ln>
                          <a:solidFill>
                            <a:srgbClr val="000000"/>
                          </a:solidFill>
                          <a:effectLst/>
                          <a:latin typeface="+mn-lt"/>
                          <a:ea typeface="+mn-ea"/>
                          <a:cs typeface="Calibri"/>
                        </a:rPr>
                        <a:t>           5 % x (65 </a:t>
                      </a:r>
                      <a:r>
                        <a:rPr lang="fr-CA" sz="1800" b="0" i="0" u="none" strike="noStrike" kern="1200" cap="none" normalizeH="0" baseline="0" noProof="0" dirty="0">
                          <a:ln>
                            <a:noFill/>
                          </a:ln>
                          <a:solidFill>
                            <a:srgbClr val="000000"/>
                          </a:solidFill>
                          <a:effectLst/>
                          <a:latin typeface="+mn-lt"/>
                          <a:ea typeface="+mn-ea"/>
                          <a:cs typeface="Calibri"/>
                        </a:rPr>
                        <a:t>- </a:t>
                      </a:r>
                      <a:r>
                        <a:rPr lang="fr-CA" sz="1800" b="0" i="0" u="none" strike="noStrike" kern="1200" cap="none" normalizeH="0" baseline="0" noProof="0" dirty="0">
                          <a:ln>
                            <a:noFill/>
                          </a:ln>
                          <a:solidFill>
                            <a:schemeClr val="tx1"/>
                          </a:solidFill>
                          <a:effectLst/>
                          <a:latin typeface="+mn-lt"/>
                        </a:rPr>
                        <a:t>â</a:t>
                      </a:r>
                      <a:r>
                        <a:rPr lang="fr-CA" sz="1800" b="0" i="0" u="none" strike="noStrike" kern="1200" cap="none" normalizeH="0" baseline="0" noProof="0" dirty="0">
                          <a:ln>
                            <a:noFill/>
                          </a:ln>
                          <a:solidFill>
                            <a:srgbClr val="000000"/>
                          </a:solidFill>
                          <a:effectLst/>
                          <a:latin typeface="+mn-lt"/>
                          <a:ea typeface="+mn-ea"/>
                          <a:cs typeface="Calibri"/>
                        </a:rPr>
                        <a:t>ge</a:t>
                      </a:r>
                      <a:r>
                        <a:rPr kumimoji="0" lang="fr-CA" sz="1800" b="0" i="0" u="none" strike="noStrike" kern="1200" cap="none" normalizeH="0" baseline="0" noProof="0" dirty="0">
                          <a:ln>
                            <a:noFill/>
                          </a:ln>
                          <a:solidFill>
                            <a:srgbClr val="000000"/>
                          </a:solidFill>
                          <a:effectLst/>
                          <a:latin typeface="+mn-lt"/>
                          <a:ea typeface="+mn-ea"/>
                          <a:cs typeface="Calibri"/>
                        </a:rPr>
                        <a:t>)</a:t>
                      </a:r>
                      <a:endParaRPr kumimoji="0" lang="fr-CA" sz="1800" b="0" i="0" u="none" strike="noStrike" cap="none" normalizeH="0" baseline="0" noProof="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2ACAE05D-2678-B8CF-B885-C3A181A402E2}"/>
              </a:ext>
            </a:extLst>
          </p:cNvPr>
          <p:cNvSpPr txBox="1"/>
          <p:nvPr>
            <p:custDataLst>
              <p:tags r:id="rId4"/>
            </p:custDataLst>
          </p:nvPr>
        </p:nvSpPr>
        <p:spPr>
          <a:xfrm>
            <a:off x="7277353" y="1543866"/>
            <a:ext cx="3609722"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noProof="0" dirty="0">
                <a:solidFill>
                  <a:srgbClr val="000000"/>
                </a:solidFill>
                <a:cs typeface="Calibri"/>
              </a:rPr>
              <a:t>Scénario 1 :  59/24</a:t>
            </a:r>
            <a:endParaRPr lang="fr-CA" kern="0" noProof="0" dirty="0">
              <a:solidFill>
                <a:srgbClr val="000000"/>
              </a:solidFill>
              <a:cs typeface="Calibri" panose="020F0502020204030204" pitchFamily="34" charset="0"/>
            </a:endParaRPr>
          </a:p>
        </p:txBody>
      </p:sp>
      <p:sp>
        <p:nvSpPr>
          <p:cNvPr id="10" name="TextBox 9">
            <a:extLst>
              <a:ext uri="{FF2B5EF4-FFF2-40B4-BE49-F238E27FC236}">
                <a16:creationId xmlns:a16="http://schemas.microsoft.com/office/drawing/2014/main" id="{684D7CA9-5DEE-9860-D8F3-C747FFCE1F29}"/>
              </a:ext>
            </a:extLst>
          </p:cNvPr>
          <p:cNvSpPr txBox="1"/>
          <p:nvPr>
            <p:custDataLst>
              <p:tags r:id="rId5"/>
            </p:custDataLst>
          </p:nvPr>
        </p:nvSpPr>
        <p:spPr>
          <a:xfrm>
            <a:off x="7197419" y="1928875"/>
            <a:ext cx="3689655"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noProof="0" dirty="0">
                <a:solidFill>
                  <a:srgbClr val="000000"/>
                </a:solidFill>
                <a:cs typeface="Calibri"/>
              </a:rPr>
              <a:t>2 % x 24 x 163K</a:t>
            </a:r>
            <a:r>
              <a:rPr lang="fr-CA" kern="0" noProof="0" dirty="0">
                <a:cs typeface="Calibri"/>
              </a:rPr>
              <a:t> ÷ </a:t>
            </a:r>
            <a:r>
              <a:rPr lang="fr-CA" kern="0" noProof="0" dirty="0">
                <a:solidFill>
                  <a:srgbClr val="000000"/>
                </a:solidFill>
                <a:cs typeface="Calibri"/>
              </a:rPr>
              <a:t>12 = 6 520 $ </a:t>
            </a:r>
          </a:p>
        </p:txBody>
      </p:sp>
      <p:sp>
        <p:nvSpPr>
          <p:cNvPr id="7" name="TextBox 6">
            <a:extLst>
              <a:ext uri="{FF2B5EF4-FFF2-40B4-BE49-F238E27FC236}">
                <a16:creationId xmlns:a16="http://schemas.microsoft.com/office/drawing/2014/main" id="{282EC52E-F48E-5E0B-97DF-209D365B87C2}"/>
              </a:ext>
            </a:extLst>
          </p:cNvPr>
          <p:cNvSpPr txBox="1"/>
          <p:nvPr/>
        </p:nvSpPr>
        <p:spPr>
          <a:xfrm>
            <a:off x="3380400" y="2368800"/>
            <a:ext cx="2532882" cy="349702"/>
          </a:xfrm>
          <a:prstGeom prst="rect">
            <a:avLst/>
          </a:prstGeom>
          <a:solidFill>
            <a:schemeClr val="bg1"/>
          </a:solidFill>
        </p:spPr>
        <p:txBody>
          <a:bodyPr rot="0" spcFirstLastPara="0" vertOverflow="overflow" horzOverflow="overflow" vert="horz" wrap="square" lIns="0" tIns="36000" rIns="0" bIns="36000" numCol="1" spcCol="0" rtlCol="0" fromWordArt="0" anchor="t" anchorCtr="0" forceAA="0" compatLnSpc="1">
            <a:prstTxWarp prst="textNoShape">
              <a:avLst/>
            </a:prstTxWarp>
            <a:spAutoFit/>
          </a:bodyPr>
          <a:lstStyle/>
          <a:p>
            <a:pPr algn="l"/>
            <a:r>
              <a:rPr kumimoji="0" lang="fr-CA" sz="1800" b="0" i="0" u="none" strike="noStrike" kern="1200" cap="none" normalizeH="0" baseline="0" noProof="0" dirty="0">
                <a:ln>
                  <a:noFill/>
                </a:ln>
                <a:solidFill>
                  <a:srgbClr val="020202"/>
                </a:solidFill>
                <a:effectLst/>
                <a:latin typeface="+mn-lt"/>
                <a:ea typeface="+mn-ea"/>
                <a:cs typeface="Calibri"/>
              </a:rPr>
              <a:t>5 % x (65 </a:t>
            </a:r>
            <a:r>
              <a:rPr lang="fr-CA" sz="1800" b="0" i="0" u="none" strike="noStrike" kern="1200" cap="none" normalizeH="0" baseline="0" noProof="0" dirty="0">
                <a:ln>
                  <a:noFill/>
                </a:ln>
                <a:solidFill>
                  <a:srgbClr val="020202"/>
                </a:solidFill>
                <a:effectLst/>
                <a:latin typeface="+mn-lt"/>
                <a:ea typeface="+mn-ea"/>
                <a:cs typeface="Calibri"/>
              </a:rPr>
              <a:t>- 59</a:t>
            </a:r>
            <a:r>
              <a:rPr kumimoji="0" lang="fr-CA" sz="1800" b="0" i="0" u="none" strike="noStrike" kern="1200" cap="none" normalizeH="0" baseline="0" noProof="0" dirty="0">
                <a:ln>
                  <a:noFill/>
                </a:ln>
                <a:solidFill>
                  <a:srgbClr val="020202"/>
                </a:solidFill>
                <a:effectLst/>
                <a:latin typeface="+mn-lt"/>
                <a:ea typeface="+mn-ea"/>
                <a:cs typeface="Calibri"/>
              </a:rPr>
              <a:t>) = 30 %</a:t>
            </a:r>
            <a:endParaRPr lang="fr-CA" noProof="0" dirty="0">
              <a:solidFill>
                <a:srgbClr val="020202"/>
              </a:solidFill>
            </a:endParaRPr>
          </a:p>
        </p:txBody>
      </p:sp>
      <p:sp>
        <p:nvSpPr>
          <p:cNvPr id="11" name="TextBox 10">
            <a:extLst>
              <a:ext uri="{FF2B5EF4-FFF2-40B4-BE49-F238E27FC236}">
                <a16:creationId xmlns:a16="http://schemas.microsoft.com/office/drawing/2014/main" id="{C50E712F-9405-C1B4-F990-38F3BCB2F2C6}"/>
              </a:ext>
            </a:extLst>
          </p:cNvPr>
          <p:cNvSpPr txBox="1"/>
          <p:nvPr>
            <p:custDataLst>
              <p:tags r:id="rId6"/>
            </p:custDataLst>
          </p:nvPr>
        </p:nvSpPr>
        <p:spPr>
          <a:xfrm>
            <a:off x="8084476" y="2369331"/>
            <a:ext cx="2839687" cy="341632"/>
          </a:xfrm>
          <a:prstGeom prst="rect">
            <a:avLst/>
          </a:prstGeom>
          <a:noFill/>
          <a:ln>
            <a:noFill/>
          </a:ln>
        </p:spPr>
        <p:txBody>
          <a:bodyPr wrap="square" lIns="91440" tIns="45720" rIns="91440" bIns="45720" rtlCol="0" anchor="t">
            <a:spAutoFit/>
          </a:bodyPr>
          <a:lstStyle/>
          <a:p>
            <a:pPr>
              <a:lnSpc>
                <a:spcPct val="90000"/>
              </a:lnSpc>
              <a:spcBef>
                <a:spcPts val="500"/>
              </a:spcBef>
              <a:spcAft>
                <a:spcPts val="600"/>
              </a:spcAft>
              <a:buSzPct val="75000"/>
              <a:defRPr/>
            </a:pPr>
            <a:r>
              <a:rPr lang="fr-CA" b="1" kern="0" noProof="0" dirty="0">
                <a:solidFill>
                  <a:srgbClr val="020202"/>
                </a:solidFill>
                <a:cs typeface="Calibri"/>
              </a:rPr>
              <a:t>-30 % (1 956 $) </a:t>
            </a:r>
            <a:r>
              <a:rPr lang="fr-CA" kern="0" noProof="0" dirty="0">
                <a:solidFill>
                  <a:srgbClr val="000000"/>
                </a:solidFill>
                <a:cs typeface="Calibri"/>
              </a:rPr>
              <a:t>= 4 564 $ </a:t>
            </a:r>
          </a:p>
        </p:txBody>
      </p:sp>
      <p:sp>
        <p:nvSpPr>
          <p:cNvPr id="13" name="Arrow: Left 12">
            <a:extLst>
              <a:ext uri="{FF2B5EF4-FFF2-40B4-BE49-F238E27FC236}">
                <a16:creationId xmlns:a16="http://schemas.microsoft.com/office/drawing/2014/main" id="{6A906FE1-C9D7-0FCA-D006-D0963067F270}"/>
              </a:ext>
              <a:ext uri="{C183D7F6-B498-43B3-948B-1728B52AA6E4}">
                <adec:decorative xmlns:adec="http://schemas.microsoft.com/office/drawing/2017/decorative" val="1"/>
              </a:ext>
            </a:extLst>
          </p:cNvPr>
          <p:cNvSpPr/>
          <p:nvPr>
            <p:custDataLst>
              <p:tags r:id="rId7"/>
            </p:custDataLst>
          </p:nvPr>
        </p:nvSpPr>
        <p:spPr>
          <a:xfrm>
            <a:off x="7405916" y="2422467"/>
            <a:ext cx="704016" cy="230118"/>
          </a:xfrm>
          <a:prstGeom prst="leftArrow">
            <a:avLst/>
          </a:prstGeom>
          <a:solidFill>
            <a:srgbClr val="D13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3" name="TextBox 2">
            <a:extLst>
              <a:ext uri="{FF2B5EF4-FFF2-40B4-BE49-F238E27FC236}">
                <a16:creationId xmlns:a16="http://schemas.microsoft.com/office/drawing/2014/main" id="{FC0E2A80-2843-2B5A-930F-87F0959CFF1C}"/>
              </a:ext>
            </a:extLst>
          </p:cNvPr>
          <p:cNvSpPr txBox="1"/>
          <p:nvPr>
            <p:custDataLst>
              <p:tags r:id="rId8"/>
            </p:custDataLst>
          </p:nvPr>
        </p:nvSpPr>
        <p:spPr>
          <a:xfrm>
            <a:off x="566057" y="3134414"/>
            <a:ext cx="67600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cs typeface="Arial"/>
              </a:rPr>
              <a:t>25 ans ou plus de service ouvrant droit à pension</a:t>
            </a:r>
            <a:endParaRPr lang="fr-CA" sz="2000" noProof="0" dirty="0">
              <a:solidFill>
                <a:srgbClr val="020202"/>
              </a:solidFill>
            </a:endParaRPr>
          </a:p>
        </p:txBody>
      </p:sp>
      <p:graphicFrame>
        <p:nvGraphicFramePr>
          <p:cNvPr id="8" name="Table 7" descr="Âge de cessation d'emploi de 55 à 59 ans : la réduction est calculée comme la plus élevée des deux valeurs suivantes : 5 % multiplié par (60 ans moins l'âge) ou 5 % multiplié par (30 ans moins les années de service).&#10;&#10;Âge de cessation d'emploi de 60 à 64 ans : la réduction est calculée comme la plus faible des deux valeurs suivantes : 5 % multiplié par (65 ans moins l'âge) ou 5 % multiplié par (30 ans moins les années de service).">
            <a:extLst>
              <a:ext uri="{FF2B5EF4-FFF2-40B4-BE49-F238E27FC236}">
                <a16:creationId xmlns:a16="http://schemas.microsoft.com/office/drawing/2014/main" id="{A548F0E1-3DB0-8542-F4E2-92E14446A33A}"/>
              </a:ext>
            </a:extLst>
          </p:cNvPr>
          <p:cNvGraphicFramePr>
            <a:graphicFrameLocks noGrp="1"/>
          </p:cNvGraphicFramePr>
          <p:nvPr>
            <p:custDataLst>
              <p:tags r:id="rId9"/>
            </p:custDataLst>
            <p:extLst>
              <p:ext uri="{D42A27DB-BD31-4B8C-83A1-F6EECF244321}">
                <p14:modId xmlns:p14="http://schemas.microsoft.com/office/powerpoint/2010/main" val="525145524"/>
              </p:ext>
            </p:extLst>
          </p:nvPr>
        </p:nvGraphicFramePr>
        <p:xfrm>
          <a:off x="1375200" y="3800156"/>
          <a:ext cx="5822056" cy="2613041"/>
        </p:xfrm>
        <a:graphic>
          <a:graphicData uri="http://schemas.openxmlformats.org/drawingml/2006/table">
            <a:tbl>
              <a:tblPr firstRow="1"/>
              <a:tblGrid>
                <a:gridCol w="1704109">
                  <a:extLst>
                    <a:ext uri="{9D8B030D-6E8A-4147-A177-3AD203B41FA5}">
                      <a16:colId xmlns:a16="http://schemas.microsoft.com/office/drawing/2014/main" val="2070056828"/>
                    </a:ext>
                  </a:extLst>
                </a:gridCol>
                <a:gridCol w="4117947">
                  <a:extLst>
                    <a:ext uri="{9D8B030D-6E8A-4147-A177-3AD203B41FA5}">
                      <a16:colId xmlns:a16="http://schemas.microsoft.com/office/drawing/2014/main" val="2078930367"/>
                    </a:ext>
                  </a:extLst>
                </a:gridCol>
              </a:tblGrid>
              <a:tr h="5660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rgbClr val="0C1E2B"/>
                          </a:solidFill>
                          <a:effectLst/>
                          <a:latin typeface="+mn-lt"/>
                        </a:rPr>
                        <a:t>Â</a:t>
                      </a:r>
                      <a:r>
                        <a:rPr kumimoji="0" lang="fr-CA" sz="2200" b="1" i="0" u="none" strike="noStrike" kern="1200" cap="none" normalizeH="0" baseline="0" noProof="0" dirty="0">
                          <a:ln>
                            <a:noFill/>
                          </a:ln>
                          <a:solidFill>
                            <a:schemeClr val="tx1"/>
                          </a:solidFill>
                          <a:effectLst/>
                          <a:latin typeface="+mn-lt"/>
                          <a:ea typeface="+mn-ea"/>
                          <a:cs typeface="Calibri"/>
                        </a:rPr>
                        <a:t>ge</a:t>
                      </a:r>
                      <a:endParaRPr kumimoji="0" lang="fr-CA" sz="2200" b="1" i="0" u="none" strike="noStrike" cap="none" normalizeH="0" baseline="0" noProof="0" dirty="0">
                        <a:ln>
                          <a:noFill/>
                        </a:ln>
                        <a:solidFill>
                          <a:schemeClr val="tx1"/>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2">
                        <a:alpha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chemeClr val="tx1"/>
                          </a:solidFill>
                          <a:effectLst/>
                          <a:latin typeface="+mn-lt"/>
                          <a:ea typeface="+mn-ea"/>
                          <a:cs typeface="Calibri"/>
                        </a:rPr>
                        <a:t>Réduction</a:t>
                      </a:r>
                      <a:endParaRPr kumimoji="0" lang="fr-CA" sz="2200" b="1" i="0" u="none" strike="noStrike" kern="1200" cap="none" normalizeH="0" baseline="0" noProof="0" dirty="0">
                        <a:ln>
                          <a:noFill/>
                        </a:ln>
                        <a:solidFill>
                          <a:schemeClr val="tx1"/>
                        </a:solidFill>
                        <a:effectLst/>
                        <a:latin typeface="+mn-lt"/>
                        <a:ea typeface="+mn-ea"/>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2">
                        <a:alpha val="85000"/>
                      </a:schemeClr>
                    </a:solidFill>
                  </a:tcPr>
                </a:tc>
                <a:extLst>
                  <a:ext uri="{0D108BD9-81ED-4DB2-BD59-A6C34878D82A}">
                    <a16:rowId xmlns:a16="http://schemas.microsoft.com/office/drawing/2014/main" val="10000"/>
                  </a:ext>
                </a:extLst>
              </a:tr>
              <a:tr h="826511">
                <a:tc>
                  <a:txBody>
                    <a:bodyPr/>
                    <a:lstStyle/>
                    <a:p>
                      <a:pPr lvl="1" indent="0" algn="ctr">
                        <a:lnSpc>
                          <a:spcPct val="100000"/>
                        </a:lnSpc>
                        <a:spcBef>
                          <a:spcPts val="0"/>
                        </a:spcBef>
                        <a:spcAft>
                          <a:spcPts val="0"/>
                        </a:spcAft>
                        <a:buNone/>
                      </a:pPr>
                      <a:endParaRPr lang="fr-CA" sz="1800" b="0" i="0" u="none" strike="noStrike" noProof="0" dirty="0">
                        <a:solidFill>
                          <a:srgbClr val="000000"/>
                        </a:solidFill>
                        <a:latin typeface="Arial"/>
                      </a:endParaRPr>
                    </a:p>
                    <a:p>
                      <a:pPr marL="0" marR="0" lvl="1" indent="0" algn="ctr">
                        <a:lnSpc>
                          <a:spcPct val="100000"/>
                        </a:lnSpc>
                        <a:spcBef>
                          <a:spcPct val="20000"/>
                        </a:spcBef>
                        <a:spcAft>
                          <a:spcPct val="0"/>
                        </a:spcAft>
                        <a:buNone/>
                      </a:pPr>
                      <a:r>
                        <a:rPr lang="fr-CA" sz="1800" b="0" i="0" u="none" strike="noStrike" noProof="0" dirty="0">
                          <a:solidFill>
                            <a:srgbClr val="000000"/>
                          </a:solidFill>
                          <a:latin typeface="+mn-lt"/>
                        </a:rPr>
                        <a:t>55-59</a:t>
                      </a:r>
                      <a:endParaRPr kumimoji="0" lang="fr-CA" noProof="0" dirty="0">
                        <a:solidFill>
                          <a:srgbClr val="000000"/>
                        </a:solidFill>
                        <a:latin typeface="+mn-lt"/>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31800" marR="0" lvl="2" indent="0" algn="l">
                        <a:lnSpc>
                          <a:spcPct val="100000"/>
                        </a:lnSpc>
                        <a:spcBef>
                          <a:spcPct val="20000"/>
                        </a:spcBef>
                        <a:spcAft>
                          <a:spcPct val="0"/>
                        </a:spcAft>
                        <a:buNone/>
                      </a:pPr>
                      <a:r>
                        <a:rPr lang="fr-CA" sz="1800" b="0" i="0" u="none" strike="noStrike" cap="none" normalizeH="0" baseline="0" noProof="0" dirty="0">
                          <a:ln>
                            <a:noFill/>
                          </a:ln>
                          <a:solidFill>
                            <a:srgbClr val="020202"/>
                          </a:solidFill>
                          <a:effectLst/>
                          <a:latin typeface="+mn-lt"/>
                        </a:rPr>
                        <a:t>Le plus élevé de :</a:t>
                      </a:r>
                      <a:endParaRPr kumimoji="0" lang="fr-CA" sz="1800" b="0" i="0" u="none" strike="noStrike" cap="none" normalizeH="0" baseline="0" noProof="0" dirty="0">
                        <a:ln>
                          <a:noFill/>
                        </a:ln>
                        <a:solidFill>
                          <a:srgbClr val="020202"/>
                        </a:solidFill>
                        <a:effectLst/>
                        <a:latin typeface="+mn-lt"/>
                        <a:cs typeface="Calibri"/>
                      </a:endParaRP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00000"/>
                          </a:solidFill>
                          <a:effectLst/>
                          <a:latin typeface="+mn-lt"/>
                          <a:ea typeface="+mn-ea"/>
                          <a:cs typeface="Calibri"/>
                        </a:rPr>
                        <a:t>      5 % x (60 - </a:t>
                      </a:r>
                      <a:r>
                        <a:rPr lang="fr-CA" sz="1800" b="0" i="0" u="none" strike="noStrike" kern="1200" cap="none" normalizeH="0" baseline="0" noProof="0" dirty="0">
                          <a:ln>
                            <a:noFill/>
                          </a:ln>
                          <a:solidFill>
                            <a:schemeClr val="tx1"/>
                          </a:solidFill>
                          <a:effectLst/>
                          <a:latin typeface="+mn-lt"/>
                        </a:rPr>
                        <a:t>â</a:t>
                      </a:r>
                      <a:r>
                        <a:rPr kumimoji="0" lang="fr-CA" sz="1800" b="0" i="0" u="none" strike="noStrike" kern="1200" cap="none" normalizeH="0" baseline="0" noProof="0" dirty="0">
                          <a:ln>
                            <a:noFill/>
                          </a:ln>
                          <a:solidFill>
                            <a:srgbClr val="000000"/>
                          </a:solidFill>
                          <a:effectLst/>
                          <a:latin typeface="+mn-lt"/>
                          <a:ea typeface="+mn-ea"/>
                          <a:cs typeface="Calibri"/>
                        </a:rPr>
                        <a:t>ge), </a:t>
                      </a:r>
                      <a:r>
                        <a:rPr kumimoji="0" lang="fr-CA" sz="1800" b="1" i="0" u="none" strike="noStrike" kern="1200" cap="none" normalizeH="0" baseline="0" noProof="0" dirty="0">
                          <a:ln>
                            <a:noFill/>
                          </a:ln>
                          <a:solidFill>
                            <a:srgbClr val="000000"/>
                          </a:solidFill>
                          <a:effectLst/>
                          <a:latin typeface="+mn-lt"/>
                          <a:ea typeface="+mn-ea"/>
                          <a:cs typeface="Calibri"/>
                        </a:rPr>
                        <a:t>ou</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fr-CA" sz="1800" b="1" i="0" u="none" strike="noStrike" kern="1200" cap="none" normalizeH="0" baseline="0" noProof="0" dirty="0">
                          <a:ln>
                            <a:noFill/>
                          </a:ln>
                          <a:solidFill>
                            <a:srgbClr val="000000"/>
                          </a:solidFill>
                          <a:effectLst/>
                          <a:latin typeface="+mn-lt"/>
                          <a:ea typeface="+mn-ea"/>
                          <a:cs typeface="Calibri"/>
                        </a:rPr>
                        <a:t>      </a:t>
                      </a:r>
                      <a:r>
                        <a:rPr kumimoji="0" lang="fr-CA" sz="1800" b="0" i="0" u="none" strike="noStrike" kern="1200" cap="none" normalizeH="0" baseline="0" noProof="0" dirty="0">
                          <a:ln>
                            <a:noFill/>
                          </a:ln>
                          <a:solidFill>
                            <a:srgbClr val="000000"/>
                          </a:solidFill>
                          <a:effectLst/>
                          <a:latin typeface="+mn-lt"/>
                          <a:ea typeface="+mn-ea"/>
                          <a:cs typeface="Calibri"/>
                        </a:rPr>
                        <a:t>5 % x (30 - service)</a:t>
                      </a:r>
                      <a:endParaRPr kumimoji="0" lang="fr-CA" sz="1800" b="0" i="0" u="none" strike="noStrike" cap="none" normalizeH="0" baseline="0" noProof="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6511">
                <a:tc>
                  <a:txBody>
                    <a:bodyPr/>
                    <a:lstStyle/>
                    <a:p>
                      <a:pPr lvl="0" indent="0" algn="ctr">
                        <a:lnSpc>
                          <a:spcPct val="100000"/>
                        </a:lnSpc>
                        <a:spcBef>
                          <a:spcPts val="0"/>
                        </a:spcBef>
                        <a:spcAft>
                          <a:spcPts val="0"/>
                        </a:spcAft>
                        <a:buNone/>
                      </a:pPr>
                      <a:endParaRPr lang="fr-CA" sz="1800" b="0" i="0" u="none" strike="noStrike" noProof="0" dirty="0">
                        <a:solidFill>
                          <a:srgbClr val="000000"/>
                        </a:solidFill>
                        <a:latin typeface="Arial"/>
                      </a:endParaRPr>
                    </a:p>
                    <a:p>
                      <a:pPr lvl="0" indent="0" algn="ctr">
                        <a:lnSpc>
                          <a:spcPct val="100000"/>
                        </a:lnSpc>
                        <a:spcBef>
                          <a:spcPts val="0"/>
                        </a:spcBef>
                        <a:spcAft>
                          <a:spcPts val="0"/>
                        </a:spcAft>
                        <a:buNone/>
                      </a:pPr>
                      <a:r>
                        <a:rPr lang="fr-CA" sz="1800" b="0" i="0" u="none" strike="noStrike" noProof="0" dirty="0">
                          <a:solidFill>
                            <a:srgbClr val="000000"/>
                          </a:solidFill>
                          <a:latin typeface="+mn-lt"/>
                        </a:rPr>
                        <a:t>60-64</a:t>
                      </a:r>
                    </a:p>
                    <a:p>
                      <a:pPr lvl="0" indent="0" algn="ctr">
                        <a:buNone/>
                      </a:pPr>
                      <a:endParaRPr lang="fr-CA" noProof="0" dirty="0">
                        <a:solidFill>
                          <a:srgbClr val="000000"/>
                        </a:solidFill>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57200" marR="0" lvl="1" indent="0" algn="l">
                        <a:lnSpc>
                          <a:spcPct val="100000"/>
                        </a:lnSpc>
                        <a:spcBef>
                          <a:spcPct val="20000"/>
                        </a:spcBef>
                        <a:spcAft>
                          <a:spcPct val="0"/>
                        </a:spcAft>
                        <a:buNone/>
                      </a:pPr>
                      <a:r>
                        <a:rPr lang="fr-CA" sz="1800" b="0" i="0" u="none" strike="noStrike" kern="1200" cap="none" normalizeH="0" baseline="0" noProof="0" dirty="0">
                          <a:ln>
                            <a:noFill/>
                          </a:ln>
                          <a:solidFill>
                            <a:srgbClr val="020202"/>
                          </a:solidFill>
                          <a:effectLst/>
                          <a:latin typeface="+mn-lt"/>
                        </a:rPr>
                        <a:t>Le moins élevé de :</a:t>
                      </a:r>
                      <a:endParaRPr kumimoji="0" lang="fr-CA" sz="1800" b="0" i="0" u="none" strike="noStrike" kern="1200" cap="none" normalizeH="0" baseline="0" noProof="0" dirty="0">
                        <a:ln>
                          <a:noFill/>
                        </a:ln>
                        <a:solidFill>
                          <a:srgbClr val="020202"/>
                        </a:solidFill>
                        <a:effectLst/>
                        <a:latin typeface="+mn-lt"/>
                        <a:ea typeface="+mn-ea"/>
                        <a:cs typeface="Calibri"/>
                      </a:endParaRP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20202"/>
                          </a:solidFill>
                          <a:effectLst/>
                          <a:latin typeface="+mn-lt"/>
                          <a:ea typeface="+mn-ea"/>
                          <a:cs typeface="Calibri"/>
                        </a:rPr>
                        <a:t>      5 % x (65 - </a:t>
                      </a:r>
                      <a:r>
                        <a:rPr lang="fr-CA" sz="1800" b="0" i="0" u="none" strike="noStrike" kern="1200" cap="none" normalizeH="0" baseline="0" noProof="0" dirty="0">
                          <a:ln>
                            <a:noFill/>
                          </a:ln>
                          <a:solidFill>
                            <a:srgbClr val="020202"/>
                          </a:solidFill>
                          <a:effectLst/>
                          <a:latin typeface="+mn-lt"/>
                        </a:rPr>
                        <a:t>â</a:t>
                      </a:r>
                      <a:r>
                        <a:rPr kumimoji="0" lang="fr-CA" sz="1800" b="0" i="0" u="none" strike="noStrike" kern="1200" cap="none" normalizeH="0" baseline="0" noProof="0" dirty="0">
                          <a:ln>
                            <a:noFill/>
                          </a:ln>
                          <a:solidFill>
                            <a:srgbClr val="020202"/>
                          </a:solidFill>
                          <a:effectLst/>
                          <a:latin typeface="+mn-lt"/>
                          <a:ea typeface="+mn-ea"/>
                          <a:cs typeface="Calibri"/>
                        </a:rPr>
                        <a:t>ge), </a:t>
                      </a:r>
                      <a:r>
                        <a:rPr kumimoji="0" lang="fr-CA" sz="1800" b="1" i="0" u="none" strike="noStrike" kern="1200" cap="none" normalizeH="0" baseline="0" noProof="0" dirty="0">
                          <a:ln>
                            <a:noFill/>
                          </a:ln>
                          <a:solidFill>
                            <a:srgbClr val="020202"/>
                          </a:solidFill>
                          <a:effectLst/>
                          <a:latin typeface="+mn-lt"/>
                          <a:ea typeface="+mn-ea"/>
                          <a:cs typeface="Calibri"/>
                        </a:rPr>
                        <a:t>ou</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fr-CA" sz="1800" b="1" i="0" u="none" strike="noStrike" kern="1200" cap="none" normalizeH="0" baseline="0" noProof="0" dirty="0">
                          <a:ln>
                            <a:noFill/>
                          </a:ln>
                          <a:solidFill>
                            <a:srgbClr val="020202"/>
                          </a:solidFill>
                          <a:effectLst/>
                          <a:latin typeface="+mn-lt"/>
                          <a:ea typeface="+mn-ea"/>
                          <a:cs typeface="Calibri"/>
                        </a:rPr>
                        <a:t>      </a:t>
                      </a:r>
                      <a:r>
                        <a:rPr kumimoji="0" lang="fr-CA" sz="1800" b="0" i="0" u="none" strike="noStrike" kern="1200" cap="none" normalizeH="0" baseline="0" noProof="0" dirty="0">
                          <a:ln>
                            <a:noFill/>
                          </a:ln>
                          <a:solidFill>
                            <a:srgbClr val="020202"/>
                          </a:solidFill>
                          <a:effectLst/>
                          <a:latin typeface="+mn-lt"/>
                          <a:ea typeface="+mn-ea"/>
                          <a:cs typeface="Calibri"/>
                        </a:rPr>
                        <a:t>5 % x (30 - service)</a:t>
                      </a:r>
                      <a:endParaRPr lang="fr-CA" noProof="0" dirty="0">
                        <a:solidFill>
                          <a:srgbClr val="020202"/>
                        </a:solidFill>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387793"/>
                  </a:ext>
                </a:extLst>
              </a:tr>
            </a:tbl>
          </a:graphicData>
        </a:graphic>
      </p:graphicFrame>
      <p:sp>
        <p:nvSpPr>
          <p:cNvPr id="14" name="TextBox 13">
            <a:extLst>
              <a:ext uri="{FF2B5EF4-FFF2-40B4-BE49-F238E27FC236}">
                <a16:creationId xmlns:a16="http://schemas.microsoft.com/office/drawing/2014/main" id="{5AE78611-4FD8-4F68-88ED-1DEB0DA649BC}"/>
              </a:ext>
            </a:extLst>
          </p:cNvPr>
          <p:cNvSpPr txBox="1"/>
          <p:nvPr>
            <p:custDataLst>
              <p:tags r:id="rId10"/>
            </p:custDataLst>
          </p:nvPr>
        </p:nvSpPr>
        <p:spPr>
          <a:xfrm>
            <a:off x="7197420" y="3668575"/>
            <a:ext cx="3689655"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noProof="0" dirty="0">
                <a:solidFill>
                  <a:srgbClr val="000000"/>
                </a:solidFill>
                <a:cs typeface="Calibri"/>
              </a:rPr>
              <a:t>Scénario 2 :  58/30</a:t>
            </a:r>
            <a:endParaRPr lang="fr-CA" kern="0" noProof="0" dirty="0">
              <a:solidFill>
                <a:srgbClr val="000000"/>
              </a:solidFill>
              <a:cs typeface="Calibri" panose="020F0502020204030204" pitchFamily="34" charset="0"/>
            </a:endParaRPr>
          </a:p>
        </p:txBody>
      </p:sp>
      <p:sp>
        <p:nvSpPr>
          <p:cNvPr id="15" name="TextBox 14">
            <a:extLst>
              <a:ext uri="{FF2B5EF4-FFF2-40B4-BE49-F238E27FC236}">
                <a16:creationId xmlns:a16="http://schemas.microsoft.com/office/drawing/2014/main" id="{96F342DA-4CEA-361A-21FB-22919A0B0056}"/>
              </a:ext>
            </a:extLst>
          </p:cNvPr>
          <p:cNvSpPr txBox="1"/>
          <p:nvPr>
            <p:custDataLst>
              <p:tags r:id="rId11"/>
            </p:custDataLst>
          </p:nvPr>
        </p:nvSpPr>
        <p:spPr>
          <a:xfrm>
            <a:off x="7197420" y="4041966"/>
            <a:ext cx="3689655"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noProof="0" dirty="0">
                <a:solidFill>
                  <a:srgbClr val="000000"/>
                </a:solidFill>
                <a:cs typeface="Calibri"/>
              </a:rPr>
              <a:t>2 % x 30 x </a:t>
            </a:r>
            <a:r>
              <a:rPr lang="fr-CA" kern="0" dirty="0">
                <a:solidFill>
                  <a:srgbClr val="000000"/>
                </a:solidFill>
                <a:cs typeface="Calibri"/>
              </a:rPr>
              <a:t>163</a:t>
            </a:r>
            <a:r>
              <a:rPr lang="fr-CA" kern="0" noProof="0" dirty="0">
                <a:solidFill>
                  <a:srgbClr val="000000"/>
                </a:solidFill>
                <a:cs typeface="Calibri"/>
              </a:rPr>
              <a:t>K</a:t>
            </a:r>
            <a:r>
              <a:rPr lang="fr-CA" kern="0" noProof="0" dirty="0">
                <a:cs typeface="Calibri"/>
              </a:rPr>
              <a:t> ÷ </a:t>
            </a:r>
            <a:r>
              <a:rPr lang="fr-CA" kern="0" noProof="0" dirty="0">
                <a:solidFill>
                  <a:srgbClr val="000000"/>
                </a:solidFill>
                <a:cs typeface="Calibri"/>
              </a:rPr>
              <a:t>12 = 8 150 $ </a:t>
            </a:r>
          </a:p>
        </p:txBody>
      </p:sp>
      <p:sp>
        <p:nvSpPr>
          <p:cNvPr id="4" name="TextBox 6">
            <a:extLst>
              <a:ext uri="{FF2B5EF4-FFF2-40B4-BE49-F238E27FC236}">
                <a16:creationId xmlns:a16="http://schemas.microsoft.com/office/drawing/2014/main" id="{AC88FD84-1E13-C2AE-6EA1-A71D9DE385E2}"/>
              </a:ext>
            </a:extLst>
          </p:cNvPr>
          <p:cNvSpPr txBox="1"/>
          <p:nvPr>
            <p:custDataLst>
              <p:tags r:id="rId12"/>
            </p:custDataLst>
          </p:nvPr>
        </p:nvSpPr>
        <p:spPr>
          <a:xfrm>
            <a:off x="3155100" y="4744247"/>
            <a:ext cx="3712129" cy="609398"/>
          </a:xfrm>
          <a:prstGeom prst="rect">
            <a:avLst/>
          </a:prstGeom>
          <a:solidFill>
            <a:schemeClr val="bg1"/>
          </a:solid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27405" marR="0" lvl="0" indent="0"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00000"/>
                </a:solidFill>
                <a:effectLst/>
                <a:latin typeface="+mn-lt"/>
                <a:ea typeface="+mn-ea"/>
                <a:cs typeface="Calibri"/>
              </a:rPr>
              <a:t>5 % x (60 - 58) = 10 %, </a:t>
            </a:r>
            <a:r>
              <a:rPr kumimoji="0" lang="fr-CA" sz="1800" b="1" i="0" u="none" strike="noStrike" kern="1200" cap="none" normalizeH="0" baseline="0" noProof="0" dirty="0">
                <a:ln>
                  <a:noFill/>
                </a:ln>
                <a:solidFill>
                  <a:srgbClr val="000000"/>
                </a:solidFill>
                <a:effectLst/>
                <a:latin typeface="+mn-lt"/>
                <a:ea typeface="+mn-ea"/>
                <a:cs typeface="Calibri"/>
              </a:rPr>
              <a:t>ou</a:t>
            </a:r>
          </a:p>
          <a:p>
            <a:pPr marL="827405" marR="0" lvl="2" indent="0"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00000"/>
                </a:solidFill>
                <a:effectLst/>
                <a:cs typeface="Calibri"/>
              </a:rPr>
              <a:t>5 % x (30 - 30) =   0 %</a:t>
            </a:r>
            <a:endParaRPr lang="fr-CA" noProof="0" dirty="0">
              <a:solidFill>
                <a:srgbClr val="000000"/>
              </a:solidFill>
            </a:endParaRPr>
          </a:p>
        </p:txBody>
      </p:sp>
      <p:sp>
        <p:nvSpPr>
          <p:cNvPr id="16" name="TextBox 15">
            <a:extLst>
              <a:ext uri="{FF2B5EF4-FFF2-40B4-BE49-F238E27FC236}">
                <a16:creationId xmlns:a16="http://schemas.microsoft.com/office/drawing/2014/main" id="{0B893CD1-429D-CF6B-B9EC-DBA85FDA50DF}"/>
              </a:ext>
            </a:extLst>
          </p:cNvPr>
          <p:cNvSpPr txBox="1"/>
          <p:nvPr>
            <p:custDataLst>
              <p:tags r:id="rId13"/>
            </p:custDataLst>
          </p:nvPr>
        </p:nvSpPr>
        <p:spPr>
          <a:xfrm>
            <a:off x="8097770" y="4728079"/>
            <a:ext cx="2592566" cy="341632"/>
          </a:xfrm>
          <a:prstGeom prst="rect">
            <a:avLst/>
          </a:prstGeom>
          <a:noFill/>
          <a:ln>
            <a:noFill/>
          </a:ln>
        </p:spPr>
        <p:txBody>
          <a:bodyPr wrap="square" lIns="91440" tIns="45720" rIns="91440" bIns="45720" rtlCol="0" anchor="t">
            <a:spAutoFit/>
          </a:bodyPr>
          <a:lstStyle/>
          <a:p>
            <a:pPr>
              <a:lnSpc>
                <a:spcPct val="90000"/>
              </a:lnSpc>
              <a:spcBef>
                <a:spcPts val="500"/>
              </a:spcBef>
              <a:spcAft>
                <a:spcPts val="600"/>
              </a:spcAft>
              <a:buSzPct val="75000"/>
              <a:defRPr/>
            </a:pPr>
            <a:r>
              <a:rPr lang="fr-CA" b="1" kern="0" noProof="0" dirty="0">
                <a:solidFill>
                  <a:srgbClr val="020202"/>
                </a:solidFill>
                <a:cs typeface="Calibri"/>
              </a:rPr>
              <a:t>-10 % (815 $) </a:t>
            </a:r>
            <a:r>
              <a:rPr lang="fr-CA" kern="0" noProof="0" dirty="0">
                <a:solidFill>
                  <a:srgbClr val="000000"/>
                </a:solidFill>
                <a:cs typeface="Calibri"/>
              </a:rPr>
              <a:t>= 7 335 $ </a:t>
            </a:r>
          </a:p>
        </p:txBody>
      </p:sp>
      <p:sp>
        <p:nvSpPr>
          <p:cNvPr id="17" name="Arrow: Left 16">
            <a:extLst>
              <a:ext uri="{FF2B5EF4-FFF2-40B4-BE49-F238E27FC236}">
                <a16:creationId xmlns:a16="http://schemas.microsoft.com/office/drawing/2014/main" id="{2852A298-FAC5-9E28-48CF-CE59DEF59430}"/>
              </a:ext>
              <a:ext uri="{C183D7F6-B498-43B3-948B-1728B52AA6E4}">
                <adec:decorative xmlns:adec="http://schemas.microsoft.com/office/drawing/2017/decorative" val="1"/>
              </a:ext>
            </a:extLst>
          </p:cNvPr>
          <p:cNvSpPr/>
          <p:nvPr>
            <p:custDataLst>
              <p:tags r:id="rId14"/>
            </p:custDataLst>
          </p:nvPr>
        </p:nvSpPr>
        <p:spPr>
          <a:xfrm>
            <a:off x="7414219" y="4780163"/>
            <a:ext cx="630936" cy="230118"/>
          </a:xfrm>
          <a:prstGeom prst="leftArrow">
            <a:avLst/>
          </a:prstGeom>
          <a:solidFill>
            <a:srgbClr val="D13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5" name="Slide Number Placeholder 4">
            <a:extLst>
              <a:ext uri="{FF2B5EF4-FFF2-40B4-BE49-F238E27FC236}">
                <a16:creationId xmlns:a16="http://schemas.microsoft.com/office/drawing/2014/main" id="{2B5BC06C-CA18-F7E7-C357-03DEFB7E0E4A}"/>
              </a:ext>
            </a:extLst>
          </p:cNvPr>
          <p:cNvSpPr>
            <a:spLocks noGrp="1"/>
          </p:cNvSpPr>
          <p:nvPr>
            <p:ph type="sldNum" sz="quarter" idx="12"/>
          </p:nvPr>
        </p:nvSpPr>
        <p:spPr/>
        <p:txBody>
          <a:bodyPr/>
          <a:lstStyle/>
          <a:p>
            <a:fld id="{CB8C0070-AC95-4E25-AAB3-0DDC6EE6265B}" type="slidenum">
              <a:rPr lang="fr-CA" noProof="0" smtClean="0"/>
              <a:pPr/>
              <a:t>14</a:t>
            </a:fld>
            <a:endParaRPr lang="fr-CA" noProof="0" dirty="0"/>
          </a:p>
        </p:txBody>
      </p:sp>
    </p:spTree>
    <p:extLst>
      <p:ext uri="{BB962C8B-B14F-4D97-AF65-F5344CB8AC3E}">
        <p14:creationId xmlns:p14="http://schemas.microsoft.com/office/powerpoint/2010/main" val="171604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AE0B-653B-F9A1-9484-39413A8C5759}"/>
              </a:ext>
            </a:extLst>
          </p:cNvPr>
          <p:cNvSpPr>
            <a:spLocks noGrp="1"/>
          </p:cNvSpPr>
          <p:nvPr>
            <p:ph type="title"/>
            <p:custDataLst>
              <p:tags r:id="rId1"/>
            </p:custDataLst>
          </p:nvPr>
        </p:nvSpPr>
        <p:spPr>
          <a:xfrm>
            <a:off x="360000" y="324000"/>
            <a:ext cx="10243149" cy="779462"/>
          </a:xfrm>
        </p:spPr>
        <p:txBody>
          <a:bodyPr>
            <a:normAutofit/>
          </a:bodyPr>
          <a:lstStyle/>
          <a:p>
            <a:r>
              <a:rPr lang="fr-CA" noProof="0" dirty="0">
                <a:solidFill>
                  <a:srgbClr val="020202"/>
                </a:solidFill>
              </a:rPr>
              <a:t>Option mensuelle: </a:t>
            </a:r>
            <a:r>
              <a:rPr lang="fr-CA" sz="2800" noProof="0" dirty="0">
                <a:solidFill>
                  <a:srgbClr val="020202"/>
                </a:solidFill>
              </a:rPr>
              <a:t>Non réduite (pension différée)</a:t>
            </a:r>
          </a:p>
        </p:txBody>
      </p:sp>
      <p:sp>
        <p:nvSpPr>
          <p:cNvPr id="17" name="TextBox 16">
            <a:extLst>
              <a:ext uri="{FF2B5EF4-FFF2-40B4-BE49-F238E27FC236}">
                <a16:creationId xmlns:a16="http://schemas.microsoft.com/office/drawing/2014/main" id="{C62B41B6-5D28-D0A9-5FE1-663B3354CBE1}"/>
              </a:ext>
            </a:extLst>
          </p:cNvPr>
          <p:cNvSpPr txBox="1"/>
          <p:nvPr>
            <p:custDataLst>
              <p:tags r:id="rId2"/>
            </p:custDataLst>
          </p:nvPr>
        </p:nvSpPr>
        <p:spPr>
          <a:xfrm>
            <a:off x="548641" y="1108651"/>
            <a:ext cx="2129952" cy="707886"/>
          </a:xfrm>
          <a:prstGeom prst="rect">
            <a:avLst/>
          </a:prstGeom>
          <a:noFill/>
        </p:spPr>
        <p:txBody>
          <a:bodyPr wrap="square" lIns="91440" tIns="45720" rIns="91440" bIns="45720" rtlCol="0" anchor="t">
            <a:spAutoFit/>
          </a:bodyPr>
          <a:lstStyle/>
          <a:p>
            <a:pPr marL="342900" indent="-342900">
              <a:buSzPct val="75000"/>
              <a:buFont typeface="Arial"/>
              <a:buChar char="•"/>
            </a:pPr>
            <a:r>
              <a:rPr lang="fr-CA" sz="2200" noProof="0" dirty="0">
                <a:solidFill>
                  <a:srgbClr val="020202"/>
                </a:solidFill>
              </a:rPr>
              <a:t>Payable à:</a:t>
            </a:r>
            <a:endParaRPr lang="fr-CA" sz="2200" noProof="0" dirty="0">
              <a:solidFill>
                <a:srgbClr val="020202"/>
              </a:solidFill>
              <a:cs typeface="Arial"/>
            </a:endParaRPr>
          </a:p>
          <a:p>
            <a:endParaRPr lang="fr-CA" noProof="0" dirty="0"/>
          </a:p>
        </p:txBody>
      </p:sp>
      <p:graphicFrame>
        <p:nvGraphicFramePr>
          <p:cNvPr id="5" name="Table 4" descr="Pension différée payable sans réduction à 60 ans pour GR 1 ayant deux années ou plus de service ouvrant droit à pension.">
            <a:extLst>
              <a:ext uri="{FF2B5EF4-FFF2-40B4-BE49-F238E27FC236}">
                <a16:creationId xmlns:a16="http://schemas.microsoft.com/office/drawing/2014/main" id="{668BAD93-E6CC-B8EB-FE21-DBD9679F2D05}"/>
              </a:ext>
            </a:extLst>
          </p:cNvPr>
          <p:cNvGraphicFramePr>
            <a:graphicFrameLocks noGrp="1"/>
          </p:cNvGraphicFramePr>
          <p:nvPr>
            <p:custDataLst>
              <p:tags r:id="rId3"/>
            </p:custDataLst>
            <p:extLst>
              <p:ext uri="{D42A27DB-BD31-4B8C-83A1-F6EECF244321}">
                <p14:modId xmlns:p14="http://schemas.microsoft.com/office/powerpoint/2010/main" val="151339186"/>
              </p:ext>
            </p:extLst>
          </p:nvPr>
        </p:nvGraphicFramePr>
        <p:xfrm>
          <a:off x="2683705" y="1339109"/>
          <a:ext cx="7410554" cy="1127852"/>
        </p:xfrm>
        <a:graphic>
          <a:graphicData uri="http://schemas.openxmlformats.org/drawingml/2006/table">
            <a:tbl>
              <a:tblPr firstRow="1"/>
              <a:tblGrid>
                <a:gridCol w="3000479">
                  <a:extLst>
                    <a:ext uri="{9D8B030D-6E8A-4147-A177-3AD203B41FA5}">
                      <a16:colId xmlns:a16="http://schemas.microsoft.com/office/drawing/2014/main" val="20000"/>
                    </a:ext>
                  </a:extLst>
                </a:gridCol>
                <a:gridCol w="4410075">
                  <a:extLst>
                    <a:ext uri="{9D8B030D-6E8A-4147-A177-3AD203B41FA5}">
                      <a16:colId xmlns:a16="http://schemas.microsoft.com/office/drawing/2014/main" val="20001"/>
                    </a:ext>
                  </a:extLst>
                </a:gridCol>
              </a:tblGrid>
              <a:tr h="5769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noProof="0" dirty="0"/>
                        <a:t>Â</a:t>
                      </a:r>
                      <a:r>
                        <a:rPr kumimoji="0" lang="fr-CA" sz="2200" b="1" i="0" u="none" strike="noStrike" cap="none" normalizeH="0" baseline="0" noProof="0" dirty="0">
                          <a:ln>
                            <a:noFill/>
                          </a:ln>
                          <a:solidFill>
                            <a:schemeClr val="tx1"/>
                          </a:solidFill>
                          <a:effectLst/>
                          <a:latin typeface="+mn-lt"/>
                          <a:cs typeface="Calibri"/>
                        </a:rPr>
                        <a:t>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2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2200" b="1" i="0" u="none" strike="noStrike" kern="1200" cap="none" normalizeH="0" baseline="0" noProof="0" dirty="0">
                          <a:ln>
                            <a:noFill/>
                          </a:ln>
                          <a:solidFill>
                            <a:schemeClr val="tx1"/>
                          </a:solidFill>
                          <a:effectLst/>
                          <a:latin typeface="+mn-lt"/>
                          <a:ea typeface="+mn-ea"/>
                          <a:cs typeface="Calibri"/>
                        </a:rPr>
                        <a:t>Service ouvrant droit </a:t>
                      </a:r>
                      <a:r>
                        <a:rPr lang="fr-CA" sz="2200" b="1" noProof="0" dirty="0">
                          <a:solidFill>
                            <a:srgbClr val="000000"/>
                          </a:solidFill>
                        </a:rPr>
                        <a:t>à</a:t>
                      </a:r>
                      <a:r>
                        <a:rPr kumimoji="0" lang="fr-CA" sz="2200" b="1" i="0" u="none" strike="noStrike" kern="1200" cap="none" normalizeH="0" baseline="0" noProof="0" dirty="0">
                          <a:ln>
                            <a:noFill/>
                          </a:ln>
                          <a:solidFill>
                            <a:schemeClr val="tx1"/>
                          </a:solidFill>
                          <a:effectLst/>
                          <a:latin typeface="+mn-lt"/>
                          <a:ea typeface="+mn-ea"/>
                          <a:cs typeface="Calibri"/>
                        </a:rPr>
                        <a:t> pension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550910">
                <a:tc>
                  <a:txBody>
                    <a:bodyPr/>
                    <a:lstStyle/>
                    <a:p>
                      <a:pPr marL="0" marR="0" lvl="0" indent="0" algn="ctr" rtl="0" eaLnBrk="0" fontAlgn="base" latinLnBrk="0" hangingPunct="0">
                        <a:lnSpc>
                          <a:spcPct val="100000"/>
                        </a:lnSpc>
                        <a:spcBef>
                          <a:spcPct val="20000"/>
                        </a:spcBef>
                        <a:spcAft>
                          <a:spcPct val="0"/>
                        </a:spcAft>
                        <a:buClrTx/>
                        <a:buSzTx/>
                        <a:buFontTx/>
                        <a:buNone/>
                      </a:pPr>
                      <a:r>
                        <a:rPr lang="fr-CA" sz="2000" b="0" i="0" u="none" strike="noStrike" cap="none" normalizeH="0" baseline="0" noProof="0" dirty="0">
                          <a:ln>
                            <a:noFill/>
                          </a:ln>
                          <a:solidFill>
                            <a:srgbClr val="020202"/>
                          </a:solidFill>
                          <a:effectLst/>
                          <a:latin typeface="+mn-lt"/>
                          <a:cs typeface="Calibri"/>
                        </a:rPr>
                        <a:t>GR 1 – 60 ans</a:t>
                      </a:r>
                      <a:endParaRPr kumimoji="0" lang="fr-CA" noProof="0" dirty="0">
                        <a:solidFill>
                          <a:srgbClr val="020202"/>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2000" b="0" i="0" u="none" strike="noStrike" kern="1200" cap="none" normalizeH="0" baseline="0" noProof="0" dirty="0">
                          <a:ln>
                            <a:noFill/>
                          </a:ln>
                          <a:solidFill>
                            <a:srgbClr val="020202"/>
                          </a:solidFill>
                          <a:effectLst/>
                          <a:latin typeface="+mn-lt"/>
                          <a:ea typeface="+mn-ea"/>
                          <a:cs typeface="Calibri"/>
                        </a:rPr>
                        <a:t>2 ans ou plus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643A3167-B053-BB96-A104-DC4ED376BE42}"/>
              </a:ext>
            </a:extLst>
          </p:cNvPr>
          <p:cNvSpPr txBox="1"/>
          <p:nvPr>
            <p:custDataLst>
              <p:tags r:id="rId4"/>
            </p:custDataLst>
          </p:nvPr>
        </p:nvSpPr>
        <p:spPr>
          <a:xfrm>
            <a:off x="2710800" y="2670331"/>
            <a:ext cx="2635200" cy="341632"/>
          </a:xfrm>
          <a:prstGeom prst="rect">
            <a:avLst/>
          </a:prstGeom>
          <a:noFill/>
          <a:ln>
            <a:noFill/>
          </a:ln>
        </p:spPr>
        <p:txBody>
          <a:bodyPr wrap="square" rtlCol="0">
            <a:spAutoFit/>
          </a:bodyPr>
          <a:lstStyle/>
          <a:p>
            <a:pPr algn="ctr">
              <a:lnSpc>
                <a:spcPct val="90000"/>
              </a:lnSpc>
              <a:spcBef>
                <a:spcPts val="500"/>
              </a:spcBef>
              <a:spcAft>
                <a:spcPts val="600"/>
              </a:spcAft>
              <a:buSzPct val="75000"/>
              <a:defRPr/>
            </a:pPr>
            <a:r>
              <a:rPr lang="fr-CA" kern="0" noProof="0" dirty="0">
                <a:solidFill>
                  <a:srgbClr val="000000"/>
                </a:solidFill>
                <a:cs typeface="Calibri" panose="020F0502020204030204" pitchFamily="34" charset="0"/>
              </a:rPr>
              <a:t>Scénario:      56/20</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90E7E0F-55AC-AB81-20D2-0E39C31C0FA7}"/>
                  </a:ext>
                </a:extLst>
              </p:cNvPr>
              <p:cNvSpPr txBox="1"/>
              <p:nvPr>
                <p:custDataLst>
                  <p:tags r:id="rId5"/>
                </p:custDataLst>
              </p:nvPr>
            </p:nvSpPr>
            <p:spPr>
              <a:xfrm>
                <a:off x="5952442" y="2669090"/>
                <a:ext cx="3560966" cy="341632"/>
              </a:xfrm>
              <a:prstGeom prst="rect">
                <a:avLst/>
              </a:prstGeom>
              <a:noFill/>
              <a:ln>
                <a:noFill/>
              </a:ln>
            </p:spPr>
            <p:txBody>
              <a:bodyPr wrap="square" rtlCol="0">
                <a:spAutoFit/>
              </a:bodyPr>
              <a:lstStyle/>
              <a:p>
                <a:pPr algn="ctr">
                  <a:lnSpc>
                    <a:spcPct val="90000"/>
                  </a:lnSpc>
                  <a:spcBef>
                    <a:spcPts val="500"/>
                  </a:spcBef>
                  <a:spcAft>
                    <a:spcPts val="600"/>
                  </a:spcAft>
                  <a:buSzPct val="75000"/>
                  <a:defRPr/>
                </a:pPr>
                <a:r>
                  <a:rPr lang="fr-CA" kern="0" noProof="0" dirty="0">
                    <a:solidFill>
                      <a:srgbClr val="000000"/>
                    </a:solidFill>
                    <a:cs typeface="Calibri" panose="020F0502020204030204" pitchFamily="34" charset="0"/>
                  </a:rPr>
                  <a:t>2 % x 20 x </a:t>
                </a:r>
                <a:r>
                  <a:rPr lang="fr-CA" kern="0" dirty="0">
                    <a:solidFill>
                      <a:srgbClr val="000000"/>
                    </a:solidFill>
                    <a:cs typeface="Calibri" panose="020F0502020204030204" pitchFamily="34" charset="0"/>
                  </a:rPr>
                  <a:t>163</a:t>
                </a:r>
                <a:r>
                  <a:rPr lang="fr-CA" kern="0" noProof="0" dirty="0">
                    <a:solidFill>
                      <a:srgbClr val="000000"/>
                    </a:solidFill>
                    <a:cs typeface="Calibri" panose="020F0502020204030204" pitchFamily="34" charset="0"/>
                  </a:rPr>
                  <a:t>K</a:t>
                </a:r>
                <a14:m>
                  <m:oMath xmlns:m="http://schemas.openxmlformats.org/officeDocument/2006/math">
                    <m:r>
                      <a:rPr lang="fr-CA" i="1" kern="0" noProof="0" smtClean="0">
                        <a:solidFill>
                          <a:srgbClr val="000000"/>
                        </a:solidFill>
                        <a:latin typeface="Cambria Math" panose="02040503050406030204" pitchFamily="18" charset="0"/>
                        <a:ea typeface="Cambria Math" panose="02040503050406030204" pitchFamily="18" charset="0"/>
                        <a:cs typeface="Calibri" panose="020F0502020204030204" pitchFamily="34" charset="0"/>
                      </a:rPr>
                      <m:t>÷</m:t>
                    </m:r>
                  </m:oMath>
                </a14:m>
                <a:r>
                  <a:rPr lang="fr-CA" kern="0" noProof="0" dirty="0">
                    <a:solidFill>
                      <a:srgbClr val="000000"/>
                    </a:solidFill>
                    <a:cs typeface="Calibri" panose="020F0502020204030204" pitchFamily="34" charset="0"/>
                  </a:rPr>
                  <a:t>12 = 5 433 $* </a:t>
                </a:r>
              </a:p>
            </p:txBody>
          </p:sp>
        </mc:Choice>
        <mc:Fallback xmlns="">
          <p:sp>
            <p:nvSpPr>
              <p:cNvPr id="23" name="TextBox 22">
                <a:extLst>
                  <a:ext uri="{FF2B5EF4-FFF2-40B4-BE49-F238E27FC236}">
                    <a16:creationId xmlns:a16="http://schemas.microsoft.com/office/drawing/2014/main" id="{C90E7E0F-55AC-AB81-20D2-0E39C31C0FA7}"/>
                  </a:ext>
                </a:extLst>
              </p:cNvPr>
              <p:cNvSpPr txBox="1">
                <a:spLocks noRot="1" noChangeAspect="1" noMove="1" noResize="1" noEditPoints="1" noAdjustHandles="1" noChangeArrowheads="1" noChangeShapeType="1" noTextEdit="1"/>
              </p:cNvSpPr>
              <p:nvPr>
                <p:custDataLst>
                  <p:tags r:id="rId12"/>
                </p:custDataLst>
              </p:nvPr>
            </p:nvSpPr>
            <p:spPr>
              <a:xfrm>
                <a:off x="5952442" y="2669090"/>
                <a:ext cx="3560966" cy="341632"/>
              </a:xfrm>
              <a:prstGeom prst="rect">
                <a:avLst/>
              </a:prstGeom>
              <a:blipFill>
                <a:blip r:embed="rId13"/>
                <a:stretch>
                  <a:fillRect t="-17857" r="-513" b="-28571"/>
                </a:stretch>
              </a:blipFill>
              <a:ln>
                <a:noFill/>
              </a:ln>
            </p:spPr>
            <p:txBody>
              <a:bodyPr/>
              <a:lstStyle/>
              <a:p>
                <a:r>
                  <a:rPr lang="en-CA">
                    <a:noFill/>
                  </a:rPr>
                  <a:t> </a:t>
                </a:r>
              </a:p>
            </p:txBody>
          </p:sp>
        </mc:Fallback>
      </mc:AlternateContent>
      <p:sp>
        <p:nvSpPr>
          <p:cNvPr id="7" name="TextBox 6">
            <a:extLst>
              <a:ext uri="{FF2B5EF4-FFF2-40B4-BE49-F238E27FC236}">
                <a16:creationId xmlns:a16="http://schemas.microsoft.com/office/drawing/2014/main" id="{0ED9F668-1645-F4F7-EBAD-6ACB5CF93A06}"/>
              </a:ext>
            </a:extLst>
          </p:cNvPr>
          <p:cNvSpPr txBox="1"/>
          <p:nvPr/>
        </p:nvSpPr>
        <p:spPr>
          <a:xfrm>
            <a:off x="2678592" y="3031697"/>
            <a:ext cx="7410554" cy="369332"/>
          </a:xfrm>
          <a:prstGeom prst="rect">
            <a:avLst/>
          </a:prstGeom>
          <a:noFill/>
        </p:spPr>
        <p:txBody>
          <a:bodyPr wrap="square" rtlCol="0">
            <a:spAutoFit/>
          </a:bodyPr>
          <a:lstStyle/>
          <a:p>
            <a:pPr algn="ctr"/>
            <a:r>
              <a:rPr lang="fr-CA" kern="0" noProof="0" dirty="0">
                <a:solidFill>
                  <a:srgbClr val="000000"/>
                </a:solidFill>
                <a:cs typeface="Calibri"/>
              </a:rPr>
              <a:t>Option pour une allocation annuelle </a:t>
            </a:r>
            <a:r>
              <a:rPr lang="fr-CA" noProof="0" dirty="0">
                <a:solidFill>
                  <a:srgbClr val="000000"/>
                </a:solidFill>
              </a:rPr>
              <a:t>à</a:t>
            </a:r>
            <a:r>
              <a:rPr lang="fr-CA" kern="0" noProof="0" dirty="0">
                <a:solidFill>
                  <a:srgbClr val="000000"/>
                </a:solidFill>
                <a:cs typeface="Calibri"/>
              </a:rPr>
              <a:t> 58</a:t>
            </a:r>
            <a:endParaRPr lang="fr-CA" noProof="0" dirty="0"/>
          </a:p>
        </p:txBody>
      </p:sp>
      <p:sp>
        <p:nvSpPr>
          <p:cNvPr id="13" name="TextBox 12">
            <a:extLst>
              <a:ext uri="{FF2B5EF4-FFF2-40B4-BE49-F238E27FC236}">
                <a16:creationId xmlns:a16="http://schemas.microsoft.com/office/drawing/2014/main" id="{9634C195-8F3D-E171-CC6E-155883FBA11D}"/>
              </a:ext>
            </a:extLst>
          </p:cNvPr>
          <p:cNvSpPr txBox="1"/>
          <p:nvPr>
            <p:custDataLst>
              <p:tags r:id="rId6"/>
            </p:custDataLst>
          </p:nvPr>
        </p:nvSpPr>
        <p:spPr>
          <a:xfrm>
            <a:off x="5084595" y="3444317"/>
            <a:ext cx="2685983" cy="369332"/>
          </a:xfrm>
          <a:prstGeom prst="rect">
            <a:avLst/>
          </a:prstGeom>
          <a:solidFill>
            <a:srgbClr val="00C2F3"/>
          </a:solidFill>
          <a:ln>
            <a:solidFill>
              <a:srgbClr val="636467"/>
            </a:solidFill>
          </a:ln>
        </p:spPr>
        <p:txBody>
          <a:bodyPr wrap="square" rtlCol="0">
            <a:spAutoFit/>
          </a:bodyPr>
          <a:lstStyle/>
          <a:p>
            <a:pPr algn="ctr"/>
            <a:r>
              <a:rPr lang="fr-CA" kern="0" noProof="0" dirty="0">
                <a:solidFill>
                  <a:srgbClr val="020202"/>
                </a:solidFill>
                <a:cs typeface="Calibri" panose="020F0502020204030204" pitchFamily="34" charset="0"/>
              </a:rPr>
              <a:t>5 % x (60 - 58) = </a:t>
            </a:r>
            <a:r>
              <a:rPr lang="fr-CA" b="1" kern="0" noProof="0" dirty="0">
                <a:solidFill>
                  <a:srgbClr val="020202"/>
                </a:solidFill>
                <a:cs typeface="Calibri" panose="020F0502020204030204" pitchFamily="34" charset="0"/>
              </a:rPr>
              <a:t>-10 %</a:t>
            </a:r>
          </a:p>
        </p:txBody>
      </p:sp>
      <p:graphicFrame>
        <p:nvGraphicFramePr>
          <p:cNvPr id="3" name="Table 2" descr="Pension différée payable sans réduction à 65 ans pour GR 2 ayant deux années ou plus de service ouvrant droit à pension.">
            <a:extLst>
              <a:ext uri="{FF2B5EF4-FFF2-40B4-BE49-F238E27FC236}">
                <a16:creationId xmlns:a16="http://schemas.microsoft.com/office/drawing/2014/main" id="{9C083759-CF0B-5B6F-9370-0C4B1EAB2A5C}"/>
              </a:ext>
            </a:extLst>
          </p:cNvPr>
          <p:cNvGraphicFramePr>
            <a:graphicFrameLocks noGrp="1"/>
          </p:cNvGraphicFramePr>
          <p:nvPr>
            <p:custDataLst>
              <p:tags r:id="rId7"/>
            </p:custDataLst>
            <p:extLst>
              <p:ext uri="{D42A27DB-BD31-4B8C-83A1-F6EECF244321}">
                <p14:modId xmlns:p14="http://schemas.microsoft.com/office/powerpoint/2010/main" val="1200702413"/>
              </p:ext>
            </p:extLst>
          </p:nvPr>
        </p:nvGraphicFramePr>
        <p:xfrm>
          <a:off x="2686155" y="4013887"/>
          <a:ext cx="7410554" cy="1128113"/>
        </p:xfrm>
        <a:graphic>
          <a:graphicData uri="http://schemas.openxmlformats.org/drawingml/2006/table">
            <a:tbl>
              <a:tblPr firstRow="1"/>
              <a:tblGrid>
                <a:gridCol w="3040890">
                  <a:extLst>
                    <a:ext uri="{9D8B030D-6E8A-4147-A177-3AD203B41FA5}">
                      <a16:colId xmlns:a16="http://schemas.microsoft.com/office/drawing/2014/main" val="20000"/>
                    </a:ext>
                  </a:extLst>
                </a:gridCol>
                <a:gridCol w="4369664">
                  <a:extLst>
                    <a:ext uri="{9D8B030D-6E8A-4147-A177-3AD203B41FA5}">
                      <a16:colId xmlns:a16="http://schemas.microsoft.com/office/drawing/2014/main" val="20001"/>
                    </a:ext>
                  </a:extLst>
                </a:gridCol>
              </a:tblGrid>
              <a:tr h="543204">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fr-CA" sz="2200" b="1" noProof="0" dirty="0"/>
                        <a:t>Â</a:t>
                      </a:r>
                      <a:r>
                        <a:rPr kumimoji="0" lang="fr-CA" sz="2200" b="1" i="0" u="none" strike="noStrike" cap="none" normalizeH="0" baseline="0" noProof="0" dirty="0">
                          <a:ln>
                            <a:noFill/>
                          </a:ln>
                          <a:solidFill>
                            <a:schemeClr val="tx1"/>
                          </a:solidFill>
                          <a:effectLst/>
                          <a:latin typeface="+mn-lt"/>
                          <a:cs typeface="Calibri"/>
                        </a:rPr>
                        <a:t>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941">
                        <a:alpha val="84706"/>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2200" b="1" i="0" u="none" strike="noStrike" kern="1200" cap="none" normalizeH="0" baseline="0" noProof="0" dirty="0">
                          <a:ln>
                            <a:noFill/>
                          </a:ln>
                          <a:solidFill>
                            <a:schemeClr val="tx1"/>
                          </a:solidFill>
                          <a:effectLst/>
                          <a:latin typeface="+mn-lt"/>
                          <a:ea typeface="+mn-ea"/>
                          <a:cs typeface="Calibri"/>
                        </a:rPr>
                        <a:t>Service ouvrant droit </a:t>
                      </a:r>
                      <a:r>
                        <a:rPr lang="fr-CA" sz="2200" b="1" noProof="0" dirty="0">
                          <a:solidFill>
                            <a:srgbClr val="000000"/>
                          </a:solidFill>
                        </a:rPr>
                        <a:t>à</a:t>
                      </a:r>
                      <a:r>
                        <a:rPr kumimoji="0" lang="fr-CA" sz="2200" b="1" i="0" u="none" strike="noStrike" kern="1200" cap="none" normalizeH="0" baseline="0" noProof="0" dirty="0">
                          <a:ln>
                            <a:noFill/>
                          </a:ln>
                          <a:solidFill>
                            <a:schemeClr val="tx1"/>
                          </a:solidFill>
                          <a:effectLst/>
                          <a:latin typeface="+mn-lt"/>
                          <a:ea typeface="+mn-ea"/>
                          <a:cs typeface="Calibri"/>
                        </a:rPr>
                        <a:t> pension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941">
                        <a:alpha val="84706"/>
                      </a:srgbClr>
                    </a:solidFill>
                  </a:tcPr>
                </a:tc>
                <a:extLst>
                  <a:ext uri="{0D108BD9-81ED-4DB2-BD59-A6C34878D82A}">
                    <a16:rowId xmlns:a16="http://schemas.microsoft.com/office/drawing/2014/main" val="10000"/>
                  </a:ext>
                </a:extLst>
              </a:tr>
              <a:tr h="584909">
                <a:tc>
                  <a:txBody>
                    <a:bodyPr/>
                    <a:lstStyle/>
                    <a:p>
                      <a:pPr marL="0" marR="0" lvl="0" indent="0" algn="ctr" rtl="0" eaLnBrk="0" fontAlgn="base" latinLnBrk="0" hangingPunct="0">
                        <a:lnSpc>
                          <a:spcPct val="100000"/>
                        </a:lnSpc>
                        <a:spcBef>
                          <a:spcPct val="20000"/>
                        </a:spcBef>
                        <a:spcAft>
                          <a:spcPct val="0"/>
                        </a:spcAft>
                        <a:buClrTx/>
                        <a:buSzTx/>
                        <a:buFontTx/>
                        <a:buNone/>
                      </a:pPr>
                      <a:r>
                        <a:rPr lang="fr-CA" sz="2000" b="0" i="0" u="none" strike="noStrike" cap="none" normalizeH="0" baseline="0" noProof="0" dirty="0">
                          <a:ln>
                            <a:noFill/>
                          </a:ln>
                          <a:solidFill>
                            <a:srgbClr val="020202"/>
                          </a:solidFill>
                          <a:effectLst/>
                          <a:latin typeface="+mn-lt"/>
                          <a:cs typeface="Calibri"/>
                        </a:rPr>
                        <a:t>GR 2 – 65 ans </a:t>
                      </a:r>
                      <a:endParaRPr kumimoji="0" lang="fr-CA" sz="2000" b="0" i="0" u="none" strike="noStrike" cap="none" normalizeH="0" baseline="0" noProof="0" dirty="0">
                        <a:ln>
                          <a:noFill/>
                        </a:ln>
                        <a:solidFill>
                          <a:srgbClr val="020202"/>
                        </a:solidFill>
                        <a:effectLst/>
                        <a:latin typeface="+mn-lt"/>
                        <a:cs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2000" b="0" i="0" u="none" strike="noStrike" kern="1200" cap="none" normalizeH="0" baseline="0" noProof="0" dirty="0">
                          <a:ln>
                            <a:noFill/>
                          </a:ln>
                          <a:solidFill>
                            <a:srgbClr val="020202"/>
                          </a:solidFill>
                          <a:effectLst/>
                          <a:latin typeface="+mn-lt"/>
                          <a:ea typeface="+mn-ea"/>
                          <a:cs typeface="Calibri"/>
                        </a:rPr>
                        <a:t>2 ans ou plus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1" name="TextBox 20">
            <a:extLst>
              <a:ext uri="{FF2B5EF4-FFF2-40B4-BE49-F238E27FC236}">
                <a16:creationId xmlns:a16="http://schemas.microsoft.com/office/drawing/2014/main" id="{1453174B-B4C5-AF8D-FD58-9F91CD5EE758}"/>
              </a:ext>
            </a:extLst>
          </p:cNvPr>
          <p:cNvSpPr txBox="1"/>
          <p:nvPr>
            <p:custDataLst>
              <p:tags r:id="rId8"/>
            </p:custDataLst>
          </p:nvPr>
        </p:nvSpPr>
        <p:spPr>
          <a:xfrm>
            <a:off x="2710025" y="5245918"/>
            <a:ext cx="2635200" cy="341632"/>
          </a:xfrm>
          <a:prstGeom prst="rect">
            <a:avLst/>
          </a:prstGeom>
          <a:noFill/>
          <a:ln>
            <a:noFill/>
          </a:ln>
        </p:spPr>
        <p:txBody>
          <a:bodyPr wrap="square" rtlCol="0">
            <a:spAutoFit/>
          </a:bodyPr>
          <a:lstStyle/>
          <a:p>
            <a:pPr algn="ctr">
              <a:lnSpc>
                <a:spcPct val="90000"/>
              </a:lnSpc>
              <a:spcBef>
                <a:spcPts val="500"/>
              </a:spcBef>
              <a:spcAft>
                <a:spcPts val="600"/>
              </a:spcAft>
              <a:buSzPct val="75000"/>
              <a:defRPr/>
            </a:pPr>
            <a:r>
              <a:rPr lang="fr-CA" kern="0" noProof="0" dirty="0">
                <a:solidFill>
                  <a:srgbClr val="000000"/>
                </a:solidFill>
                <a:cs typeface="Calibri" panose="020F0502020204030204" pitchFamily="34" charset="0"/>
              </a:rPr>
              <a:t>Scénario:      56/20</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3DEDB38-D64D-5E32-B4A3-4408C0E3D08E}"/>
                  </a:ext>
                </a:extLst>
              </p:cNvPr>
              <p:cNvSpPr txBox="1"/>
              <p:nvPr/>
            </p:nvSpPr>
            <p:spPr>
              <a:xfrm>
                <a:off x="5954399" y="5253574"/>
                <a:ext cx="3527575"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noProof="0" dirty="0">
                    <a:solidFill>
                      <a:srgbClr val="000000"/>
                    </a:solidFill>
                    <a:cs typeface="Calibri"/>
                  </a:rPr>
                  <a:t>2 % x 20 x 163K</a:t>
                </a:r>
                <a:r>
                  <a:rPr lang="fr-CA" kern="0" noProof="0" dirty="0">
                    <a:solidFill>
                      <a:srgbClr val="000000"/>
                    </a:solidFill>
                    <a:ea typeface="Cambria Math" panose="02040503050406030204" pitchFamily="18" charset="0"/>
                    <a:cs typeface="Calibri" panose="020F0502020204030204" pitchFamily="34" charset="0"/>
                  </a:rPr>
                  <a:t> </a:t>
                </a:r>
                <a14:m>
                  <m:oMath xmlns:m="http://schemas.openxmlformats.org/officeDocument/2006/math">
                    <m:r>
                      <a:rPr lang="fr-CA" i="1" kern="0" noProof="0" smtClean="0">
                        <a:solidFill>
                          <a:srgbClr val="000000"/>
                        </a:solidFill>
                        <a:latin typeface="Cambria Math" panose="02040503050406030204" pitchFamily="18" charset="0"/>
                        <a:ea typeface="Cambria Math" panose="02040503050406030204" pitchFamily="18" charset="0"/>
                        <a:cs typeface="Calibri" panose="020F0502020204030204" pitchFamily="34" charset="0"/>
                      </a:rPr>
                      <m:t>÷ </m:t>
                    </m:r>
                  </m:oMath>
                </a14:m>
                <a:r>
                  <a:rPr lang="fr-CA" kern="0" noProof="0" dirty="0">
                    <a:solidFill>
                      <a:srgbClr val="000000"/>
                    </a:solidFill>
                    <a:cs typeface="Calibri"/>
                  </a:rPr>
                  <a:t>12 = </a:t>
                </a:r>
                <a:r>
                  <a:rPr lang="fr-CA" kern="0" noProof="0" dirty="0">
                    <a:solidFill>
                      <a:srgbClr val="020202"/>
                    </a:solidFill>
                    <a:cs typeface="Calibri"/>
                  </a:rPr>
                  <a:t>5 433 $*</a:t>
                </a:r>
                <a:endParaRPr lang="fr-CA" sz="800" kern="0" noProof="0" dirty="0">
                  <a:solidFill>
                    <a:srgbClr val="020202"/>
                  </a:solidFill>
                  <a:cs typeface="Arial"/>
                </a:endParaRPr>
              </a:p>
            </p:txBody>
          </p:sp>
        </mc:Choice>
        <mc:Fallback xmlns="">
          <p:sp>
            <p:nvSpPr>
              <p:cNvPr id="9" name="TextBox 8">
                <a:extLst>
                  <a:ext uri="{FF2B5EF4-FFF2-40B4-BE49-F238E27FC236}">
                    <a16:creationId xmlns:a16="http://schemas.microsoft.com/office/drawing/2014/main" id="{A3DEDB38-D64D-5E32-B4A3-4408C0E3D08E}"/>
                  </a:ext>
                </a:extLst>
              </p:cNvPr>
              <p:cNvSpPr txBox="1">
                <a:spLocks noRot="1" noChangeAspect="1" noMove="1" noResize="1" noEditPoints="1" noAdjustHandles="1" noChangeArrowheads="1" noChangeShapeType="1" noTextEdit="1"/>
              </p:cNvSpPr>
              <p:nvPr/>
            </p:nvSpPr>
            <p:spPr>
              <a:xfrm>
                <a:off x="5954399" y="5253574"/>
                <a:ext cx="3527575" cy="341632"/>
              </a:xfrm>
              <a:prstGeom prst="rect">
                <a:avLst/>
              </a:prstGeom>
              <a:blipFill>
                <a:blip r:embed="rId14"/>
                <a:stretch>
                  <a:fillRect l="-1211" t="-17857" r="-1038" b="-28571"/>
                </a:stretch>
              </a:blipFill>
              <a:ln>
                <a:noFill/>
              </a:ln>
            </p:spPr>
            <p:txBody>
              <a:bodyPr/>
              <a:lstStyle/>
              <a:p>
                <a:r>
                  <a:rPr lang="en-CA">
                    <a:noFill/>
                  </a:rPr>
                  <a:t> </a:t>
                </a:r>
              </a:p>
            </p:txBody>
          </p:sp>
        </mc:Fallback>
      </mc:AlternateContent>
      <p:sp>
        <p:nvSpPr>
          <p:cNvPr id="10" name="TextBox 9">
            <a:extLst>
              <a:ext uri="{FF2B5EF4-FFF2-40B4-BE49-F238E27FC236}">
                <a16:creationId xmlns:a16="http://schemas.microsoft.com/office/drawing/2014/main" id="{F4703228-DA1F-1B47-04E5-9C8436FCF91C}"/>
              </a:ext>
            </a:extLst>
          </p:cNvPr>
          <p:cNvSpPr txBox="1"/>
          <p:nvPr/>
        </p:nvSpPr>
        <p:spPr>
          <a:xfrm>
            <a:off x="2678592" y="5623366"/>
            <a:ext cx="7410554" cy="369332"/>
          </a:xfrm>
          <a:prstGeom prst="rect">
            <a:avLst/>
          </a:prstGeom>
          <a:noFill/>
        </p:spPr>
        <p:txBody>
          <a:bodyPr wrap="square" rtlCol="0">
            <a:spAutoFit/>
          </a:bodyPr>
          <a:lstStyle/>
          <a:p>
            <a:pPr algn="ctr"/>
            <a:r>
              <a:rPr lang="fr-CA" kern="0" noProof="0" dirty="0">
                <a:solidFill>
                  <a:srgbClr val="000000"/>
                </a:solidFill>
                <a:cs typeface="Calibri"/>
              </a:rPr>
              <a:t>Option pour une allocation annuelle </a:t>
            </a:r>
            <a:r>
              <a:rPr lang="fr-CA" noProof="0" dirty="0">
                <a:solidFill>
                  <a:srgbClr val="000000"/>
                </a:solidFill>
              </a:rPr>
              <a:t>à</a:t>
            </a:r>
            <a:r>
              <a:rPr lang="fr-CA" kern="0" noProof="0" dirty="0">
                <a:solidFill>
                  <a:srgbClr val="000000"/>
                </a:solidFill>
                <a:cs typeface="Calibri"/>
              </a:rPr>
              <a:t> 63</a:t>
            </a:r>
            <a:endParaRPr lang="fr-CA" noProof="0" dirty="0"/>
          </a:p>
        </p:txBody>
      </p:sp>
      <p:sp>
        <p:nvSpPr>
          <p:cNvPr id="15" name="TextBox 14">
            <a:extLst>
              <a:ext uri="{FF2B5EF4-FFF2-40B4-BE49-F238E27FC236}">
                <a16:creationId xmlns:a16="http://schemas.microsoft.com/office/drawing/2014/main" id="{103B713D-E7CF-8DB2-5572-6CC0878E84EF}"/>
              </a:ext>
            </a:extLst>
          </p:cNvPr>
          <p:cNvSpPr txBox="1"/>
          <p:nvPr>
            <p:custDataLst>
              <p:tags r:id="rId9"/>
            </p:custDataLst>
          </p:nvPr>
        </p:nvSpPr>
        <p:spPr>
          <a:xfrm>
            <a:off x="5084595" y="6060872"/>
            <a:ext cx="2685600" cy="369332"/>
          </a:xfrm>
          <a:prstGeom prst="rect">
            <a:avLst/>
          </a:prstGeom>
          <a:solidFill>
            <a:srgbClr val="C3D941"/>
          </a:solidFill>
          <a:ln>
            <a:solidFill>
              <a:srgbClr val="636467"/>
            </a:solidFill>
          </a:ln>
        </p:spPr>
        <p:txBody>
          <a:bodyPr wrap="square" rtlCol="0">
            <a:spAutoFit/>
          </a:bodyPr>
          <a:lstStyle/>
          <a:p>
            <a:pPr algn="ctr"/>
            <a:r>
              <a:rPr lang="fr-CA" kern="0" noProof="0" dirty="0">
                <a:solidFill>
                  <a:srgbClr val="020202"/>
                </a:solidFill>
                <a:cs typeface="Calibri" panose="020F0502020204030204" pitchFamily="34" charset="0"/>
              </a:rPr>
              <a:t>5 % x (65 - 63) = </a:t>
            </a:r>
            <a:r>
              <a:rPr lang="fr-CA" b="1" kern="0" noProof="0" dirty="0">
                <a:solidFill>
                  <a:srgbClr val="020202"/>
                </a:solidFill>
                <a:cs typeface="Calibri" panose="020F0502020204030204" pitchFamily="34" charset="0"/>
              </a:rPr>
              <a:t>-10 %</a:t>
            </a:r>
          </a:p>
        </p:txBody>
      </p:sp>
      <p:sp>
        <p:nvSpPr>
          <p:cNvPr id="6" name="TextBox 5">
            <a:extLst>
              <a:ext uri="{FF2B5EF4-FFF2-40B4-BE49-F238E27FC236}">
                <a16:creationId xmlns:a16="http://schemas.microsoft.com/office/drawing/2014/main" id="{95B8D993-E597-A1C6-124D-3550CAA4ECD2}"/>
              </a:ext>
            </a:extLst>
          </p:cNvPr>
          <p:cNvSpPr txBox="1"/>
          <p:nvPr/>
        </p:nvSpPr>
        <p:spPr>
          <a:xfrm>
            <a:off x="2686155" y="6525272"/>
            <a:ext cx="741055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1400" noProof="0" dirty="0">
                <a:solidFill>
                  <a:srgbClr val="020202"/>
                </a:solidFill>
                <a:cs typeface="Arial"/>
              </a:rPr>
              <a:t>*Prestation de raccordement prend fin le mois suivant votre 65ieme anniversaire </a:t>
            </a:r>
            <a:endParaRPr lang="fr-CA" sz="1400" noProof="0" dirty="0">
              <a:solidFill>
                <a:srgbClr val="020202"/>
              </a:solidFill>
            </a:endParaRPr>
          </a:p>
        </p:txBody>
      </p:sp>
      <p:sp>
        <p:nvSpPr>
          <p:cNvPr id="4" name="Slide Number Placeholder 3">
            <a:extLst>
              <a:ext uri="{FF2B5EF4-FFF2-40B4-BE49-F238E27FC236}">
                <a16:creationId xmlns:a16="http://schemas.microsoft.com/office/drawing/2014/main" id="{2D64814E-C6D8-1A88-3CD5-E0482C965A62}"/>
              </a:ext>
            </a:extLst>
          </p:cNvPr>
          <p:cNvSpPr>
            <a:spLocks noGrp="1"/>
          </p:cNvSpPr>
          <p:nvPr>
            <p:ph type="sldNum" sz="quarter" idx="12"/>
          </p:nvPr>
        </p:nvSpPr>
        <p:spPr>
          <a:xfrm>
            <a:off x="9786026" y="6356350"/>
            <a:ext cx="455254" cy="365125"/>
          </a:xfrm>
        </p:spPr>
        <p:txBody>
          <a:bodyPr/>
          <a:lstStyle/>
          <a:p>
            <a:fld id="{CB8C0070-AC95-4E25-AAB3-0DDC6EE6265B}" type="slidenum">
              <a:rPr lang="fr-CA" noProof="0" smtClean="0"/>
              <a:pPr/>
              <a:t>15</a:t>
            </a:fld>
            <a:endParaRPr lang="fr-CA" noProof="0" dirty="0"/>
          </a:p>
        </p:txBody>
      </p:sp>
    </p:spTree>
    <p:extLst>
      <p:ext uri="{BB962C8B-B14F-4D97-AF65-F5344CB8AC3E}">
        <p14:creationId xmlns:p14="http://schemas.microsoft.com/office/powerpoint/2010/main" val="87948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F6A6-2158-4F95-CD38-8F531CF28B17}"/>
              </a:ext>
            </a:extLst>
          </p:cNvPr>
          <p:cNvSpPr>
            <a:spLocks noGrp="1"/>
          </p:cNvSpPr>
          <p:nvPr>
            <p:ph type="title"/>
            <p:custDataLst>
              <p:tags r:id="rId1"/>
            </p:custDataLst>
          </p:nvPr>
        </p:nvSpPr>
        <p:spPr>
          <a:xfrm>
            <a:off x="360000" y="324000"/>
            <a:ext cx="10252582" cy="722639"/>
          </a:xfrm>
        </p:spPr>
        <p:txBody>
          <a:bodyPr>
            <a:noAutofit/>
          </a:bodyPr>
          <a:lstStyle/>
          <a:p>
            <a:r>
              <a:rPr lang="fr-CA" sz="3200" noProof="0" dirty="0">
                <a:solidFill>
                  <a:srgbClr val="020202"/>
                </a:solidFill>
              </a:rPr>
              <a:t>Sommaire des options à la cessation d’emploi GR1</a:t>
            </a:r>
          </a:p>
        </p:txBody>
      </p:sp>
      <p:sp>
        <p:nvSpPr>
          <p:cNvPr id="4" name="TextBox 2">
            <a:extLst>
              <a:ext uri="{FF2B5EF4-FFF2-40B4-BE49-F238E27FC236}">
                <a16:creationId xmlns:a16="http://schemas.microsoft.com/office/drawing/2014/main" id="{FD430BAA-7C79-0E8E-DF61-E15068D88C5B}"/>
              </a:ext>
            </a:extLst>
          </p:cNvPr>
          <p:cNvSpPr txBox="1"/>
          <p:nvPr>
            <p:custDataLst>
              <p:tags r:id="rId2"/>
            </p:custDataLst>
          </p:nvPr>
        </p:nvSpPr>
        <p:spPr>
          <a:xfrm>
            <a:off x="591912" y="1256785"/>
            <a:ext cx="9778936"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noProof="0" dirty="0">
                <a:solidFill>
                  <a:srgbClr val="020202"/>
                </a:solidFill>
              </a:rPr>
              <a:t>Moins de 2 ans de service ouvrant droit à pension, quel que soit l'âge : </a:t>
            </a:r>
            <a:endParaRPr lang="fr-CA" noProof="0" dirty="0">
              <a:solidFill>
                <a:srgbClr val="020202"/>
              </a:solidFill>
              <a:latin typeface="Arial" panose="020B0604020202020204" pitchFamily="34" charset="0"/>
              <a:cs typeface="Arial" panose="020B0604020202020204" pitchFamily="34" charset="0"/>
            </a:endParaRPr>
          </a:p>
          <a:p>
            <a:r>
              <a:rPr lang="fr-CA" noProof="0" dirty="0">
                <a:solidFill>
                  <a:schemeClr val="tx2"/>
                </a:solidFill>
                <a:hlinkClick r:id="rId7">
                  <a:extLst>
                    <a:ext uri="{A12FA001-AC4F-418D-AE19-62706E023703}">
                      <ahyp:hlinkClr xmlns:ahyp="http://schemas.microsoft.com/office/drawing/2018/hyperlinkcolor" val="tx"/>
                    </a:ext>
                  </a:extLst>
                </a:hlinkClick>
              </a:rPr>
              <a:t>Remboursement des cotisations</a:t>
            </a:r>
            <a:r>
              <a:rPr lang="fr-CA" noProof="0" dirty="0">
                <a:solidFill>
                  <a:schemeClr val="tx2"/>
                </a:solidFill>
              </a:rPr>
              <a:t> </a:t>
            </a:r>
            <a:r>
              <a:rPr lang="fr-CA" noProof="0" dirty="0">
                <a:solidFill>
                  <a:srgbClr val="020202"/>
                </a:solidFill>
              </a:rPr>
              <a:t>(avec intérêts)</a:t>
            </a:r>
            <a:r>
              <a:rPr lang="fr-CA" noProof="0" dirty="0">
                <a:solidFill>
                  <a:schemeClr val="bg1"/>
                </a:solidFill>
              </a:rPr>
              <a:t>.</a:t>
            </a:r>
            <a:endParaRPr lang="fr-CA" noProof="0" dirty="0">
              <a:solidFill>
                <a:schemeClr val="bg1"/>
              </a:solidFill>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30BF1BFF-F770-F6AC-755D-FBDD68AE8413}"/>
              </a:ext>
            </a:extLst>
          </p:cNvPr>
          <p:cNvSpPr txBox="1"/>
          <p:nvPr>
            <p:custDataLst>
              <p:tags r:id="rId3"/>
            </p:custDataLst>
          </p:nvPr>
        </p:nvSpPr>
        <p:spPr>
          <a:xfrm>
            <a:off x="591912" y="2120214"/>
            <a:ext cx="91197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800" noProof="0" dirty="0">
                <a:solidFill>
                  <a:srgbClr val="020202"/>
                </a:solidFill>
                <a:ea typeface="Malgun Gothic"/>
                <a:cs typeface="Arial"/>
              </a:rPr>
              <a:t>2 ans ou plus de service ouvrant droit </a:t>
            </a:r>
            <a:r>
              <a:rPr lang="fr-CA" sz="1800" b="0" noProof="0" dirty="0">
                <a:solidFill>
                  <a:srgbClr val="020202"/>
                </a:solidFill>
                <a:cs typeface="Calibri"/>
              </a:rPr>
              <a:t>à pension</a:t>
            </a:r>
            <a:r>
              <a:rPr lang="fr-CA" sz="1800" noProof="0" dirty="0">
                <a:solidFill>
                  <a:srgbClr val="020202"/>
                </a:solidFill>
                <a:ea typeface="Malgun Gothic"/>
                <a:cs typeface="Arial"/>
              </a:rPr>
              <a:t> </a:t>
            </a:r>
            <a:r>
              <a:rPr lang="fr-CA" sz="1800" noProof="0" dirty="0">
                <a:solidFill>
                  <a:srgbClr val="020202"/>
                </a:solidFill>
                <a:latin typeface="Arial"/>
                <a:ea typeface="Malgun Gothic"/>
                <a:cs typeface="Arial"/>
              </a:rPr>
              <a:t>:</a:t>
            </a:r>
            <a:endParaRPr lang="fr-CA" noProof="0" dirty="0">
              <a:solidFill>
                <a:srgbClr val="020202"/>
              </a:solidFill>
            </a:endParaRPr>
          </a:p>
        </p:txBody>
      </p:sp>
      <p:graphicFrame>
        <p:nvGraphicFramePr>
          <p:cNvPr id="6" name="Table 5" descr="Sommaire des options pour le GR 1 est basé sur l'âge et les années de service ouvrant droit à pension à la cessation d'emploi et des hyperliens à des videos sur chaque option.">
            <a:extLst>
              <a:ext uri="{FF2B5EF4-FFF2-40B4-BE49-F238E27FC236}">
                <a16:creationId xmlns:a16="http://schemas.microsoft.com/office/drawing/2014/main" id="{558ED171-8E5D-E67B-C105-DC5C874D3ABD}"/>
              </a:ext>
            </a:extLst>
          </p:cNvPr>
          <p:cNvGraphicFramePr>
            <a:graphicFrameLocks noGrp="1"/>
          </p:cNvGraphicFramePr>
          <p:nvPr>
            <p:custDataLst>
              <p:tags r:id="rId4"/>
            </p:custDataLst>
            <p:extLst>
              <p:ext uri="{D42A27DB-BD31-4B8C-83A1-F6EECF244321}">
                <p14:modId xmlns:p14="http://schemas.microsoft.com/office/powerpoint/2010/main" val="3395091443"/>
              </p:ext>
            </p:extLst>
          </p:nvPr>
        </p:nvGraphicFramePr>
        <p:xfrm>
          <a:off x="1857543" y="2592000"/>
          <a:ext cx="7073867" cy="3994412"/>
        </p:xfrm>
        <a:graphic>
          <a:graphicData uri="http://schemas.openxmlformats.org/drawingml/2006/table">
            <a:tbl>
              <a:tblPr firstRow="1" bandRow="1">
                <a:tableStyleId>{073A0DAA-6AF3-43AB-8588-CEC1D06C72B9}</a:tableStyleId>
              </a:tblPr>
              <a:tblGrid>
                <a:gridCol w="2261875">
                  <a:extLst>
                    <a:ext uri="{9D8B030D-6E8A-4147-A177-3AD203B41FA5}">
                      <a16:colId xmlns:a16="http://schemas.microsoft.com/office/drawing/2014/main" val="2693079682"/>
                    </a:ext>
                  </a:extLst>
                </a:gridCol>
                <a:gridCol w="2417136">
                  <a:extLst>
                    <a:ext uri="{9D8B030D-6E8A-4147-A177-3AD203B41FA5}">
                      <a16:colId xmlns:a16="http://schemas.microsoft.com/office/drawing/2014/main" val="1330847886"/>
                    </a:ext>
                  </a:extLst>
                </a:gridCol>
                <a:gridCol w="2394856">
                  <a:extLst>
                    <a:ext uri="{9D8B030D-6E8A-4147-A177-3AD203B41FA5}">
                      <a16:colId xmlns:a16="http://schemas.microsoft.com/office/drawing/2014/main" val="1047657909"/>
                    </a:ext>
                  </a:extLst>
                </a:gridCol>
              </a:tblGrid>
              <a:tr h="803100">
                <a:tc>
                  <a:txBody>
                    <a:bodyPr/>
                    <a:lstStyle/>
                    <a:p>
                      <a:pPr algn="ctr"/>
                      <a:r>
                        <a:rPr lang="fr-CA" sz="2200" noProof="0" dirty="0">
                          <a:solidFill>
                            <a:srgbClr val="020202"/>
                          </a:solidFill>
                          <a:latin typeface="+mn-lt"/>
                        </a:rPr>
                        <a:t>Âge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2F3"/>
                    </a:solidFill>
                  </a:tcPr>
                </a:tc>
                <a:tc>
                  <a:txBody>
                    <a:bodyPr/>
                    <a:lstStyle/>
                    <a:p>
                      <a:pPr algn="ctr"/>
                      <a:r>
                        <a:rPr lang="fr-CA" sz="2200" b="1" noProof="0" dirty="0">
                          <a:solidFill>
                            <a:srgbClr val="020202"/>
                          </a:solidFill>
                          <a:latin typeface="+mn-lt"/>
                          <a:cs typeface="Calibri"/>
                        </a:rPr>
                        <a:t>Service ouvrant droit à pension</a:t>
                      </a:r>
                      <a:endParaRPr lang="fr-CA" sz="2200" noProof="0" dirty="0">
                        <a:solidFill>
                          <a:srgbClr val="020202"/>
                        </a:solidFill>
                        <a:latin typeface="+mn-lt"/>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200" b="1" noProof="0" dirty="0">
                          <a:solidFill>
                            <a:schemeClr val="tx1"/>
                          </a:solidFill>
                          <a:latin typeface="+mn-lt"/>
                          <a:cs typeface="Calibri"/>
                        </a:rPr>
                        <a:t>Options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extLst>
                  <a:ext uri="{0D108BD9-81ED-4DB2-BD59-A6C34878D82A}">
                    <a16:rowId xmlns:a16="http://schemas.microsoft.com/office/drawing/2014/main" val="289352422"/>
                  </a:ext>
                </a:extLst>
              </a:tr>
              <a:tr h="1003875">
                <a:tc>
                  <a:txBody>
                    <a:bodyPr/>
                    <a:lstStyle/>
                    <a:p>
                      <a:pPr lvl="0" algn="l">
                        <a:buNone/>
                      </a:pPr>
                      <a:r>
                        <a:rPr lang="fr-CA" sz="1800" b="0" i="0" u="none" strike="noStrike" noProof="0" dirty="0">
                          <a:solidFill>
                            <a:srgbClr val="020202"/>
                          </a:solidFill>
                          <a:latin typeface="+mn-lt"/>
                        </a:rPr>
                        <a:t>Moins de 50 ans</a:t>
                      </a:r>
                      <a:endParaRPr lang="fr-CA" sz="2400" b="0" i="0" u="none" strike="noStrike" noProof="0" dirty="0">
                        <a:solidFill>
                          <a:srgbClr val="020202"/>
                        </a:solidFill>
                        <a:latin typeface="+mn-lt"/>
                      </a:endParaRPr>
                    </a:p>
                  </a:txBody>
                  <a:tcPr marL="43200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C2F3"/>
                    </a:solidFill>
                  </a:tcPr>
                </a:tc>
                <a:tc>
                  <a:txBody>
                    <a:bodyPr/>
                    <a:lstStyle/>
                    <a:p>
                      <a:pPr lvl="0" algn="l">
                        <a:buNone/>
                      </a:pPr>
                      <a:r>
                        <a:rPr lang="fr-CA" sz="1800" b="0" i="0" u="none" strike="noStrike" baseline="0" noProof="0" dirty="0">
                          <a:solidFill>
                            <a:srgbClr val="020202"/>
                          </a:solidFill>
                          <a:latin typeface="+mn-lt"/>
                        </a:rPr>
                        <a:t>2 ans ou plus</a:t>
                      </a:r>
                      <a:endParaRPr lang="fr-CA" noProof="0" dirty="0">
                        <a:solidFill>
                          <a:srgbClr val="020202"/>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tc>
                  <a:txBody>
                    <a:bodyPr/>
                    <a:lstStyle/>
                    <a:p>
                      <a:pPr marL="0" lvl="0" algn="ctr">
                        <a:lnSpc>
                          <a:spcPct val="100000"/>
                        </a:lnSpc>
                        <a:buNone/>
                      </a:pPr>
                      <a:r>
                        <a:rPr lang="fr-CA" sz="1800" b="0" i="0" u="none" strike="noStrike" noProof="0" dirty="0">
                          <a:solidFill>
                            <a:srgbClr val="093B5C"/>
                          </a:solidFill>
                          <a:effectLst/>
                          <a:latin typeface="+mn-lt"/>
                          <a:hlinkClick r:id="rId8">
                            <a:extLst>
                              <a:ext uri="{A12FA001-AC4F-418D-AE19-62706E023703}">
                                <ahyp:hlinkClr xmlns:ahyp="http://schemas.microsoft.com/office/drawing/2018/hyperlinkcolor" val="tx"/>
                              </a:ext>
                            </a:extLst>
                          </a:hlinkClick>
                        </a:rPr>
                        <a:t>Valeur de transfert</a:t>
                      </a:r>
                      <a:r>
                        <a:rPr lang="fr-CA" sz="1800" b="0" i="0" u="none" strike="noStrike" noProof="0" dirty="0">
                          <a:solidFill>
                            <a:srgbClr val="093B5C"/>
                          </a:solidFill>
                          <a:effectLst/>
                          <a:latin typeface="+mn-lt"/>
                        </a:rPr>
                        <a:t>; </a:t>
                      </a:r>
                      <a:endParaRPr lang="fr-CA" noProof="0" dirty="0">
                        <a:solidFill>
                          <a:srgbClr val="093B5C"/>
                        </a:solidFill>
                        <a:latin typeface="+mn-lt"/>
                      </a:endParaRPr>
                    </a:p>
                    <a:p>
                      <a:pPr marL="0" lvl="0" algn="ctr">
                        <a:lnSpc>
                          <a:spcPct val="100000"/>
                        </a:lnSpc>
                        <a:buNone/>
                      </a:pPr>
                      <a:r>
                        <a:rPr lang="fr-CA" sz="1800" b="0" i="0" u="none" strike="noStrike" noProof="0" dirty="0">
                          <a:solidFill>
                            <a:srgbClr val="093B5C"/>
                          </a:solidFill>
                          <a:effectLst/>
                          <a:latin typeface="+mn-lt"/>
                          <a:hlinkClick r:id="rId9">
                            <a:extLst>
                              <a:ext uri="{A12FA001-AC4F-418D-AE19-62706E023703}">
                                <ahyp:hlinkClr xmlns:ahyp="http://schemas.microsoft.com/office/drawing/2018/hyperlinkcolor" val="tx"/>
                              </a:ext>
                            </a:extLst>
                          </a:hlinkClick>
                        </a:rPr>
                        <a:t>Allocation annuelle</a:t>
                      </a:r>
                      <a:r>
                        <a:rPr lang="fr-CA" sz="1800" b="0" i="0" u="none" strike="noStrike" noProof="0" dirty="0">
                          <a:solidFill>
                            <a:srgbClr val="093B5C"/>
                          </a:solidFill>
                          <a:effectLst/>
                          <a:latin typeface="+mn-lt"/>
                        </a:rPr>
                        <a:t>; </a:t>
                      </a:r>
                      <a:r>
                        <a:rPr lang="fr-CA" sz="1800" b="0" i="0" u="none" strike="noStrike" noProof="0" dirty="0">
                          <a:solidFill>
                            <a:srgbClr val="093B5C"/>
                          </a:solidFill>
                          <a:effectLst/>
                          <a:latin typeface="+mn-lt"/>
                          <a:hlinkClick r:id="rId10">
                            <a:extLst>
                              <a:ext uri="{A12FA001-AC4F-418D-AE19-62706E023703}">
                                <ahyp:hlinkClr xmlns:ahyp="http://schemas.microsoft.com/office/drawing/2018/hyperlinkcolor" val="tx"/>
                              </a:ext>
                            </a:extLst>
                          </a:hlinkClick>
                        </a:rPr>
                        <a:t>Pension différée</a:t>
                      </a:r>
                      <a:endParaRPr lang="fr-CA" noProof="0" dirty="0">
                        <a:solidFill>
                          <a:srgbClr val="093B5C"/>
                        </a:solidFill>
                        <a:latin typeface="+mn-lt"/>
                      </a:endParaRPr>
                    </a:p>
                  </a:txBody>
                  <a:tcPr marL="89999"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alpha val="25098"/>
                      </a:schemeClr>
                    </a:solidFill>
                  </a:tcPr>
                </a:tc>
                <a:extLst>
                  <a:ext uri="{0D108BD9-81ED-4DB2-BD59-A6C34878D82A}">
                    <a16:rowId xmlns:a16="http://schemas.microsoft.com/office/drawing/2014/main" val="800844886"/>
                  </a:ext>
                </a:extLst>
              </a:tr>
              <a:tr h="691558">
                <a:tc>
                  <a:txBody>
                    <a:bodyPr/>
                    <a:lstStyle/>
                    <a:p>
                      <a:pPr lvl="0" algn="l">
                        <a:buNone/>
                      </a:pPr>
                      <a:r>
                        <a:rPr lang="fr-CA" sz="1800" b="0" i="0" u="none" strike="noStrike" noProof="0" dirty="0">
                          <a:solidFill>
                            <a:srgbClr val="020202"/>
                          </a:solidFill>
                          <a:latin typeface="+mn-lt"/>
                        </a:rPr>
                        <a:t>50-59 ans</a:t>
                      </a:r>
                      <a:endParaRPr lang="fr-CA" noProof="0" dirty="0">
                        <a:solidFill>
                          <a:srgbClr val="020202"/>
                        </a:solidFill>
                        <a:latin typeface="+mn-lt"/>
                      </a:endParaRPr>
                    </a:p>
                  </a:txBody>
                  <a:tcPr marL="4320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C2F3"/>
                    </a:solidFill>
                  </a:tcPr>
                </a:tc>
                <a:tc>
                  <a:txBody>
                    <a:bodyPr/>
                    <a:lstStyle/>
                    <a:p>
                      <a:pPr marL="0" lvl="0" indent="0" algn="l">
                        <a:lnSpc>
                          <a:spcPct val="100000"/>
                        </a:lnSpc>
                        <a:spcBef>
                          <a:spcPts val="0"/>
                        </a:spcBef>
                        <a:spcAft>
                          <a:spcPts val="0"/>
                        </a:spcAft>
                        <a:buNone/>
                      </a:pPr>
                      <a:r>
                        <a:rPr lang="fr-CA" sz="1800" b="0" i="0" u="none" strike="noStrike" baseline="0" noProof="0" dirty="0">
                          <a:solidFill>
                            <a:srgbClr val="020202"/>
                          </a:solidFill>
                          <a:latin typeface="+mn-lt"/>
                        </a:rPr>
                        <a:t>2 </a:t>
                      </a:r>
                      <a:r>
                        <a:rPr lang="fr-CA" sz="1800" b="0" noProof="0" dirty="0">
                          <a:solidFill>
                            <a:srgbClr val="020202"/>
                          </a:solidFill>
                          <a:latin typeface="+mn-lt"/>
                          <a:cs typeface="Calibri"/>
                        </a:rPr>
                        <a:t>à </a:t>
                      </a:r>
                      <a:r>
                        <a:rPr lang="fr-CA" sz="1800" b="0" i="0" u="none" strike="noStrike" baseline="0" noProof="0" dirty="0">
                          <a:solidFill>
                            <a:srgbClr val="020202"/>
                          </a:solidFill>
                          <a:latin typeface="+mn-lt"/>
                        </a:rPr>
                        <a:t>29 ans</a:t>
                      </a:r>
                      <a:endParaRPr lang="fr-CA" noProof="0" dirty="0">
                        <a:solidFill>
                          <a:srgbClr val="020202"/>
                        </a:solidFill>
                        <a:latin typeface="+mn-lt"/>
                      </a:endParaRPr>
                    </a:p>
                  </a:txBody>
                  <a:tcPr marL="4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tc>
                  <a:txBody>
                    <a:bodyPr/>
                    <a:lstStyle/>
                    <a:p>
                      <a:pPr marL="0" lvl="0" algn="ctr">
                        <a:lnSpc>
                          <a:spcPct val="100000"/>
                        </a:lnSpc>
                        <a:buNone/>
                      </a:pPr>
                      <a:r>
                        <a:rPr lang="fr-CA" sz="1800" b="0" i="0" u="none" strike="noStrike" noProof="0" dirty="0">
                          <a:solidFill>
                            <a:srgbClr val="093B5C"/>
                          </a:solidFill>
                          <a:effectLst/>
                          <a:latin typeface="+mn-lt"/>
                          <a:hlinkClick r:id="rId9">
                            <a:extLst>
                              <a:ext uri="{A12FA001-AC4F-418D-AE19-62706E023703}">
                                <ahyp:hlinkClr xmlns:ahyp="http://schemas.microsoft.com/office/drawing/2018/hyperlinkcolor" val="tx"/>
                              </a:ext>
                            </a:extLst>
                          </a:hlinkClick>
                        </a:rPr>
                        <a:t>Allocation annuelle</a:t>
                      </a:r>
                      <a:r>
                        <a:rPr lang="fr-CA" sz="1800" b="0" i="0" u="none" strike="noStrike" noProof="0" dirty="0">
                          <a:solidFill>
                            <a:srgbClr val="093B5C"/>
                          </a:solidFill>
                          <a:effectLst/>
                          <a:latin typeface="+mn-lt"/>
                        </a:rPr>
                        <a:t>; </a:t>
                      </a:r>
                      <a:r>
                        <a:rPr lang="fr-CA" sz="1800" b="0" i="0" u="none" strike="noStrike" noProof="0" dirty="0">
                          <a:solidFill>
                            <a:srgbClr val="093B5C"/>
                          </a:solidFill>
                          <a:effectLst/>
                          <a:latin typeface="+mn-lt"/>
                          <a:hlinkClick r:id="rId10">
                            <a:extLst>
                              <a:ext uri="{A12FA001-AC4F-418D-AE19-62706E023703}">
                                <ahyp:hlinkClr xmlns:ahyp="http://schemas.microsoft.com/office/drawing/2018/hyperlinkcolor" val="tx"/>
                              </a:ext>
                            </a:extLst>
                          </a:hlinkClick>
                        </a:rPr>
                        <a:t>Pension différée</a:t>
                      </a:r>
                      <a:endParaRPr lang="fr-CA" noProof="0" dirty="0">
                        <a:solidFill>
                          <a:srgbClr val="093B5C"/>
                        </a:solidFill>
                        <a:latin typeface="+mn-lt"/>
                      </a:endParaRPr>
                    </a:p>
                  </a:txBody>
                  <a:tcPr marL="89999"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alpha val="25098"/>
                      </a:schemeClr>
                    </a:solidFill>
                  </a:tcPr>
                </a:tc>
                <a:extLst>
                  <a:ext uri="{0D108BD9-81ED-4DB2-BD59-A6C34878D82A}">
                    <a16:rowId xmlns:a16="http://schemas.microsoft.com/office/drawing/2014/main" val="893293719"/>
                  </a:ext>
                </a:extLst>
              </a:tr>
              <a:tr h="691558">
                <a:tc>
                  <a:txBody>
                    <a:bodyPr/>
                    <a:lstStyle/>
                    <a:p>
                      <a:pPr lvl="0" algn="l">
                        <a:buNone/>
                      </a:pPr>
                      <a:r>
                        <a:rPr lang="fr-CA" sz="1800" b="0" i="0" u="none" strike="noStrike" noProof="0" dirty="0">
                          <a:solidFill>
                            <a:srgbClr val="020202"/>
                          </a:solidFill>
                          <a:latin typeface="+mn-lt"/>
                        </a:rPr>
                        <a:t>50-54 ans</a:t>
                      </a:r>
                      <a:endParaRPr lang="fr-CA" noProof="0" dirty="0">
                        <a:solidFill>
                          <a:srgbClr val="020202"/>
                        </a:solidFill>
                        <a:latin typeface="+mn-lt"/>
                      </a:endParaRP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rgbClr val="00C2F3"/>
                    </a:solidFill>
                  </a:tcPr>
                </a:tc>
                <a:tc>
                  <a:txBody>
                    <a:bodyPr/>
                    <a:lstStyle/>
                    <a:p>
                      <a:pPr marL="0" lvl="0" indent="0" algn="l">
                        <a:lnSpc>
                          <a:spcPct val="100000"/>
                        </a:lnSpc>
                        <a:spcBef>
                          <a:spcPts val="0"/>
                        </a:spcBef>
                        <a:spcAft>
                          <a:spcPts val="0"/>
                        </a:spcAft>
                        <a:buNone/>
                      </a:pPr>
                      <a:r>
                        <a:rPr lang="fr-CA" sz="1800" b="0" i="0" u="none" strike="noStrike" baseline="0" noProof="0" dirty="0">
                          <a:solidFill>
                            <a:srgbClr val="020202"/>
                          </a:solidFill>
                          <a:latin typeface="+mn-lt"/>
                        </a:rPr>
                        <a:t>30 ans ou plus</a:t>
                      </a:r>
                      <a:endParaRPr lang="fr-CA" noProof="0" dirty="0">
                        <a:solidFill>
                          <a:srgbClr val="020202"/>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tc>
                  <a:txBody>
                    <a:bodyPr/>
                    <a:lstStyle/>
                    <a:p>
                      <a:pPr marL="0" lvl="0" algn="ctr">
                        <a:lnSpc>
                          <a:spcPct val="100000"/>
                        </a:lnSpc>
                        <a:buNone/>
                      </a:pPr>
                      <a:r>
                        <a:rPr lang="fr-CA" sz="1800" b="0" i="0" u="none" strike="noStrike" noProof="0" dirty="0">
                          <a:solidFill>
                            <a:srgbClr val="093B5C"/>
                          </a:solidFill>
                          <a:effectLst/>
                          <a:latin typeface="+mn-lt"/>
                          <a:hlinkClick r:id="rId9">
                            <a:extLst>
                              <a:ext uri="{A12FA001-AC4F-418D-AE19-62706E023703}">
                                <ahyp:hlinkClr xmlns:ahyp="http://schemas.microsoft.com/office/drawing/2018/hyperlinkcolor" val="tx"/>
                              </a:ext>
                            </a:extLst>
                          </a:hlinkClick>
                        </a:rPr>
                        <a:t>Allocation annuelle</a:t>
                      </a:r>
                      <a:r>
                        <a:rPr lang="fr-CA" sz="1800" b="0" i="0" u="none" strike="noStrike" noProof="0" dirty="0">
                          <a:solidFill>
                            <a:srgbClr val="093B5C"/>
                          </a:solidFill>
                          <a:effectLst/>
                          <a:latin typeface="+mn-lt"/>
                        </a:rPr>
                        <a:t>; </a:t>
                      </a:r>
                      <a:r>
                        <a:rPr lang="fr-CA" sz="1800" b="0" i="0" u="none" strike="noStrike" noProof="0" dirty="0">
                          <a:solidFill>
                            <a:srgbClr val="093B5C"/>
                          </a:solidFill>
                          <a:effectLst/>
                          <a:latin typeface="+mn-lt"/>
                          <a:hlinkClick r:id="rId10">
                            <a:extLst>
                              <a:ext uri="{A12FA001-AC4F-418D-AE19-62706E023703}">
                                <ahyp:hlinkClr xmlns:ahyp="http://schemas.microsoft.com/office/drawing/2018/hyperlinkcolor" val="tx"/>
                              </a:ext>
                            </a:extLst>
                          </a:hlinkClick>
                        </a:rPr>
                        <a:t>Pension différée</a:t>
                      </a:r>
                      <a:endParaRPr lang="fr-CA" noProof="0" dirty="0">
                        <a:solidFill>
                          <a:srgbClr val="093B5C"/>
                        </a:solidFill>
                        <a:latin typeface="+mn-lt"/>
                      </a:endParaRPr>
                    </a:p>
                  </a:txBody>
                  <a:tcPr marL="89999" anchor="ctr">
                    <a:lnL w="12700">
                      <a:solidFill>
                        <a:schemeClr val="tx1"/>
                      </a:solidFill>
                    </a:lnL>
                    <a:lnR w="12700">
                      <a:solidFill>
                        <a:schemeClr val="tx1"/>
                      </a:solidFill>
                    </a:lnR>
                    <a:lnT w="12700">
                      <a:solidFill>
                        <a:schemeClr val="tx1"/>
                      </a:solidFill>
                    </a:lnT>
                    <a:lnB w="12700">
                      <a:solidFill>
                        <a:schemeClr val="tx1"/>
                      </a:solidFill>
                    </a:lnB>
                    <a:solidFill>
                      <a:schemeClr val="bg1">
                        <a:alpha val="25098"/>
                      </a:schemeClr>
                    </a:solidFill>
                  </a:tcPr>
                </a:tc>
                <a:extLst>
                  <a:ext uri="{0D108BD9-81ED-4DB2-BD59-A6C34878D82A}">
                    <a16:rowId xmlns:a16="http://schemas.microsoft.com/office/drawing/2014/main" val="53580736"/>
                  </a:ext>
                </a:extLst>
              </a:tr>
              <a:tr h="402771">
                <a:tc>
                  <a:txBody>
                    <a:bodyPr/>
                    <a:lstStyle/>
                    <a:p>
                      <a:pPr lvl="0" algn="l">
                        <a:buNone/>
                      </a:pPr>
                      <a:r>
                        <a:rPr lang="fr-CA" sz="1800" b="0" i="0" u="none" strike="noStrike" baseline="0" noProof="0" dirty="0">
                          <a:solidFill>
                            <a:srgbClr val="020202"/>
                          </a:solidFill>
                          <a:latin typeface="+mn-lt"/>
                        </a:rPr>
                        <a:t>55 ans ou plus</a:t>
                      </a:r>
                      <a:endParaRPr lang="fr-CA" sz="2400" b="0" i="0" u="none" strike="noStrike" baseline="0" noProof="0" dirty="0">
                        <a:solidFill>
                          <a:srgbClr val="020202"/>
                        </a:solidFill>
                        <a:latin typeface="+mn-lt"/>
                      </a:endParaRPr>
                    </a:p>
                  </a:txBody>
                  <a:tcPr marL="4320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C2F3"/>
                    </a:solidFill>
                  </a:tcPr>
                </a:tc>
                <a:tc>
                  <a:txBody>
                    <a:bodyPr/>
                    <a:lstStyle/>
                    <a:p>
                      <a:pPr marL="0" lvl="0" indent="0" algn="l">
                        <a:lnSpc>
                          <a:spcPct val="100000"/>
                        </a:lnSpc>
                        <a:spcBef>
                          <a:spcPts val="0"/>
                        </a:spcBef>
                        <a:spcAft>
                          <a:spcPts val="0"/>
                        </a:spcAft>
                        <a:buNone/>
                      </a:pPr>
                      <a:r>
                        <a:rPr lang="fr-CA" sz="1800" b="0" i="0" u="none" strike="noStrike" baseline="0" noProof="0" dirty="0">
                          <a:solidFill>
                            <a:srgbClr val="020202"/>
                          </a:solidFill>
                          <a:latin typeface="+mn-lt"/>
                        </a:rPr>
                        <a:t>30 ans ou plus</a:t>
                      </a:r>
                      <a:endParaRPr lang="fr-CA" noProof="0" dirty="0">
                        <a:solidFill>
                          <a:srgbClr val="020202"/>
                        </a:solidFill>
                        <a:latin typeface="+mn-lt"/>
                      </a:endParaRPr>
                    </a:p>
                  </a:txBody>
                  <a:tcPr marL="43200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alpha val="25098"/>
                      </a:schemeClr>
                    </a:solidFill>
                  </a:tcPr>
                </a:tc>
                <a:tc>
                  <a:txBody>
                    <a:bodyPr/>
                    <a:lstStyle/>
                    <a:p>
                      <a:pPr marL="0" lvl="0" algn="ctr">
                        <a:buNone/>
                      </a:pPr>
                      <a:r>
                        <a:rPr lang="fr-CA" sz="1800" b="0" i="0" u="none" strike="noStrike" noProof="0" dirty="0">
                          <a:solidFill>
                            <a:srgbClr val="093B5C"/>
                          </a:solidFill>
                          <a:effectLst/>
                          <a:latin typeface="+mn-lt"/>
                          <a:hlinkClick r:id="rId11">
                            <a:extLst>
                              <a:ext uri="{A12FA001-AC4F-418D-AE19-62706E023703}">
                                <ahyp:hlinkClr xmlns:ahyp="http://schemas.microsoft.com/office/drawing/2018/hyperlinkcolor" val="tx"/>
                              </a:ext>
                            </a:extLst>
                          </a:hlinkClick>
                        </a:rPr>
                        <a:t>Pension immédiate</a:t>
                      </a:r>
                      <a:endParaRPr lang="fr-CA" noProof="0" dirty="0">
                        <a:solidFill>
                          <a:srgbClr val="093B5C"/>
                        </a:solidFill>
                        <a:latin typeface="+mn-lt"/>
                      </a:endParaRPr>
                    </a:p>
                  </a:txBody>
                  <a:tcPr marL="89999"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alpha val="25098"/>
                      </a:schemeClr>
                    </a:solidFill>
                  </a:tcPr>
                </a:tc>
                <a:extLst>
                  <a:ext uri="{0D108BD9-81ED-4DB2-BD59-A6C34878D82A}">
                    <a16:rowId xmlns:a16="http://schemas.microsoft.com/office/drawing/2014/main" val="2178608232"/>
                  </a:ext>
                </a:extLst>
              </a:tr>
              <a:tr h="401550">
                <a:tc>
                  <a:txBody>
                    <a:bodyPr/>
                    <a:lstStyle/>
                    <a:p>
                      <a:pPr lvl="0" algn="l">
                        <a:buNone/>
                      </a:pPr>
                      <a:r>
                        <a:rPr lang="fr-CA" sz="1800" b="0" i="0" u="none" strike="noStrike" baseline="0" noProof="0" dirty="0">
                          <a:solidFill>
                            <a:srgbClr val="020202"/>
                          </a:solidFill>
                          <a:latin typeface="+mn-lt"/>
                        </a:rPr>
                        <a:t>60 ans ou plus</a:t>
                      </a:r>
                      <a:endParaRPr lang="fr-CA" noProof="0" dirty="0">
                        <a:solidFill>
                          <a:srgbClr val="020202"/>
                        </a:solidFill>
                        <a:latin typeface="+mn-lt"/>
                      </a:endParaRP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rgbClr val="00C2F3"/>
                    </a:solidFill>
                  </a:tcPr>
                </a:tc>
                <a:tc>
                  <a:txBody>
                    <a:bodyPr/>
                    <a:lstStyle/>
                    <a:p>
                      <a:pPr lvl="0" algn="l">
                        <a:buNone/>
                      </a:pPr>
                      <a:r>
                        <a:rPr lang="fr-CA" sz="1800" b="0" i="0" u="none" strike="noStrike" baseline="0" noProof="0" dirty="0">
                          <a:solidFill>
                            <a:srgbClr val="020202"/>
                          </a:solidFill>
                          <a:latin typeface="+mn-lt"/>
                        </a:rPr>
                        <a:t>2 ans ou plus</a:t>
                      </a:r>
                      <a:endParaRPr lang="fr-CA" noProof="0" dirty="0">
                        <a:solidFill>
                          <a:srgbClr val="020202"/>
                        </a:solidFill>
                        <a:latin typeface="+mn-lt"/>
                      </a:endParaRP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chemeClr val="bg1">
                        <a:alpha val="25098"/>
                      </a:schemeClr>
                    </a:solidFill>
                  </a:tcPr>
                </a:tc>
                <a:tc>
                  <a:txBody>
                    <a:bodyPr/>
                    <a:lstStyle/>
                    <a:p>
                      <a:pPr marL="0" lvl="0" algn="ctr">
                        <a:buNone/>
                      </a:pPr>
                      <a:r>
                        <a:rPr lang="fr-CA" sz="1800" b="0" i="0" u="none" strike="noStrike" noProof="0" dirty="0">
                          <a:solidFill>
                            <a:srgbClr val="093B5C"/>
                          </a:solidFill>
                          <a:effectLst/>
                          <a:latin typeface="+mn-lt"/>
                          <a:hlinkClick r:id="rId11">
                            <a:extLst>
                              <a:ext uri="{A12FA001-AC4F-418D-AE19-62706E023703}">
                                <ahyp:hlinkClr xmlns:ahyp="http://schemas.microsoft.com/office/drawing/2018/hyperlinkcolor" val="tx"/>
                              </a:ext>
                            </a:extLst>
                          </a:hlinkClick>
                        </a:rPr>
                        <a:t>Pension immédiate</a:t>
                      </a:r>
                      <a:endParaRPr lang="fr-CA" noProof="0" dirty="0">
                        <a:solidFill>
                          <a:srgbClr val="093B5C"/>
                        </a:solidFill>
                        <a:latin typeface="+mn-lt"/>
                      </a:endParaRPr>
                    </a:p>
                  </a:txBody>
                  <a:tcPr marL="89999" anchor="ctr">
                    <a:lnL w="12700">
                      <a:solidFill>
                        <a:schemeClr val="tx1"/>
                      </a:solidFill>
                    </a:lnL>
                    <a:lnR w="12700">
                      <a:solidFill>
                        <a:schemeClr val="tx1"/>
                      </a:solidFill>
                    </a:lnR>
                    <a:lnT w="12700">
                      <a:solidFill>
                        <a:schemeClr val="tx1"/>
                      </a:solidFill>
                    </a:lnT>
                    <a:lnB w="12700">
                      <a:solidFill>
                        <a:schemeClr val="tx1"/>
                      </a:solidFill>
                    </a:lnB>
                    <a:solidFill>
                      <a:schemeClr val="bg1">
                        <a:alpha val="25098"/>
                      </a:schemeClr>
                    </a:solidFill>
                  </a:tcPr>
                </a:tc>
                <a:extLst>
                  <a:ext uri="{0D108BD9-81ED-4DB2-BD59-A6C34878D82A}">
                    <a16:rowId xmlns:a16="http://schemas.microsoft.com/office/drawing/2014/main" val="2998304967"/>
                  </a:ext>
                </a:extLst>
              </a:tr>
            </a:tbl>
          </a:graphicData>
        </a:graphic>
      </p:graphicFrame>
      <p:sp>
        <p:nvSpPr>
          <p:cNvPr id="3" name="Slide Number Placeholder 2">
            <a:extLst>
              <a:ext uri="{FF2B5EF4-FFF2-40B4-BE49-F238E27FC236}">
                <a16:creationId xmlns:a16="http://schemas.microsoft.com/office/drawing/2014/main" id="{25BC13AE-DB77-70D0-F45D-6BA8418F3038}"/>
              </a:ext>
            </a:extLst>
          </p:cNvPr>
          <p:cNvSpPr>
            <a:spLocks noGrp="1"/>
          </p:cNvSpPr>
          <p:nvPr>
            <p:ph type="sldNum" sz="quarter" idx="12"/>
          </p:nvPr>
        </p:nvSpPr>
        <p:spPr/>
        <p:txBody>
          <a:bodyPr/>
          <a:lstStyle/>
          <a:p>
            <a:fld id="{CB8C0070-AC95-4E25-AAB3-0DDC6EE6265B}" type="slidenum">
              <a:rPr lang="fr-CA" noProof="0" smtClean="0"/>
              <a:t>16</a:t>
            </a:fld>
            <a:endParaRPr lang="fr-CA" noProof="0" dirty="0"/>
          </a:p>
        </p:txBody>
      </p:sp>
    </p:spTree>
    <p:extLst>
      <p:ext uri="{BB962C8B-B14F-4D97-AF65-F5344CB8AC3E}">
        <p14:creationId xmlns:p14="http://schemas.microsoft.com/office/powerpoint/2010/main" val="238463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F6A6-2158-4F95-CD38-8F531CF28B17}"/>
              </a:ext>
            </a:extLst>
          </p:cNvPr>
          <p:cNvSpPr>
            <a:spLocks noGrp="1"/>
          </p:cNvSpPr>
          <p:nvPr>
            <p:ph type="title"/>
            <p:custDataLst>
              <p:tags r:id="rId1"/>
            </p:custDataLst>
          </p:nvPr>
        </p:nvSpPr>
        <p:spPr>
          <a:xfrm>
            <a:off x="359999" y="324000"/>
            <a:ext cx="10123273" cy="715687"/>
          </a:xfrm>
        </p:spPr>
        <p:txBody>
          <a:bodyPr>
            <a:noAutofit/>
          </a:bodyPr>
          <a:lstStyle/>
          <a:p>
            <a:r>
              <a:rPr lang="fr-CA" sz="3200" noProof="0" dirty="0">
                <a:solidFill>
                  <a:srgbClr val="020202"/>
                </a:solidFill>
              </a:rPr>
              <a:t>Sommaire des options à la cessation d’emploi GR2</a:t>
            </a:r>
          </a:p>
        </p:txBody>
      </p:sp>
      <p:sp>
        <p:nvSpPr>
          <p:cNvPr id="4" name="TextBox 2">
            <a:extLst>
              <a:ext uri="{FF2B5EF4-FFF2-40B4-BE49-F238E27FC236}">
                <a16:creationId xmlns:a16="http://schemas.microsoft.com/office/drawing/2014/main" id="{FD430BAA-7C79-0E8E-DF61-E15068D88C5B}"/>
              </a:ext>
            </a:extLst>
          </p:cNvPr>
          <p:cNvSpPr txBox="1"/>
          <p:nvPr>
            <p:custDataLst>
              <p:tags r:id="rId2"/>
            </p:custDataLst>
          </p:nvPr>
        </p:nvSpPr>
        <p:spPr>
          <a:xfrm>
            <a:off x="591912" y="1256785"/>
            <a:ext cx="9778936"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noProof="0" dirty="0">
                <a:solidFill>
                  <a:srgbClr val="020202"/>
                </a:solidFill>
              </a:rPr>
              <a:t>Moins de 2 ans de service ouvrant droit à pension, quel que soit l'âge : </a:t>
            </a:r>
            <a:endParaRPr lang="fr-CA" noProof="0" dirty="0">
              <a:solidFill>
                <a:srgbClr val="020202"/>
              </a:solidFill>
              <a:latin typeface="Arial" panose="020B0604020202020204" pitchFamily="34" charset="0"/>
              <a:cs typeface="Arial" panose="020B0604020202020204" pitchFamily="34" charset="0"/>
            </a:endParaRPr>
          </a:p>
          <a:p>
            <a:r>
              <a:rPr lang="fr-CA" noProof="0" dirty="0">
                <a:solidFill>
                  <a:schemeClr val="tx2"/>
                </a:solidFill>
                <a:hlinkClick r:id="rId7">
                  <a:extLst>
                    <a:ext uri="{A12FA001-AC4F-418D-AE19-62706E023703}">
                      <ahyp:hlinkClr xmlns:ahyp="http://schemas.microsoft.com/office/drawing/2018/hyperlinkcolor" val="tx"/>
                    </a:ext>
                  </a:extLst>
                </a:hlinkClick>
              </a:rPr>
              <a:t>Remboursement des cotisations</a:t>
            </a:r>
            <a:r>
              <a:rPr lang="fr-CA" noProof="0" dirty="0">
                <a:solidFill>
                  <a:schemeClr val="tx2"/>
                </a:solidFill>
              </a:rPr>
              <a:t> </a:t>
            </a:r>
            <a:r>
              <a:rPr lang="fr-CA" noProof="0" dirty="0">
                <a:solidFill>
                  <a:srgbClr val="020202"/>
                </a:solidFill>
              </a:rPr>
              <a:t>(avec intérêts)</a:t>
            </a:r>
            <a:r>
              <a:rPr lang="fr-CA" noProof="0" dirty="0">
                <a:solidFill>
                  <a:schemeClr val="bg1"/>
                </a:solidFill>
              </a:rPr>
              <a:t>.</a:t>
            </a:r>
            <a:endParaRPr lang="fr-CA" noProof="0" dirty="0">
              <a:solidFill>
                <a:schemeClr val="bg1"/>
              </a:solidFill>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30BF1BFF-F770-F6AC-755D-FBDD68AE8413}"/>
              </a:ext>
            </a:extLst>
          </p:cNvPr>
          <p:cNvSpPr txBox="1"/>
          <p:nvPr>
            <p:custDataLst>
              <p:tags r:id="rId3"/>
            </p:custDataLst>
          </p:nvPr>
        </p:nvSpPr>
        <p:spPr>
          <a:xfrm>
            <a:off x="591912" y="2120214"/>
            <a:ext cx="91197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800" noProof="0" dirty="0">
                <a:solidFill>
                  <a:srgbClr val="020202"/>
                </a:solidFill>
                <a:ea typeface="Malgun Gothic"/>
                <a:cs typeface="Arial"/>
              </a:rPr>
              <a:t>2 ans ou plus de service ouvrant droit </a:t>
            </a:r>
            <a:r>
              <a:rPr lang="fr-CA" sz="1800" b="0" noProof="0" dirty="0">
                <a:solidFill>
                  <a:srgbClr val="020202"/>
                </a:solidFill>
                <a:cs typeface="Calibri"/>
              </a:rPr>
              <a:t>à pension</a:t>
            </a:r>
            <a:r>
              <a:rPr lang="fr-CA" sz="1800" noProof="0" dirty="0">
                <a:solidFill>
                  <a:srgbClr val="020202"/>
                </a:solidFill>
                <a:ea typeface="Malgun Gothic"/>
                <a:cs typeface="Arial"/>
              </a:rPr>
              <a:t> </a:t>
            </a:r>
            <a:r>
              <a:rPr lang="fr-CA" sz="1800" noProof="0" dirty="0">
                <a:solidFill>
                  <a:srgbClr val="020202"/>
                </a:solidFill>
                <a:latin typeface="Arial"/>
                <a:ea typeface="Malgun Gothic"/>
                <a:cs typeface="Arial"/>
              </a:rPr>
              <a:t>:</a:t>
            </a:r>
            <a:endParaRPr lang="fr-CA" noProof="0" dirty="0">
              <a:solidFill>
                <a:srgbClr val="020202"/>
              </a:solidFill>
            </a:endParaRPr>
          </a:p>
        </p:txBody>
      </p:sp>
      <p:graphicFrame>
        <p:nvGraphicFramePr>
          <p:cNvPr id="6" name="Table 5" descr="Sommaire des options pour le GR 2 est basé sur l'âge et les années de service ouvrant droit à pension à la cessation d'emploi et des hyperliens à des videos sur chaque option.">
            <a:extLst>
              <a:ext uri="{FF2B5EF4-FFF2-40B4-BE49-F238E27FC236}">
                <a16:creationId xmlns:a16="http://schemas.microsoft.com/office/drawing/2014/main" id="{00848CCE-C68E-DC26-D7CD-455C03F55907}"/>
              </a:ext>
            </a:extLst>
          </p:cNvPr>
          <p:cNvGraphicFramePr>
            <a:graphicFrameLocks noGrp="1"/>
          </p:cNvGraphicFramePr>
          <p:nvPr>
            <p:custDataLst>
              <p:tags r:id="rId4"/>
            </p:custDataLst>
            <p:extLst>
              <p:ext uri="{D42A27DB-BD31-4B8C-83A1-F6EECF244321}">
                <p14:modId xmlns:p14="http://schemas.microsoft.com/office/powerpoint/2010/main" val="1901148406"/>
              </p:ext>
            </p:extLst>
          </p:nvPr>
        </p:nvGraphicFramePr>
        <p:xfrm>
          <a:off x="1857543" y="2592000"/>
          <a:ext cx="7073867" cy="3994412"/>
        </p:xfrm>
        <a:graphic>
          <a:graphicData uri="http://schemas.openxmlformats.org/drawingml/2006/table">
            <a:tbl>
              <a:tblPr firstRow="1" bandRow="1">
                <a:tableStyleId>{073A0DAA-6AF3-43AB-8588-CEC1D06C72B9}</a:tableStyleId>
              </a:tblPr>
              <a:tblGrid>
                <a:gridCol w="2261875">
                  <a:extLst>
                    <a:ext uri="{9D8B030D-6E8A-4147-A177-3AD203B41FA5}">
                      <a16:colId xmlns:a16="http://schemas.microsoft.com/office/drawing/2014/main" val="2693079682"/>
                    </a:ext>
                  </a:extLst>
                </a:gridCol>
                <a:gridCol w="2417136">
                  <a:extLst>
                    <a:ext uri="{9D8B030D-6E8A-4147-A177-3AD203B41FA5}">
                      <a16:colId xmlns:a16="http://schemas.microsoft.com/office/drawing/2014/main" val="1330847886"/>
                    </a:ext>
                  </a:extLst>
                </a:gridCol>
                <a:gridCol w="2394856">
                  <a:extLst>
                    <a:ext uri="{9D8B030D-6E8A-4147-A177-3AD203B41FA5}">
                      <a16:colId xmlns:a16="http://schemas.microsoft.com/office/drawing/2014/main" val="1047657909"/>
                    </a:ext>
                  </a:extLst>
                </a:gridCol>
              </a:tblGrid>
              <a:tr h="803100">
                <a:tc>
                  <a:txBody>
                    <a:bodyPr/>
                    <a:lstStyle/>
                    <a:p>
                      <a:pPr marL="0" algn="ctr" defTabSz="914400" rtl="0" eaLnBrk="1" latinLnBrk="0" hangingPunct="1"/>
                      <a:r>
                        <a:rPr lang="fr-CA" sz="2200" b="1" kern="1200" noProof="0" dirty="0">
                          <a:solidFill>
                            <a:schemeClr val="tx1"/>
                          </a:solidFill>
                          <a:latin typeface="+mn-lt"/>
                          <a:ea typeface="+mn-ea"/>
                          <a:cs typeface="+mn-cs"/>
                        </a:rPr>
                        <a:t>Âge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85000"/>
                      </a:schemeClr>
                    </a:solidFill>
                  </a:tcPr>
                </a:tc>
                <a:tc>
                  <a:txBody>
                    <a:bodyPr/>
                    <a:lstStyle/>
                    <a:p>
                      <a:pPr algn="ctr"/>
                      <a:r>
                        <a:rPr lang="fr-CA" sz="2200" b="1" noProof="0" dirty="0">
                          <a:solidFill>
                            <a:srgbClr val="020202"/>
                          </a:solidFill>
                          <a:latin typeface="+mn-lt"/>
                          <a:cs typeface="Calibri"/>
                        </a:rPr>
                        <a:t>Service ouvrant droit à pension</a:t>
                      </a:r>
                      <a:endParaRPr lang="fr-CA" sz="2200" noProof="0" dirty="0">
                        <a:solidFill>
                          <a:srgbClr val="020202"/>
                        </a:solidFill>
                        <a:latin typeface="+mn-lt"/>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200" b="1" noProof="0" dirty="0">
                          <a:solidFill>
                            <a:srgbClr val="020202"/>
                          </a:solidFill>
                          <a:latin typeface="+mn-lt"/>
                          <a:cs typeface="Calibri"/>
                        </a:rPr>
                        <a:t>Options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extLst>
                  <a:ext uri="{0D108BD9-81ED-4DB2-BD59-A6C34878D82A}">
                    <a16:rowId xmlns:a16="http://schemas.microsoft.com/office/drawing/2014/main" val="289352422"/>
                  </a:ext>
                </a:extLst>
              </a:tr>
              <a:tr h="1003875">
                <a:tc>
                  <a:txBody>
                    <a:bodyPr/>
                    <a:lstStyle/>
                    <a:p>
                      <a:pPr marL="0" lvl="0" algn="l" defTabSz="914400" rtl="0" eaLnBrk="1" latinLnBrk="0" hangingPunct="1">
                        <a:buNone/>
                      </a:pPr>
                      <a:r>
                        <a:rPr lang="fr-CA" sz="1800" b="0" i="0" u="none" strike="noStrike" kern="1200" noProof="0" dirty="0">
                          <a:solidFill>
                            <a:srgbClr val="020202"/>
                          </a:solidFill>
                          <a:latin typeface="+mn-lt"/>
                          <a:ea typeface="+mn-ea"/>
                          <a:cs typeface="+mn-cs"/>
                        </a:rPr>
                        <a:t>Moins de 55 ans</a:t>
                      </a:r>
                    </a:p>
                  </a:txBody>
                  <a:tcPr marL="43200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2">
                        <a:alpha val="85000"/>
                      </a:schemeClr>
                    </a:solidFill>
                  </a:tcPr>
                </a:tc>
                <a:tc>
                  <a:txBody>
                    <a:bodyPr/>
                    <a:lstStyle/>
                    <a:p>
                      <a:pPr marL="0" lvl="0" algn="l" defTabSz="914400" rtl="0" eaLnBrk="1" latinLnBrk="0" hangingPunct="1">
                        <a:buNone/>
                      </a:pPr>
                      <a:r>
                        <a:rPr lang="fr-CA" sz="1800" b="0" i="0" u="none" strike="noStrike" kern="1200" noProof="0" dirty="0">
                          <a:solidFill>
                            <a:srgbClr val="020202"/>
                          </a:solidFill>
                          <a:latin typeface="+mn-lt"/>
                          <a:ea typeface="+mn-ea"/>
                          <a:cs typeface="+mn-cs"/>
                        </a:rPr>
                        <a:t>2 ans ou plus</a:t>
                      </a: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tc>
                  <a:txBody>
                    <a:bodyPr/>
                    <a:lstStyle/>
                    <a:p>
                      <a:pPr marL="0" lvl="0" algn="ctr">
                        <a:lnSpc>
                          <a:spcPct val="100000"/>
                        </a:lnSpc>
                        <a:buNone/>
                      </a:pPr>
                      <a:r>
                        <a:rPr lang="fr-CA" sz="1800" b="0" i="0" u="none" strike="noStrike" noProof="0" dirty="0">
                          <a:solidFill>
                            <a:schemeClr val="tx2"/>
                          </a:solidFill>
                          <a:effectLst/>
                          <a:latin typeface="+mn-lt"/>
                          <a:hlinkClick r:id="rId8">
                            <a:extLst>
                              <a:ext uri="{A12FA001-AC4F-418D-AE19-62706E023703}">
                                <ahyp:hlinkClr xmlns:ahyp="http://schemas.microsoft.com/office/drawing/2018/hyperlinkcolor" val="tx"/>
                              </a:ext>
                            </a:extLst>
                          </a:hlinkClick>
                        </a:rPr>
                        <a:t>Valeur de transfert</a:t>
                      </a:r>
                      <a:r>
                        <a:rPr lang="fr-CA" sz="1800" b="0" i="0" u="none" strike="noStrike" noProof="0" dirty="0">
                          <a:solidFill>
                            <a:schemeClr val="tx2"/>
                          </a:solidFill>
                          <a:effectLst/>
                          <a:latin typeface="+mn-lt"/>
                        </a:rPr>
                        <a:t>; </a:t>
                      </a:r>
                      <a:endParaRPr lang="fr-CA" noProof="0" dirty="0">
                        <a:solidFill>
                          <a:schemeClr val="tx2"/>
                        </a:solidFill>
                        <a:latin typeface="+mn-lt"/>
                      </a:endParaRPr>
                    </a:p>
                    <a:p>
                      <a:pPr marL="0" lvl="0" algn="ctr">
                        <a:lnSpc>
                          <a:spcPct val="100000"/>
                        </a:lnSpc>
                        <a:buNone/>
                      </a:pPr>
                      <a:r>
                        <a:rPr lang="fr-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Allocation annuelle</a:t>
                      </a:r>
                      <a:r>
                        <a:rPr lang="fr-CA" sz="1800" b="0" i="0" u="none" strike="noStrike" noProof="0" dirty="0">
                          <a:solidFill>
                            <a:schemeClr val="tx2"/>
                          </a:solidFill>
                          <a:effectLst/>
                          <a:latin typeface="+mn-lt"/>
                        </a:rPr>
                        <a:t>; </a:t>
                      </a:r>
                      <a:r>
                        <a:rPr lang="fr-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Pension différée</a:t>
                      </a:r>
                      <a:endParaRPr lang="fr-CA" noProof="0" dirty="0">
                        <a:solidFill>
                          <a:schemeClr val="tx2"/>
                        </a:solidFill>
                        <a:latin typeface="+mn-lt"/>
                      </a:endParaRPr>
                    </a:p>
                  </a:txBody>
                  <a:tcPr marL="89999"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alpha val="25098"/>
                      </a:schemeClr>
                    </a:solidFill>
                  </a:tcPr>
                </a:tc>
                <a:extLst>
                  <a:ext uri="{0D108BD9-81ED-4DB2-BD59-A6C34878D82A}">
                    <a16:rowId xmlns:a16="http://schemas.microsoft.com/office/drawing/2014/main" val="800844886"/>
                  </a:ext>
                </a:extLst>
              </a:tr>
              <a:tr h="691558">
                <a:tc>
                  <a:txBody>
                    <a:bodyPr/>
                    <a:lstStyle/>
                    <a:p>
                      <a:pPr marL="0" lvl="0" algn="l" defTabSz="914400" rtl="0" eaLnBrk="1" latinLnBrk="0" hangingPunct="1">
                        <a:buNone/>
                      </a:pPr>
                      <a:r>
                        <a:rPr lang="fr-CA" sz="1800" b="0" i="0" u="none" strike="noStrike" kern="1200" noProof="0" dirty="0">
                          <a:solidFill>
                            <a:srgbClr val="020202"/>
                          </a:solidFill>
                          <a:latin typeface="+mn-lt"/>
                          <a:ea typeface="+mn-ea"/>
                          <a:cs typeface="+mn-cs"/>
                        </a:rPr>
                        <a:t>55-64 ans</a:t>
                      </a:r>
                    </a:p>
                  </a:txBody>
                  <a:tcPr marL="4320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2">
                        <a:alpha val="85000"/>
                      </a:schemeClr>
                    </a:solidFill>
                  </a:tcPr>
                </a:tc>
                <a:tc>
                  <a:txBody>
                    <a:bodyPr/>
                    <a:lstStyle/>
                    <a:p>
                      <a:pPr marL="0" lvl="0" indent="0" algn="l" defTabSz="914400" rtl="0" eaLnBrk="1" latinLnBrk="0" hangingPunct="1">
                        <a:lnSpc>
                          <a:spcPct val="100000"/>
                        </a:lnSpc>
                        <a:spcBef>
                          <a:spcPts val="0"/>
                        </a:spcBef>
                        <a:spcAft>
                          <a:spcPts val="0"/>
                        </a:spcAft>
                        <a:buNone/>
                      </a:pPr>
                      <a:r>
                        <a:rPr lang="fr-CA" sz="1800" b="0" i="0" u="none" strike="noStrike" kern="1200" noProof="0" dirty="0">
                          <a:solidFill>
                            <a:srgbClr val="020202"/>
                          </a:solidFill>
                          <a:latin typeface="+mn-lt"/>
                          <a:ea typeface="+mn-ea"/>
                          <a:cs typeface="+mn-cs"/>
                        </a:rPr>
                        <a:t>2 à 29 ans</a:t>
                      </a:r>
                    </a:p>
                  </a:txBody>
                  <a:tcPr marL="4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tc>
                  <a:txBody>
                    <a:bodyPr/>
                    <a:lstStyle/>
                    <a:p>
                      <a:pPr marL="0" lvl="0" algn="ctr">
                        <a:lnSpc>
                          <a:spcPct val="100000"/>
                        </a:lnSpc>
                        <a:buNone/>
                      </a:pPr>
                      <a:r>
                        <a:rPr lang="fr-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Allocation annuelle</a:t>
                      </a:r>
                      <a:r>
                        <a:rPr lang="fr-CA" sz="1800" b="0" i="0" u="none" strike="noStrike" noProof="0" dirty="0">
                          <a:solidFill>
                            <a:schemeClr val="tx2"/>
                          </a:solidFill>
                          <a:effectLst/>
                          <a:latin typeface="+mn-lt"/>
                        </a:rPr>
                        <a:t>; </a:t>
                      </a:r>
                      <a:r>
                        <a:rPr lang="fr-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Pension différée</a:t>
                      </a:r>
                      <a:endParaRPr lang="fr-CA" noProof="0" dirty="0">
                        <a:solidFill>
                          <a:schemeClr val="tx2"/>
                        </a:solidFill>
                        <a:latin typeface="+mn-lt"/>
                      </a:endParaRPr>
                    </a:p>
                  </a:txBody>
                  <a:tcPr marL="89999"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alpha val="25098"/>
                      </a:schemeClr>
                    </a:solidFill>
                  </a:tcPr>
                </a:tc>
                <a:extLst>
                  <a:ext uri="{0D108BD9-81ED-4DB2-BD59-A6C34878D82A}">
                    <a16:rowId xmlns:a16="http://schemas.microsoft.com/office/drawing/2014/main" val="893293719"/>
                  </a:ext>
                </a:extLst>
              </a:tr>
              <a:tr h="691558">
                <a:tc>
                  <a:txBody>
                    <a:bodyPr/>
                    <a:lstStyle/>
                    <a:p>
                      <a:pPr marL="0" lvl="0" algn="l" defTabSz="914400" rtl="0" eaLnBrk="1" latinLnBrk="0" hangingPunct="1">
                        <a:buNone/>
                      </a:pPr>
                      <a:r>
                        <a:rPr lang="fr-CA" sz="1800" b="0" i="0" u="none" strike="noStrike" kern="1200" noProof="0" dirty="0">
                          <a:solidFill>
                            <a:srgbClr val="020202"/>
                          </a:solidFill>
                          <a:latin typeface="+mn-lt"/>
                          <a:ea typeface="+mn-ea"/>
                          <a:cs typeface="+mn-cs"/>
                        </a:rPr>
                        <a:t>55-59 ans</a:t>
                      </a: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chemeClr val="accent2">
                        <a:alpha val="85000"/>
                      </a:schemeClr>
                    </a:solidFill>
                  </a:tcPr>
                </a:tc>
                <a:tc>
                  <a:txBody>
                    <a:bodyPr/>
                    <a:lstStyle/>
                    <a:p>
                      <a:pPr marL="0" lvl="0" indent="0" algn="l">
                        <a:lnSpc>
                          <a:spcPct val="100000"/>
                        </a:lnSpc>
                        <a:spcBef>
                          <a:spcPts val="0"/>
                        </a:spcBef>
                        <a:spcAft>
                          <a:spcPts val="0"/>
                        </a:spcAft>
                        <a:buNone/>
                      </a:pPr>
                      <a:r>
                        <a:rPr lang="fr-CA" sz="1800" b="0" i="0" u="none" strike="noStrike" baseline="0" noProof="0" dirty="0">
                          <a:solidFill>
                            <a:srgbClr val="020202"/>
                          </a:solidFill>
                          <a:latin typeface="+mn-lt"/>
                        </a:rPr>
                        <a:t>30 ans ou plus</a:t>
                      </a:r>
                      <a:endParaRPr lang="fr-CA" noProof="0" dirty="0">
                        <a:solidFill>
                          <a:srgbClr val="020202"/>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tc>
                  <a:txBody>
                    <a:bodyPr/>
                    <a:lstStyle/>
                    <a:p>
                      <a:pPr marL="0" lvl="0" algn="ctr">
                        <a:lnSpc>
                          <a:spcPct val="100000"/>
                        </a:lnSpc>
                        <a:buNone/>
                      </a:pPr>
                      <a:r>
                        <a:rPr lang="fr-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Allocation annuelle</a:t>
                      </a:r>
                      <a:r>
                        <a:rPr lang="fr-CA" sz="1800" b="0" i="0" u="none" strike="noStrike" noProof="0" dirty="0">
                          <a:solidFill>
                            <a:schemeClr val="tx2"/>
                          </a:solidFill>
                          <a:effectLst/>
                          <a:latin typeface="+mn-lt"/>
                        </a:rPr>
                        <a:t>; </a:t>
                      </a:r>
                      <a:r>
                        <a:rPr lang="fr-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Pension différée</a:t>
                      </a:r>
                      <a:endParaRPr lang="fr-CA" noProof="0" dirty="0">
                        <a:solidFill>
                          <a:schemeClr val="tx2"/>
                        </a:solidFill>
                        <a:latin typeface="+mn-lt"/>
                      </a:endParaRPr>
                    </a:p>
                  </a:txBody>
                  <a:tcPr marL="89999" anchor="ctr">
                    <a:lnL w="12700">
                      <a:solidFill>
                        <a:schemeClr val="tx1"/>
                      </a:solidFill>
                    </a:lnL>
                    <a:lnR w="12700">
                      <a:solidFill>
                        <a:schemeClr val="tx1"/>
                      </a:solidFill>
                    </a:lnR>
                    <a:lnT w="12700">
                      <a:solidFill>
                        <a:schemeClr val="tx1"/>
                      </a:solidFill>
                    </a:lnT>
                    <a:lnB w="12700">
                      <a:solidFill>
                        <a:schemeClr val="tx1"/>
                      </a:solidFill>
                    </a:lnB>
                    <a:solidFill>
                      <a:schemeClr val="bg1">
                        <a:alpha val="25098"/>
                      </a:schemeClr>
                    </a:solidFill>
                  </a:tcPr>
                </a:tc>
                <a:extLst>
                  <a:ext uri="{0D108BD9-81ED-4DB2-BD59-A6C34878D82A}">
                    <a16:rowId xmlns:a16="http://schemas.microsoft.com/office/drawing/2014/main" val="53580736"/>
                  </a:ext>
                </a:extLst>
              </a:tr>
              <a:tr h="402771">
                <a:tc>
                  <a:txBody>
                    <a:bodyPr/>
                    <a:lstStyle/>
                    <a:p>
                      <a:pPr marL="0" lvl="0" algn="l" defTabSz="914400" rtl="0" eaLnBrk="1" latinLnBrk="0" hangingPunct="1">
                        <a:buNone/>
                      </a:pPr>
                      <a:r>
                        <a:rPr lang="fr-CA" sz="1800" b="0" i="0" u="none" strike="noStrike" kern="1200" noProof="0" dirty="0">
                          <a:solidFill>
                            <a:srgbClr val="020202"/>
                          </a:solidFill>
                          <a:latin typeface="+mn-lt"/>
                          <a:ea typeface="+mn-ea"/>
                          <a:cs typeface="+mn-cs"/>
                        </a:rPr>
                        <a:t>60 ans ou plus</a:t>
                      </a:r>
                    </a:p>
                  </a:txBody>
                  <a:tcPr marL="4320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2">
                        <a:alpha val="85000"/>
                      </a:schemeClr>
                    </a:solidFill>
                  </a:tcPr>
                </a:tc>
                <a:tc>
                  <a:txBody>
                    <a:bodyPr/>
                    <a:lstStyle/>
                    <a:p>
                      <a:pPr marL="0" lvl="0" indent="0" algn="l">
                        <a:lnSpc>
                          <a:spcPct val="100000"/>
                        </a:lnSpc>
                        <a:spcBef>
                          <a:spcPts val="0"/>
                        </a:spcBef>
                        <a:spcAft>
                          <a:spcPts val="0"/>
                        </a:spcAft>
                        <a:buNone/>
                      </a:pPr>
                      <a:r>
                        <a:rPr lang="fr-CA" sz="1800" b="0" i="0" u="none" strike="noStrike" baseline="0" noProof="0" dirty="0">
                          <a:solidFill>
                            <a:srgbClr val="020202"/>
                          </a:solidFill>
                          <a:latin typeface="+mn-lt"/>
                        </a:rPr>
                        <a:t>30 ans ou plus</a:t>
                      </a:r>
                      <a:endParaRPr lang="fr-CA" noProof="0" dirty="0">
                        <a:solidFill>
                          <a:srgbClr val="020202"/>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alpha val="25098"/>
                      </a:schemeClr>
                    </a:solidFill>
                  </a:tcPr>
                </a:tc>
                <a:tc>
                  <a:txBody>
                    <a:bodyPr/>
                    <a:lstStyle/>
                    <a:p>
                      <a:pPr marL="0" lvl="0" algn="ctr">
                        <a:buNone/>
                      </a:pPr>
                      <a:r>
                        <a:rPr lang="fr-CA" sz="1800" b="0" i="0" u="none" strike="noStrike" noProof="0" dirty="0">
                          <a:solidFill>
                            <a:schemeClr val="tx2"/>
                          </a:solidFill>
                          <a:effectLst/>
                          <a:latin typeface="+mn-lt"/>
                          <a:hlinkClick r:id="rId11">
                            <a:extLst>
                              <a:ext uri="{A12FA001-AC4F-418D-AE19-62706E023703}">
                                <ahyp:hlinkClr xmlns:ahyp="http://schemas.microsoft.com/office/drawing/2018/hyperlinkcolor" val="tx"/>
                              </a:ext>
                            </a:extLst>
                          </a:hlinkClick>
                        </a:rPr>
                        <a:t>Pension immédiate</a:t>
                      </a:r>
                      <a:endParaRPr lang="fr-CA" noProof="0" dirty="0">
                        <a:solidFill>
                          <a:schemeClr val="tx2"/>
                        </a:solidFill>
                        <a:latin typeface="+mn-lt"/>
                      </a:endParaRPr>
                    </a:p>
                  </a:txBody>
                  <a:tcPr marL="89999"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alpha val="25098"/>
                      </a:schemeClr>
                    </a:solidFill>
                  </a:tcPr>
                </a:tc>
                <a:extLst>
                  <a:ext uri="{0D108BD9-81ED-4DB2-BD59-A6C34878D82A}">
                    <a16:rowId xmlns:a16="http://schemas.microsoft.com/office/drawing/2014/main" val="2178608232"/>
                  </a:ext>
                </a:extLst>
              </a:tr>
              <a:tr h="401550">
                <a:tc>
                  <a:txBody>
                    <a:bodyPr/>
                    <a:lstStyle/>
                    <a:p>
                      <a:pPr marL="0" lvl="0" algn="l" defTabSz="914400" rtl="0" eaLnBrk="1" latinLnBrk="0" hangingPunct="1">
                        <a:buNone/>
                      </a:pPr>
                      <a:r>
                        <a:rPr lang="fr-CA" sz="1800" b="0" i="0" u="none" strike="noStrike" kern="1200" noProof="0" dirty="0">
                          <a:solidFill>
                            <a:srgbClr val="020202"/>
                          </a:solidFill>
                          <a:latin typeface="+mn-lt"/>
                          <a:ea typeface="+mn-ea"/>
                          <a:cs typeface="+mn-cs"/>
                        </a:rPr>
                        <a:t>65 ans ou plus</a:t>
                      </a: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chemeClr val="accent2">
                        <a:alpha val="85000"/>
                      </a:schemeClr>
                    </a:solidFill>
                  </a:tcPr>
                </a:tc>
                <a:tc>
                  <a:txBody>
                    <a:bodyPr/>
                    <a:lstStyle/>
                    <a:p>
                      <a:pPr lvl="0" algn="l">
                        <a:buNone/>
                      </a:pPr>
                      <a:r>
                        <a:rPr lang="fr-CA" sz="1800" b="0" i="0" u="none" strike="noStrike" baseline="0" noProof="0" dirty="0">
                          <a:solidFill>
                            <a:srgbClr val="020202"/>
                          </a:solidFill>
                          <a:latin typeface="+mn-lt"/>
                        </a:rPr>
                        <a:t>2 ans ou plus</a:t>
                      </a:r>
                      <a:endParaRPr lang="fr-CA" noProof="0" dirty="0">
                        <a:solidFill>
                          <a:srgbClr val="020202"/>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alpha val="25098"/>
                      </a:schemeClr>
                    </a:solidFill>
                  </a:tcPr>
                </a:tc>
                <a:tc>
                  <a:txBody>
                    <a:bodyPr/>
                    <a:lstStyle/>
                    <a:p>
                      <a:pPr marL="0" lvl="0" algn="ctr">
                        <a:buNone/>
                      </a:pPr>
                      <a:r>
                        <a:rPr lang="fr-CA" sz="1800" b="0" i="0" u="none" strike="noStrike" noProof="0" dirty="0">
                          <a:solidFill>
                            <a:schemeClr val="tx2"/>
                          </a:solidFill>
                          <a:effectLst/>
                          <a:latin typeface="+mn-lt"/>
                          <a:hlinkClick r:id="rId11">
                            <a:extLst>
                              <a:ext uri="{A12FA001-AC4F-418D-AE19-62706E023703}">
                                <ahyp:hlinkClr xmlns:ahyp="http://schemas.microsoft.com/office/drawing/2018/hyperlinkcolor" val="tx"/>
                              </a:ext>
                            </a:extLst>
                          </a:hlinkClick>
                        </a:rPr>
                        <a:t>Pension immédiate</a:t>
                      </a:r>
                      <a:endParaRPr lang="fr-CA" noProof="0" dirty="0">
                        <a:solidFill>
                          <a:schemeClr val="tx2"/>
                        </a:solidFill>
                        <a:latin typeface="+mn-lt"/>
                      </a:endParaRPr>
                    </a:p>
                  </a:txBody>
                  <a:tcPr marL="89999" anchor="ctr">
                    <a:lnL w="12700">
                      <a:solidFill>
                        <a:schemeClr val="tx1"/>
                      </a:solidFill>
                    </a:lnL>
                    <a:lnR w="12700">
                      <a:solidFill>
                        <a:schemeClr val="tx1"/>
                      </a:solidFill>
                    </a:lnR>
                    <a:lnT w="12700">
                      <a:solidFill>
                        <a:schemeClr val="tx1"/>
                      </a:solidFill>
                    </a:lnT>
                    <a:lnB w="12700">
                      <a:solidFill>
                        <a:schemeClr val="tx1"/>
                      </a:solidFill>
                    </a:lnB>
                    <a:solidFill>
                      <a:schemeClr val="bg1">
                        <a:alpha val="25098"/>
                      </a:schemeClr>
                    </a:solidFill>
                  </a:tcPr>
                </a:tc>
                <a:extLst>
                  <a:ext uri="{0D108BD9-81ED-4DB2-BD59-A6C34878D82A}">
                    <a16:rowId xmlns:a16="http://schemas.microsoft.com/office/drawing/2014/main" val="2998304967"/>
                  </a:ext>
                </a:extLst>
              </a:tr>
            </a:tbl>
          </a:graphicData>
        </a:graphic>
      </p:graphicFrame>
      <p:sp>
        <p:nvSpPr>
          <p:cNvPr id="7" name="Slide Number Placeholder 6">
            <a:extLst>
              <a:ext uri="{FF2B5EF4-FFF2-40B4-BE49-F238E27FC236}">
                <a16:creationId xmlns:a16="http://schemas.microsoft.com/office/drawing/2014/main" id="{6A8D717F-BCDA-42CB-8091-EB0CFD3B57E5}"/>
              </a:ext>
            </a:extLst>
          </p:cNvPr>
          <p:cNvSpPr>
            <a:spLocks noGrp="1"/>
          </p:cNvSpPr>
          <p:nvPr>
            <p:ph type="sldNum" sz="quarter" idx="12"/>
          </p:nvPr>
        </p:nvSpPr>
        <p:spPr/>
        <p:txBody>
          <a:bodyPr/>
          <a:lstStyle/>
          <a:p>
            <a:fld id="{CB8C0070-AC95-4E25-AAB3-0DDC6EE6265B}" type="slidenum">
              <a:rPr lang="fr-CA" noProof="0" smtClean="0"/>
              <a:t>17</a:t>
            </a:fld>
            <a:endParaRPr lang="fr-CA" noProof="0" dirty="0"/>
          </a:p>
        </p:txBody>
      </p:sp>
    </p:spTree>
    <p:extLst>
      <p:ext uri="{BB962C8B-B14F-4D97-AF65-F5344CB8AC3E}">
        <p14:creationId xmlns:p14="http://schemas.microsoft.com/office/powerpoint/2010/main" val="58225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F6A6-2158-4F95-CD38-8F531CF28B17}"/>
              </a:ext>
            </a:extLst>
          </p:cNvPr>
          <p:cNvSpPr>
            <a:spLocks noGrp="1"/>
          </p:cNvSpPr>
          <p:nvPr>
            <p:ph type="title"/>
          </p:nvPr>
        </p:nvSpPr>
        <p:spPr>
          <a:xfrm>
            <a:off x="540000" y="360000"/>
            <a:ext cx="9601200" cy="722639"/>
          </a:xfrm>
        </p:spPr>
        <p:txBody>
          <a:bodyPr/>
          <a:lstStyle/>
          <a:p>
            <a:r>
              <a:rPr lang="fr-CA" dirty="0">
                <a:solidFill>
                  <a:srgbClr val="000000"/>
                </a:solidFill>
              </a:rPr>
              <a:t>Exonération de la réduction </a:t>
            </a:r>
            <a:endParaRPr lang="en-US" dirty="0">
              <a:solidFill>
                <a:srgbClr val="000000"/>
              </a:solidFill>
            </a:endParaRPr>
          </a:p>
        </p:txBody>
      </p:sp>
      <p:sp>
        <p:nvSpPr>
          <p:cNvPr id="8" name="TextBox 7">
            <a:extLst>
              <a:ext uri="{FF2B5EF4-FFF2-40B4-BE49-F238E27FC236}">
                <a16:creationId xmlns:a16="http://schemas.microsoft.com/office/drawing/2014/main" id="{B574C0D4-B126-1253-7406-1576386F0BB5}"/>
              </a:ext>
            </a:extLst>
          </p:cNvPr>
          <p:cNvSpPr txBox="1"/>
          <p:nvPr>
            <p:custDataLst>
              <p:tags r:id="rId1"/>
            </p:custDataLst>
          </p:nvPr>
        </p:nvSpPr>
        <p:spPr>
          <a:xfrm>
            <a:off x="378192" y="1481556"/>
            <a:ext cx="9949032" cy="5078313"/>
          </a:xfrm>
          <a:prstGeom prst="rect">
            <a:avLst/>
          </a:prstGeom>
          <a:noFill/>
        </p:spPr>
        <p:txBody>
          <a:bodyPr wrap="square" lIns="91440" tIns="45720" rIns="91440" bIns="45720" rtlCol="0" anchor="t">
            <a:spAutoFit/>
          </a:bodyPr>
          <a:lstStyle/>
          <a:p>
            <a:pPr marL="342900" indent="-342900">
              <a:spcAft>
                <a:spcPts val="800"/>
              </a:spcAft>
              <a:buFont typeface="Arial" panose="020B0604020202020204" pitchFamily="34" charset="0"/>
              <a:buChar char="•"/>
            </a:pPr>
            <a:r>
              <a:rPr lang="fr-CA" sz="2400" dirty="0">
                <a:solidFill>
                  <a:srgbClr val="000000"/>
                </a:solidFill>
              </a:rPr>
              <a:t>Critères d’admissibilité: </a:t>
            </a:r>
          </a:p>
          <a:p>
            <a:pPr marL="800100" lvl="1" indent="-342900">
              <a:spcAft>
                <a:spcPts val="800"/>
              </a:spcAft>
              <a:buFont typeface="Arial" panose="020B0604020202020204" pitchFamily="34" charset="0"/>
              <a:buChar char="•"/>
            </a:pPr>
            <a:r>
              <a:rPr lang="fr-FR" sz="2000" dirty="0">
                <a:solidFill>
                  <a:srgbClr val="000000"/>
                </a:solidFill>
              </a:rPr>
              <a:t>Cessation d’emploi involontaire</a:t>
            </a:r>
            <a:r>
              <a:rPr lang="fr-FR" sz="2000" dirty="0">
                <a:solidFill>
                  <a:schemeClr val="bg1"/>
                </a:solidFill>
              </a:rPr>
              <a:t>.</a:t>
            </a:r>
          </a:p>
          <a:p>
            <a:pPr marL="800100" lvl="1" indent="-342900">
              <a:spcAft>
                <a:spcPts val="800"/>
              </a:spcAft>
              <a:buFont typeface="Arial" panose="020B0604020202020204" pitchFamily="34" charset="0"/>
              <a:buChar char="•"/>
            </a:pPr>
            <a:r>
              <a:rPr lang="fr-FR" sz="2000" dirty="0">
                <a:solidFill>
                  <a:srgbClr val="000000"/>
                </a:solidFill>
              </a:rPr>
              <a:t>Employé nommé pour une période indéterminée</a:t>
            </a:r>
            <a:r>
              <a:rPr lang="fr-FR" sz="2000" dirty="0">
                <a:solidFill>
                  <a:schemeClr val="bg1"/>
                </a:solidFill>
              </a:rPr>
              <a:t> .</a:t>
            </a:r>
            <a:endParaRPr lang="fr-FR" sz="2000" dirty="0">
              <a:solidFill>
                <a:srgbClr val="000000"/>
              </a:solidFill>
            </a:endParaRPr>
          </a:p>
          <a:p>
            <a:pPr marL="800100" lvl="1" indent="-342900">
              <a:spcAft>
                <a:spcPts val="800"/>
              </a:spcAft>
              <a:buFont typeface="Arial" panose="020B0604020202020204" pitchFamily="34" charset="0"/>
              <a:buChar char="•"/>
            </a:pPr>
            <a:r>
              <a:rPr lang="fr-FR" sz="2000" dirty="0">
                <a:solidFill>
                  <a:srgbClr val="000000"/>
                </a:solidFill>
              </a:rPr>
              <a:t>Employé à la fonction publique pendant une période ou des périodes totalisant aux moins 10 ans</a:t>
            </a:r>
            <a:r>
              <a:rPr lang="fr-FR" sz="2000" dirty="0">
                <a:solidFill>
                  <a:schemeClr val="bg1"/>
                </a:solidFill>
              </a:rPr>
              <a:t> .</a:t>
            </a:r>
            <a:endParaRPr lang="fr-FR" sz="2000" dirty="0">
              <a:solidFill>
                <a:srgbClr val="000000"/>
              </a:solidFill>
            </a:endParaRPr>
          </a:p>
          <a:p>
            <a:pPr marL="800100" lvl="1" indent="-342900">
              <a:spcAft>
                <a:spcPts val="800"/>
              </a:spcAft>
              <a:buFont typeface="Arial" panose="020B0604020202020204" pitchFamily="34" charset="0"/>
              <a:buChar char="•"/>
            </a:pPr>
            <a:r>
              <a:rPr lang="fr-FR" sz="2000" dirty="0">
                <a:solidFill>
                  <a:srgbClr val="000000"/>
                </a:solidFill>
              </a:rPr>
              <a:t>Au moins 55 ans d'âge et moins de 60 ans si participant avant 2013</a:t>
            </a:r>
            <a:r>
              <a:rPr lang="fr-FR" sz="2000" dirty="0">
                <a:solidFill>
                  <a:schemeClr val="bg1"/>
                </a:solidFill>
              </a:rPr>
              <a:t> .</a:t>
            </a:r>
            <a:endParaRPr lang="fr-FR" sz="2000" dirty="0">
              <a:solidFill>
                <a:srgbClr val="000000"/>
              </a:solidFill>
            </a:endParaRPr>
          </a:p>
          <a:p>
            <a:pPr marL="800100" lvl="1" indent="-342900">
              <a:spcAft>
                <a:spcPts val="800"/>
              </a:spcAft>
              <a:buFont typeface="Arial" panose="020B0604020202020204" pitchFamily="34" charset="0"/>
              <a:buChar char="•"/>
            </a:pPr>
            <a:r>
              <a:rPr lang="fr-FR" sz="2000" dirty="0">
                <a:solidFill>
                  <a:srgbClr val="000000"/>
                </a:solidFill>
              </a:rPr>
              <a:t>Au moins 60 ans d'âge et moins de 65 ans si participant à compter de 2013</a:t>
            </a:r>
            <a:r>
              <a:rPr lang="fr-FR" sz="2000" dirty="0">
                <a:solidFill>
                  <a:schemeClr val="bg1"/>
                </a:solidFill>
              </a:rPr>
              <a:t> .</a:t>
            </a:r>
            <a:endParaRPr lang="fr-FR" sz="2000" dirty="0">
              <a:solidFill>
                <a:srgbClr val="000000"/>
              </a:solidFill>
            </a:endParaRPr>
          </a:p>
          <a:p>
            <a:pPr marL="800100" lvl="1" indent="-342900">
              <a:spcAft>
                <a:spcPts val="800"/>
              </a:spcAft>
              <a:buFont typeface="Arial" panose="020B0604020202020204" pitchFamily="34" charset="0"/>
              <a:buChar char="•"/>
            </a:pPr>
            <a:r>
              <a:rPr lang="fr-FR" sz="2000" dirty="0">
                <a:solidFill>
                  <a:srgbClr val="000000"/>
                </a:solidFill>
              </a:rPr>
              <a:t>Au moins deux années de service ouvrant droit à pension</a:t>
            </a:r>
            <a:r>
              <a:rPr lang="fr-FR" sz="2000" dirty="0">
                <a:solidFill>
                  <a:schemeClr val="bg1"/>
                </a:solidFill>
              </a:rPr>
              <a:t> .</a:t>
            </a:r>
            <a:endParaRPr lang="fr-FR" sz="2000" dirty="0">
              <a:solidFill>
                <a:srgbClr val="000000"/>
              </a:solidFill>
            </a:endParaRPr>
          </a:p>
          <a:p>
            <a:pPr marL="800100" lvl="1" indent="-342900">
              <a:spcAft>
                <a:spcPts val="800"/>
              </a:spcAft>
              <a:buFont typeface="Arial" panose="020B0604020202020204" pitchFamily="34" charset="0"/>
              <a:buChar char="•"/>
            </a:pPr>
            <a:r>
              <a:rPr lang="fr-FR" sz="2000" dirty="0">
                <a:solidFill>
                  <a:srgbClr val="000000"/>
                </a:solidFill>
              </a:rPr>
              <a:t>Option pour une allocation annuelle</a:t>
            </a:r>
            <a:r>
              <a:rPr lang="fr-FR" sz="2000" dirty="0">
                <a:solidFill>
                  <a:schemeClr val="bg1"/>
                </a:solidFill>
              </a:rPr>
              <a:t> .</a:t>
            </a:r>
            <a:endParaRPr lang="fr-FR" sz="2000" dirty="0">
              <a:solidFill>
                <a:srgbClr val="000000"/>
              </a:solidFill>
            </a:endParaRPr>
          </a:p>
          <a:p>
            <a:pPr marL="800100" lvl="1" indent="-342900">
              <a:spcAft>
                <a:spcPts val="800"/>
              </a:spcAft>
              <a:buFont typeface="Arial" panose="020B0604020202020204" pitchFamily="34" charset="0"/>
              <a:buChar char="•"/>
            </a:pPr>
            <a:r>
              <a:rPr lang="fr-FR" sz="2000" dirty="0">
                <a:solidFill>
                  <a:srgbClr val="000000"/>
                </a:solidFill>
              </a:rPr>
              <a:t>L'administrateur général ou l'autorité déléguée confirme que les exigences ont été respectées en remplissant le formulaire d’exonération de la réduction de la pension (PWGSC-TPSGC 2429)</a:t>
            </a:r>
          </a:p>
          <a:p>
            <a:pPr>
              <a:spcAft>
                <a:spcPts val="800"/>
              </a:spcAft>
            </a:pPr>
            <a:endParaRPr lang="en-CA" sz="2000" dirty="0"/>
          </a:p>
        </p:txBody>
      </p:sp>
      <p:sp>
        <p:nvSpPr>
          <p:cNvPr id="3" name="Slide Number Placeholder 3">
            <a:extLst>
              <a:ext uri="{FF2B5EF4-FFF2-40B4-BE49-F238E27FC236}">
                <a16:creationId xmlns:a16="http://schemas.microsoft.com/office/drawing/2014/main" id="{D37D390D-3AED-853F-1719-C5F0D5616518}"/>
              </a:ext>
            </a:extLst>
          </p:cNvPr>
          <p:cNvSpPr>
            <a:spLocks noGrp="1"/>
          </p:cNvSpPr>
          <p:nvPr>
            <p:ph type="sldNum" sz="quarter" idx="12"/>
          </p:nvPr>
        </p:nvSpPr>
        <p:spPr>
          <a:xfrm>
            <a:off x="8808720" y="6356350"/>
            <a:ext cx="2743200" cy="365125"/>
          </a:xfrm>
        </p:spPr>
        <p:txBody>
          <a:bodyPr/>
          <a:lstStyle/>
          <a:p>
            <a:fld id="{CB8C0070-AC95-4E25-AAB3-0DDC6EE6265B}" type="slidenum">
              <a:rPr lang="en-CA" noProof="0" smtClean="0"/>
              <a:t>18</a:t>
            </a:fld>
            <a:endParaRPr lang="en-CA" noProof="0"/>
          </a:p>
        </p:txBody>
      </p:sp>
    </p:spTree>
    <p:extLst>
      <p:ext uri="{BB962C8B-B14F-4D97-AF65-F5344CB8AC3E}">
        <p14:creationId xmlns:p14="http://schemas.microsoft.com/office/powerpoint/2010/main" val="186508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0EE6-75C8-4643-9E58-A473A20A487F}"/>
              </a:ext>
            </a:extLst>
          </p:cNvPr>
          <p:cNvSpPr>
            <a:spLocks noGrp="1"/>
          </p:cNvSpPr>
          <p:nvPr>
            <p:ph type="title"/>
            <p:custDataLst>
              <p:tags r:id="rId1"/>
            </p:custDataLst>
          </p:nvPr>
        </p:nvSpPr>
        <p:spPr>
          <a:xfrm>
            <a:off x="360000" y="324000"/>
            <a:ext cx="9601200" cy="705159"/>
          </a:xfrm>
        </p:spPr>
        <p:txBody>
          <a:bodyPr/>
          <a:lstStyle/>
          <a:p>
            <a:r>
              <a:rPr lang="fr-CA" noProof="0" dirty="0">
                <a:solidFill>
                  <a:srgbClr val="020202"/>
                </a:solidFill>
              </a:rPr>
              <a:t>Retenues</a:t>
            </a:r>
          </a:p>
        </p:txBody>
      </p:sp>
      <p:sp>
        <p:nvSpPr>
          <p:cNvPr id="4" name="TextBox 3">
            <a:extLst>
              <a:ext uri="{FF2B5EF4-FFF2-40B4-BE49-F238E27FC236}">
                <a16:creationId xmlns:a16="http://schemas.microsoft.com/office/drawing/2014/main" id="{00E650C9-F558-0B10-E77F-06F0F4A62BE5}"/>
              </a:ext>
            </a:extLst>
          </p:cNvPr>
          <p:cNvSpPr txBox="1"/>
          <p:nvPr>
            <p:custDataLst>
              <p:tags r:id="rId2"/>
            </p:custDataLst>
          </p:nvPr>
        </p:nvSpPr>
        <p:spPr>
          <a:xfrm>
            <a:off x="991673" y="1285402"/>
            <a:ext cx="3580327" cy="400110"/>
          </a:xfrm>
          <a:prstGeom prst="rect">
            <a:avLst/>
          </a:prstGeom>
          <a:noFill/>
        </p:spPr>
        <p:txBody>
          <a:bodyPr wrap="square" lIns="91440" tIns="45720" rIns="91440" bIns="45720" rtlCol="0" anchor="t">
            <a:spAutoFit/>
          </a:bodyPr>
          <a:lstStyle/>
          <a:p>
            <a:r>
              <a:rPr lang="fr-CA" sz="2000" noProof="0" dirty="0">
                <a:solidFill>
                  <a:srgbClr val="020202"/>
                </a:solidFill>
              </a:rPr>
              <a:t>Se poursuivent :</a:t>
            </a:r>
          </a:p>
        </p:txBody>
      </p:sp>
      <p:sp>
        <p:nvSpPr>
          <p:cNvPr id="3" name="TextBox 2">
            <a:extLst>
              <a:ext uri="{FF2B5EF4-FFF2-40B4-BE49-F238E27FC236}">
                <a16:creationId xmlns:a16="http://schemas.microsoft.com/office/drawing/2014/main" id="{B8178CB0-FADD-B26E-FD31-949C572800B7}"/>
              </a:ext>
            </a:extLst>
          </p:cNvPr>
          <p:cNvSpPr txBox="1"/>
          <p:nvPr>
            <p:custDataLst>
              <p:tags r:id="rId3"/>
            </p:custDataLst>
          </p:nvPr>
        </p:nvSpPr>
        <p:spPr>
          <a:xfrm>
            <a:off x="700391" y="1755612"/>
            <a:ext cx="4603303" cy="1204601"/>
          </a:xfrm>
          <a:prstGeom prst="rect">
            <a:avLst/>
          </a:prstGeom>
          <a:noFill/>
        </p:spPr>
        <p:txBody>
          <a:bodyPr wrap="none" lIns="0" tIns="45720" rIns="0" bIns="45720" numCol="1" spcCol="0" rtlCol="0" anchor="t">
            <a:noAutofit/>
          </a:bodyPr>
          <a:lstStyle/>
          <a:p>
            <a:pPr marL="742950" lvl="1" indent="-285750">
              <a:buFont typeface="Arial"/>
              <a:buChar char="•"/>
            </a:pPr>
            <a:r>
              <a:rPr lang="fr-CA" noProof="0" dirty="0">
                <a:solidFill>
                  <a:srgbClr val="020202"/>
                </a:solidFill>
              </a:rPr>
              <a:t>Impôt sur le revenu</a:t>
            </a:r>
            <a:r>
              <a:rPr lang="fr-CA" noProof="0" dirty="0">
                <a:solidFill>
                  <a:schemeClr val="bg1"/>
                </a:solidFill>
              </a:rPr>
              <a:t>.</a:t>
            </a:r>
            <a:endParaRPr lang="fr-CA" noProof="0" dirty="0">
              <a:solidFill>
                <a:schemeClr val="bg1"/>
              </a:solidFill>
              <a:cs typeface="Arial"/>
            </a:endParaRPr>
          </a:p>
          <a:p>
            <a:pPr marL="742950" lvl="1" indent="-285750">
              <a:buFont typeface="Arial" panose="05000000000000000000" pitchFamily="2" charset="2"/>
              <a:buChar char="•"/>
            </a:pPr>
            <a:r>
              <a:rPr lang="fr-CA" noProof="0" dirty="0">
                <a:solidFill>
                  <a:srgbClr val="020202"/>
                </a:solidFill>
              </a:rPr>
              <a:t>Versements de rachat</a:t>
            </a:r>
            <a:r>
              <a:rPr lang="fr-CA" noProof="0" dirty="0">
                <a:solidFill>
                  <a:schemeClr val="bg1"/>
                </a:solidFill>
              </a:rPr>
              <a:t>.</a:t>
            </a:r>
            <a:endParaRPr lang="fr-CA" sz="1400" noProof="0" dirty="0">
              <a:solidFill>
                <a:schemeClr val="bg1"/>
              </a:solidFill>
            </a:endParaRPr>
          </a:p>
          <a:p>
            <a:pPr marL="742950" lvl="1" indent="-285750">
              <a:buFont typeface="Arial" panose="05000000000000000000" pitchFamily="2" charset="2"/>
              <a:buChar char="•"/>
            </a:pPr>
            <a:r>
              <a:rPr lang="fr-CA" noProof="0" dirty="0">
                <a:solidFill>
                  <a:srgbClr val="020202"/>
                </a:solidFill>
              </a:rPr>
              <a:t>Cotisations en souffrance</a:t>
            </a:r>
            <a:r>
              <a:rPr lang="fr-CA" noProof="0" dirty="0">
                <a:solidFill>
                  <a:schemeClr val="bg1"/>
                </a:solidFill>
              </a:rPr>
              <a:t>.</a:t>
            </a:r>
            <a:r>
              <a:rPr lang="fr-CA" noProof="0" dirty="0">
                <a:solidFill>
                  <a:srgbClr val="020202"/>
                </a:solidFill>
              </a:rPr>
              <a:t> </a:t>
            </a:r>
            <a:endParaRPr lang="fr-CA" sz="1400" noProof="0" dirty="0">
              <a:solidFill>
                <a:srgbClr val="020202"/>
              </a:solidFill>
              <a:cs typeface="Arial"/>
            </a:endParaRPr>
          </a:p>
          <a:p>
            <a:pPr marL="742950" lvl="1" indent="-285750">
              <a:buFont typeface="Arial" panose="05000000000000000000" pitchFamily="2" charset="2"/>
              <a:buChar char="•"/>
            </a:pPr>
            <a:r>
              <a:rPr lang="fr-CA" noProof="0" dirty="0">
                <a:solidFill>
                  <a:srgbClr val="020202"/>
                </a:solidFill>
              </a:rPr>
              <a:t>Dette envers l’État</a:t>
            </a:r>
            <a:r>
              <a:rPr lang="fr-CA" noProof="0" dirty="0">
                <a:solidFill>
                  <a:schemeClr val="bg1"/>
                </a:solidFill>
              </a:rPr>
              <a:t>.</a:t>
            </a:r>
            <a:endParaRPr lang="fr-CA" noProof="0" dirty="0">
              <a:solidFill>
                <a:schemeClr val="bg1"/>
              </a:solidFill>
              <a:cs typeface="Arial"/>
            </a:endParaRPr>
          </a:p>
        </p:txBody>
      </p:sp>
      <p:sp>
        <p:nvSpPr>
          <p:cNvPr id="6" name="TextBox 5">
            <a:extLst>
              <a:ext uri="{FF2B5EF4-FFF2-40B4-BE49-F238E27FC236}">
                <a16:creationId xmlns:a16="http://schemas.microsoft.com/office/drawing/2014/main" id="{157FDBB9-DB5E-A2A1-B54D-5A8E2C8BEB33}"/>
              </a:ext>
            </a:extLst>
          </p:cNvPr>
          <p:cNvSpPr txBox="1"/>
          <p:nvPr>
            <p:custDataLst>
              <p:tags r:id="rId4"/>
            </p:custDataLst>
          </p:nvPr>
        </p:nvSpPr>
        <p:spPr>
          <a:xfrm>
            <a:off x="5280878" y="2704314"/>
            <a:ext cx="7181850" cy="400110"/>
          </a:xfrm>
          <a:prstGeom prst="rect">
            <a:avLst/>
          </a:prstGeom>
          <a:noFill/>
        </p:spPr>
        <p:txBody>
          <a:bodyPr wrap="square" lIns="91440" tIns="45720" rIns="91440" bIns="45720" rtlCol="0" anchor="t">
            <a:spAutoFit/>
          </a:bodyPr>
          <a:lstStyle/>
          <a:p>
            <a:r>
              <a:rPr lang="fr-CA" sz="2000" noProof="0" dirty="0">
                <a:solidFill>
                  <a:srgbClr val="020202"/>
                </a:solidFill>
              </a:rPr>
              <a:t>Optionnelles :</a:t>
            </a:r>
          </a:p>
        </p:txBody>
      </p:sp>
      <p:sp>
        <p:nvSpPr>
          <p:cNvPr id="5" name="TextBox 4">
            <a:extLst>
              <a:ext uri="{FF2B5EF4-FFF2-40B4-BE49-F238E27FC236}">
                <a16:creationId xmlns:a16="http://schemas.microsoft.com/office/drawing/2014/main" id="{15E445B4-B253-5CC9-C648-04AEDCD872A9}"/>
              </a:ext>
            </a:extLst>
          </p:cNvPr>
          <p:cNvSpPr txBox="1"/>
          <p:nvPr>
            <p:custDataLst>
              <p:tags r:id="rId5"/>
            </p:custDataLst>
          </p:nvPr>
        </p:nvSpPr>
        <p:spPr>
          <a:xfrm>
            <a:off x="4885378" y="3122705"/>
            <a:ext cx="5970689" cy="1158380"/>
          </a:xfrm>
          <a:prstGeom prst="rect">
            <a:avLst/>
          </a:prstGeom>
          <a:noFill/>
        </p:spPr>
        <p:txBody>
          <a:bodyPr wrap="none" lIns="0" rIns="0" numCol="1" spcCol="0" rtlCol="0">
            <a:noAutofit/>
          </a:bodyPr>
          <a:lstStyle/>
          <a:p>
            <a:pPr marL="742950" lvl="1" indent="-285750">
              <a:buFont typeface="Arial" panose="05000000000000000000" pitchFamily="2" charset="2"/>
              <a:buChar char="•"/>
            </a:pPr>
            <a:r>
              <a:rPr lang="fr-CA" noProof="0" dirty="0">
                <a:solidFill>
                  <a:srgbClr val="020202"/>
                </a:solidFill>
                <a:cs typeface="Calibri" panose="020F0502020204030204" pitchFamily="34" charset="0"/>
              </a:rPr>
              <a:t>Prestation supplémentaire de décès*</a:t>
            </a:r>
            <a:r>
              <a:rPr lang="fr-CA" noProof="0" dirty="0">
                <a:solidFill>
                  <a:schemeClr val="bg1"/>
                </a:solidFill>
                <a:cs typeface="Calibri" panose="020F0502020204030204" pitchFamily="34" charset="0"/>
              </a:rPr>
              <a:t>.</a:t>
            </a:r>
            <a:endParaRPr lang="fr-CA" noProof="0" dirty="0">
              <a:solidFill>
                <a:schemeClr val="bg1"/>
              </a:solidFill>
              <a:cs typeface="Arial"/>
            </a:endParaRPr>
          </a:p>
          <a:p>
            <a:pPr marL="742950" lvl="1" indent="-285750">
              <a:buFont typeface="Arial" panose="05000000000000000000" pitchFamily="2" charset="2"/>
              <a:buChar char="•"/>
            </a:pPr>
            <a:r>
              <a:rPr lang="fr-CA" noProof="0" dirty="0">
                <a:solidFill>
                  <a:srgbClr val="020202"/>
                </a:solidFill>
                <a:cs typeface="Calibri" panose="020F0502020204030204" pitchFamily="34" charset="0"/>
              </a:rPr>
              <a:t>Régime de soins de santé de la fonction publique*</a:t>
            </a:r>
            <a:r>
              <a:rPr lang="fr-CA" noProof="0" dirty="0">
                <a:solidFill>
                  <a:schemeClr val="bg1"/>
                </a:solidFill>
                <a:cs typeface="Calibri" panose="020F0502020204030204" pitchFamily="34" charset="0"/>
              </a:rPr>
              <a:t>.</a:t>
            </a:r>
            <a:endParaRPr lang="fr-CA" noProof="0" dirty="0">
              <a:solidFill>
                <a:schemeClr val="bg1"/>
              </a:solidFill>
            </a:endParaRPr>
          </a:p>
          <a:p>
            <a:pPr marL="742950" lvl="1" indent="-285750">
              <a:buFont typeface="Arial" panose="05000000000000000000" pitchFamily="2" charset="2"/>
              <a:buChar char="•"/>
            </a:pPr>
            <a:r>
              <a:rPr lang="fr-CA" noProof="0" dirty="0">
                <a:solidFill>
                  <a:srgbClr val="020202"/>
                </a:solidFill>
                <a:cs typeface="Calibri" panose="020F0502020204030204" pitchFamily="34" charset="0"/>
              </a:rPr>
              <a:t>Régime de services dentaires pour les pensionnés*</a:t>
            </a:r>
            <a:r>
              <a:rPr lang="fr-CA" noProof="0" dirty="0">
                <a:solidFill>
                  <a:schemeClr val="bg1"/>
                </a:solidFill>
                <a:cs typeface="Calibri" panose="020F0502020204030204" pitchFamily="34" charset="0"/>
              </a:rPr>
              <a:t>. </a:t>
            </a:r>
            <a:endParaRPr lang="fr-CA" noProof="0" dirty="0">
              <a:solidFill>
                <a:schemeClr val="bg1"/>
              </a:solidFill>
              <a:cs typeface="Calibri"/>
            </a:endParaRPr>
          </a:p>
          <a:p>
            <a:pPr marL="742950" lvl="1" indent="-285750">
              <a:buFont typeface="Arial" panose="05000000000000000000" pitchFamily="2" charset="2"/>
              <a:buChar char="•"/>
            </a:pPr>
            <a:r>
              <a:rPr lang="fr-CA" noProof="0" dirty="0">
                <a:solidFill>
                  <a:srgbClr val="020202"/>
                </a:solidFill>
                <a:cs typeface="Calibri" panose="020F0502020204030204" pitchFamily="34" charset="0"/>
              </a:rPr>
              <a:t>Impôts supplémentaires</a:t>
            </a:r>
            <a:r>
              <a:rPr lang="fr-CA" noProof="0" dirty="0">
                <a:solidFill>
                  <a:schemeClr val="bg1"/>
                </a:solidFill>
                <a:cs typeface="Calibri" panose="020F0502020204030204" pitchFamily="34" charset="0"/>
              </a:rPr>
              <a:t>.</a:t>
            </a:r>
          </a:p>
          <a:p>
            <a:pPr marL="742950" lvl="1" indent="-285750">
              <a:buFont typeface="Arial" panose="05000000000000000000" pitchFamily="2" charset="2"/>
              <a:buChar char="•"/>
            </a:pPr>
            <a:endParaRPr lang="fr-CA" noProof="0" dirty="0">
              <a:cs typeface="Calibri"/>
            </a:endParaRPr>
          </a:p>
        </p:txBody>
      </p:sp>
      <p:sp>
        <p:nvSpPr>
          <p:cNvPr id="9" name="TextBox 8">
            <a:extLst>
              <a:ext uri="{FF2B5EF4-FFF2-40B4-BE49-F238E27FC236}">
                <a16:creationId xmlns:a16="http://schemas.microsoft.com/office/drawing/2014/main" id="{307FDEAD-75F8-35AB-0C6C-60C586769FD6}"/>
              </a:ext>
            </a:extLst>
          </p:cNvPr>
          <p:cNvSpPr txBox="1"/>
          <p:nvPr>
            <p:custDataLst>
              <p:tags r:id="rId6"/>
            </p:custDataLst>
          </p:nvPr>
        </p:nvSpPr>
        <p:spPr>
          <a:xfrm>
            <a:off x="5303694" y="4287759"/>
            <a:ext cx="4834419" cy="307777"/>
          </a:xfrm>
          <a:prstGeom prst="rect">
            <a:avLst/>
          </a:prstGeom>
          <a:noFill/>
        </p:spPr>
        <p:txBody>
          <a:bodyPr wrap="square" rtlCol="0">
            <a:spAutoFit/>
          </a:bodyPr>
          <a:lstStyle/>
          <a:p>
            <a:r>
              <a:rPr lang="fr-CA" sz="1400" kern="0" noProof="0" dirty="0">
                <a:solidFill>
                  <a:srgbClr val="020202"/>
                </a:solidFill>
                <a:ea typeface="Verdana" pitchFamily="34" charset="0"/>
                <a:cs typeface="Arial" panose="020B0604020202020204" pitchFamily="34" charset="0"/>
              </a:rPr>
              <a:t>*Taxe de vente applicable pour les résidents de ON et QC</a:t>
            </a:r>
            <a:endParaRPr lang="fr-CA" sz="1400" noProof="0" dirty="0">
              <a:solidFill>
                <a:srgbClr val="020202"/>
              </a:solidFill>
              <a:cs typeface="Arial" panose="020B0604020202020204" pitchFamily="34" charset="0"/>
            </a:endParaRPr>
          </a:p>
        </p:txBody>
      </p:sp>
      <p:sp>
        <p:nvSpPr>
          <p:cNvPr id="8" name="TextBox 7">
            <a:extLst>
              <a:ext uri="{FF2B5EF4-FFF2-40B4-BE49-F238E27FC236}">
                <a16:creationId xmlns:a16="http://schemas.microsoft.com/office/drawing/2014/main" id="{6BC9F040-26B7-2780-98FC-51F6BE0E7450}"/>
              </a:ext>
            </a:extLst>
          </p:cNvPr>
          <p:cNvSpPr txBox="1"/>
          <p:nvPr>
            <p:custDataLst>
              <p:tags r:id="rId7"/>
            </p:custDataLst>
          </p:nvPr>
        </p:nvSpPr>
        <p:spPr>
          <a:xfrm>
            <a:off x="991673" y="4241592"/>
            <a:ext cx="4086165" cy="400110"/>
          </a:xfrm>
          <a:prstGeom prst="rect">
            <a:avLst/>
          </a:prstGeom>
          <a:noFill/>
        </p:spPr>
        <p:txBody>
          <a:bodyPr wrap="square" rtlCol="0">
            <a:spAutoFit/>
          </a:bodyPr>
          <a:lstStyle/>
          <a:p>
            <a:r>
              <a:rPr lang="fr-CA" sz="2000" noProof="0" dirty="0">
                <a:solidFill>
                  <a:srgbClr val="020202"/>
                </a:solidFill>
              </a:rPr>
              <a:t>Cessent :</a:t>
            </a:r>
          </a:p>
        </p:txBody>
      </p:sp>
      <p:sp>
        <p:nvSpPr>
          <p:cNvPr id="7" name="TextBox 6">
            <a:extLst>
              <a:ext uri="{FF2B5EF4-FFF2-40B4-BE49-F238E27FC236}">
                <a16:creationId xmlns:a16="http://schemas.microsoft.com/office/drawing/2014/main" id="{70D36852-D671-266F-7E37-09684979DF77}"/>
              </a:ext>
            </a:extLst>
          </p:cNvPr>
          <p:cNvSpPr txBox="1"/>
          <p:nvPr>
            <p:custDataLst>
              <p:tags r:id="rId8"/>
            </p:custDataLst>
          </p:nvPr>
        </p:nvSpPr>
        <p:spPr>
          <a:xfrm>
            <a:off x="843674" y="4742740"/>
            <a:ext cx="8258762" cy="1816243"/>
          </a:xfrm>
          <a:prstGeom prst="rect">
            <a:avLst/>
          </a:prstGeom>
          <a:noFill/>
        </p:spPr>
        <p:txBody>
          <a:bodyPr wrap="none" lIns="0" rIns="540000" numCol="1" spcCol="0" rtlCol="0">
            <a:noAutofit/>
          </a:bodyPr>
          <a:lstStyle/>
          <a:p>
            <a:pPr marL="742950" lvl="1" indent="-285750">
              <a:buSzPct val="100000"/>
              <a:buFont typeface="Arial" panose="05000000000000000000" pitchFamily="2" charset="2"/>
              <a:buChar char="•"/>
            </a:pPr>
            <a:r>
              <a:rPr lang="fr-CA" noProof="0" dirty="0">
                <a:solidFill>
                  <a:srgbClr val="020202"/>
                </a:solidFill>
                <a:cs typeface="Calibri" panose="020F0502020204030204" pitchFamily="34" charset="0"/>
              </a:rPr>
              <a:t>Cotisations de pension</a:t>
            </a:r>
            <a:r>
              <a:rPr lang="fr-CA" noProof="0" dirty="0">
                <a:solidFill>
                  <a:schemeClr val="bg1"/>
                </a:solidFill>
                <a:cs typeface="Calibri" panose="020F0502020204030204" pitchFamily="34" charset="0"/>
              </a:rPr>
              <a:t>.</a:t>
            </a:r>
            <a:endParaRPr lang="fr-CA" noProof="0" dirty="0">
              <a:solidFill>
                <a:schemeClr val="bg1"/>
              </a:solidFill>
              <a:cs typeface="Calibri"/>
            </a:endParaRPr>
          </a:p>
          <a:p>
            <a:pPr marL="742950" lvl="1" indent="-285750">
              <a:buSzPct val="100000"/>
              <a:buFont typeface="Arial" panose="05000000000000000000" pitchFamily="2" charset="2"/>
              <a:buChar char="•"/>
            </a:pPr>
            <a:r>
              <a:rPr lang="fr-CA" noProof="0" dirty="0">
                <a:solidFill>
                  <a:srgbClr val="020202"/>
                </a:solidFill>
                <a:cs typeface="Calibri" panose="020F0502020204030204" pitchFamily="34" charset="0"/>
              </a:rPr>
              <a:t>Assurance-invalidité</a:t>
            </a:r>
            <a:r>
              <a:rPr lang="fr-CA" noProof="0" dirty="0">
                <a:solidFill>
                  <a:schemeClr val="bg1"/>
                </a:solidFill>
                <a:cs typeface="Calibri" panose="020F0502020204030204" pitchFamily="34" charset="0"/>
              </a:rPr>
              <a:t>.</a:t>
            </a:r>
          </a:p>
          <a:p>
            <a:pPr marL="742950" lvl="1" indent="-285750">
              <a:buSzPct val="100000"/>
              <a:buFont typeface="Arial" panose="05000000000000000000" pitchFamily="2" charset="2"/>
              <a:buChar char="•"/>
            </a:pPr>
            <a:r>
              <a:rPr lang="fr-CA" noProof="0" dirty="0">
                <a:solidFill>
                  <a:srgbClr val="020202"/>
                </a:solidFill>
                <a:cs typeface="Calibri" panose="020F0502020204030204" pitchFamily="34" charset="0"/>
              </a:rPr>
              <a:t>Assurance-emploi et RPC/RRQ</a:t>
            </a:r>
            <a:r>
              <a:rPr lang="fr-CA" noProof="0" dirty="0">
                <a:solidFill>
                  <a:schemeClr val="bg1"/>
                </a:solidFill>
                <a:cs typeface="Calibri" panose="020F0502020204030204" pitchFamily="34" charset="0"/>
              </a:rPr>
              <a:t>.</a:t>
            </a:r>
            <a:endParaRPr lang="fr-CA" noProof="0" dirty="0">
              <a:solidFill>
                <a:schemeClr val="bg1"/>
              </a:solidFill>
              <a:cs typeface="Calibri"/>
            </a:endParaRPr>
          </a:p>
          <a:p>
            <a:pPr marL="742950" lvl="1" indent="-285750">
              <a:buSzPct val="100000"/>
              <a:buFont typeface="Arial" panose="05000000000000000000" pitchFamily="2" charset="2"/>
              <a:buChar char="•"/>
            </a:pPr>
            <a:r>
              <a:rPr lang="fr-CA" noProof="0" dirty="0">
                <a:solidFill>
                  <a:srgbClr val="020202"/>
                </a:solidFill>
                <a:cs typeface="Calibri" panose="020F0502020204030204" pitchFamily="34" charset="0"/>
              </a:rPr>
              <a:t>Cotisations syndicales</a:t>
            </a:r>
            <a:r>
              <a:rPr lang="fr-CA" noProof="0" dirty="0">
                <a:solidFill>
                  <a:schemeClr val="bg1"/>
                </a:solidFill>
                <a:cs typeface="Calibri" panose="020F0502020204030204" pitchFamily="34" charset="0"/>
              </a:rPr>
              <a:t>.</a:t>
            </a:r>
          </a:p>
          <a:p>
            <a:pPr marL="742950" lvl="1" indent="-285750">
              <a:buSzPct val="100000"/>
              <a:buFont typeface="Arial" panose="05000000000000000000" pitchFamily="2" charset="2"/>
              <a:buChar char="•"/>
            </a:pPr>
            <a:r>
              <a:rPr lang="fr-CA" noProof="0" dirty="0">
                <a:solidFill>
                  <a:srgbClr val="020202"/>
                </a:solidFill>
                <a:cs typeface="Calibri" panose="020F0502020204030204" pitchFamily="34" charset="0"/>
              </a:rPr>
              <a:t>Régime d’assurance pour les cadres de gestion de la fonction publique</a:t>
            </a:r>
            <a:r>
              <a:rPr lang="fr-CA" noProof="0" dirty="0">
                <a:solidFill>
                  <a:schemeClr val="bg1"/>
                </a:solidFill>
                <a:cs typeface="Calibri" panose="020F0502020204030204" pitchFamily="34" charset="0"/>
              </a:rPr>
              <a:t>.</a:t>
            </a:r>
          </a:p>
          <a:p>
            <a:pPr marL="742950" lvl="1" indent="-285750">
              <a:buSzPct val="100000"/>
              <a:buFont typeface="Arial" panose="05000000000000000000" pitchFamily="2" charset="2"/>
              <a:buChar char="•"/>
            </a:pPr>
            <a:endParaRPr lang="fr-CA" noProof="0" dirty="0">
              <a:cs typeface="Calibri"/>
            </a:endParaRPr>
          </a:p>
        </p:txBody>
      </p:sp>
      <p:sp>
        <p:nvSpPr>
          <p:cNvPr id="10" name="Slide Number Placeholder 9">
            <a:extLst>
              <a:ext uri="{FF2B5EF4-FFF2-40B4-BE49-F238E27FC236}">
                <a16:creationId xmlns:a16="http://schemas.microsoft.com/office/drawing/2014/main" id="{35D00D2D-EBC2-3408-8308-FE9570FD09F0}"/>
              </a:ext>
            </a:extLst>
          </p:cNvPr>
          <p:cNvSpPr>
            <a:spLocks noGrp="1"/>
          </p:cNvSpPr>
          <p:nvPr>
            <p:ph type="sldNum" sz="quarter" idx="12"/>
          </p:nvPr>
        </p:nvSpPr>
        <p:spPr/>
        <p:txBody>
          <a:bodyPr/>
          <a:lstStyle/>
          <a:p>
            <a:fld id="{CB8C0070-AC95-4E25-AAB3-0DDC6EE6265B}" type="slidenum">
              <a:rPr lang="fr-CA" noProof="0" smtClean="0"/>
              <a:t>19</a:t>
            </a:fld>
            <a:endParaRPr lang="fr-CA" noProof="0" dirty="0"/>
          </a:p>
        </p:txBody>
      </p:sp>
    </p:spTree>
    <p:extLst>
      <p:ext uri="{BB962C8B-B14F-4D97-AF65-F5344CB8AC3E}">
        <p14:creationId xmlns:p14="http://schemas.microsoft.com/office/powerpoint/2010/main" val="201923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3C3F-FF8A-0402-975C-8380511B9264}"/>
              </a:ext>
            </a:extLst>
          </p:cNvPr>
          <p:cNvSpPr>
            <a:spLocks noGrp="1"/>
          </p:cNvSpPr>
          <p:nvPr>
            <p:ph type="title"/>
            <p:custDataLst>
              <p:tags r:id="rId1"/>
            </p:custDataLst>
          </p:nvPr>
        </p:nvSpPr>
        <p:spPr>
          <a:xfrm>
            <a:off x="360000" y="324000"/>
            <a:ext cx="9601200" cy="1131569"/>
          </a:xfrm>
        </p:spPr>
        <p:txBody>
          <a:bodyPr/>
          <a:lstStyle/>
          <a:p>
            <a:r>
              <a:rPr lang="fr-CA" sz="4000" noProof="0" dirty="0">
                <a:solidFill>
                  <a:srgbClr val="020202"/>
                </a:solidFill>
              </a:rPr>
              <a:t>Sujets du jour</a:t>
            </a:r>
            <a:endParaRPr lang="fr-CA" noProof="0" dirty="0">
              <a:solidFill>
                <a:srgbClr val="020202"/>
              </a:solidFill>
              <a:cs typeface="Arial"/>
            </a:endParaRPr>
          </a:p>
        </p:txBody>
      </p:sp>
      <p:sp>
        <p:nvSpPr>
          <p:cNvPr id="3" name="TextBox 2">
            <a:extLst>
              <a:ext uri="{FF2B5EF4-FFF2-40B4-BE49-F238E27FC236}">
                <a16:creationId xmlns:a16="http://schemas.microsoft.com/office/drawing/2014/main" id="{26148432-837B-8351-A83A-C5438ECFA86E}"/>
              </a:ext>
            </a:extLst>
          </p:cNvPr>
          <p:cNvSpPr txBox="1"/>
          <p:nvPr>
            <p:custDataLst>
              <p:tags r:id="rId2"/>
            </p:custDataLst>
          </p:nvPr>
        </p:nvSpPr>
        <p:spPr>
          <a:xfrm>
            <a:off x="0" y="1988524"/>
            <a:ext cx="11070078" cy="2959396"/>
          </a:xfrm>
          <a:prstGeom prst="rect">
            <a:avLst/>
          </a:prstGeom>
          <a:noFill/>
        </p:spPr>
        <p:txBody>
          <a:bodyPr wrap="square" lIns="90000" tIns="45720" rIns="91440" bIns="45720" numCol="2" rtlCol="0" anchor="t">
            <a:noAutofit/>
          </a:bodyPr>
          <a:lstStyle/>
          <a:p>
            <a:pPr marL="420370" indent="-342900">
              <a:spcBef>
                <a:spcPts val="750"/>
              </a:spcBef>
              <a:buClr>
                <a:srgbClr val="020202"/>
              </a:buClr>
              <a:buSzPct val="75000"/>
              <a:buFont typeface="Arial" panose="020B0604020202020204" pitchFamily="34" charset="0"/>
              <a:buChar char="•"/>
            </a:pPr>
            <a:r>
              <a:rPr lang="fr-CA" sz="2400" noProof="0" dirty="0">
                <a:solidFill>
                  <a:srgbClr val="020202"/>
                </a:solidFill>
              </a:rPr>
              <a:t>Site web Pension et avantages</a:t>
            </a:r>
            <a:r>
              <a:rPr lang="fr-CA" sz="2400" noProof="0" dirty="0">
                <a:solidFill>
                  <a:schemeClr val="bg1"/>
                </a:solidFill>
              </a:rPr>
              <a:t>..</a:t>
            </a:r>
            <a:endParaRPr lang="fr-CA" sz="2400" kern="0" noProof="0" dirty="0">
              <a:cs typeface="Arial" charset="0"/>
            </a:endParaRPr>
          </a:p>
          <a:p>
            <a:pPr marL="420370" indent="-342900">
              <a:spcBef>
                <a:spcPts val="750"/>
              </a:spcBef>
              <a:buClr>
                <a:srgbClr val="020202"/>
              </a:buClr>
              <a:buSzPct val="75000"/>
              <a:buFont typeface="Arial" panose="020B0604020202020204" pitchFamily="34" charset="0"/>
              <a:buChar char="•"/>
            </a:pPr>
            <a:r>
              <a:rPr lang="fr-CA" sz="2400" noProof="0" dirty="0">
                <a:solidFill>
                  <a:srgbClr val="020202"/>
                </a:solidFill>
              </a:rPr>
              <a:t>Calcul des prestations </a:t>
            </a:r>
            <a:r>
              <a:rPr lang="fr-CA" sz="2400" noProof="0" dirty="0">
                <a:solidFill>
                  <a:schemeClr val="bg1"/>
                </a:solidFill>
              </a:rPr>
              <a:t>. </a:t>
            </a:r>
          </a:p>
          <a:p>
            <a:pPr marL="420370" indent="-342900">
              <a:spcBef>
                <a:spcPts val="750"/>
              </a:spcBef>
              <a:buClr>
                <a:srgbClr val="020202"/>
              </a:buClr>
              <a:buSzPct val="75000"/>
              <a:buFont typeface="Arial" panose="020B0604020202020204" pitchFamily="34" charset="0"/>
              <a:buChar char="•"/>
            </a:pPr>
            <a:r>
              <a:rPr lang="fr-CA" sz="2400" noProof="0" dirty="0">
                <a:solidFill>
                  <a:srgbClr val="020202"/>
                </a:solidFill>
              </a:rPr>
              <a:t>Options des prestations</a:t>
            </a:r>
            <a:r>
              <a:rPr lang="fr-CA" sz="2400" noProof="0" dirty="0"/>
              <a:t> </a:t>
            </a:r>
            <a:r>
              <a:rPr lang="fr-CA" sz="2400" noProof="0" dirty="0">
                <a:solidFill>
                  <a:schemeClr val="bg1"/>
                </a:solidFill>
              </a:rPr>
              <a:t>.</a:t>
            </a:r>
          </a:p>
          <a:p>
            <a:pPr marL="420370" indent="-342900">
              <a:spcBef>
                <a:spcPts val="750"/>
              </a:spcBef>
              <a:buClr>
                <a:srgbClr val="020202"/>
              </a:buClr>
              <a:buSzPct val="75000"/>
              <a:buFont typeface="Arial" panose="020B0604020202020204" pitchFamily="34" charset="0"/>
              <a:buChar char="•"/>
            </a:pPr>
            <a:r>
              <a:rPr lang="fr-CA" sz="2400" noProof="0" dirty="0">
                <a:solidFill>
                  <a:srgbClr val="020202"/>
                </a:solidFill>
              </a:rPr>
              <a:t>Retenues</a:t>
            </a:r>
            <a:r>
              <a:rPr lang="fr-CA" sz="2400" noProof="0" dirty="0"/>
              <a:t> </a:t>
            </a:r>
            <a:r>
              <a:rPr lang="fr-CA" sz="2400" noProof="0" dirty="0">
                <a:solidFill>
                  <a:schemeClr val="bg1"/>
                </a:solidFill>
              </a:rPr>
              <a:t>.</a:t>
            </a:r>
          </a:p>
          <a:p>
            <a:pPr marL="420370" indent="-342900">
              <a:spcBef>
                <a:spcPts val="750"/>
              </a:spcBef>
              <a:buClr>
                <a:srgbClr val="020202"/>
              </a:buClr>
              <a:buSzPct val="75000"/>
              <a:buFont typeface="Arial" panose="020B0604020202020204" pitchFamily="34" charset="0"/>
              <a:buChar char="•"/>
            </a:pPr>
            <a:r>
              <a:rPr lang="fr-CA" sz="2400" noProof="0" dirty="0">
                <a:solidFill>
                  <a:srgbClr val="020202"/>
                </a:solidFill>
              </a:rPr>
              <a:t>Indexation</a:t>
            </a:r>
            <a:r>
              <a:rPr lang="fr-CA" sz="2400" noProof="0" dirty="0">
                <a:solidFill>
                  <a:schemeClr val="bg1"/>
                </a:solidFill>
              </a:rPr>
              <a:t>.</a:t>
            </a:r>
          </a:p>
          <a:p>
            <a:pPr marL="420370" indent="-342900">
              <a:spcBef>
                <a:spcPts val="750"/>
              </a:spcBef>
              <a:buClr>
                <a:srgbClr val="020202"/>
              </a:buClr>
              <a:buSzPct val="75000"/>
              <a:buFont typeface="Arial" panose="020B0604020202020204" pitchFamily="34" charset="0"/>
              <a:buChar char="•"/>
            </a:pPr>
            <a:endParaRPr lang="fr-CA" sz="2400" noProof="0" dirty="0"/>
          </a:p>
          <a:p>
            <a:pPr marL="342900" indent="-342900" defTabSz="685800">
              <a:spcBef>
                <a:spcPts val="750"/>
              </a:spcBef>
              <a:buClr>
                <a:srgbClr val="020202"/>
              </a:buClr>
              <a:buSzPct val="75000"/>
              <a:buFont typeface="Arial" panose="020B0604020202020204" pitchFamily="34" charset="0"/>
              <a:buChar char="•"/>
              <a:defRPr/>
            </a:pPr>
            <a:r>
              <a:rPr lang="fr-CA" sz="2400" kern="0" noProof="0" dirty="0">
                <a:solidFill>
                  <a:srgbClr val="020202"/>
                </a:solidFill>
                <a:cs typeface="Arial" charset="0"/>
              </a:rPr>
              <a:t>Prestation supplémentaire de décès</a:t>
            </a:r>
            <a:r>
              <a:rPr lang="fr-CA" sz="2400" kern="0" noProof="0" dirty="0">
                <a:solidFill>
                  <a:schemeClr val="bg1"/>
                </a:solidFill>
                <a:cs typeface="Arial" charset="0"/>
              </a:rPr>
              <a:t>.</a:t>
            </a:r>
            <a:r>
              <a:rPr lang="fr-CA" sz="2400" noProof="0" dirty="0">
                <a:solidFill>
                  <a:srgbClr val="020202"/>
                </a:solidFill>
              </a:rPr>
              <a:t> </a:t>
            </a:r>
            <a:endParaRPr lang="fr-CA" sz="2400" kern="0" noProof="0" dirty="0">
              <a:solidFill>
                <a:srgbClr val="020202"/>
              </a:solidFill>
              <a:cs typeface="Arial" charset="0"/>
            </a:endParaRPr>
          </a:p>
          <a:p>
            <a:pPr marL="342900" indent="-342900" defTabSz="685800">
              <a:spcBef>
                <a:spcPts val="750"/>
              </a:spcBef>
              <a:buClr>
                <a:srgbClr val="020202"/>
              </a:buClr>
              <a:buSzPct val="75000"/>
              <a:buFont typeface="Arial" panose="020B0604020202020204" pitchFamily="34" charset="0"/>
              <a:buChar char="•"/>
              <a:defRPr/>
            </a:pPr>
            <a:r>
              <a:rPr lang="fr-CA" sz="2400" kern="0" noProof="0" dirty="0">
                <a:solidFill>
                  <a:srgbClr val="020202"/>
                </a:solidFill>
                <a:cs typeface="Arial" charset="0"/>
              </a:rPr>
              <a:t>Prestations de survivant</a:t>
            </a:r>
            <a:r>
              <a:rPr lang="fr-CA" sz="2400" kern="0" noProof="0" dirty="0">
                <a:solidFill>
                  <a:schemeClr val="bg1"/>
                </a:solidFill>
                <a:cs typeface="Arial"/>
              </a:rPr>
              <a:t>.</a:t>
            </a:r>
            <a:endParaRPr lang="fr-CA" sz="2400" kern="0" noProof="0" dirty="0">
              <a:solidFill>
                <a:schemeClr val="bg1"/>
              </a:solidFill>
              <a:cs typeface="Arial" charset="0"/>
            </a:endParaRPr>
          </a:p>
          <a:p>
            <a:pPr marL="342900" indent="-342900" defTabSz="685800">
              <a:spcBef>
                <a:spcPts val="750"/>
              </a:spcBef>
              <a:buClr>
                <a:srgbClr val="020202"/>
              </a:buClr>
              <a:buSzPct val="75000"/>
              <a:buFont typeface="Arial" panose="020B0604020202020204" pitchFamily="34" charset="0"/>
              <a:buChar char="•"/>
              <a:defRPr/>
            </a:pPr>
            <a:r>
              <a:rPr lang="fr-CA" sz="2400" kern="0" noProof="0" dirty="0">
                <a:solidFill>
                  <a:srgbClr val="020202"/>
                </a:solidFill>
                <a:cs typeface="Arial" charset="0"/>
              </a:rPr>
              <a:t>Régimes d’assurance collective</a:t>
            </a:r>
            <a:r>
              <a:rPr lang="fr-CA" sz="2400" noProof="0" dirty="0">
                <a:solidFill>
                  <a:srgbClr val="020202"/>
                </a:solidFill>
              </a:rPr>
              <a:t> </a:t>
            </a:r>
            <a:r>
              <a:rPr lang="fr-CA" sz="2400" noProof="0" dirty="0">
                <a:solidFill>
                  <a:schemeClr val="bg1"/>
                </a:solidFill>
              </a:rPr>
              <a:t>.</a:t>
            </a:r>
            <a:endParaRPr lang="fr-CA" sz="2400" kern="0" noProof="0" dirty="0">
              <a:cs typeface="Arial" charset="0"/>
            </a:endParaRPr>
          </a:p>
          <a:p>
            <a:pPr marL="342900" indent="-342900" defTabSz="685800">
              <a:spcBef>
                <a:spcPts val="750"/>
              </a:spcBef>
              <a:buClr>
                <a:srgbClr val="020202"/>
              </a:buClr>
              <a:buSzPct val="75000"/>
              <a:buFont typeface="Arial" panose="020B0604020202020204" pitchFamily="34" charset="0"/>
              <a:buChar char="•"/>
              <a:defRPr/>
            </a:pPr>
            <a:r>
              <a:rPr lang="fr-FR" sz="2400" kern="0" dirty="0">
                <a:solidFill>
                  <a:srgbClr val="020202"/>
                </a:solidFill>
                <a:cs typeface="Arial" charset="0"/>
              </a:rPr>
              <a:t>Processus de préparation à la retraite</a:t>
            </a:r>
            <a:r>
              <a:rPr lang="fr-FR" sz="2400" kern="0" dirty="0">
                <a:solidFill>
                  <a:schemeClr val="bg1"/>
                </a:solidFill>
                <a:cs typeface="Arial" charset="0"/>
              </a:rPr>
              <a:t>.</a:t>
            </a:r>
          </a:p>
          <a:p>
            <a:pPr defTabSz="685800">
              <a:spcBef>
                <a:spcPts val="750"/>
              </a:spcBef>
              <a:buClr>
                <a:srgbClr val="020202"/>
              </a:buClr>
              <a:buSzPct val="75000"/>
              <a:defRPr/>
            </a:pPr>
            <a:r>
              <a:rPr lang="fr-CA" sz="2400" noProof="0" dirty="0">
                <a:solidFill>
                  <a:schemeClr val="bg1"/>
                </a:solidFill>
              </a:rPr>
              <a:t>.</a:t>
            </a:r>
            <a:endParaRPr lang="fr-CA" sz="2400" kern="0" noProof="0" dirty="0">
              <a:cs typeface="Arial" charset="0"/>
            </a:endParaRPr>
          </a:p>
        </p:txBody>
      </p:sp>
      <p:sp>
        <p:nvSpPr>
          <p:cNvPr id="4" name="Slide Number Placeholder 3">
            <a:extLst>
              <a:ext uri="{FF2B5EF4-FFF2-40B4-BE49-F238E27FC236}">
                <a16:creationId xmlns:a16="http://schemas.microsoft.com/office/drawing/2014/main" id="{8CAD2AE8-E43C-0039-ECCC-48CB5B3BF156}"/>
              </a:ext>
            </a:extLst>
          </p:cNvPr>
          <p:cNvSpPr>
            <a:spLocks noGrp="1"/>
          </p:cNvSpPr>
          <p:nvPr>
            <p:ph type="sldNum" sz="quarter" idx="12"/>
          </p:nvPr>
        </p:nvSpPr>
        <p:spPr/>
        <p:txBody>
          <a:bodyPr/>
          <a:lstStyle/>
          <a:p>
            <a:fld id="{CB8C0070-AC95-4E25-AAB3-0DDC6EE6265B}" type="slidenum">
              <a:rPr lang="fr-CA" noProof="0" smtClean="0"/>
              <a:t>2</a:t>
            </a:fld>
            <a:endParaRPr lang="fr-CA" noProof="0" dirty="0"/>
          </a:p>
        </p:txBody>
      </p:sp>
    </p:spTree>
    <p:extLst>
      <p:ext uri="{BB962C8B-B14F-4D97-AF65-F5344CB8AC3E}">
        <p14:creationId xmlns:p14="http://schemas.microsoft.com/office/powerpoint/2010/main" val="265785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3F01-5A8D-46F7-21B4-7C7A93E7F00C}"/>
              </a:ext>
            </a:extLst>
          </p:cNvPr>
          <p:cNvSpPr>
            <a:spLocks noGrp="1"/>
          </p:cNvSpPr>
          <p:nvPr>
            <p:ph type="title"/>
            <p:custDataLst>
              <p:tags r:id="rId1"/>
            </p:custDataLst>
          </p:nvPr>
        </p:nvSpPr>
        <p:spPr>
          <a:xfrm>
            <a:off x="360000" y="324000"/>
            <a:ext cx="10911840" cy="1131569"/>
          </a:xfrm>
        </p:spPr>
        <p:txBody>
          <a:bodyPr vert="horz" lIns="0" tIns="0" rIns="0" bIns="0" rtlCol="0" anchor="t" anchorCtr="0">
            <a:normAutofit/>
          </a:bodyPr>
          <a:lstStyle/>
          <a:p>
            <a:r>
              <a:rPr lang="fr-CA" noProof="0" dirty="0"/>
              <a:t>Indexation</a:t>
            </a:r>
            <a:endParaRPr lang="fr-CA" b="1" kern="1200" baseline="0" noProof="0" dirty="0">
              <a:latin typeface="+mj-lt"/>
              <a:ea typeface="+mj-ea"/>
              <a:cs typeface="+mj-cs"/>
            </a:endParaRPr>
          </a:p>
        </p:txBody>
      </p:sp>
      <p:sp>
        <p:nvSpPr>
          <p:cNvPr id="5" name="TextBox 4">
            <a:extLst>
              <a:ext uri="{FF2B5EF4-FFF2-40B4-BE49-F238E27FC236}">
                <a16:creationId xmlns:a16="http://schemas.microsoft.com/office/drawing/2014/main" id="{DBFDD36E-5146-F66C-A8B1-B2FE9FFB8333}"/>
              </a:ext>
            </a:extLst>
          </p:cNvPr>
          <p:cNvSpPr txBox="1"/>
          <p:nvPr>
            <p:custDataLst>
              <p:tags r:id="rId2"/>
            </p:custDataLst>
          </p:nvPr>
        </p:nvSpPr>
        <p:spPr>
          <a:xfrm>
            <a:off x="2534209" y="1753465"/>
            <a:ext cx="3146744" cy="1107996"/>
          </a:xfrm>
          <a:prstGeom prst="rect">
            <a:avLst/>
          </a:prstGeom>
          <a:noFill/>
        </p:spPr>
        <p:txBody>
          <a:bodyPr wrap="square" lIns="91440" tIns="45720" rIns="91440" bIns="45720" rtlCol="0" anchor="t">
            <a:spAutoFit/>
          </a:bodyPr>
          <a:lstStyle/>
          <a:p>
            <a:r>
              <a:rPr lang="fr-CA" sz="2200" noProof="0" dirty="0"/>
              <a:t>Augmentation annuelle selon le cout de la vie basé sur l’IPC</a:t>
            </a:r>
            <a:r>
              <a:rPr lang="fr-CA" sz="2200" noProof="0" dirty="0">
                <a:solidFill>
                  <a:schemeClr val="bg2"/>
                </a:solidFill>
              </a:rPr>
              <a:t> .</a:t>
            </a:r>
            <a:r>
              <a:rPr lang="fr-CA" sz="2200" noProof="0" dirty="0"/>
              <a:t> </a:t>
            </a:r>
          </a:p>
        </p:txBody>
      </p:sp>
      <p:pic>
        <p:nvPicPr>
          <p:cNvPr id="10" name="Graphic 9">
            <a:extLst>
              <a:ext uri="{FF2B5EF4-FFF2-40B4-BE49-F238E27FC236}">
                <a16:creationId xmlns:a16="http://schemas.microsoft.com/office/drawing/2014/main" id="{1E761676-C31B-B507-EDFF-172C58FACF91}"/>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27696" y="1803600"/>
            <a:ext cx="914400" cy="914400"/>
          </a:xfrm>
          <a:prstGeom prst="rect">
            <a:avLst/>
          </a:prstGeom>
        </p:spPr>
      </p:pic>
      <p:pic>
        <p:nvPicPr>
          <p:cNvPr id="12" name="Graphic 11">
            <a:extLst>
              <a:ext uri="{FF2B5EF4-FFF2-40B4-BE49-F238E27FC236}">
                <a16:creationId xmlns:a16="http://schemas.microsoft.com/office/drawing/2014/main" id="{10E17BB5-42D4-CA13-C120-3B46D994D13B}"/>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10235" y="1802104"/>
            <a:ext cx="914400" cy="914400"/>
          </a:xfrm>
          <a:prstGeom prst="rect">
            <a:avLst/>
          </a:prstGeom>
        </p:spPr>
      </p:pic>
      <p:sp>
        <p:nvSpPr>
          <p:cNvPr id="24" name="TextBox 23">
            <a:extLst>
              <a:ext uri="{FF2B5EF4-FFF2-40B4-BE49-F238E27FC236}">
                <a16:creationId xmlns:a16="http://schemas.microsoft.com/office/drawing/2014/main" id="{7B7E094F-A7B5-D6F2-9308-005561AEB68F}"/>
              </a:ext>
            </a:extLst>
          </p:cNvPr>
          <p:cNvSpPr txBox="1"/>
          <p:nvPr>
            <p:custDataLst>
              <p:tags r:id="rId5"/>
            </p:custDataLst>
          </p:nvPr>
        </p:nvSpPr>
        <p:spPr>
          <a:xfrm>
            <a:off x="7974104" y="1754806"/>
            <a:ext cx="3297735" cy="769441"/>
          </a:xfrm>
          <a:prstGeom prst="rect">
            <a:avLst/>
          </a:prstGeom>
          <a:noFill/>
        </p:spPr>
        <p:txBody>
          <a:bodyPr wrap="square" lIns="91440" tIns="45720" rIns="91440" bIns="45720" rtlCol="0" anchor="t">
            <a:spAutoFit/>
          </a:bodyPr>
          <a:lstStyle/>
          <a:p>
            <a:r>
              <a:rPr lang="fr-CA" sz="2200" noProof="0" dirty="0"/>
              <a:t>Augmentation en vigueur le 1er janvier</a:t>
            </a:r>
            <a:r>
              <a:rPr lang="fr-CA" sz="2200" noProof="0" dirty="0">
                <a:solidFill>
                  <a:schemeClr val="bg2"/>
                </a:solidFill>
              </a:rPr>
              <a:t> .</a:t>
            </a:r>
            <a:endParaRPr lang="fr-CA" sz="2200" noProof="0" dirty="0"/>
          </a:p>
        </p:txBody>
      </p:sp>
      <p:sp>
        <p:nvSpPr>
          <p:cNvPr id="8" name="TextBox 7">
            <a:extLst>
              <a:ext uri="{FF2B5EF4-FFF2-40B4-BE49-F238E27FC236}">
                <a16:creationId xmlns:a16="http://schemas.microsoft.com/office/drawing/2014/main" id="{D659D5A5-65A8-11DD-1B4B-83A47D38080A}"/>
              </a:ext>
            </a:extLst>
          </p:cNvPr>
          <p:cNvSpPr txBox="1"/>
          <p:nvPr>
            <p:custDataLst>
              <p:tags r:id="rId6"/>
            </p:custDataLst>
          </p:nvPr>
        </p:nvSpPr>
        <p:spPr>
          <a:xfrm>
            <a:off x="2534209" y="3709323"/>
            <a:ext cx="3238330" cy="1107996"/>
          </a:xfrm>
          <a:prstGeom prst="rect">
            <a:avLst/>
          </a:prstGeom>
          <a:noFill/>
        </p:spPr>
        <p:txBody>
          <a:bodyPr wrap="square" lIns="91440" tIns="45720" rIns="91440" bIns="45720" anchor="t">
            <a:spAutoFit/>
          </a:bodyPr>
          <a:lstStyle/>
          <a:p>
            <a:r>
              <a:rPr lang="fr-CA" sz="2200" noProof="0" dirty="0"/>
              <a:t>Accumulée à partir du mois suivant la date de cessation</a:t>
            </a:r>
            <a:r>
              <a:rPr lang="fr-CA" sz="2200" noProof="0" dirty="0">
                <a:solidFill>
                  <a:schemeClr val="bg2"/>
                </a:solidFill>
              </a:rPr>
              <a:t> .</a:t>
            </a:r>
            <a:endParaRPr lang="fr-CA" sz="2200" noProof="0" dirty="0"/>
          </a:p>
        </p:txBody>
      </p:sp>
      <p:sp>
        <p:nvSpPr>
          <p:cNvPr id="25" name="TextBox 24">
            <a:extLst>
              <a:ext uri="{FF2B5EF4-FFF2-40B4-BE49-F238E27FC236}">
                <a16:creationId xmlns:a16="http://schemas.microsoft.com/office/drawing/2014/main" id="{14F873BF-B679-C7FB-3AC3-4E40A7D5E0E4}"/>
              </a:ext>
            </a:extLst>
          </p:cNvPr>
          <p:cNvSpPr txBox="1"/>
          <p:nvPr>
            <p:custDataLst>
              <p:tags r:id="rId7"/>
            </p:custDataLst>
          </p:nvPr>
        </p:nvSpPr>
        <p:spPr>
          <a:xfrm>
            <a:off x="7974103" y="3708000"/>
            <a:ext cx="3485079" cy="1446550"/>
          </a:xfrm>
          <a:prstGeom prst="rect">
            <a:avLst/>
          </a:prstGeom>
          <a:noFill/>
        </p:spPr>
        <p:txBody>
          <a:bodyPr wrap="square" lIns="91440" tIns="45720" rIns="91440" bIns="45720" anchor="t">
            <a:spAutoFit/>
          </a:bodyPr>
          <a:lstStyle/>
          <a:p>
            <a:r>
              <a:rPr lang="fr-CA" sz="2200" noProof="0" dirty="0"/>
              <a:t>Première année au prorata basé sur plein mois depuis la fin d’emploi</a:t>
            </a:r>
            <a:r>
              <a:rPr lang="fr-CA" sz="2200" noProof="0" dirty="0">
                <a:solidFill>
                  <a:schemeClr val="bg2"/>
                </a:solidFill>
              </a:rPr>
              <a:t> .</a:t>
            </a:r>
            <a:endParaRPr lang="fr-CA" sz="2200" noProof="0" dirty="0"/>
          </a:p>
        </p:txBody>
      </p:sp>
      <p:pic>
        <p:nvPicPr>
          <p:cNvPr id="27" name="Graphic 26">
            <a:extLst>
              <a:ext uri="{FF2B5EF4-FFF2-40B4-BE49-F238E27FC236}">
                <a16:creationId xmlns:a16="http://schemas.microsoft.com/office/drawing/2014/main" id="{A6F06F44-B29F-90EB-64C1-DFF193CB8A76}"/>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10235" y="3657986"/>
            <a:ext cx="914400" cy="914400"/>
          </a:xfrm>
          <a:prstGeom prst="rect">
            <a:avLst/>
          </a:prstGeom>
        </p:spPr>
      </p:pic>
      <p:pic>
        <p:nvPicPr>
          <p:cNvPr id="29" name="Graphic 28">
            <a:extLst>
              <a:ext uri="{FF2B5EF4-FFF2-40B4-BE49-F238E27FC236}">
                <a16:creationId xmlns:a16="http://schemas.microsoft.com/office/drawing/2014/main" id="{F76931B3-D24C-93D5-9801-FC97F814CBE5}"/>
              </a:ext>
              <a:ext uri="{C183D7F6-B498-43B3-948B-1728B52AA6E4}">
                <adec:decorative xmlns:adec="http://schemas.microsoft.com/office/drawing/2017/decorative" val="1"/>
              </a:ext>
            </a:extLst>
          </p:cNvPr>
          <p:cNvPicPr>
            <a:picLocks noChangeAspect="1"/>
          </p:cNvPicPr>
          <p:nvPr>
            <p:custDataLst>
              <p:tags r:id="rId9"/>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427696" y="3657986"/>
            <a:ext cx="914400" cy="914400"/>
          </a:xfrm>
          <a:prstGeom prst="rect">
            <a:avLst/>
          </a:prstGeom>
        </p:spPr>
      </p:pic>
      <p:sp>
        <p:nvSpPr>
          <p:cNvPr id="3" name="Slide Number Placeholder 2">
            <a:extLst>
              <a:ext uri="{FF2B5EF4-FFF2-40B4-BE49-F238E27FC236}">
                <a16:creationId xmlns:a16="http://schemas.microsoft.com/office/drawing/2014/main" id="{F3163801-B63B-259F-57AF-D0346055B889}"/>
              </a:ext>
            </a:extLst>
          </p:cNvPr>
          <p:cNvSpPr>
            <a:spLocks noGrp="1"/>
          </p:cNvSpPr>
          <p:nvPr>
            <p:ph type="sldNum" sz="quarter" idx="12"/>
          </p:nvPr>
        </p:nvSpPr>
        <p:spPr/>
        <p:txBody>
          <a:bodyPr/>
          <a:lstStyle/>
          <a:p>
            <a:fld id="{CB8C0070-AC95-4E25-AAB3-0DDC6EE6265B}" type="slidenum">
              <a:rPr lang="fr-CA" noProof="0" smtClean="0"/>
              <a:t>20</a:t>
            </a:fld>
            <a:endParaRPr lang="fr-CA" noProof="0" dirty="0"/>
          </a:p>
        </p:txBody>
      </p:sp>
    </p:spTree>
    <p:extLst>
      <p:ext uri="{BB962C8B-B14F-4D97-AF65-F5344CB8AC3E}">
        <p14:creationId xmlns:p14="http://schemas.microsoft.com/office/powerpoint/2010/main" val="386887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C9544-4623-B2CF-D728-029B6753E306}"/>
              </a:ext>
            </a:extLst>
          </p:cNvPr>
          <p:cNvSpPr>
            <a:spLocks noGrp="1"/>
          </p:cNvSpPr>
          <p:nvPr>
            <p:ph type="title"/>
            <p:custDataLst>
              <p:tags r:id="rId1"/>
            </p:custDataLst>
          </p:nvPr>
        </p:nvSpPr>
        <p:spPr>
          <a:xfrm>
            <a:off x="360000" y="324000"/>
            <a:ext cx="9601200" cy="1131569"/>
          </a:xfrm>
        </p:spPr>
        <p:txBody>
          <a:bodyPr/>
          <a:lstStyle/>
          <a:p>
            <a:r>
              <a:rPr lang="fr-CA" noProof="0" dirty="0">
                <a:solidFill>
                  <a:srgbClr val="020202"/>
                </a:solidFill>
              </a:rPr>
              <a:t>Indexation : </a:t>
            </a:r>
            <a:r>
              <a:rPr lang="fr-CA" sz="2800" noProof="0" dirty="0">
                <a:solidFill>
                  <a:srgbClr val="020202"/>
                </a:solidFill>
              </a:rPr>
              <a:t>Exemple</a:t>
            </a:r>
          </a:p>
        </p:txBody>
      </p:sp>
      <p:sp>
        <p:nvSpPr>
          <p:cNvPr id="3" name="TextBox 2">
            <a:extLst>
              <a:ext uri="{FF2B5EF4-FFF2-40B4-BE49-F238E27FC236}">
                <a16:creationId xmlns:a16="http://schemas.microsoft.com/office/drawing/2014/main" id="{51D4222D-2236-B6E2-9E52-1969D5BAFADB}"/>
              </a:ext>
            </a:extLst>
          </p:cNvPr>
          <p:cNvSpPr txBox="1"/>
          <p:nvPr>
            <p:custDataLst>
              <p:tags r:id="rId2"/>
            </p:custDataLst>
          </p:nvPr>
        </p:nvSpPr>
        <p:spPr>
          <a:xfrm>
            <a:off x="692398" y="1670874"/>
            <a:ext cx="5403602" cy="430887"/>
          </a:xfrm>
          <a:prstGeom prst="rect">
            <a:avLst/>
          </a:prstGeom>
          <a:noFill/>
        </p:spPr>
        <p:txBody>
          <a:bodyPr wrap="square" lIns="91440" tIns="45720" rIns="91440" bIns="45720" rtlCol="0" anchor="t">
            <a:spAutoFit/>
          </a:bodyPr>
          <a:lstStyle/>
          <a:p>
            <a:r>
              <a:rPr lang="fr-CA" sz="2200" noProof="0" dirty="0">
                <a:solidFill>
                  <a:srgbClr val="020202"/>
                </a:solidFill>
                <a:cs typeface="Arial" panose="020B0604020202020204" pitchFamily="34" charset="0"/>
              </a:rPr>
              <a:t>Pleine indexation 1er janvier 2025 = 2,7%</a:t>
            </a:r>
            <a:endParaRPr lang="fr-CA" noProof="0" dirty="0">
              <a:solidFill>
                <a:srgbClr val="020202"/>
              </a:solidFill>
            </a:endParaRPr>
          </a:p>
        </p:txBody>
      </p:sp>
      <p:sp>
        <p:nvSpPr>
          <p:cNvPr id="5" name="TextBox 4">
            <a:extLst>
              <a:ext uri="{FF2B5EF4-FFF2-40B4-BE49-F238E27FC236}">
                <a16:creationId xmlns:a16="http://schemas.microsoft.com/office/drawing/2014/main" id="{30C8A342-7C62-6F0F-FC43-43062AC4B934}"/>
              </a:ext>
            </a:extLst>
          </p:cNvPr>
          <p:cNvSpPr txBox="1"/>
          <p:nvPr>
            <p:custDataLst>
              <p:tags r:id="rId3"/>
            </p:custDataLst>
          </p:nvPr>
        </p:nvSpPr>
        <p:spPr>
          <a:xfrm>
            <a:off x="692399" y="2747954"/>
            <a:ext cx="5197650" cy="1107996"/>
          </a:xfrm>
          <a:prstGeom prst="rect">
            <a:avLst/>
          </a:prstGeom>
          <a:noFill/>
        </p:spPr>
        <p:txBody>
          <a:bodyPr wrap="square" lIns="91440" tIns="45720" rIns="91440" bIns="45720" rtlCol="0" anchor="t">
            <a:spAutoFit/>
          </a:bodyPr>
          <a:lstStyle/>
          <a:p>
            <a:r>
              <a:rPr lang="fr-CA" sz="2200" noProof="0" dirty="0">
                <a:solidFill>
                  <a:srgbClr val="020202"/>
                </a:solidFill>
                <a:cs typeface="Arial" panose="020B0604020202020204" pitchFamily="34" charset="0"/>
              </a:rPr>
              <a:t>Première année :</a:t>
            </a:r>
          </a:p>
          <a:p>
            <a:r>
              <a:rPr lang="fr-CA" sz="2200" noProof="0" dirty="0">
                <a:solidFill>
                  <a:srgbClr val="020202"/>
                </a:solidFill>
                <a:ea typeface="Malgun Gothic"/>
                <a:cs typeface="Arial" panose="020B0604020202020204" pitchFamily="34" charset="0"/>
              </a:rPr>
              <a:t>• Dernier jour d’emploi : 30 juillet 2024</a:t>
            </a:r>
            <a:r>
              <a:rPr lang="fr-CA" sz="2200" noProof="0" dirty="0">
                <a:solidFill>
                  <a:schemeClr val="bg1"/>
                </a:solidFill>
                <a:ea typeface="Malgun Gothic"/>
                <a:cs typeface="Arial" panose="020B0604020202020204" pitchFamily="34" charset="0"/>
              </a:rPr>
              <a:t>.</a:t>
            </a:r>
            <a:endParaRPr lang="fr-CA" sz="2200" noProof="0" dirty="0">
              <a:solidFill>
                <a:schemeClr val="bg1"/>
              </a:solidFill>
              <a:cs typeface="Arial" panose="020B0604020202020204" pitchFamily="34" charset="0"/>
            </a:endParaRPr>
          </a:p>
          <a:p>
            <a:r>
              <a:rPr lang="fr-CA" sz="2200" noProof="0" dirty="0">
                <a:solidFill>
                  <a:srgbClr val="020202"/>
                </a:solidFill>
                <a:ea typeface="Malgun Gothic"/>
                <a:cs typeface="Arial" panose="020B0604020202020204" pitchFamily="34" charset="0"/>
              </a:rPr>
              <a:t>• Date de cessation : 31 juillet 2024</a:t>
            </a:r>
            <a:r>
              <a:rPr lang="fr-CA" sz="2200" noProof="0" dirty="0">
                <a:solidFill>
                  <a:schemeClr val="bg1"/>
                </a:solidFill>
                <a:ea typeface="Malgun Gothic"/>
                <a:cs typeface="Arial"/>
              </a:rPr>
              <a:t>.</a:t>
            </a:r>
            <a:r>
              <a:rPr lang="fr-CA" sz="2200" noProof="0" dirty="0">
                <a:latin typeface="Arial"/>
                <a:ea typeface="Malgun Gothic"/>
                <a:cs typeface="Arial"/>
              </a:rPr>
              <a:t> </a:t>
            </a:r>
            <a:endParaRPr lang="fr-CA" noProof="0" dirty="0"/>
          </a:p>
        </p:txBody>
      </p:sp>
      <p:sp>
        <p:nvSpPr>
          <p:cNvPr id="4" name="TextBox 3">
            <a:extLst>
              <a:ext uri="{FF2B5EF4-FFF2-40B4-BE49-F238E27FC236}">
                <a16:creationId xmlns:a16="http://schemas.microsoft.com/office/drawing/2014/main" id="{1CC18E66-F472-09F3-8932-A15E585FB1F3}"/>
              </a:ext>
            </a:extLst>
          </p:cNvPr>
          <p:cNvSpPr txBox="1"/>
          <p:nvPr>
            <p:custDataLst>
              <p:tags r:id="rId4"/>
            </p:custDataLst>
          </p:nvPr>
        </p:nvSpPr>
        <p:spPr>
          <a:xfrm>
            <a:off x="7281746" y="524107"/>
            <a:ext cx="2018371" cy="369332"/>
          </a:xfrm>
          <a:prstGeom prst="rect">
            <a:avLst/>
          </a:prstGeom>
          <a:noFill/>
        </p:spPr>
        <p:txBody>
          <a:bodyPr wrap="square" rtlCol="0">
            <a:spAutoFit/>
          </a:bodyPr>
          <a:lstStyle/>
          <a:p>
            <a:pPr algn="ctr"/>
            <a:r>
              <a:rPr lang="fr-CA" noProof="0" dirty="0"/>
              <a:t>2024</a:t>
            </a:r>
          </a:p>
        </p:txBody>
      </p:sp>
      <p:pic>
        <p:nvPicPr>
          <p:cNvPr id="11" name="Picture 10" descr="Un calendrier avec des chiffres et des mois représentant l’exemple de la diapositive. Il y a un X qui raye tous les mois que le participant étais a l'emploi. Les mois qui ne sont pas biffés correspondent aux mois complets de retraite, qui sont utilisés pour calculer l’indexation au prorata.">
            <a:extLst>
              <a:ext uri="{FF2B5EF4-FFF2-40B4-BE49-F238E27FC236}">
                <a16:creationId xmlns:a16="http://schemas.microsoft.com/office/drawing/2014/main" id="{C50C332B-6BB5-CA18-810F-634D24935477}"/>
              </a:ext>
            </a:extLst>
          </p:cNvPr>
          <p:cNvPicPr>
            <a:picLocks noChangeAspect="1"/>
          </p:cNvPicPr>
          <p:nvPr>
            <p:custDataLst>
              <p:tags r:id="rId5"/>
            </p:custDataLst>
          </p:nvPr>
        </p:nvPicPr>
        <p:blipFill>
          <a:blip r:embed="rId17"/>
          <a:stretch>
            <a:fillRect/>
          </a:stretch>
        </p:blipFill>
        <p:spPr>
          <a:xfrm>
            <a:off x="5957888" y="898525"/>
            <a:ext cx="4886325" cy="5645150"/>
          </a:xfrm>
          <a:prstGeom prst="rect">
            <a:avLst/>
          </a:prstGeom>
        </p:spPr>
      </p:pic>
      <p:sp>
        <p:nvSpPr>
          <p:cNvPr id="7" name="Oval 6" descr="August 31st is circled">
            <a:extLst>
              <a:ext uri="{FF2B5EF4-FFF2-40B4-BE49-F238E27FC236}">
                <a16:creationId xmlns:a16="http://schemas.microsoft.com/office/drawing/2014/main" id="{70ABFA3C-4EB2-279D-D0BD-212A23E3A064}"/>
              </a:ext>
            </a:extLst>
          </p:cNvPr>
          <p:cNvSpPr/>
          <p:nvPr>
            <p:custDataLst>
              <p:tags r:id="rId6"/>
            </p:custDataLst>
          </p:nvPr>
        </p:nvSpPr>
        <p:spPr>
          <a:xfrm>
            <a:off x="6674494" y="4851098"/>
            <a:ext cx="286871" cy="22411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9" name="TextBox 18">
            <a:extLst>
              <a:ext uri="{FF2B5EF4-FFF2-40B4-BE49-F238E27FC236}">
                <a16:creationId xmlns:a16="http://schemas.microsoft.com/office/drawing/2014/main" id="{95CE7700-CC57-CC31-C141-569EBCEA5DCE}"/>
              </a:ext>
            </a:extLst>
          </p:cNvPr>
          <p:cNvSpPr txBox="1"/>
          <p:nvPr>
            <p:custDataLst>
              <p:tags r:id="rId7"/>
            </p:custDataLst>
          </p:nvPr>
        </p:nvSpPr>
        <p:spPr>
          <a:xfrm>
            <a:off x="692398" y="4143212"/>
            <a:ext cx="4886325" cy="1415772"/>
          </a:xfrm>
          <a:prstGeom prst="rect">
            <a:avLst/>
          </a:prstGeom>
          <a:noFill/>
        </p:spPr>
        <p:txBody>
          <a:bodyPr wrap="square" lIns="91440" tIns="45720" rIns="91440" bIns="45720" rtlCol="0" anchor="t">
            <a:spAutoFit/>
          </a:bodyPr>
          <a:lstStyle/>
          <a:p>
            <a:pPr marL="0" indent="0">
              <a:buNone/>
            </a:pPr>
            <a:endParaRPr lang="fr-CA" sz="2200" noProof="0" dirty="0">
              <a:ea typeface="Malgun Gothic"/>
              <a:cs typeface="Arial" panose="020B0604020202020204" pitchFamily="34" charset="0"/>
            </a:endParaRPr>
          </a:p>
          <a:p>
            <a:r>
              <a:rPr lang="fr-CA" sz="2200" noProof="0" dirty="0">
                <a:solidFill>
                  <a:srgbClr val="020202"/>
                </a:solidFill>
                <a:cs typeface="Arial" panose="020B0604020202020204" pitchFamily="34" charset="0"/>
              </a:rPr>
              <a:t>Au prorata 5/12 = 0,41666 X 2,7 %</a:t>
            </a:r>
          </a:p>
          <a:p>
            <a:pPr marL="0" indent="0">
              <a:buNone/>
            </a:pPr>
            <a:r>
              <a:rPr lang="fr-CA" sz="2200" noProof="0" dirty="0">
                <a:solidFill>
                  <a:srgbClr val="020202"/>
                </a:solidFill>
                <a:ea typeface="Malgun Gothic"/>
                <a:cs typeface="Arial" panose="020B0604020202020204" pitchFamily="34" charset="0"/>
              </a:rPr>
              <a:t>Première augmentation = 1,12 %</a:t>
            </a:r>
            <a:r>
              <a:rPr lang="fr-CA" sz="2200" noProof="0" dirty="0">
                <a:solidFill>
                  <a:schemeClr val="bg1"/>
                </a:solidFill>
                <a:ea typeface="Malgun Gothic"/>
                <a:cs typeface="Arial" panose="020B0604020202020204" pitchFamily="34" charset="0"/>
              </a:rPr>
              <a:t>.</a:t>
            </a:r>
            <a:endParaRPr lang="fr-CA" sz="2200" noProof="0" dirty="0">
              <a:solidFill>
                <a:schemeClr val="bg1"/>
              </a:solidFill>
              <a:cs typeface="Arial" panose="020B0604020202020204" pitchFamily="34" charset="0"/>
            </a:endParaRPr>
          </a:p>
          <a:p>
            <a:endParaRPr lang="fr-CA" noProof="0" dirty="0"/>
          </a:p>
        </p:txBody>
      </p:sp>
      <p:sp>
        <p:nvSpPr>
          <p:cNvPr id="12" name="Multiply 16">
            <a:extLst>
              <a:ext uri="{FF2B5EF4-FFF2-40B4-BE49-F238E27FC236}">
                <a16:creationId xmlns:a16="http://schemas.microsoft.com/office/drawing/2014/main" id="{E0F0AAFE-9C03-F80D-5BE0-D25D05F03B7B}"/>
              </a:ext>
              <a:ext uri="{C183D7F6-B498-43B3-948B-1728B52AA6E4}">
                <adec:decorative xmlns:adec="http://schemas.microsoft.com/office/drawing/2017/decorative" val="1"/>
              </a:ext>
            </a:extLst>
          </p:cNvPr>
          <p:cNvSpPr/>
          <p:nvPr>
            <p:custDataLst>
              <p:tags r:id="rId8"/>
            </p:custDataLst>
          </p:nvPr>
        </p:nvSpPr>
        <p:spPr>
          <a:xfrm>
            <a:off x="8073131" y="15291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latin typeface="Calibri" panose="020F0502020204030204" pitchFamily="34" charset="0"/>
              <a:cs typeface="Calibri" panose="020F0502020204030204" pitchFamily="34" charset="0"/>
            </a:endParaRPr>
          </a:p>
        </p:txBody>
      </p:sp>
      <p:sp>
        <p:nvSpPr>
          <p:cNvPr id="13" name="Multiply 16">
            <a:extLst>
              <a:ext uri="{FF2B5EF4-FFF2-40B4-BE49-F238E27FC236}">
                <a16:creationId xmlns:a16="http://schemas.microsoft.com/office/drawing/2014/main" id="{587C1EAC-581D-4161-55CE-70D8329CBA02}"/>
              </a:ext>
              <a:ext uri="{C183D7F6-B498-43B3-948B-1728B52AA6E4}">
                <adec:decorative xmlns:adec="http://schemas.microsoft.com/office/drawing/2017/decorative" val="1"/>
              </a:ext>
            </a:extLst>
          </p:cNvPr>
          <p:cNvSpPr/>
          <p:nvPr>
            <p:custDataLst>
              <p:tags r:id="rId9"/>
            </p:custDataLst>
          </p:nvPr>
        </p:nvSpPr>
        <p:spPr>
          <a:xfrm>
            <a:off x="9668073" y="15291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latin typeface="Calibri" panose="020F0502020204030204" pitchFamily="34" charset="0"/>
              <a:cs typeface="Calibri" panose="020F0502020204030204" pitchFamily="34" charset="0"/>
            </a:endParaRPr>
          </a:p>
        </p:txBody>
      </p:sp>
      <p:sp>
        <p:nvSpPr>
          <p:cNvPr id="14" name="Multiply 16">
            <a:extLst>
              <a:ext uri="{FF2B5EF4-FFF2-40B4-BE49-F238E27FC236}">
                <a16:creationId xmlns:a16="http://schemas.microsoft.com/office/drawing/2014/main" id="{2E6C1F1D-8CEB-8547-4CE8-7A4DA5CB019D}"/>
              </a:ext>
              <a:ext uri="{C183D7F6-B498-43B3-948B-1728B52AA6E4}">
                <adec:decorative xmlns:adec="http://schemas.microsoft.com/office/drawing/2017/decorative" val="1"/>
              </a:ext>
            </a:extLst>
          </p:cNvPr>
          <p:cNvSpPr/>
          <p:nvPr>
            <p:custDataLst>
              <p:tags r:id="rId10"/>
            </p:custDataLst>
          </p:nvPr>
        </p:nvSpPr>
        <p:spPr>
          <a:xfrm>
            <a:off x="9668073" y="3002364"/>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latin typeface="Calibri" panose="020F0502020204030204" pitchFamily="34" charset="0"/>
              <a:cs typeface="Calibri" panose="020F0502020204030204" pitchFamily="34" charset="0"/>
            </a:endParaRPr>
          </a:p>
        </p:txBody>
      </p:sp>
      <p:sp>
        <p:nvSpPr>
          <p:cNvPr id="8" name="Multiply 16">
            <a:extLst>
              <a:ext uri="{FF2B5EF4-FFF2-40B4-BE49-F238E27FC236}">
                <a16:creationId xmlns:a16="http://schemas.microsoft.com/office/drawing/2014/main" id="{965D01E7-38C1-D60A-C7F3-0CB8E0D2B98A}"/>
              </a:ext>
              <a:ext uri="{C183D7F6-B498-43B3-948B-1728B52AA6E4}">
                <adec:decorative xmlns:adec="http://schemas.microsoft.com/office/drawing/2017/decorative" val="1"/>
              </a:ext>
            </a:extLst>
          </p:cNvPr>
          <p:cNvSpPr/>
          <p:nvPr>
            <p:custDataLst>
              <p:tags r:id="rId11"/>
            </p:custDataLst>
          </p:nvPr>
        </p:nvSpPr>
        <p:spPr>
          <a:xfrm>
            <a:off x="6503589" y="15291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latin typeface="Calibri" panose="020F0502020204030204" pitchFamily="34" charset="0"/>
              <a:cs typeface="Calibri" panose="020F0502020204030204" pitchFamily="34" charset="0"/>
            </a:endParaRPr>
          </a:p>
        </p:txBody>
      </p:sp>
      <p:sp>
        <p:nvSpPr>
          <p:cNvPr id="10" name="Multiply 16">
            <a:extLst>
              <a:ext uri="{FF2B5EF4-FFF2-40B4-BE49-F238E27FC236}">
                <a16:creationId xmlns:a16="http://schemas.microsoft.com/office/drawing/2014/main" id="{29AC4B58-2355-C3F8-35DE-E74006A356B5}"/>
              </a:ext>
              <a:ext uri="{C183D7F6-B498-43B3-948B-1728B52AA6E4}">
                <adec:decorative xmlns:adec="http://schemas.microsoft.com/office/drawing/2017/decorative" val="1"/>
              </a:ext>
            </a:extLst>
          </p:cNvPr>
          <p:cNvSpPr/>
          <p:nvPr>
            <p:custDataLst>
              <p:tags r:id="rId12"/>
            </p:custDataLst>
          </p:nvPr>
        </p:nvSpPr>
        <p:spPr>
          <a:xfrm>
            <a:off x="8073131" y="29388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latin typeface="Calibri" panose="020F0502020204030204" pitchFamily="34" charset="0"/>
              <a:cs typeface="Calibri" panose="020F0502020204030204" pitchFamily="34" charset="0"/>
            </a:endParaRPr>
          </a:p>
        </p:txBody>
      </p:sp>
      <p:sp>
        <p:nvSpPr>
          <p:cNvPr id="9" name="Multiply 16">
            <a:extLst>
              <a:ext uri="{FF2B5EF4-FFF2-40B4-BE49-F238E27FC236}">
                <a16:creationId xmlns:a16="http://schemas.microsoft.com/office/drawing/2014/main" id="{FEA65723-6818-E416-73B4-424DA2E383F2}"/>
              </a:ext>
              <a:ext uri="{C183D7F6-B498-43B3-948B-1728B52AA6E4}">
                <adec:decorative xmlns:adec="http://schemas.microsoft.com/office/drawing/2017/decorative" val="1"/>
              </a:ext>
            </a:extLst>
          </p:cNvPr>
          <p:cNvSpPr/>
          <p:nvPr>
            <p:custDataLst>
              <p:tags r:id="rId13"/>
            </p:custDataLst>
          </p:nvPr>
        </p:nvSpPr>
        <p:spPr>
          <a:xfrm>
            <a:off x="6503589" y="29388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latin typeface="Calibri" panose="020F0502020204030204" pitchFamily="34" charset="0"/>
              <a:cs typeface="Calibri" panose="020F0502020204030204" pitchFamily="34" charset="0"/>
            </a:endParaRPr>
          </a:p>
        </p:txBody>
      </p:sp>
      <p:sp>
        <p:nvSpPr>
          <p:cNvPr id="15" name="Multiply 16">
            <a:extLst>
              <a:ext uri="{FF2B5EF4-FFF2-40B4-BE49-F238E27FC236}">
                <a16:creationId xmlns:a16="http://schemas.microsoft.com/office/drawing/2014/main" id="{A4BC2436-F9AB-A85B-60E6-E698C83B0DB9}"/>
              </a:ext>
              <a:ext uri="{C183D7F6-B498-43B3-948B-1728B52AA6E4}">
                <adec:decorative xmlns:adec="http://schemas.microsoft.com/office/drawing/2017/decorative" val="1"/>
              </a:ext>
            </a:extLst>
          </p:cNvPr>
          <p:cNvSpPr/>
          <p:nvPr>
            <p:custDataLst>
              <p:tags r:id="rId14"/>
            </p:custDataLst>
          </p:nvPr>
        </p:nvSpPr>
        <p:spPr>
          <a:xfrm>
            <a:off x="6504471" y="4359153"/>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519C4D62-4FFC-266C-46ED-FBE148F3DE40}"/>
              </a:ext>
            </a:extLst>
          </p:cNvPr>
          <p:cNvSpPr>
            <a:spLocks noGrp="1"/>
          </p:cNvSpPr>
          <p:nvPr>
            <p:ph type="sldNum" sz="quarter" idx="12"/>
          </p:nvPr>
        </p:nvSpPr>
        <p:spPr/>
        <p:txBody>
          <a:bodyPr/>
          <a:lstStyle/>
          <a:p>
            <a:fld id="{CB8C0070-AC95-4E25-AAB3-0DDC6EE6265B}" type="slidenum">
              <a:rPr lang="fr-CA" noProof="0" smtClean="0"/>
              <a:pPr/>
              <a:t>21</a:t>
            </a:fld>
            <a:endParaRPr lang="fr-CA" noProof="0" dirty="0"/>
          </a:p>
        </p:txBody>
      </p:sp>
    </p:spTree>
    <p:extLst>
      <p:ext uri="{BB962C8B-B14F-4D97-AF65-F5344CB8AC3E}">
        <p14:creationId xmlns:p14="http://schemas.microsoft.com/office/powerpoint/2010/main" val="16835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BAED-19E8-F35B-E717-8E20C52CCC30}"/>
              </a:ext>
            </a:extLst>
          </p:cNvPr>
          <p:cNvSpPr>
            <a:spLocks noGrp="1"/>
          </p:cNvSpPr>
          <p:nvPr>
            <p:ph type="title"/>
            <p:custDataLst>
              <p:tags r:id="rId1"/>
            </p:custDataLst>
          </p:nvPr>
        </p:nvSpPr>
        <p:spPr>
          <a:xfrm>
            <a:off x="360000" y="324000"/>
            <a:ext cx="10403793" cy="1215842"/>
          </a:xfrm>
        </p:spPr>
        <p:txBody>
          <a:bodyPr>
            <a:normAutofit fontScale="90000"/>
          </a:bodyPr>
          <a:lstStyle/>
          <a:p>
            <a:r>
              <a:rPr lang="fr-CA" sz="4400" noProof="0" dirty="0">
                <a:solidFill>
                  <a:srgbClr val="020202"/>
                </a:solidFill>
              </a:rPr>
              <a:t>Prestation supplémentaire de décès (PSD)</a:t>
            </a:r>
            <a:br>
              <a:rPr lang="fr-CA" noProof="0" dirty="0">
                <a:solidFill>
                  <a:srgbClr val="020202"/>
                </a:solidFill>
              </a:rPr>
            </a:br>
            <a:r>
              <a:rPr lang="fr-CA" sz="3100" b="0" noProof="0" dirty="0">
                <a:solidFill>
                  <a:srgbClr val="020202"/>
                </a:solidFill>
              </a:rPr>
              <a:t>(Similaire à une assurance vie temporaire)</a:t>
            </a:r>
          </a:p>
        </p:txBody>
      </p:sp>
      <p:sp>
        <p:nvSpPr>
          <p:cNvPr id="7" name="TextBox 6">
            <a:extLst>
              <a:ext uri="{FF2B5EF4-FFF2-40B4-BE49-F238E27FC236}">
                <a16:creationId xmlns:a16="http://schemas.microsoft.com/office/drawing/2014/main" id="{DA9F536D-7B6C-B372-4F53-93D170750C43}"/>
              </a:ext>
            </a:extLst>
          </p:cNvPr>
          <p:cNvSpPr txBox="1"/>
          <p:nvPr>
            <p:custDataLst>
              <p:tags r:id="rId2"/>
            </p:custDataLst>
          </p:nvPr>
        </p:nvSpPr>
        <p:spPr>
          <a:xfrm>
            <a:off x="130626" y="1904967"/>
            <a:ext cx="10732991" cy="3391954"/>
          </a:xfrm>
          <a:prstGeom prst="rect">
            <a:avLst/>
          </a:prstGeom>
          <a:noFill/>
          <a:ln>
            <a:solidFill>
              <a:schemeClr val="tx1"/>
            </a:solidFill>
          </a:ln>
        </p:spPr>
        <p:txBody>
          <a:bodyPr wrap="square" lIns="91440" tIns="45720" rIns="91440" bIns="45720" rtlCol="0" anchor="t">
            <a:spAutoFit/>
          </a:bodyPr>
          <a:lstStyle/>
          <a:p>
            <a:pPr marL="252000" indent="-252000">
              <a:lnSpc>
                <a:spcPct val="200000"/>
              </a:lnSpc>
              <a:spcAft>
                <a:spcPts val="1200"/>
              </a:spcAft>
              <a:buFont typeface="Arial" panose="020B0604020202020204" pitchFamily="34" charset="0"/>
              <a:buChar char="•"/>
            </a:pPr>
            <a:r>
              <a:rPr lang="fr-CA" noProof="0" dirty="0">
                <a:solidFill>
                  <a:srgbClr val="000000"/>
                </a:solidFill>
              </a:rPr>
              <a:t>Basée sur salaire annuel ouvrant droit à pension x2 : </a:t>
            </a:r>
            <a:r>
              <a:rPr lang="fr-CA" noProof="0" dirty="0">
                <a:solidFill>
                  <a:srgbClr val="D1397A"/>
                </a:solidFill>
                <a:ea typeface="+mn-lt"/>
                <a:cs typeface="+mn-lt"/>
              </a:rPr>
              <a:t>         ex : </a:t>
            </a:r>
            <a:r>
              <a:rPr lang="fr-CA" dirty="0">
                <a:solidFill>
                  <a:srgbClr val="D1397A"/>
                </a:solidFill>
                <a:ea typeface="+mn-lt"/>
                <a:cs typeface="Segoe UI"/>
              </a:rPr>
              <a:t>151</a:t>
            </a:r>
            <a:r>
              <a:rPr lang="fr-CA" baseline="0" noProof="0" dirty="0">
                <a:solidFill>
                  <a:srgbClr val="D1397A"/>
                </a:solidFill>
                <a:ea typeface="Segoe UI"/>
                <a:cs typeface="Segoe UI"/>
              </a:rPr>
              <a:t> 155 $ </a:t>
            </a:r>
            <a:r>
              <a:rPr lang="fr-CA" noProof="0" dirty="0">
                <a:solidFill>
                  <a:srgbClr val="D1397A"/>
                </a:solidFill>
                <a:ea typeface="Segoe UI"/>
                <a:cs typeface="Arial"/>
              </a:rPr>
              <a:t>x</a:t>
            </a:r>
            <a:r>
              <a:rPr lang="fr-CA" baseline="0" noProof="0" dirty="0">
                <a:solidFill>
                  <a:srgbClr val="D1397A"/>
                </a:solidFill>
                <a:ea typeface="Segoe UI"/>
                <a:cs typeface="Segoe UI"/>
              </a:rPr>
              <a:t> 2 = 302 310 $ arrondi</a:t>
            </a:r>
            <a:r>
              <a:rPr lang="fr-CA" baseline="0" noProof="0" dirty="0">
                <a:solidFill>
                  <a:schemeClr val="bg1"/>
                </a:solidFill>
                <a:ea typeface="Segoe UI"/>
                <a:cs typeface="Segoe UI"/>
              </a:rPr>
              <a:t>.</a:t>
            </a:r>
          </a:p>
          <a:p>
            <a:pPr marL="252000" indent="-252000">
              <a:lnSpc>
                <a:spcPct val="200000"/>
              </a:lnSpc>
              <a:spcAft>
                <a:spcPts val="1200"/>
              </a:spcAft>
              <a:buFont typeface="Arial" panose="020B0604020202020204" pitchFamily="34" charset="0"/>
              <a:buChar char="•"/>
            </a:pPr>
            <a:r>
              <a:rPr lang="fr-CA" noProof="0" dirty="0">
                <a:solidFill>
                  <a:srgbClr val="000000"/>
                </a:solidFill>
              </a:rPr>
              <a:t>Taux mensuel de 1</a:t>
            </a:r>
            <a:r>
              <a:rPr lang="fr-CA" kern="0" noProof="0" dirty="0">
                <a:solidFill>
                  <a:srgbClr val="000000"/>
                </a:solidFill>
              </a:rPr>
              <a:t>5</a:t>
            </a:r>
            <a:r>
              <a:rPr lang="fr-CA" noProof="0" dirty="0">
                <a:solidFill>
                  <a:srgbClr val="000000"/>
                </a:solidFill>
              </a:rPr>
              <a:t>¢</a:t>
            </a:r>
            <a:r>
              <a:rPr kumimoji="0" lang="fr-CA" b="0" i="0" u="none" strike="noStrike" kern="0" cap="none" spc="0" normalizeH="0" baseline="0" noProof="0" dirty="0">
                <a:ln>
                  <a:noFill/>
                </a:ln>
                <a:solidFill>
                  <a:srgbClr val="000000"/>
                </a:solidFill>
                <a:effectLst/>
                <a:uLnTx/>
                <a:uFillTx/>
              </a:rPr>
              <a:t> par tranche de 1 000 $ de</a:t>
            </a:r>
            <a:r>
              <a:rPr kumimoji="0" lang="fr-CA" b="0" i="0" u="none" strike="noStrike" kern="0" cap="none" spc="0" normalizeH="0" noProof="0" dirty="0">
                <a:ln>
                  <a:noFill/>
                </a:ln>
                <a:solidFill>
                  <a:srgbClr val="000000"/>
                </a:solidFill>
                <a:effectLst/>
                <a:uLnTx/>
                <a:uFillTx/>
              </a:rPr>
              <a:t> protection </a:t>
            </a:r>
            <a:r>
              <a:rPr lang="fr-CA" noProof="0" dirty="0">
                <a:solidFill>
                  <a:srgbClr val="000000"/>
                </a:solidFill>
                <a:cs typeface="Arial"/>
              </a:rPr>
              <a:t>:</a:t>
            </a:r>
            <a:r>
              <a:rPr lang="fr-CA" noProof="0" dirty="0">
                <a:solidFill>
                  <a:srgbClr val="D1397A"/>
                </a:solidFill>
                <a:cs typeface="Arial"/>
              </a:rPr>
              <a:t> Protection </a:t>
            </a:r>
            <a:r>
              <a:rPr lang="fr-CA" dirty="0">
                <a:solidFill>
                  <a:srgbClr val="D1397A"/>
                </a:solidFill>
                <a:cs typeface="Arial"/>
              </a:rPr>
              <a:t>3</a:t>
            </a:r>
            <a:r>
              <a:rPr lang="fr-CA" noProof="0" dirty="0">
                <a:solidFill>
                  <a:srgbClr val="D1397A"/>
                </a:solidFill>
                <a:cs typeface="Arial"/>
              </a:rPr>
              <a:t>03 000 $  coût 45,45 $/mois</a:t>
            </a:r>
            <a:r>
              <a:rPr lang="fr-CA" noProof="0" dirty="0">
                <a:solidFill>
                  <a:schemeClr val="bg1"/>
                </a:solidFill>
                <a:cs typeface="Arial"/>
              </a:rPr>
              <a:t>.</a:t>
            </a:r>
          </a:p>
          <a:p>
            <a:pPr marL="252000" indent="-252000">
              <a:lnSpc>
                <a:spcPct val="200000"/>
              </a:lnSpc>
              <a:spcAft>
                <a:spcPts val="1200"/>
              </a:spcAft>
              <a:buFont typeface="Arial" panose="020B0604020202020204" pitchFamily="34" charset="0"/>
              <a:buChar char="•"/>
            </a:pPr>
            <a:r>
              <a:rPr lang="fr-CA" noProof="0" dirty="0">
                <a:solidFill>
                  <a:srgbClr val="000000"/>
                </a:solidFill>
                <a:cs typeface="Arial"/>
              </a:rPr>
              <a:t>Protection gratuite de 10 000 $ à 65 ans :                              </a:t>
            </a:r>
            <a:r>
              <a:rPr lang="fr-CA" noProof="0" dirty="0">
                <a:solidFill>
                  <a:srgbClr val="D1397A"/>
                </a:solidFill>
                <a:cs typeface="Arial"/>
              </a:rPr>
              <a:t>Protection 303 000 $  coût </a:t>
            </a:r>
            <a:r>
              <a:rPr lang="fr-CA" dirty="0">
                <a:solidFill>
                  <a:srgbClr val="D1397A"/>
                </a:solidFill>
                <a:cs typeface="Arial"/>
              </a:rPr>
              <a:t>43</a:t>
            </a:r>
            <a:r>
              <a:rPr lang="fr-CA" noProof="0" dirty="0">
                <a:solidFill>
                  <a:srgbClr val="D1397A"/>
                </a:solidFill>
                <a:cs typeface="Arial"/>
              </a:rPr>
              <a:t>,95 $/mois</a:t>
            </a:r>
            <a:r>
              <a:rPr lang="fr-CA" noProof="0" dirty="0">
                <a:solidFill>
                  <a:schemeClr val="bg1"/>
                </a:solidFill>
                <a:cs typeface="Arial"/>
              </a:rPr>
              <a:t>.</a:t>
            </a:r>
          </a:p>
          <a:p>
            <a:pPr marL="252000" indent="-252000">
              <a:lnSpc>
                <a:spcPct val="200000"/>
              </a:lnSpc>
              <a:spcAft>
                <a:spcPts val="1200"/>
              </a:spcAft>
              <a:buFont typeface="Arial" panose="020B0604020202020204" pitchFamily="34" charset="0"/>
              <a:buChar char="•"/>
            </a:pPr>
            <a:r>
              <a:rPr lang="fr-CA" noProof="0" dirty="0">
                <a:solidFill>
                  <a:srgbClr val="000000"/>
                </a:solidFill>
                <a:cs typeface="Arial"/>
              </a:rPr>
              <a:t>Protection r</a:t>
            </a:r>
            <a:r>
              <a:rPr lang="fr-CA" kern="0" noProof="0" dirty="0">
                <a:solidFill>
                  <a:srgbClr val="000000"/>
                </a:solidFill>
              </a:rPr>
              <a:t>éduit de </a:t>
            </a:r>
            <a:r>
              <a:rPr kumimoji="0" lang="fr-CA" b="0" i="0" u="none" strike="noStrike" kern="0" cap="none" spc="0" normalizeH="0" baseline="0" noProof="0" dirty="0">
                <a:ln>
                  <a:noFill/>
                </a:ln>
                <a:solidFill>
                  <a:srgbClr val="000000"/>
                </a:solidFill>
                <a:effectLst/>
                <a:uLnTx/>
                <a:uFillTx/>
              </a:rPr>
              <a:t>10 % par année à partir</a:t>
            </a:r>
            <a:r>
              <a:rPr kumimoji="0" lang="fr-CA" b="0" i="0" u="none" strike="noStrike" kern="0" cap="none" spc="0" normalizeH="0" noProof="0" dirty="0">
                <a:ln>
                  <a:noFill/>
                </a:ln>
                <a:solidFill>
                  <a:srgbClr val="000000"/>
                </a:solidFill>
                <a:effectLst/>
                <a:uLnTx/>
                <a:uFillTx/>
              </a:rPr>
              <a:t> de 66 ans </a:t>
            </a:r>
            <a:r>
              <a:rPr lang="fr-CA" noProof="0" dirty="0">
                <a:solidFill>
                  <a:srgbClr val="000000"/>
                </a:solidFill>
                <a:cs typeface="Arial"/>
              </a:rPr>
              <a:t>:        </a:t>
            </a:r>
            <a:r>
              <a:rPr lang="fr-CA" noProof="0" dirty="0">
                <a:solidFill>
                  <a:srgbClr val="D1397A"/>
                </a:solidFill>
                <a:cs typeface="Arial"/>
              </a:rPr>
              <a:t>Protection 272 700 $  coût </a:t>
            </a:r>
            <a:r>
              <a:rPr lang="fr-CA" dirty="0">
                <a:solidFill>
                  <a:srgbClr val="D1397A"/>
                </a:solidFill>
                <a:cs typeface="Arial"/>
              </a:rPr>
              <a:t>39,40</a:t>
            </a:r>
            <a:r>
              <a:rPr lang="fr-CA" noProof="0" dirty="0">
                <a:solidFill>
                  <a:srgbClr val="D1397A"/>
                </a:solidFill>
                <a:cs typeface="Arial"/>
              </a:rPr>
              <a:t> $/mois</a:t>
            </a:r>
            <a:r>
              <a:rPr lang="fr-CA" noProof="0" dirty="0">
                <a:solidFill>
                  <a:schemeClr val="bg1"/>
                </a:solidFill>
                <a:cs typeface="Arial"/>
              </a:rPr>
              <a:t>.</a:t>
            </a:r>
            <a:endParaRPr lang="fr-CA" noProof="0" dirty="0">
              <a:solidFill>
                <a:schemeClr val="bg1"/>
              </a:solidFill>
            </a:endParaRPr>
          </a:p>
          <a:p>
            <a:pPr marL="252000" indent="-252000">
              <a:lnSpc>
                <a:spcPct val="200000"/>
              </a:lnSpc>
              <a:spcAft>
                <a:spcPts val="1200"/>
              </a:spcAft>
              <a:buFont typeface="Arial" panose="020B0604020202020204" pitchFamily="34" charset="0"/>
              <a:buChar char="•"/>
            </a:pPr>
            <a:r>
              <a:rPr lang="fr-CA" noProof="0" dirty="0">
                <a:solidFill>
                  <a:srgbClr val="000000"/>
                </a:solidFill>
                <a:cs typeface="Arial"/>
              </a:rPr>
              <a:t>75 et plus : </a:t>
            </a:r>
            <a:r>
              <a:rPr lang="fr-CA" noProof="0" dirty="0">
                <a:solidFill>
                  <a:schemeClr val="bg1"/>
                </a:solidFill>
                <a:cs typeface="Arial"/>
              </a:rPr>
              <a:t>.</a:t>
            </a:r>
            <a:r>
              <a:rPr lang="fr-CA" noProof="0" dirty="0">
                <a:solidFill>
                  <a:srgbClr val="D1397A"/>
                </a:solidFill>
                <a:cs typeface="Arial"/>
              </a:rPr>
              <a:t>                                 Protection 10 000 $  coût 0 $</a:t>
            </a:r>
            <a:r>
              <a:rPr lang="fr-CA" noProof="0" dirty="0">
                <a:solidFill>
                  <a:schemeClr val="bg1"/>
                </a:solidFill>
                <a:cs typeface="Arial"/>
              </a:rPr>
              <a:t>.</a:t>
            </a:r>
          </a:p>
        </p:txBody>
      </p:sp>
      <p:sp>
        <p:nvSpPr>
          <p:cNvPr id="5" name="TextBox 4">
            <a:extLst>
              <a:ext uri="{FF2B5EF4-FFF2-40B4-BE49-F238E27FC236}">
                <a16:creationId xmlns:a16="http://schemas.microsoft.com/office/drawing/2014/main" id="{F0BB02CF-B378-6EF5-F78F-7F262A676E7C}"/>
              </a:ext>
            </a:extLst>
          </p:cNvPr>
          <p:cNvSpPr txBox="1"/>
          <p:nvPr/>
        </p:nvSpPr>
        <p:spPr>
          <a:xfrm>
            <a:off x="130627" y="5817688"/>
            <a:ext cx="10633166" cy="369332"/>
          </a:xfrm>
          <a:prstGeom prst="rect">
            <a:avLst/>
          </a:prstGeom>
          <a:noFill/>
        </p:spPr>
        <p:txBody>
          <a:bodyPr wrap="square">
            <a:spAutoFit/>
          </a:bodyPr>
          <a:lstStyle/>
          <a:p>
            <a:pPr algn="ctr"/>
            <a:r>
              <a:rPr kumimoji="0" lang="fr-CA" sz="1800" b="0" i="0" u="none" strike="noStrike" kern="0" cap="none" spc="0" normalizeH="0" baseline="0" noProof="0" dirty="0">
                <a:ln>
                  <a:noFill/>
                </a:ln>
                <a:solidFill>
                  <a:srgbClr val="000000"/>
                </a:solidFill>
                <a:effectLst/>
                <a:uLnTx/>
                <a:uFillTx/>
              </a:rPr>
              <a:t>Continue automatiquement si droit </a:t>
            </a:r>
            <a:r>
              <a:rPr lang="fr-CA" sz="1800" kern="0" noProof="0" dirty="0">
                <a:solidFill>
                  <a:srgbClr val="000000"/>
                </a:solidFill>
              </a:rPr>
              <a:t>à une pension dans les 30 jours suivant la cessation</a:t>
            </a:r>
            <a:endParaRPr lang="fr-CA" noProof="0" dirty="0"/>
          </a:p>
        </p:txBody>
      </p:sp>
      <p:sp>
        <p:nvSpPr>
          <p:cNvPr id="4" name="Slide Number Placeholder 3">
            <a:extLst>
              <a:ext uri="{FF2B5EF4-FFF2-40B4-BE49-F238E27FC236}">
                <a16:creationId xmlns:a16="http://schemas.microsoft.com/office/drawing/2014/main" id="{8A2EBCB2-AD46-4AA0-D95D-F5163E68E791}"/>
              </a:ext>
            </a:extLst>
          </p:cNvPr>
          <p:cNvSpPr>
            <a:spLocks noGrp="1"/>
          </p:cNvSpPr>
          <p:nvPr>
            <p:ph type="sldNum" sz="quarter" idx="12"/>
          </p:nvPr>
        </p:nvSpPr>
        <p:spPr/>
        <p:txBody>
          <a:bodyPr/>
          <a:lstStyle/>
          <a:p>
            <a:fld id="{CB8C0070-AC95-4E25-AAB3-0DDC6EE6265B}" type="slidenum">
              <a:rPr lang="fr-CA" noProof="0" smtClean="0"/>
              <a:pPr/>
              <a:t>22</a:t>
            </a:fld>
            <a:endParaRPr lang="fr-CA" noProof="0" dirty="0"/>
          </a:p>
        </p:txBody>
      </p:sp>
    </p:spTree>
    <p:extLst>
      <p:ext uri="{BB962C8B-B14F-4D97-AF65-F5344CB8AC3E}">
        <p14:creationId xmlns:p14="http://schemas.microsoft.com/office/powerpoint/2010/main" val="180426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BAED-19E8-F35B-E717-8E20C52CCC30}"/>
              </a:ext>
            </a:extLst>
          </p:cNvPr>
          <p:cNvSpPr>
            <a:spLocks noGrp="1"/>
          </p:cNvSpPr>
          <p:nvPr>
            <p:ph type="title"/>
            <p:custDataLst>
              <p:tags r:id="rId1"/>
            </p:custDataLst>
          </p:nvPr>
        </p:nvSpPr>
        <p:spPr>
          <a:xfrm>
            <a:off x="360000" y="324000"/>
            <a:ext cx="11060272" cy="1022614"/>
          </a:xfrm>
        </p:spPr>
        <p:txBody>
          <a:bodyPr>
            <a:normAutofit/>
          </a:bodyPr>
          <a:lstStyle/>
          <a:p>
            <a:r>
              <a:rPr lang="fr-CA" sz="3800" noProof="0" dirty="0">
                <a:solidFill>
                  <a:srgbClr val="020202"/>
                </a:solidFill>
              </a:rPr>
              <a:t>Prestation supplémentaire de décès </a:t>
            </a:r>
            <a:r>
              <a:rPr lang="fr-CA" sz="2800" noProof="0" dirty="0">
                <a:solidFill>
                  <a:srgbClr val="020202"/>
                </a:solidFill>
              </a:rPr>
              <a:t>(PSD) </a:t>
            </a:r>
            <a:r>
              <a:rPr lang="fr-CA" sz="2800" b="0" noProof="0" dirty="0">
                <a:solidFill>
                  <a:srgbClr val="020202"/>
                </a:solidFill>
              </a:rPr>
              <a:t>(Suite)</a:t>
            </a:r>
          </a:p>
        </p:txBody>
      </p:sp>
      <p:sp>
        <p:nvSpPr>
          <p:cNvPr id="6" name="TextBox 5">
            <a:extLst>
              <a:ext uri="{FF2B5EF4-FFF2-40B4-BE49-F238E27FC236}">
                <a16:creationId xmlns:a16="http://schemas.microsoft.com/office/drawing/2014/main" id="{FCA84F00-E9A8-0A80-F301-F4A5B4E480E0}"/>
              </a:ext>
            </a:extLst>
          </p:cNvPr>
          <p:cNvSpPr txBox="1"/>
          <p:nvPr/>
        </p:nvSpPr>
        <p:spPr>
          <a:xfrm>
            <a:off x="528638" y="1429821"/>
            <a:ext cx="3486150" cy="400110"/>
          </a:xfrm>
          <a:prstGeom prst="rect">
            <a:avLst/>
          </a:prstGeom>
          <a:noFill/>
        </p:spPr>
        <p:txBody>
          <a:bodyPr wrap="square" rtlCol="0">
            <a:spAutoFit/>
          </a:bodyPr>
          <a:lstStyle/>
          <a:p>
            <a:pPr marL="285750" indent="-285750">
              <a:buFont typeface="Arial" panose="020B0604020202020204" pitchFamily="34" charset="0"/>
              <a:buChar char="•"/>
            </a:pPr>
            <a:r>
              <a:rPr lang="fr-CA" sz="2000" kern="0" noProof="0" dirty="0">
                <a:solidFill>
                  <a:srgbClr val="000000"/>
                </a:solidFill>
              </a:rPr>
              <a:t>Revenue non imposable</a:t>
            </a:r>
            <a:r>
              <a:rPr lang="fr-CA" sz="2000" kern="0" noProof="0" dirty="0">
                <a:solidFill>
                  <a:schemeClr val="bg1"/>
                </a:solidFill>
              </a:rPr>
              <a:t>.</a:t>
            </a:r>
            <a:endParaRPr lang="fr-CA" noProof="0" dirty="0">
              <a:solidFill>
                <a:schemeClr val="bg1"/>
              </a:solidFill>
            </a:endParaRPr>
          </a:p>
        </p:txBody>
      </p:sp>
      <p:sp>
        <p:nvSpPr>
          <p:cNvPr id="3" name="TextBox 2">
            <a:extLst>
              <a:ext uri="{FF2B5EF4-FFF2-40B4-BE49-F238E27FC236}">
                <a16:creationId xmlns:a16="http://schemas.microsoft.com/office/drawing/2014/main" id="{82A6467E-D467-2F2C-B936-154D579D239E}"/>
              </a:ext>
            </a:extLst>
          </p:cNvPr>
          <p:cNvSpPr txBox="1"/>
          <p:nvPr>
            <p:custDataLst>
              <p:tags r:id="rId2"/>
            </p:custDataLst>
          </p:nvPr>
        </p:nvSpPr>
        <p:spPr>
          <a:xfrm>
            <a:off x="1833075" y="2008675"/>
            <a:ext cx="7488000" cy="1420325"/>
          </a:xfrm>
          <a:prstGeom prst="rect">
            <a:avLst/>
          </a:prstGeom>
          <a:solidFill>
            <a:srgbClr val="4B4F59">
              <a:alpha val="74902"/>
            </a:srgbClr>
          </a:solidFill>
        </p:spPr>
        <p:txBody>
          <a:bodyPr wrap="square" lIns="91440" tIns="45720" rIns="91440" bIns="45720" rtlCol="0" anchor="t">
            <a:spAutoFit/>
          </a:bodyPr>
          <a:lstStyle/>
          <a:p>
            <a:pPr>
              <a:lnSpc>
                <a:spcPct val="150000"/>
              </a:lnSpc>
            </a:pPr>
            <a:r>
              <a:rPr lang="fr-CA" sz="2000" kern="0" noProof="0" dirty="0">
                <a:solidFill>
                  <a:srgbClr val="FFFFFF"/>
                </a:solidFill>
              </a:rPr>
              <a:t>Pour nommer/changer vos bénéficiaires : </a:t>
            </a:r>
          </a:p>
          <a:p>
            <a:pPr marL="1257300" lvl="2" indent="-342900">
              <a:lnSpc>
                <a:spcPct val="150000"/>
              </a:lnSpc>
              <a:buFont typeface="Arial" panose="020B0604020202020204" pitchFamily="34" charset="0"/>
              <a:buChar char="•"/>
            </a:pPr>
            <a:r>
              <a:rPr lang="fr-CA" sz="2000" kern="0" noProof="0" dirty="0">
                <a:solidFill>
                  <a:srgbClr val="FFFFFF"/>
                </a:solidFill>
              </a:rPr>
              <a:t>En ligne </a:t>
            </a:r>
            <a:r>
              <a:rPr lang="fr-CA" sz="2000" kern="0" noProof="0" dirty="0">
                <a:solidFill>
                  <a:schemeClr val="bg1"/>
                </a:solidFill>
                <a:hlinkClick r:id="rId6">
                  <a:extLst>
                    <a:ext uri="{A12FA001-AC4F-418D-AE19-62706E023703}">
                      <ahyp:hlinkClr xmlns:ahyp="http://schemas.microsoft.com/office/drawing/2018/hyperlinkcolor" val="tx"/>
                    </a:ext>
                  </a:extLst>
                </a:hlinkClick>
              </a:rPr>
              <a:t>Ma Pension GC</a:t>
            </a:r>
            <a:r>
              <a:rPr lang="fr-CA" sz="2000" kern="0" noProof="0" dirty="0">
                <a:solidFill>
                  <a:srgbClr val="FFFFFF"/>
                </a:solidFill>
              </a:rPr>
              <a:t>  ou ;</a:t>
            </a:r>
            <a:endParaRPr lang="fr-CA" sz="2000" kern="0" noProof="0" dirty="0">
              <a:solidFill>
                <a:srgbClr val="FFFFFF"/>
              </a:solidFill>
              <a:cs typeface="Arial"/>
            </a:endParaRPr>
          </a:p>
          <a:p>
            <a:pPr marL="1257300" lvl="2" indent="-342900">
              <a:lnSpc>
                <a:spcPct val="150000"/>
              </a:lnSpc>
              <a:buFont typeface="Arial" panose="020B0604020202020204" pitchFamily="34" charset="0"/>
              <a:buChar char="•"/>
            </a:pPr>
            <a:r>
              <a:rPr lang="fr-CA" sz="2000" kern="0" noProof="0" dirty="0">
                <a:solidFill>
                  <a:srgbClr val="FFFFFF"/>
                </a:solidFill>
              </a:rPr>
              <a:t>En remplissant le formulaire : </a:t>
            </a:r>
            <a:r>
              <a:rPr lang="fr-CA" sz="1700" u="sng" noProof="0" dirty="0">
                <a:solidFill>
                  <a:schemeClr val="bg1"/>
                </a:solidFill>
                <a:ea typeface="Noto Sans"/>
                <a:cs typeface="Noto Sans"/>
                <a:hlinkClick r:id="rId7">
                  <a:extLst>
                    <a:ext uri="{A12FA001-AC4F-418D-AE19-62706E023703}">
                      <ahyp:hlinkClr xmlns:ahyp="http://schemas.microsoft.com/office/drawing/2018/hyperlinkcolor" val="tx"/>
                    </a:ext>
                  </a:extLst>
                </a:hlinkClick>
              </a:rPr>
              <a:t>TPSGC 2196F </a:t>
            </a:r>
            <a:endParaRPr lang="fr-CA" sz="1700" kern="0" noProof="0" dirty="0">
              <a:solidFill>
                <a:schemeClr val="bg1"/>
              </a:solidFill>
              <a:cs typeface="Arial"/>
            </a:endParaRPr>
          </a:p>
        </p:txBody>
      </p:sp>
      <p:sp>
        <p:nvSpPr>
          <p:cNvPr id="5" name="TextBox 4">
            <a:extLst>
              <a:ext uri="{FF2B5EF4-FFF2-40B4-BE49-F238E27FC236}">
                <a16:creationId xmlns:a16="http://schemas.microsoft.com/office/drawing/2014/main" id="{CB75FD89-59EE-A138-903B-4A3F1F3E5DAD}"/>
              </a:ext>
            </a:extLst>
          </p:cNvPr>
          <p:cNvSpPr txBox="1"/>
          <p:nvPr>
            <p:custDataLst>
              <p:tags r:id="rId3"/>
            </p:custDataLst>
          </p:nvPr>
        </p:nvSpPr>
        <p:spPr>
          <a:xfrm>
            <a:off x="1833076" y="4091061"/>
            <a:ext cx="7488345" cy="1881990"/>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fr-CA" sz="2000" noProof="0" dirty="0">
                <a:solidFill>
                  <a:schemeClr val="bg1"/>
                </a:solidFill>
                <a:cs typeface="Arial"/>
              </a:rPr>
              <a:t>Nommer jusqu’à 5 </a:t>
            </a:r>
            <a:r>
              <a:rPr lang="fr-CA" sz="2000" kern="0" noProof="0" dirty="0">
                <a:solidFill>
                  <a:srgbClr val="FFFFFF"/>
                </a:solidFill>
              </a:rPr>
              <a:t>bénéficiaires</a:t>
            </a:r>
            <a:r>
              <a:rPr lang="fr-CA" sz="2000" noProof="0" dirty="0">
                <a:solidFill>
                  <a:schemeClr val="bg1"/>
                </a:solidFill>
                <a:cs typeface="Arial"/>
              </a:rPr>
              <a:t>, y compris :</a:t>
            </a:r>
          </a:p>
          <a:p>
            <a:pPr marL="1200150" lvl="2" indent="-285750">
              <a:lnSpc>
                <a:spcPct val="150000"/>
              </a:lnSpc>
              <a:buFont typeface="Arial,Sans-Serif"/>
              <a:buChar char="•"/>
            </a:pPr>
            <a:r>
              <a:rPr lang="fr-CA" sz="2000" noProof="0" dirty="0">
                <a:solidFill>
                  <a:schemeClr val="bg1"/>
                </a:solidFill>
                <a:cs typeface="Arial"/>
              </a:rPr>
              <a:t>Des personnes de tout âge, y compris les mineurs</a:t>
            </a:r>
            <a:r>
              <a:rPr lang="fr-CA" sz="2000" noProof="0" dirty="0">
                <a:solidFill>
                  <a:schemeClr val="bg1">
                    <a:lumMod val="50000"/>
                  </a:schemeClr>
                </a:solidFill>
                <a:cs typeface="Arial"/>
              </a:rPr>
              <a:t>.</a:t>
            </a:r>
          </a:p>
          <a:p>
            <a:pPr marL="1200150" lvl="2" indent="-285750">
              <a:lnSpc>
                <a:spcPct val="150000"/>
              </a:lnSpc>
              <a:buFont typeface="Arial,Sans-Serif"/>
              <a:buChar char="•"/>
            </a:pPr>
            <a:r>
              <a:rPr lang="fr-CA" sz="2000" noProof="0" dirty="0">
                <a:solidFill>
                  <a:schemeClr val="bg1"/>
                </a:solidFill>
                <a:cs typeface="Arial"/>
              </a:rPr>
              <a:t>Un organisme de bienfaisance enregistré</a:t>
            </a:r>
            <a:r>
              <a:rPr lang="fr-CA" sz="2000" noProof="0" dirty="0">
                <a:solidFill>
                  <a:schemeClr val="bg1">
                    <a:lumMod val="50000"/>
                  </a:schemeClr>
                </a:solidFill>
                <a:cs typeface="Arial"/>
              </a:rPr>
              <a:t>.</a:t>
            </a:r>
          </a:p>
          <a:p>
            <a:pPr marL="1200150" lvl="2" indent="-285750">
              <a:lnSpc>
                <a:spcPct val="150000"/>
              </a:lnSpc>
              <a:buFont typeface="Arial,Sans-Serif"/>
              <a:buChar char="•"/>
            </a:pPr>
            <a:r>
              <a:rPr lang="fr-CA" sz="2000" noProof="0" dirty="0">
                <a:solidFill>
                  <a:schemeClr val="bg1"/>
                </a:solidFill>
                <a:cs typeface="Arial"/>
              </a:rPr>
              <a:t>Succession (par défaut si aucune désignation valide)</a:t>
            </a:r>
            <a:r>
              <a:rPr lang="fr-CA" sz="2000" noProof="0" dirty="0">
                <a:solidFill>
                  <a:schemeClr val="bg1">
                    <a:lumMod val="50000"/>
                  </a:schemeClr>
                </a:solidFill>
                <a:cs typeface="Arial"/>
              </a:rPr>
              <a:t>.</a:t>
            </a:r>
            <a:endParaRPr lang="fr-CA" sz="2000" noProof="0" dirty="0">
              <a:solidFill>
                <a:schemeClr val="bg1">
                  <a:lumMod val="50000"/>
                </a:schemeClr>
              </a:solidFill>
            </a:endParaRPr>
          </a:p>
        </p:txBody>
      </p:sp>
      <p:sp>
        <p:nvSpPr>
          <p:cNvPr id="4" name="Slide Number Placeholder 3">
            <a:extLst>
              <a:ext uri="{FF2B5EF4-FFF2-40B4-BE49-F238E27FC236}">
                <a16:creationId xmlns:a16="http://schemas.microsoft.com/office/drawing/2014/main" id="{140509AB-2775-0D47-C39C-B45B676A3876}"/>
              </a:ext>
            </a:extLst>
          </p:cNvPr>
          <p:cNvSpPr>
            <a:spLocks noGrp="1"/>
          </p:cNvSpPr>
          <p:nvPr>
            <p:ph type="sldNum" sz="quarter" idx="12"/>
          </p:nvPr>
        </p:nvSpPr>
        <p:spPr/>
        <p:txBody>
          <a:bodyPr/>
          <a:lstStyle/>
          <a:p>
            <a:fld id="{CB8C0070-AC95-4E25-AAB3-0DDC6EE6265B}" type="slidenum">
              <a:rPr lang="fr-CA" noProof="0" smtClean="0"/>
              <a:pPr/>
              <a:t>23</a:t>
            </a:fld>
            <a:endParaRPr lang="fr-CA" noProof="0" dirty="0"/>
          </a:p>
        </p:txBody>
      </p:sp>
    </p:spTree>
    <p:extLst>
      <p:ext uri="{BB962C8B-B14F-4D97-AF65-F5344CB8AC3E}">
        <p14:creationId xmlns:p14="http://schemas.microsoft.com/office/powerpoint/2010/main" val="28149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C54AB-9A1B-5577-C979-D4A8DD6E74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0EF70-9398-548D-51B8-AFC6CDC9C17F}"/>
              </a:ext>
            </a:extLst>
          </p:cNvPr>
          <p:cNvSpPr>
            <a:spLocks noGrp="1"/>
          </p:cNvSpPr>
          <p:nvPr>
            <p:ph type="title"/>
            <p:custDataLst>
              <p:tags r:id="rId1"/>
            </p:custDataLst>
          </p:nvPr>
        </p:nvSpPr>
        <p:spPr>
          <a:xfrm>
            <a:off x="359338" y="324000"/>
            <a:ext cx="11140408" cy="779462"/>
          </a:xfrm>
        </p:spPr>
        <p:txBody>
          <a:bodyPr>
            <a:noAutofit/>
          </a:bodyPr>
          <a:lstStyle/>
          <a:p>
            <a:r>
              <a:rPr lang="fr-CA" dirty="0">
                <a:solidFill>
                  <a:srgbClr val="020202"/>
                </a:solidFill>
                <a:cs typeface="Calibri" panose="020F0502020204030204" pitchFamily="34" charset="0"/>
              </a:rPr>
              <a:t>Régime d’assurance pour les cadres de gestion de la fonction publique</a:t>
            </a:r>
            <a:br>
              <a:rPr lang="fr-CA" sz="1400" dirty="0">
                <a:solidFill>
                  <a:srgbClr val="020202"/>
                </a:solidFill>
                <a:cs typeface="Calibri" panose="020F0502020204030204" pitchFamily="34" charset="0"/>
              </a:rPr>
            </a:br>
            <a:endParaRPr lang="en-CA" sz="3000" b="0" dirty="0">
              <a:solidFill>
                <a:srgbClr val="000000"/>
              </a:solidFill>
            </a:endParaRPr>
          </a:p>
        </p:txBody>
      </p:sp>
      <p:sp>
        <p:nvSpPr>
          <p:cNvPr id="6" name="TextBox 5">
            <a:extLst>
              <a:ext uri="{FF2B5EF4-FFF2-40B4-BE49-F238E27FC236}">
                <a16:creationId xmlns:a16="http://schemas.microsoft.com/office/drawing/2014/main" id="{A4ADA999-BE2D-A080-CA05-B7CDC5EB8B1B}"/>
              </a:ext>
            </a:extLst>
          </p:cNvPr>
          <p:cNvSpPr txBox="1"/>
          <p:nvPr>
            <p:custDataLst>
              <p:tags r:id="rId2"/>
            </p:custDataLst>
          </p:nvPr>
        </p:nvSpPr>
        <p:spPr>
          <a:xfrm>
            <a:off x="572210" y="1841045"/>
            <a:ext cx="10263012" cy="4770537"/>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CA" sz="2400" dirty="0">
                <a:solidFill>
                  <a:srgbClr val="020202"/>
                </a:solidFill>
              </a:rPr>
              <a:t>A</a:t>
            </a:r>
            <a:r>
              <a:rPr lang="en-CA" sz="2400" b="0" i="0" dirty="0">
                <a:solidFill>
                  <a:srgbClr val="020202"/>
                </a:solidFill>
                <a:effectLst/>
              </a:rPr>
              <a:t>ssurance-vie de base</a:t>
            </a:r>
            <a:r>
              <a:rPr lang="en-CA" sz="2400" b="0" i="0" dirty="0">
                <a:solidFill>
                  <a:schemeClr val="bg1"/>
                </a:solidFill>
                <a:effectLst/>
              </a:rPr>
              <a:t> </a:t>
            </a:r>
            <a:r>
              <a:rPr lang="en-CA" sz="2400" dirty="0">
                <a:solidFill>
                  <a:schemeClr val="bg1"/>
                </a:solidFill>
              </a:rPr>
              <a:t>.</a:t>
            </a:r>
          </a:p>
          <a:p>
            <a:pPr marL="457200" indent="-457200">
              <a:buFont typeface="Arial" panose="020B0604020202020204" pitchFamily="34" charset="0"/>
              <a:buChar char="•"/>
            </a:pPr>
            <a:r>
              <a:rPr lang="en-CA" sz="2400" b="0" i="0" dirty="0">
                <a:solidFill>
                  <a:srgbClr val="020202"/>
                </a:solidFill>
                <a:effectLst/>
              </a:rPr>
              <a:t>Assurance-vie supplémentaire</a:t>
            </a:r>
            <a:r>
              <a:rPr lang="en-CA" sz="2400" dirty="0">
                <a:solidFill>
                  <a:schemeClr val="bg1"/>
                </a:solidFill>
              </a:rPr>
              <a:t>.</a:t>
            </a:r>
          </a:p>
          <a:p>
            <a:pPr marL="457200" indent="-457200">
              <a:buFont typeface="Arial" panose="020B0604020202020204" pitchFamily="34" charset="0"/>
              <a:buChar char="•"/>
            </a:pPr>
            <a:r>
              <a:rPr lang="fr-FR" sz="2400" b="0" i="0" dirty="0">
                <a:solidFill>
                  <a:srgbClr val="020202"/>
                </a:solidFill>
                <a:effectLst/>
              </a:rPr>
              <a:t>Assurance en cas de décès ou de mutilation par accident</a:t>
            </a:r>
            <a:r>
              <a:rPr lang="en-CA" sz="2400" dirty="0">
                <a:solidFill>
                  <a:schemeClr val="bg1"/>
                </a:solidFill>
              </a:rPr>
              <a:t>.</a:t>
            </a:r>
          </a:p>
          <a:p>
            <a:pPr marL="457200" indent="-457200">
              <a:buFont typeface="Arial" panose="020B0604020202020204" pitchFamily="34" charset="0"/>
              <a:buChar char="•"/>
            </a:pPr>
            <a:r>
              <a:rPr lang="fr-FR" sz="2400" dirty="0">
                <a:solidFill>
                  <a:srgbClr val="020202"/>
                </a:solidFill>
              </a:rPr>
              <a:t>P</a:t>
            </a:r>
            <a:r>
              <a:rPr lang="fr-FR" sz="2400" b="0" i="0" dirty="0">
                <a:solidFill>
                  <a:srgbClr val="020202"/>
                </a:solidFill>
                <a:effectLst/>
              </a:rPr>
              <a:t>rotection des personnes à charge </a:t>
            </a:r>
            <a:r>
              <a:rPr lang="en-CA" sz="2400" dirty="0">
                <a:solidFill>
                  <a:srgbClr val="020202"/>
                </a:solidFill>
                <a:ea typeface="Calibri" panose="020F0502020204030204" pitchFamily="34" charset="0"/>
              </a:rPr>
              <a:t>– Assurance-vie ou assurance en cas de décès ou de mutilation par accident</a:t>
            </a:r>
            <a:endParaRPr lang="en-CA" sz="2400" dirty="0">
              <a:solidFill>
                <a:schemeClr val="bg1"/>
              </a:solidFill>
              <a:ea typeface="Calibri" panose="020F0502020204030204" pitchFamily="34" charset="0"/>
            </a:endParaRPr>
          </a:p>
          <a:p>
            <a:endParaRPr lang="en-CA" sz="2000" dirty="0">
              <a:ea typeface="Calibri" panose="020F0502020204030204" pitchFamily="34" charset="0"/>
            </a:endParaRPr>
          </a:p>
          <a:p>
            <a:r>
              <a:rPr lang="en-CA" sz="2400" dirty="0">
                <a:ea typeface="Calibri" panose="020F0502020204030204" pitchFamily="34" charset="0"/>
              </a:rPr>
              <a:t>     	</a:t>
            </a:r>
            <a:r>
              <a:rPr lang="en-CA" sz="2400" b="1" dirty="0">
                <a:solidFill>
                  <a:srgbClr val="020202"/>
                </a:solidFill>
                <a:ea typeface="Calibri" panose="020F0502020204030204" pitchFamily="34" charset="0"/>
              </a:rPr>
              <a:t>RACGFP at 1-819-420-6229</a:t>
            </a:r>
            <a:r>
              <a:rPr lang="en-CA" sz="2400" b="1" dirty="0">
                <a:solidFill>
                  <a:schemeClr val="bg1"/>
                </a:solidFill>
                <a:ea typeface="Calibri" panose="020F0502020204030204" pitchFamily="34" charset="0"/>
              </a:rPr>
              <a:t>.</a:t>
            </a:r>
          </a:p>
          <a:p>
            <a:pPr lvl="1" indent="0"/>
            <a:endParaRPr lang="en-CA" sz="2400" dirty="0">
              <a:ea typeface="Calibri" panose="020F0502020204030204" pitchFamily="34" charset="0"/>
            </a:endParaRPr>
          </a:p>
          <a:p>
            <a:pPr lvl="1" indent="0"/>
            <a:endParaRPr lang="en-CA" sz="2400" dirty="0">
              <a:ea typeface="Calibri" panose="020F0502020204030204" pitchFamily="34" charset="0"/>
            </a:endParaRPr>
          </a:p>
          <a:p>
            <a:r>
              <a:rPr lang="en-CA" sz="2400" b="0" i="0" dirty="0">
                <a:solidFill>
                  <a:srgbClr val="020202"/>
                </a:solidFill>
                <a:effectLst/>
              </a:rPr>
              <a:t>Droit de transformation </a:t>
            </a:r>
            <a:r>
              <a:rPr lang="en-CA" sz="2400" dirty="0">
                <a:solidFill>
                  <a:srgbClr val="020202"/>
                </a:solidFill>
                <a:ea typeface="Calibri" panose="020F0502020204030204" pitchFamily="34" charset="0"/>
              </a:rPr>
              <a:t>:</a:t>
            </a:r>
          </a:p>
          <a:p>
            <a:pPr lvl="1"/>
            <a:r>
              <a:rPr lang="fr-FR" sz="2400" b="0" i="0" dirty="0">
                <a:solidFill>
                  <a:srgbClr val="020202"/>
                </a:solidFill>
                <a:effectLst/>
              </a:rPr>
              <a:t>réserve d’une période de prolongation de 31 jours</a:t>
            </a:r>
            <a:r>
              <a:rPr lang="en-CA" sz="2400" dirty="0">
                <a:solidFill>
                  <a:schemeClr val="bg1"/>
                </a:solidFill>
                <a:ea typeface="Calibri" panose="020F0502020204030204" pitchFamily="34" charset="0"/>
              </a:rPr>
              <a:t>.</a:t>
            </a:r>
          </a:p>
          <a:p>
            <a:pPr lvl="1"/>
            <a:endParaRPr lang="en-CA" sz="2000" dirty="0">
              <a:ea typeface="Calibri" panose="020F0502020204030204" pitchFamily="34" charset="0"/>
            </a:endParaRPr>
          </a:p>
          <a:p>
            <a:pPr lvl="1"/>
            <a:r>
              <a:rPr lang="en-CA" sz="2400" b="1" dirty="0">
                <a:ea typeface="Calibri" panose="020F0502020204030204" pitchFamily="34" charset="0"/>
              </a:rPr>
              <a:t>     </a:t>
            </a:r>
            <a:r>
              <a:rPr lang="en-CA" sz="2400" b="1" dirty="0">
                <a:solidFill>
                  <a:srgbClr val="020202"/>
                </a:solidFill>
                <a:ea typeface="Calibri" panose="020F0502020204030204" pitchFamily="34" charset="0"/>
              </a:rPr>
              <a:t>Contacter Industrielle Alliance au 1-800-977-2117</a:t>
            </a:r>
            <a:r>
              <a:rPr lang="en-CA" sz="2400" b="1" dirty="0">
                <a:solidFill>
                  <a:schemeClr val="bg1"/>
                </a:solidFill>
                <a:ea typeface="Calibri" panose="020F0502020204030204" pitchFamily="34" charset="0"/>
              </a:rPr>
              <a:t>.</a:t>
            </a:r>
          </a:p>
        </p:txBody>
      </p:sp>
      <p:sp>
        <p:nvSpPr>
          <p:cNvPr id="4" name="Slide Number Placeholder 3">
            <a:extLst>
              <a:ext uri="{FF2B5EF4-FFF2-40B4-BE49-F238E27FC236}">
                <a16:creationId xmlns:a16="http://schemas.microsoft.com/office/drawing/2014/main" id="{B0B347FC-621C-6564-11BD-D78C0801402B}"/>
              </a:ext>
            </a:extLst>
          </p:cNvPr>
          <p:cNvSpPr>
            <a:spLocks noGrp="1"/>
          </p:cNvSpPr>
          <p:nvPr>
            <p:ph type="sldNum" sz="quarter" idx="12"/>
          </p:nvPr>
        </p:nvSpPr>
        <p:spPr/>
        <p:txBody>
          <a:bodyPr/>
          <a:lstStyle/>
          <a:p>
            <a:fld id="{CB8C0070-AC95-4E25-AAB3-0DDC6EE6265B}" type="slidenum">
              <a:rPr lang="fr-CA" smtClean="0"/>
              <a:pPr/>
              <a:t>24</a:t>
            </a:fld>
            <a:endParaRPr lang="fr-CA" noProof="0" dirty="0"/>
          </a:p>
        </p:txBody>
      </p:sp>
    </p:spTree>
    <p:extLst>
      <p:ext uri="{BB962C8B-B14F-4D97-AF65-F5344CB8AC3E}">
        <p14:creationId xmlns:p14="http://schemas.microsoft.com/office/powerpoint/2010/main" val="326381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F0E05-174E-0A33-B32E-62DDE3B623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45FAA-ABA8-4AFB-EEB9-712796964CE3}"/>
              </a:ext>
            </a:extLst>
          </p:cNvPr>
          <p:cNvSpPr>
            <a:spLocks noGrp="1"/>
          </p:cNvSpPr>
          <p:nvPr>
            <p:ph type="title"/>
            <p:custDataLst>
              <p:tags r:id="rId1"/>
            </p:custDataLst>
          </p:nvPr>
        </p:nvSpPr>
        <p:spPr>
          <a:xfrm>
            <a:off x="360000" y="323999"/>
            <a:ext cx="10525251" cy="1067055"/>
          </a:xfrm>
        </p:spPr>
        <p:txBody>
          <a:bodyPr>
            <a:noAutofit/>
          </a:bodyPr>
          <a:lstStyle/>
          <a:p>
            <a:r>
              <a:rPr lang="fr-FR" dirty="0">
                <a:solidFill>
                  <a:srgbClr val="020202"/>
                </a:solidFill>
              </a:rPr>
              <a:t>Régime d'assurance-vie après la retraite </a:t>
            </a:r>
            <a:br>
              <a:rPr lang="fr-FR" dirty="0"/>
            </a:br>
            <a:r>
              <a:rPr lang="fr-FR" sz="2400" b="0" dirty="0">
                <a:solidFill>
                  <a:srgbClr val="020202"/>
                </a:solidFill>
              </a:rPr>
              <a:t>M</a:t>
            </a:r>
            <a:r>
              <a:rPr lang="fr-FR" sz="2400" b="0" i="0" dirty="0">
                <a:solidFill>
                  <a:srgbClr val="020202"/>
                </a:solidFill>
                <a:effectLst/>
              </a:rPr>
              <a:t>embres du </a:t>
            </a:r>
            <a:r>
              <a:rPr lang="fr-FR" sz="2400" b="0" i="0" u="sng" dirty="0">
                <a:solidFill>
                  <a:schemeClr val="tx2"/>
                </a:solidFill>
                <a:effectLst/>
                <a:hlinkClick r:id="rId5">
                  <a:extLst>
                    <a:ext uri="{A12FA001-AC4F-418D-AE19-62706E023703}">
                      <ahyp:hlinkClr xmlns:ahyp="http://schemas.microsoft.com/office/drawing/2018/hyperlinkcolor" val="tx"/>
                    </a:ext>
                  </a:extLst>
                </a:hlinkClick>
              </a:rPr>
              <a:t>Groupe de la direction</a:t>
            </a:r>
            <a:r>
              <a:rPr lang="fr-FR" sz="2400" b="0" i="0" dirty="0">
                <a:solidFill>
                  <a:schemeClr val="tx2"/>
                </a:solidFill>
                <a:effectLst/>
              </a:rPr>
              <a:t> </a:t>
            </a:r>
            <a:r>
              <a:rPr lang="fr-FR" sz="2400" b="0" i="0" dirty="0">
                <a:solidFill>
                  <a:srgbClr val="020202"/>
                </a:solidFill>
                <a:effectLst/>
              </a:rPr>
              <a:t>qui ce retire avec une pension immédiate</a:t>
            </a:r>
            <a:endParaRPr lang="en-CA" sz="2400" b="0" dirty="0">
              <a:solidFill>
                <a:srgbClr val="020202"/>
              </a:solidFill>
            </a:endParaRPr>
          </a:p>
        </p:txBody>
      </p:sp>
      <p:sp>
        <p:nvSpPr>
          <p:cNvPr id="3" name="TextBox 2">
            <a:extLst>
              <a:ext uri="{FF2B5EF4-FFF2-40B4-BE49-F238E27FC236}">
                <a16:creationId xmlns:a16="http://schemas.microsoft.com/office/drawing/2014/main" id="{A14F49A0-1A0F-A22E-7681-F77F5054FA3C}"/>
              </a:ext>
            </a:extLst>
          </p:cNvPr>
          <p:cNvSpPr txBox="1"/>
          <p:nvPr>
            <p:custDataLst>
              <p:tags r:id="rId2"/>
            </p:custDataLst>
          </p:nvPr>
        </p:nvSpPr>
        <p:spPr>
          <a:xfrm>
            <a:off x="246248" y="1857534"/>
            <a:ext cx="10435898" cy="3343929"/>
          </a:xfrm>
          <a:prstGeom prst="rect">
            <a:avLst/>
          </a:prstGeom>
          <a:noFill/>
          <a:ln>
            <a:solidFill>
              <a:schemeClr val="tx1"/>
            </a:solidFill>
          </a:ln>
        </p:spPr>
        <p:txBody>
          <a:bodyPr wrap="square" lIns="91440" tIns="45720" rIns="91440" bIns="45720" rtlCol="0" anchor="t">
            <a:spAutoFit/>
          </a:bodyPr>
          <a:lstStyle/>
          <a:p>
            <a:pPr marL="342900" indent="-342900">
              <a:lnSpc>
                <a:spcPct val="150000"/>
              </a:lnSpc>
              <a:spcAft>
                <a:spcPts val="600"/>
              </a:spcAft>
              <a:buFont typeface="Arial" panose="020B0604020202020204" pitchFamily="34" charset="0"/>
              <a:buChar char="•"/>
            </a:pPr>
            <a:r>
              <a:rPr lang="fr-CA" sz="2000" b="0" i="0" noProof="0" dirty="0">
                <a:solidFill>
                  <a:srgbClr val="020202"/>
                </a:solidFill>
                <a:effectLst/>
              </a:rPr>
              <a:t>Égal à votre traitement final arrondi à la retraite</a:t>
            </a:r>
            <a:r>
              <a:rPr lang="fr-CA" sz="2000" noProof="0" dirty="0">
                <a:solidFill>
                  <a:srgbClr val="020202"/>
                </a:solidFill>
              </a:rPr>
              <a:t>: </a:t>
            </a:r>
          </a:p>
          <a:p>
            <a:pPr>
              <a:lnSpc>
                <a:spcPct val="150000"/>
              </a:lnSpc>
              <a:spcAft>
                <a:spcPts val="600"/>
              </a:spcAft>
            </a:pPr>
            <a:r>
              <a:rPr lang="fr-CA" sz="2000" noProof="0" dirty="0">
                <a:solidFill>
                  <a:srgbClr val="020202"/>
                </a:solidFill>
                <a:ea typeface="+mn-lt"/>
                <a:cs typeface="+mn-lt"/>
              </a:rPr>
              <a:t>Salaire = 155,103 $ </a:t>
            </a:r>
            <a:r>
              <a:rPr lang="fr-CA" sz="2000" noProof="0" dirty="0">
                <a:ea typeface="+mn-lt"/>
                <a:cs typeface="+mn-lt"/>
              </a:rPr>
              <a:t>			 </a:t>
            </a:r>
            <a:r>
              <a:rPr lang="fr-CA" sz="2000" noProof="0" dirty="0"/>
              <a:t>	</a:t>
            </a:r>
            <a:r>
              <a:rPr lang="fr-CA" sz="2000" noProof="0" dirty="0">
                <a:solidFill>
                  <a:srgbClr val="D1397A"/>
                </a:solidFill>
                <a:ea typeface="+mn-lt"/>
                <a:cs typeface="+mn-lt"/>
              </a:rPr>
              <a:t>	</a:t>
            </a:r>
            <a:r>
              <a:rPr lang="fr-CA" sz="2000" noProof="0" dirty="0">
                <a:solidFill>
                  <a:srgbClr val="D1397A"/>
                </a:solidFill>
                <a:cs typeface="Arial"/>
              </a:rPr>
              <a:t>Protection année 1  =  155,000 $</a:t>
            </a:r>
          </a:p>
          <a:p>
            <a:pPr>
              <a:lnSpc>
                <a:spcPct val="150000"/>
              </a:lnSpc>
              <a:spcAft>
                <a:spcPts val="600"/>
              </a:spcAft>
            </a:pPr>
            <a:r>
              <a:rPr lang="fr-CA" sz="2000" b="0" i="0" noProof="0" dirty="0">
                <a:solidFill>
                  <a:srgbClr val="020202"/>
                </a:solidFill>
                <a:effectLst/>
              </a:rPr>
              <a:t>Protection réduit de 25 % par année </a:t>
            </a:r>
            <a:r>
              <a:rPr lang="fr-CA" sz="2000" noProof="0" dirty="0">
                <a:solidFill>
                  <a:srgbClr val="020202"/>
                </a:solidFill>
              </a:rPr>
              <a:t>:</a:t>
            </a:r>
            <a:r>
              <a:rPr lang="fr-CA" sz="2000" noProof="0" dirty="0">
                <a:solidFill>
                  <a:srgbClr val="000000"/>
                </a:solidFill>
              </a:rPr>
              <a:t>			</a:t>
            </a:r>
            <a:r>
              <a:rPr lang="fr-CA" sz="2000" noProof="0" dirty="0">
                <a:solidFill>
                  <a:srgbClr val="D1397A"/>
                </a:solidFill>
                <a:cs typeface="Arial"/>
              </a:rPr>
              <a:t>Protection année 2  =  117,000 $</a:t>
            </a:r>
          </a:p>
          <a:p>
            <a:pPr>
              <a:lnSpc>
                <a:spcPct val="150000"/>
              </a:lnSpc>
              <a:spcAft>
                <a:spcPts val="1200"/>
              </a:spcAft>
            </a:pPr>
            <a:r>
              <a:rPr lang="fr-CA" noProof="0" dirty="0">
                <a:solidFill>
                  <a:srgbClr val="D1397A"/>
                </a:solidFill>
                <a:cs typeface="Arial"/>
              </a:rPr>
              <a:t>							</a:t>
            </a:r>
            <a:r>
              <a:rPr lang="fr-CA" sz="2000" noProof="0" dirty="0">
                <a:solidFill>
                  <a:srgbClr val="D1397A"/>
                </a:solidFill>
                <a:cs typeface="Arial"/>
              </a:rPr>
              <a:t>Protection année 3  =    78,000 $ </a:t>
            </a:r>
            <a:endParaRPr lang="fr-CA" sz="2000" noProof="0" dirty="0">
              <a:solidFill>
                <a:srgbClr val="FF0000"/>
              </a:solidFill>
            </a:endParaRPr>
          </a:p>
          <a:p>
            <a:pPr>
              <a:lnSpc>
                <a:spcPct val="150000"/>
              </a:lnSpc>
              <a:spcAft>
                <a:spcPts val="1200"/>
              </a:spcAft>
            </a:pPr>
            <a:r>
              <a:rPr lang="fr-CA" noProof="0" dirty="0">
                <a:solidFill>
                  <a:srgbClr val="D1397A"/>
                </a:solidFill>
                <a:cs typeface="Arial"/>
              </a:rPr>
              <a:t>							</a:t>
            </a:r>
            <a:r>
              <a:rPr lang="fr-CA" sz="2000" noProof="0" dirty="0">
                <a:solidFill>
                  <a:srgbClr val="D1397A"/>
                </a:solidFill>
                <a:cs typeface="Arial"/>
              </a:rPr>
              <a:t>Protection année 4+ =   39,000 $</a:t>
            </a:r>
          </a:p>
          <a:p>
            <a:pPr algn="ctr">
              <a:lnSpc>
                <a:spcPct val="150000"/>
              </a:lnSpc>
              <a:spcAft>
                <a:spcPts val="1200"/>
              </a:spcAft>
            </a:pPr>
            <a:r>
              <a:rPr lang="fr-CA" sz="2000" noProof="0" dirty="0">
                <a:solidFill>
                  <a:srgbClr val="000000"/>
                </a:solidFill>
                <a:cs typeface="Arial"/>
              </a:rPr>
              <a:t>Primes payées par l’ancien employeur constituent un avantage imposable</a:t>
            </a:r>
            <a:endParaRPr lang="fr-CA" sz="2000" noProof="0" dirty="0">
              <a:solidFill>
                <a:srgbClr val="FF0000"/>
              </a:solidFill>
              <a:cs typeface="Arial"/>
            </a:endParaRPr>
          </a:p>
        </p:txBody>
      </p:sp>
      <p:sp>
        <p:nvSpPr>
          <p:cNvPr id="5" name="Slide Number Placeholder 4">
            <a:extLst>
              <a:ext uri="{FF2B5EF4-FFF2-40B4-BE49-F238E27FC236}">
                <a16:creationId xmlns:a16="http://schemas.microsoft.com/office/drawing/2014/main" id="{4CB0E25A-493B-45C9-D116-2937BD238B80}"/>
              </a:ext>
            </a:extLst>
          </p:cNvPr>
          <p:cNvSpPr>
            <a:spLocks noGrp="1"/>
          </p:cNvSpPr>
          <p:nvPr>
            <p:ph type="sldNum" sz="quarter" idx="12"/>
          </p:nvPr>
        </p:nvSpPr>
        <p:spPr/>
        <p:txBody>
          <a:bodyPr/>
          <a:lstStyle/>
          <a:p>
            <a:fld id="{CB8C0070-AC95-4E25-AAB3-0DDC6EE6265B}" type="slidenum">
              <a:rPr lang="fr-CA" smtClean="0"/>
              <a:pPr/>
              <a:t>25</a:t>
            </a:fld>
            <a:endParaRPr lang="fr-CA" noProof="0" dirty="0"/>
          </a:p>
        </p:txBody>
      </p:sp>
    </p:spTree>
    <p:extLst>
      <p:ext uri="{BB962C8B-B14F-4D97-AF65-F5344CB8AC3E}">
        <p14:creationId xmlns:p14="http://schemas.microsoft.com/office/powerpoint/2010/main" val="339421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3C84D-A008-A073-E165-4FA3DDBD9499}"/>
              </a:ext>
            </a:extLst>
          </p:cNvPr>
          <p:cNvSpPr>
            <a:spLocks noGrp="1"/>
          </p:cNvSpPr>
          <p:nvPr>
            <p:ph type="title"/>
            <p:custDataLst>
              <p:tags r:id="rId1"/>
            </p:custDataLst>
          </p:nvPr>
        </p:nvSpPr>
        <p:spPr>
          <a:xfrm>
            <a:off x="360000" y="324000"/>
            <a:ext cx="10369913" cy="590400"/>
          </a:xfrm>
        </p:spPr>
        <p:txBody>
          <a:bodyPr>
            <a:noAutofit/>
          </a:bodyPr>
          <a:lstStyle/>
          <a:p>
            <a:r>
              <a:rPr lang="fr-CA" noProof="0" dirty="0">
                <a:solidFill>
                  <a:srgbClr val="020202"/>
                </a:solidFill>
              </a:rPr>
              <a:t>Prestations de survivant </a:t>
            </a:r>
            <a:r>
              <a:rPr lang="fr-CA" sz="2800" noProof="0" dirty="0">
                <a:solidFill>
                  <a:srgbClr val="020202"/>
                </a:solidFill>
              </a:rPr>
              <a:t>(documentation requise</a:t>
            </a:r>
            <a:r>
              <a:rPr lang="fr-CA" sz="2800" noProof="0" dirty="0">
                <a:solidFill>
                  <a:schemeClr val="tx1"/>
                </a:solidFill>
              </a:rPr>
              <a:t>)</a:t>
            </a:r>
            <a:endParaRPr lang="fr-CA" sz="2800" b="0" noProof="0" dirty="0">
              <a:solidFill>
                <a:schemeClr val="tx1"/>
              </a:solidFill>
            </a:endParaRPr>
          </a:p>
        </p:txBody>
      </p:sp>
      <p:sp>
        <p:nvSpPr>
          <p:cNvPr id="6" name="TextBox 5">
            <a:extLst>
              <a:ext uri="{FF2B5EF4-FFF2-40B4-BE49-F238E27FC236}">
                <a16:creationId xmlns:a16="http://schemas.microsoft.com/office/drawing/2014/main" id="{1F0A5B2F-B31A-571B-122E-6EAAB38BCF23}"/>
              </a:ext>
            </a:extLst>
          </p:cNvPr>
          <p:cNvSpPr txBox="1"/>
          <p:nvPr>
            <p:custDataLst>
              <p:tags r:id="rId2"/>
            </p:custDataLst>
          </p:nvPr>
        </p:nvSpPr>
        <p:spPr>
          <a:xfrm>
            <a:off x="360000" y="999641"/>
            <a:ext cx="10369913" cy="1538883"/>
          </a:xfrm>
          <a:prstGeom prst="rect">
            <a:avLst/>
          </a:prstGeom>
          <a:noFill/>
        </p:spPr>
        <p:txBody>
          <a:bodyPr wrap="square" lIns="91440" tIns="45720" rIns="91440" bIns="45720" rtlCol="0" anchor="t">
            <a:spAutoFit/>
          </a:bodyPr>
          <a:lstStyle/>
          <a:p>
            <a:pPr>
              <a:spcAft>
                <a:spcPts val="800"/>
              </a:spcAft>
            </a:pPr>
            <a:r>
              <a:rPr lang="fr-CA" sz="2000" noProof="0">
                <a:solidFill>
                  <a:srgbClr val="020202"/>
                </a:solidFill>
              </a:rPr>
              <a:t>Époux/conjoint </a:t>
            </a:r>
            <a:r>
              <a:rPr lang="fr-CA" sz="2000" noProof="0" dirty="0">
                <a:solidFill>
                  <a:srgbClr val="020202"/>
                </a:solidFill>
              </a:rPr>
              <a:t>de fait</a:t>
            </a:r>
            <a:r>
              <a:rPr lang="fr-CA" sz="2000" noProof="0" dirty="0">
                <a:solidFill>
                  <a:schemeClr val="bg1"/>
                </a:solidFill>
              </a:rPr>
              <a:t>.</a:t>
            </a:r>
            <a:endParaRPr lang="fr-CA" sz="2000" noProof="0" dirty="0">
              <a:solidFill>
                <a:schemeClr val="bg1"/>
              </a:solidFill>
              <a:cs typeface="Arial"/>
            </a:endParaRPr>
          </a:p>
          <a:p>
            <a:pPr marL="342900">
              <a:spcAft>
                <a:spcPts val="800"/>
              </a:spcAft>
              <a:buFont typeface="Arial"/>
              <a:buChar char="•"/>
            </a:pPr>
            <a:r>
              <a:rPr lang="fr-CA" noProof="0" dirty="0">
                <a:solidFill>
                  <a:srgbClr val="020202"/>
                </a:solidFill>
              </a:rPr>
              <a:t> Payable mensuellement à vie</a:t>
            </a:r>
            <a:r>
              <a:rPr lang="fr-CA" noProof="0" dirty="0">
                <a:solidFill>
                  <a:schemeClr val="bg1"/>
                </a:solidFill>
              </a:rPr>
              <a:t>.</a:t>
            </a:r>
            <a:endParaRPr lang="fr-CA" noProof="0" dirty="0">
              <a:solidFill>
                <a:schemeClr val="bg1"/>
              </a:solidFill>
              <a:cs typeface="Arial"/>
            </a:endParaRPr>
          </a:p>
          <a:p>
            <a:pPr marL="342900">
              <a:spcAft>
                <a:spcPts val="800"/>
              </a:spcAft>
              <a:buFont typeface="Arial"/>
              <a:buChar char="•"/>
            </a:pPr>
            <a:r>
              <a:rPr lang="fr-CA" noProof="0" dirty="0">
                <a:solidFill>
                  <a:srgbClr val="020202"/>
                </a:solidFill>
              </a:rPr>
              <a:t> 50 % de votre pension non réduite, payable immédiatement</a:t>
            </a:r>
            <a:r>
              <a:rPr lang="fr-CA" noProof="0" dirty="0">
                <a:solidFill>
                  <a:schemeClr val="bg1"/>
                </a:solidFill>
              </a:rPr>
              <a:t>.</a:t>
            </a:r>
            <a:endParaRPr lang="fr-CA" noProof="0" dirty="0">
              <a:solidFill>
                <a:schemeClr val="bg1"/>
              </a:solidFill>
              <a:cs typeface="Arial"/>
            </a:endParaRPr>
          </a:p>
          <a:p>
            <a:pPr marL="342900">
              <a:spcAft>
                <a:spcPts val="800"/>
              </a:spcAft>
              <a:buFont typeface="Arial" panose="05000000000000000000" pitchFamily="2" charset="2"/>
              <a:buChar char="•"/>
            </a:pPr>
            <a:r>
              <a:rPr lang="fr-CA" noProof="0" dirty="0">
                <a:solidFill>
                  <a:srgbClr val="020202"/>
                </a:solidFill>
              </a:rPr>
              <a:t> La relation doit avoir commencé avant la cessation d'emploi*</a:t>
            </a:r>
            <a:r>
              <a:rPr lang="fr-CA" noProof="0" dirty="0">
                <a:solidFill>
                  <a:schemeClr val="bg1"/>
                </a:solidFill>
              </a:rPr>
              <a:t>.</a:t>
            </a:r>
            <a:endParaRPr lang="fr-CA" sz="1400" noProof="0" dirty="0">
              <a:solidFill>
                <a:schemeClr val="bg1"/>
              </a:solidFill>
              <a:cs typeface="Arial"/>
            </a:endParaRPr>
          </a:p>
        </p:txBody>
      </p:sp>
      <p:sp>
        <p:nvSpPr>
          <p:cNvPr id="3" name="TextBox 2">
            <a:extLst>
              <a:ext uri="{FF2B5EF4-FFF2-40B4-BE49-F238E27FC236}">
                <a16:creationId xmlns:a16="http://schemas.microsoft.com/office/drawing/2014/main" id="{DBDACFF6-F22F-C130-0D0F-1B9C52BDAB55}"/>
              </a:ext>
            </a:extLst>
          </p:cNvPr>
          <p:cNvSpPr txBox="1"/>
          <p:nvPr>
            <p:custDataLst>
              <p:tags r:id="rId3"/>
            </p:custDataLst>
          </p:nvPr>
        </p:nvSpPr>
        <p:spPr>
          <a:xfrm>
            <a:off x="4922198" y="6277942"/>
            <a:ext cx="4844375" cy="307777"/>
          </a:xfrm>
          <a:prstGeom prst="rect">
            <a:avLst/>
          </a:prstGeom>
          <a:noFill/>
        </p:spPr>
        <p:txBody>
          <a:bodyPr wrap="square" lIns="91440" tIns="45720" rIns="91440" bIns="45720" rtlCol="0" anchor="t">
            <a:spAutoFit/>
          </a:bodyPr>
          <a:lstStyle/>
          <a:p>
            <a:r>
              <a:rPr lang="fr-CA" sz="1400" noProof="0" dirty="0">
                <a:solidFill>
                  <a:srgbClr val="020202"/>
                </a:solidFill>
                <a:cs typeface="Arial"/>
              </a:rPr>
              <a:t>*Dans la relation pendant au moins un an avant le décès</a:t>
            </a:r>
            <a:endParaRPr lang="fr-CA" sz="1400" noProof="0" dirty="0">
              <a:solidFill>
                <a:srgbClr val="020202"/>
              </a:solidFill>
            </a:endParaRPr>
          </a:p>
        </p:txBody>
      </p:sp>
      <p:sp>
        <p:nvSpPr>
          <p:cNvPr id="5" name="TextBox 4">
            <a:extLst>
              <a:ext uri="{FF2B5EF4-FFF2-40B4-BE49-F238E27FC236}">
                <a16:creationId xmlns:a16="http://schemas.microsoft.com/office/drawing/2014/main" id="{13BD37CF-DD7C-12B4-5296-6450B58558BB}"/>
              </a:ext>
            </a:extLst>
          </p:cNvPr>
          <p:cNvSpPr txBox="1"/>
          <p:nvPr/>
        </p:nvSpPr>
        <p:spPr>
          <a:xfrm>
            <a:off x="360000" y="2789747"/>
            <a:ext cx="10530913" cy="1159292"/>
          </a:xfrm>
          <a:prstGeom prst="rect">
            <a:avLst/>
          </a:prstGeom>
          <a:noFill/>
        </p:spPr>
        <p:txBody>
          <a:bodyPr wrap="square" rtlCol="0">
            <a:spAutoFit/>
          </a:bodyPr>
          <a:lstStyle/>
          <a:p>
            <a:pPr>
              <a:spcAft>
                <a:spcPts val="800"/>
              </a:spcAft>
            </a:pPr>
            <a:r>
              <a:rPr lang="fr-CA" sz="2000" noProof="0" dirty="0">
                <a:solidFill>
                  <a:srgbClr val="020202"/>
                </a:solidFill>
              </a:rPr>
              <a:t>Allocation pour enfants</a:t>
            </a:r>
            <a:r>
              <a:rPr lang="fr-CA" sz="2000" noProof="0" dirty="0">
                <a:solidFill>
                  <a:schemeClr val="bg1"/>
                </a:solidFill>
              </a:rPr>
              <a:t>.</a:t>
            </a:r>
            <a:endParaRPr lang="fr-CA" noProof="0" dirty="0">
              <a:solidFill>
                <a:schemeClr val="bg1"/>
              </a:solidFill>
              <a:cs typeface="Arial"/>
            </a:endParaRPr>
          </a:p>
          <a:p>
            <a:pPr marL="342900">
              <a:spcAft>
                <a:spcPts val="800"/>
              </a:spcAft>
              <a:buFont typeface="Arial" panose="05000000000000000000" pitchFamily="2" charset="2"/>
              <a:buChar char="•"/>
            </a:pPr>
            <a:r>
              <a:rPr lang="fr-CA" noProof="0" dirty="0">
                <a:solidFill>
                  <a:srgbClr val="020202"/>
                </a:solidFill>
              </a:rPr>
              <a:t> Payable mensuellement jusqu'à l'âge de 18 ans ou jusqu'à 25 ans si étudiant à temps plein</a:t>
            </a:r>
            <a:r>
              <a:rPr lang="fr-CA" noProof="0" dirty="0">
                <a:solidFill>
                  <a:schemeClr val="bg1"/>
                </a:solidFill>
              </a:rPr>
              <a:t>.</a:t>
            </a:r>
          </a:p>
          <a:p>
            <a:pPr marL="342900">
              <a:spcAft>
                <a:spcPts val="800"/>
              </a:spcAft>
              <a:buFont typeface="Arial" panose="05000000000000000000" pitchFamily="2" charset="2"/>
              <a:buChar char="•"/>
            </a:pPr>
            <a:r>
              <a:rPr lang="fr-CA" noProof="0" dirty="0">
                <a:solidFill>
                  <a:srgbClr val="020202"/>
                </a:solidFill>
              </a:rPr>
              <a:t> 10 % de votre pension non réduite (max. 40 %). S'il n'y a pas de époux/conjoint admissible 20 %</a:t>
            </a:r>
            <a:r>
              <a:rPr lang="fr-CA" noProof="0" dirty="0">
                <a:solidFill>
                  <a:schemeClr val="bg1"/>
                </a:solidFill>
              </a:rPr>
              <a:t>.</a:t>
            </a:r>
            <a:endParaRPr lang="fr-CA" noProof="0" dirty="0">
              <a:solidFill>
                <a:schemeClr val="bg1"/>
              </a:solidFill>
              <a:cs typeface="Arial"/>
            </a:endParaRPr>
          </a:p>
        </p:txBody>
      </p:sp>
      <p:sp>
        <p:nvSpPr>
          <p:cNvPr id="7" name="TextBox 6">
            <a:extLst>
              <a:ext uri="{FF2B5EF4-FFF2-40B4-BE49-F238E27FC236}">
                <a16:creationId xmlns:a16="http://schemas.microsoft.com/office/drawing/2014/main" id="{4C2BF8A8-DC87-A92F-A37B-08D7B6C6C10F}"/>
              </a:ext>
            </a:extLst>
          </p:cNvPr>
          <p:cNvSpPr txBox="1"/>
          <p:nvPr/>
        </p:nvSpPr>
        <p:spPr>
          <a:xfrm>
            <a:off x="360000" y="4239812"/>
            <a:ext cx="10369913" cy="1815882"/>
          </a:xfrm>
          <a:prstGeom prst="rect">
            <a:avLst/>
          </a:prstGeom>
          <a:noFill/>
        </p:spPr>
        <p:txBody>
          <a:bodyPr wrap="square" rtlCol="0">
            <a:spAutoFit/>
          </a:bodyPr>
          <a:lstStyle/>
          <a:p>
            <a:pPr>
              <a:spcAft>
                <a:spcPts val="800"/>
              </a:spcAft>
            </a:pPr>
            <a:r>
              <a:rPr lang="fr-CA" sz="2000" noProof="0" dirty="0">
                <a:solidFill>
                  <a:srgbClr val="020202"/>
                </a:solidFill>
              </a:rPr>
              <a:t>Prestation minimale</a:t>
            </a:r>
            <a:r>
              <a:rPr lang="fr-CA" sz="2000" noProof="0" dirty="0">
                <a:solidFill>
                  <a:schemeClr val="bg1"/>
                </a:solidFill>
              </a:rPr>
              <a:t>.</a:t>
            </a:r>
            <a:endParaRPr lang="fr-CA" sz="2000" noProof="0" dirty="0">
              <a:solidFill>
                <a:schemeClr val="bg1"/>
              </a:solidFill>
              <a:cs typeface="Arial"/>
            </a:endParaRPr>
          </a:p>
          <a:p>
            <a:pPr marL="342900">
              <a:spcAft>
                <a:spcPts val="800"/>
              </a:spcAft>
              <a:buFont typeface="Arial" panose="05000000000000000000" pitchFamily="2" charset="2"/>
              <a:buChar char="•"/>
            </a:pPr>
            <a:r>
              <a:rPr lang="fr-CA" noProof="0" dirty="0">
                <a:solidFill>
                  <a:srgbClr val="020202"/>
                </a:solidFill>
              </a:rPr>
              <a:t> Paiement forfaitaire si aucun époux/conjoint de fait/enfants admissible</a:t>
            </a:r>
            <a:r>
              <a:rPr lang="fr-CA" noProof="0" dirty="0">
                <a:solidFill>
                  <a:schemeClr val="bg1"/>
                </a:solidFill>
              </a:rPr>
              <a:t>.</a:t>
            </a:r>
            <a:endParaRPr lang="fr-CA" noProof="0" dirty="0">
              <a:solidFill>
                <a:schemeClr val="bg1"/>
              </a:solidFill>
              <a:cs typeface="Arial"/>
            </a:endParaRPr>
          </a:p>
          <a:p>
            <a:pPr marL="342900">
              <a:spcAft>
                <a:spcPts val="800"/>
              </a:spcAft>
              <a:buFont typeface="Arial" panose="05000000000000000000" pitchFamily="2" charset="2"/>
              <a:buChar char="•"/>
            </a:pPr>
            <a:r>
              <a:rPr lang="fr-CA" noProof="0" dirty="0">
                <a:solidFill>
                  <a:srgbClr val="020202"/>
                </a:solidFill>
              </a:rPr>
              <a:t> Versé aux bénéficiaire(s) désignés du PSD ou à la succession</a:t>
            </a:r>
            <a:r>
              <a:rPr lang="fr-CA" noProof="0" dirty="0">
                <a:solidFill>
                  <a:schemeClr val="bg1"/>
                </a:solidFill>
              </a:rPr>
              <a:t>. </a:t>
            </a:r>
            <a:endParaRPr lang="fr-CA" noProof="0" dirty="0">
              <a:solidFill>
                <a:schemeClr val="bg1"/>
              </a:solidFill>
              <a:cs typeface="Arial"/>
            </a:endParaRPr>
          </a:p>
          <a:p>
            <a:pPr marL="342900">
              <a:spcAft>
                <a:spcPts val="800"/>
              </a:spcAft>
              <a:buFont typeface="Arial" panose="05000000000000000000" pitchFamily="2" charset="2"/>
              <a:buChar char="•"/>
            </a:pPr>
            <a:r>
              <a:rPr lang="fr-CA" noProof="0" dirty="0">
                <a:solidFill>
                  <a:srgbClr val="020202"/>
                </a:solidFill>
              </a:rPr>
              <a:t> Égal au plus élevé du remboursement des cotisations avec intérêts ou 5 ans de pension non réduites, moins toutes prestations déjà versées</a:t>
            </a:r>
            <a:r>
              <a:rPr lang="fr-CA" noProof="0" dirty="0">
                <a:solidFill>
                  <a:schemeClr val="bg1"/>
                </a:solidFill>
              </a:rPr>
              <a:t>. </a:t>
            </a:r>
            <a:endParaRPr lang="fr-CA" noProof="0" dirty="0"/>
          </a:p>
        </p:txBody>
      </p:sp>
      <p:sp>
        <p:nvSpPr>
          <p:cNvPr id="4" name="Slide Number Placeholder 3">
            <a:extLst>
              <a:ext uri="{FF2B5EF4-FFF2-40B4-BE49-F238E27FC236}">
                <a16:creationId xmlns:a16="http://schemas.microsoft.com/office/drawing/2014/main" id="{2F277BB8-EC93-6AA9-8789-E416BF2282F4}"/>
              </a:ext>
            </a:extLst>
          </p:cNvPr>
          <p:cNvSpPr>
            <a:spLocks noGrp="1"/>
          </p:cNvSpPr>
          <p:nvPr>
            <p:ph type="sldNum" sz="quarter" idx="12"/>
          </p:nvPr>
        </p:nvSpPr>
        <p:spPr>
          <a:xfrm>
            <a:off x="9747114" y="6356350"/>
            <a:ext cx="494165" cy="365125"/>
          </a:xfrm>
        </p:spPr>
        <p:txBody>
          <a:bodyPr/>
          <a:lstStyle/>
          <a:p>
            <a:fld id="{CB8C0070-AC95-4E25-AAB3-0DDC6EE6265B}" type="slidenum">
              <a:rPr lang="fr-CA" noProof="0" smtClean="0"/>
              <a:pPr/>
              <a:t>26</a:t>
            </a:fld>
            <a:endParaRPr lang="fr-CA" noProof="0" dirty="0"/>
          </a:p>
        </p:txBody>
      </p:sp>
    </p:spTree>
    <p:extLst>
      <p:ext uri="{BB962C8B-B14F-4D97-AF65-F5344CB8AC3E}">
        <p14:creationId xmlns:p14="http://schemas.microsoft.com/office/powerpoint/2010/main" val="129043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6AB51D-D51C-538E-B450-214C775ED42E}"/>
              </a:ext>
            </a:extLst>
          </p:cNvPr>
          <p:cNvSpPr>
            <a:spLocks noGrp="1"/>
          </p:cNvSpPr>
          <p:nvPr>
            <p:ph type="title"/>
            <p:custDataLst>
              <p:tags r:id="rId1"/>
            </p:custDataLst>
          </p:nvPr>
        </p:nvSpPr>
        <p:spPr>
          <a:xfrm>
            <a:off x="360000" y="324000"/>
            <a:ext cx="9601200" cy="1131569"/>
          </a:xfrm>
        </p:spPr>
        <p:txBody>
          <a:bodyPr>
            <a:noAutofit/>
          </a:bodyPr>
          <a:lstStyle/>
          <a:p>
            <a:r>
              <a:rPr lang="fr-CA" sz="4000" noProof="0" dirty="0">
                <a:solidFill>
                  <a:srgbClr val="020202"/>
                </a:solidFill>
              </a:rPr>
              <a:t>Régimes d’assurance collective </a:t>
            </a:r>
            <a:br>
              <a:rPr lang="fr-CA" sz="4000" noProof="0" dirty="0">
                <a:solidFill>
                  <a:srgbClr val="020202"/>
                </a:solidFill>
              </a:rPr>
            </a:br>
            <a:r>
              <a:rPr lang="fr-CA" sz="2800" b="0" noProof="0" dirty="0">
                <a:solidFill>
                  <a:srgbClr val="020202"/>
                </a:solidFill>
              </a:rPr>
              <a:t>Régime de soins de santé de la fonction publique</a:t>
            </a:r>
          </a:p>
        </p:txBody>
      </p:sp>
      <p:sp>
        <p:nvSpPr>
          <p:cNvPr id="2" name="TextBox 1">
            <a:extLst>
              <a:ext uri="{FF2B5EF4-FFF2-40B4-BE49-F238E27FC236}">
                <a16:creationId xmlns:a16="http://schemas.microsoft.com/office/drawing/2014/main" id="{B1EF04CB-DBAC-F442-543F-20B86713FC30}"/>
              </a:ext>
            </a:extLst>
          </p:cNvPr>
          <p:cNvSpPr txBox="1"/>
          <p:nvPr>
            <p:custDataLst>
              <p:tags r:id="rId2"/>
            </p:custDataLst>
          </p:nvPr>
        </p:nvSpPr>
        <p:spPr>
          <a:xfrm>
            <a:off x="-64107" y="1682566"/>
            <a:ext cx="11045595" cy="1205458"/>
          </a:xfrm>
          <a:prstGeom prst="rect">
            <a:avLst/>
          </a:prstGeom>
          <a:noFill/>
        </p:spPr>
        <p:txBody>
          <a:bodyPr wrap="square" lIns="91440" tIns="45720" rIns="91440" bIns="45720" rtlCol="0" anchor="t">
            <a:spAutoFit/>
          </a:bodyPr>
          <a:lstStyle/>
          <a:p>
            <a:pPr marL="342900" indent="-180000">
              <a:spcBef>
                <a:spcPts val="500"/>
              </a:spcBef>
              <a:spcAft>
                <a:spcPts val="600"/>
              </a:spcAft>
              <a:buSzPct val="75000"/>
              <a:buFont typeface="Arial"/>
              <a:buChar char="•"/>
              <a:defRPr/>
            </a:pPr>
            <a:r>
              <a:rPr lang="fr-CA" kern="0" noProof="0" dirty="0">
                <a:solidFill>
                  <a:srgbClr val="020202"/>
                </a:solidFill>
                <a:cs typeface="Calibri"/>
              </a:rPr>
              <a:t>Pour continuer : Six années de service ouvrant droit à pension</a:t>
            </a:r>
            <a:r>
              <a:rPr lang="fr-CA" kern="0" noProof="0" dirty="0">
                <a:solidFill>
                  <a:schemeClr val="bg1"/>
                </a:solidFill>
                <a:cs typeface="Calibri"/>
              </a:rPr>
              <a:t>.</a:t>
            </a:r>
          </a:p>
          <a:p>
            <a:pPr marL="342900" indent="-180000">
              <a:spcBef>
                <a:spcPts val="500"/>
              </a:spcBef>
              <a:spcAft>
                <a:spcPts val="600"/>
              </a:spcAft>
              <a:buSzPct val="75000"/>
              <a:buFont typeface="Arial" panose="05000000000000000000" pitchFamily="2" charset="2"/>
              <a:buChar char="•"/>
              <a:defRPr/>
            </a:pPr>
            <a:r>
              <a:rPr lang="fr-CA" kern="0" noProof="0" dirty="0">
                <a:solidFill>
                  <a:srgbClr val="020202"/>
                </a:solidFill>
                <a:cs typeface="Calibri"/>
              </a:rPr>
              <a:t>Famille : époux/conjoint de fait et enfants jusqu’à 21 ans (25 si étudiant à temps plein)</a:t>
            </a:r>
            <a:r>
              <a:rPr lang="fr-CA" kern="0" noProof="0" dirty="0">
                <a:solidFill>
                  <a:schemeClr val="bg1"/>
                </a:solidFill>
                <a:cs typeface="Calibri"/>
              </a:rPr>
              <a:t>.</a:t>
            </a:r>
          </a:p>
          <a:p>
            <a:pPr marL="342900" indent="-180000">
              <a:spcBef>
                <a:spcPts val="500"/>
              </a:spcBef>
              <a:spcAft>
                <a:spcPts val="600"/>
              </a:spcAft>
              <a:buSzPct val="75000"/>
              <a:buFont typeface="Arial" panose="05000000000000000000" pitchFamily="2" charset="2"/>
              <a:buChar char="•"/>
            </a:pPr>
            <a:r>
              <a:rPr lang="fr-CA" kern="0" noProof="0" dirty="0">
                <a:solidFill>
                  <a:srgbClr val="020202"/>
                </a:solidFill>
                <a:cs typeface="Arial"/>
              </a:rPr>
              <a:t>Garantie-hospitalisation quotidienne couvre jusqu’à : Niveau 1 : 90 $, Niveau 2 : 170 $, Niveau 3 : 250 $</a:t>
            </a:r>
          </a:p>
        </p:txBody>
      </p:sp>
      <p:sp>
        <p:nvSpPr>
          <p:cNvPr id="3" name="TextBox 2">
            <a:extLst>
              <a:ext uri="{FF2B5EF4-FFF2-40B4-BE49-F238E27FC236}">
                <a16:creationId xmlns:a16="http://schemas.microsoft.com/office/drawing/2014/main" id="{661B26CC-1059-60DA-A41B-7DF1F5922FC8}"/>
              </a:ext>
            </a:extLst>
          </p:cNvPr>
          <p:cNvSpPr txBox="1"/>
          <p:nvPr>
            <p:custDataLst>
              <p:tags r:id="rId3"/>
            </p:custDataLst>
          </p:nvPr>
        </p:nvSpPr>
        <p:spPr>
          <a:xfrm>
            <a:off x="1756361" y="3569867"/>
            <a:ext cx="729691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2000" b="1" noProof="0" dirty="0">
                <a:solidFill>
                  <a:srgbClr val="020202"/>
                </a:solidFill>
                <a:cs typeface="Arial"/>
              </a:rPr>
              <a:t>Coûts mensuels pour pensionnés</a:t>
            </a:r>
            <a:r>
              <a:rPr lang="fr-CA" sz="2000" b="1" kern="0" noProof="0" dirty="0">
                <a:solidFill>
                  <a:srgbClr val="020202"/>
                </a:solidFill>
                <a:latin typeface="Arial"/>
                <a:cs typeface="Calibri"/>
              </a:rPr>
              <a:t> </a:t>
            </a:r>
            <a:r>
              <a:rPr lang="fr-CA" sz="2000" kern="0" noProof="0" dirty="0">
                <a:solidFill>
                  <a:srgbClr val="020202"/>
                </a:solidFill>
                <a:cs typeface="Calibri"/>
              </a:rPr>
              <a:t>à</a:t>
            </a:r>
            <a:r>
              <a:rPr lang="fr-CA" sz="2000" noProof="0" dirty="0">
                <a:solidFill>
                  <a:srgbClr val="020202"/>
                </a:solidFill>
                <a:cs typeface="Arial"/>
              </a:rPr>
              <a:t> compter du</a:t>
            </a:r>
            <a:r>
              <a:rPr lang="fr-CA" sz="2000" kern="0" noProof="0" dirty="0">
                <a:solidFill>
                  <a:srgbClr val="020202"/>
                </a:solidFill>
                <a:latin typeface="Arial"/>
                <a:cs typeface="Calibri"/>
              </a:rPr>
              <a:t> 1 avril 2025</a:t>
            </a:r>
          </a:p>
        </p:txBody>
      </p:sp>
      <p:sp>
        <p:nvSpPr>
          <p:cNvPr id="7" name="TextBox 6">
            <a:extLst>
              <a:ext uri="{FF2B5EF4-FFF2-40B4-BE49-F238E27FC236}">
                <a16:creationId xmlns:a16="http://schemas.microsoft.com/office/drawing/2014/main" id="{0950B30C-8D4E-E0BF-665E-3A005D8ACB18}"/>
              </a:ext>
            </a:extLst>
          </p:cNvPr>
          <p:cNvSpPr txBox="1"/>
          <p:nvPr>
            <p:custDataLst>
              <p:tags r:id="rId4"/>
            </p:custDataLst>
          </p:nvPr>
        </p:nvSpPr>
        <p:spPr>
          <a:xfrm>
            <a:off x="1756361" y="4089251"/>
            <a:ext cx="7296912" cy="707886"/>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FFFFFF"/>
                </a:solidFill>
                <a:cs typeface="Segoe UI"/>
              </a:rPr>
              <a:t>Individu :</a:t>
            </a:r>
          </a:p>
          <a:p>
            <a:r>
              <a:rPr lang="fr-CA" sz="2000" noProof="0" dirty="0">
                <a:solidFill>
                  <a:srgbClr val="FFFFFF"/>
                </a:solidFill>
                <a:cs typeface="Segoe UI"/>
              </a:rPr>
              <a:t>Niveau 1    68,27 $    Niveau 2 76,67 $    Niveau 3   91,49 $​</a:t>
            </a:r>
          </a:p>
        </p:txBody>
      </p:sp>
      <p:sp>
        <p:nvSpPr>
          <p:cNvPr id="10" name="TextBox 9">
            <a:extLst>
              <a:ext uri="{FF2B5EF4-FFF2-40B4-BE49-F238E27FC236}">
                <a16:creationId xmlns:a16="http://schemas.microsoft.com/office/drawing/2014/main" id="{4ACC8D0E-D415-602A-0EAE-30558FD9273A}"/>
              </a:ext>
            </a:extLst>
          </p:cNvPr>
          <p:cNvSpPr txBox="1"/>
          <p:nvPr>
            <p:custDataLst>
              <p:tags r:id="rId5"/>
            </p:custDataLst>
          </p:nvPr>
        </p:nvSpPr>
        <p:spPr>
          <a:xfrm>
            <a:off x="1756361" y="4953122"/>
            <a:ext cx="7296912" cy="707886"/>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chemeClr val="bg1"/>
                </a:solidFill>
                <a:cs typeface="Segoe UI"/>
              </a:rPr>
              <a:t>Famille :​</a:t>
            </a:r>
            <a:endParaRPr lang="fr-CA" noProof="0" dirty="0">
              <a:solidFill>
                <a:schemeClr val="bg1"/>
              </a:solidFill>
              <a:cs typeface="Arial"/>
            </a:endParaRPr>
          </a:p>
          <a:p>
            <a:r>
              <a:rPr lang="fr-CA" sz="2000" noProof="0" dirty="0">
                <a:solidFill>
                  <a:srgbClr val="FFFFFF"/>
                </a:solidFill>
                <a:cs typeface="Segoe UI"/>
              </a:rPr>
              <a:t>Niveau</a:t>
            </a:r>
            <a:r>
              <a:rPr lang="fr-CA" sz="2000" noProof="0" dirty="0">
                <a:solidFill>
                  <a:schemeClr val="bg1"/>
                </a:solidFill>
                <a:cs typeface="Segoe UI"/>
              </a:rPr>
              <a:t> 1  150,38 $    </a:t>
            </a:r>
            <a:r>
              <a:rPr lang="fr-CA" sz="2000" noProof="0" dirty="0">
                <a:solidFill>
                  <a:srgbClr val="FFFFFF"/>
                </a:solidFill>
                <a:cs typeface="Segoe UI"/>
              </a:rPr>
              <a:t>Niveau</a:t>
            </a:r>
            <a:r>
              <a:rPr lang="fr-CA" sz="2000" noProof="0" dirty="0">
                <a:solidFill>
                  <a:schemeClr val="bg1"/>
                </a:solidFill>
                <a:cs typeface="Segoe UI"/>
              </a:rPr>
              <a:t> 2  162,52 $    </a:t>
            </a:r>
            <a:r>
              <a:rPr lang="fr-CA" sz="2000" noProof="0" dirty="0">
                <a:solidFill>
                  <a:srgbClr val="FFFFFF"/>
                </a:solidFill>
                <a:cs typeface="Segoe UI"/>
              </a:rPr>
              <a:t>Niveau</a:t>
            </a:r>
            <a:r>
              <a:rPr lang="fr-CA" sz="2000" noProof="0" dirty="0">
                <a:solidFill>
                  <a:schemeClr val="bg1"/>
                </a:solidFill>
                <a:cs typeface="Segoe UI"/>
              </a:rPr>
              <a:t> 3    179,75 $</a:t>
            </a:r>
          </a:p>
        </p:txBody>
      </p:sp>
      <p:sp>
        <p:nvSpPr>
          <p:cNvPr id="4" name="Slide Number Placeholder 3">
            <a:extLst>
              <a:ext uri="{FF2B5EF4-FFF2-40B4-BE49-F238E27FC236}">
                <a16:creationId xmlns:a16="http://schemas.microsoft.com/office/drawing/2014/main" id="{B1897D56-DF7E-D375-A805-2E287D00995A}"/>
              </a:ext>
            </a:extLst>
          </p:cNvPr>
          <p:cNvSpPr>
            <a:spLocks noGrp="1"/>
          </p:cNvSpPr>
          <p:nvPr>
            <p:ph type="sldNum" sz="quarter" idx="12"/>
          </p:nvPr>
        </p:nvSpPr>
        <p:spPr/>
        <p:txBody>
          <a:bodyPr/>
          <a:lstStyle/>
          <a:p>
            <a:fld id="{CB8C0070-AC95-4E25-AAB3-0DDC6EE6265B}" type="slidenum">
              <a:rPr lang="fr-CA" noProof="0" smtClean="0"/>
              <a:t>27</a:t>
            </a:fld>
            <a:endParaRPr lang="fr-CA" noProof="0" dirty="0"/>
          </a:p>
        </p:txBody>
      </p:sp>
    </p:spTree>
    <p:extLst>
      <p:ext uri="{BB962C8B-B14F-4D97-AF65-F5344CB8AC3E}">
        <p14:creationId xmlns:p14="http://schemas.microsoft.com/office/powerpoint/2010/main" val="4387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481A-E539-7FF6-5AB3-631164174E7B}"/>
              </a:ext>
            </a:extLst>
          </p:cNvPr>
          <p:cNvSpPr>
            <a:spLocks noGrp="1"/>
          </p:cNvSpPr>
          <p:nvPr>
            <p:ph type="title"/>
            <p:custDataLst>
              <p:tags r:id="rId1"/>
            </p:custDataLst>
          </p:nvPr>
        </p:nvSpPr>
        <p:spPr>
          <a:xfrm>
            <a:off x="360000" y="324000"/>
            <a:ext cx="9601200" cy="1298634"/>
          </a:xfrm>
        </p:spPr>
        <p:txBody>
          <a:bodyPr>
            <a:normAutofit/>
          </a:bodyPr>
          <a:lstStyle/>
          <a:p>
            <a:r>
              <a:rPr lang="fr-CA" noProof="0" dirty="0">
                <a:solidFill>
                  <a:srgbClr val="020202"/>
                </a:solidFill>
              </a:rPr>
              <a:t>Régimes d’assurance collective </a:t>
            </a:r>
            <a:br>
              <a:rPr lang="fr-CA" noProof="0" dirty="0">
                <a:solidFill>
                  <a:srgbClr val="020202"/>
                </a:solidFill>
              </a:rPr>
            </a:br>
            <a:r>
              <a:rPr lang="fr-CA" sz="2800" b="0" noProof="0" dirty="0">
                <a:solidFill>
                  <a:srgbClr val="020202"/>
                </a:solidFill>
              </a:rPr>
              <a:t>Régime de services dentaires pour les pensionnés</a:t>
            </a:r>
          </a:p>
        </p:txBody>
      </p:sp>
      <p:sp>
        <p:nvSpPr>
          <p:cNvPr id="7" name="TextBox 6">
            <a:extLst>
              <a:ext uri="{FF2B5EF4-FFF2-40B4-BE49-F238E27FC236}">
                <a16:creationId xmlns:a16="http://schemas.microsoft.com/office/drawing/2014/main" id="{E121BE5C-F52C-2471-4DAA-C178AC2B6E75}"/>
              </a:ext>
            </a:extLst>
          </p:cNvPr>
          <p:cNvSpPr txBox="1"/>
          <p:nvPr>
            <p:custDataLst>
              <p:tags r:id="rId2"/>
            </p:custDataLst>
          </p:nvPr>
        </p:nvSpPr>
        <p:spPr>
          <a:xfrm>
            <a:off x="435609" y="1781325"/>
            <a:ext cx="10978600" cy="1746632"/>
          </a:xfrm>
          <a:prstGeom prst="rect">
            <a:avLst/>
          </a:prstGeom>
          <a:noFill/>
        </p:spPr>
        <p:txBody>
          <a:bodyPr wrap="square" lIns="91440" tIns="45720" rIns="91440" bIns="45720" rtlCol="0" anchor="t">
            <a:spAutoFit/>
          </a:bodyPr>
          <a:lstStyle/>
          <a:p>
            <a:pPr marL="342900" indent="-342900">
              <a:spcBef>
                <a:spcPts val="500"/>
              </a:spcBef>
              <a:spcAft>
                <a:spcPts val="600"/>
              </a:spcAft>
              <a:buSzPct val="75000"/>
              <a:buFont typeface="Arial"/>
              <a:buChar char="•"/>
              <a:defRPr/>
            </a:pPr>
            <a:r>
              <a:rPr lang="fr-CA" sz="2000" kern="0" noProof="0" dirty="0">
                <a:solidFill>
                  <a:srgbClr val="020202"/>
                </a:solidFill>
                <a:cs typeface="Calibri"/>
              </a:rPr>
              <a:t>Famille : époux/conjoint de fait et enfants jusqu’à 21 ans (25 si étudiant à temps plein)</a:t>
            </a:r>
            <a:r>
              <a:rPr lang="fr-CA" sz="2000" kern="0" noProof="0" dirty="0">
                <a:solidFill>
                  <a:schemeClr val="bg1"/>
                </a:solidFill>
                <a:cs typeface="Calibri"/>
              </a:rPr>
              <a:t>.</a:t>
            </a:r>
          </a:p>
          <a:p>
            <a:pPr marL="342900" indent="-342900">
              <a:spcBef>
                <a:spcPts val="500"/>
              </a:spcBef>
              <a:spcAft>
                <a:spcPts val="600"/>
              </a:spcAft>
              <a:buSzPct val="75000"/>
              <a:buFont typeface="Arial"/>
              <a:buChar char="•"/>
              <a:defRPr/>
            </a:pPr>
            <a:r>
              <a:rPr lang="fr-CA" sz="2000" kern="0" noProof="0" dirty="0">
                <a:solidFill>
                  <a:srgbClr val="020202"/>
                </a:solidFill>
                <a:cs typeface="Calibri"/>
              </a:rPr>
              <a:t>Nécessité de maintenir au moins trois années calendrier complètes</a:t>
            </a:r>
            <a:r>
              <a:rPr lang="fr-CA" sz="2000" kern="0" noProof="0" dirty="0">
                <a:solidFill>
                  <a:schemeClr val="bg1"/>
                </a:solidFill>
                <a:cs typeface="Calibri"/>
              </a:rPr>
              <a:t>.</a:t>
            </a:r>
          </a:p>
          <a:p>
            <a:pPr marL="342900" indent="-342900">
              <a:spcBef>
                <a:spcPts val="500"/>
              </a:spcBef>
              <a:spcAft>
                <a:spcPts val="600"/>
              </a:spcAft>
              <a:buSzPct val="75000"/>
              <a:buFont typeface="Arial"/>
              <a:buChar char="•"/>
              <a:defRPr/>
            </a:pPr>
            <a:r>
              <a:rPr lang="fr-CA" sz="2000" kern="0" noProof="0" dirty="0">
                <a:solidFill>
                  <a:srgbClr val="020202"/>
                </a:solidFill>
                <a:cs typeface="Calibri"/>
              </a:rPr>
              <a:t>Si annulation, perte de privilège</a:t>
            </a:r>
            <a:r>
              <a:rPr lang="fr-CA" sz="2000" kern="0" noProof="0" dirty="0">
                <a:solidFill>
                  <a:schemeClr val="bg1"/>
                </a:solidFill>
                <a:cs typeface="Calibri"/>
              </a:rPr>
              <a:t>.</a:t>
            </a:r>
          </a:p>
          <a:p>
            <a:pPr marL="342900" indent="-342900">
              <a:spcBef>
                <a:spcPts val="500"/>
              </a:spcBef>
              <a:spcAft>
                <a:spcPts val="600"/>
              </a:spcAft>
              <a:buSzPct val="75000"/>
              <a:buFont typeface="Arial"/>
              <a:buChar char="•"/>
              <a:defRPr/>
            </a:pPr>
            <a:r>
              <a:rPr lang="fr-CA" sz="2000" kern="0" noProof="0" dirty="0">
                <a:solidFill>
                  <a:srgbClr val="020202"/>
                </a:solidFill>
                <a:cs typeface="Calibri"/>
              </a:rPr>
              <a:t>Non admissible au Régime canadien de soins dentaires</a:t>
            </a:r>
            <a:r>
              <a:rPr lang="fr-CA" sz="2000" kern="0" noProof="0" dirty="0">
                <a:solidFill>
                  <a:schemeClr val="bg1"/>
                </a:solidFill>
                <a:cs typeface="Calibri"/>
              </a:rPr>
              <a:t>.</a:t>
            </a:r>
          </a:p>
        </p:txBody>
      </p:sp>
      <p:sp>
        <p:nvSpPr>
          <p:cNvPr id="6" name="TextBox 5">
            <a:extLst>
              <a:ext uri="{FF2B5EF4-FFF2-40B4-BE49-F238E27FC236}">
                <a16:creationId xmlns:a16="http://schemas.microsoft.com/office/drawing/2014/main" id="{1C51E387-B436-C18C-1168-EF4BDBEA81F2}"/>
              </a:ext>
            </a:extLst>
          </p:cNvPr>
          <p:cNvSpPr txBox="1"/>
          <p:nvPr>
            <p:custDataLst>
              <p:tags r:id="rId3"/>
            </p:custDataLst>
          </p:nvPr>
        </p:nvSpPr>
        <p:spPr>
          <a:xfrm>
            <a:off x="1685272" y="4074094"/>
            <a:ext cx="745145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2000" b="1" noProof="0" dirty="0">
                <a:solidFill>
                  <a:srgbClr val="020202"/>
                </a:solidFill>
                <a:cs typeface="Arial"/>
              </a:rPr>
              <a:t>Coûts mensuels pour pensionnés </a:t>
            </a:r>
            <a:r>
              <a:rPr lang="fr-CA" sz="2000" noProof="0" dirty="0">
                <a:solidFill>
                  <a:srgbClr val="020202"/>
                </a:solidFill>
                <a:cs typeface="Arial"/>
              </a:rPr>
              <a:t>à compter du 1 avril 2025</a:t>
            </a:r>
            <a:r>
              <a:rPr lang="fr-CA" noProof="0" dirty="0">
                <a:solidFill>
                  <a:schemeClr val="bg1"/>
                </a:solidFill>
              </a:rPr>
              <a:t>.</a:t>
            </a:r>
          </a:p>
        </p:txBody>
      </p:sp>
      <p:sp>
        <p:nvSpPr>
          <p:cNvPr id="3" name="TextBox 2">
            <a:extLst>
              <a:ext uri="{FF2B5EF4-FFF2-40B4-BE49-F238E27FC236}">
                <a16:creationId xmlns:a16="http://schemas.microsoft.com/office/drawing/2014/main" id="{CAB4B7E5-EF28-9C8D-9656-BDC4169FA1A2}"/>
              </a:ext>
            </a:extLst>
          </p:cNvPr>
          <p:cNvSpPr txBox="1"/>
          <p:nvPr>
            <p:custDataLst>
              <p:tags r:id="rId4"/>
            </p:custDataLst>
          </p:nvPr>
        </p:nvSpPr>
        <p:spPr>
          <a:xfrm>
            <a:off x="1685273" y="4618506"/>
            <a:ext cx="7451449" cy="1420325"/>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fr-CA" sz="2000" kern="0" noProof="0" dirty="0">
                <a:solidFill>
                  <a:srgbClr val="FFFFFF"/>
                </a:solidFill>
                <a:cs typeface="Calibri"/>
              </a:rPr>
              <a:t>Pensionné seulement : 22,57 $</a:t>
            </a:r>
            <a:endParaRPr lang="fr-CA" noProof="0" dirty="0">
              <a:solidFill>
                <a:srgbClr val="0C1E2B"/>
              </a:solidFill>
              <a:cs typeface="Arial"/>
            </a:endParaRPr>
          </a:p>
          <a:p>
            <a:pPr>
              <a:lnSpc>
                <a:spcPct val="150000"/>
              </a:lnSpc>
            </a:pPr>
            <a:r>
              <a:rPr lang="fr-CA" sz="2000" kern="0" noProof="0" dirty="0">
                <a:solidFill>
                  <a:srgbClr val="FFFFFF"/>
                </a:solidFill>
                <a:cs typeface="Calibri"/>
              </a:rPr>
              <a:t>Pensionné et un membre de la famille : 46,57 $</a:t>
            </a:r>
            <a:endParaRPr lang="fr-CA" noProof="0" dirty="0">
              <a:solidFill>
                <a:srgbClr val="0C1E2B"/>
              </a:solidFill>
              <a:cs typeface="Arial"/>
            </a:endParaRPr>
          </a:p>
          <a:p>
            <a:pPr>
              <a:lnSpc>
                <a:spcPct val="150000"/>
              </a:lnSpc>
            </a:pPr>
            <a:r>
              <a:rPr lang="fr-CA" sz="2000" kern="0" noProof="0" dirty="0">
                <a:solidFill>
                  <a:srgbClr val="FFFFFF"/>
                </a:solidFill>
                <a:cs typeface="Calibri"/>
              </a:rPr>
              <a:t>Pensionné et plus d’un membre de la famille : 59,01 $</a:t>
            </a:r>
            <a:endParaRPr lang="fr-CA" noProof="0" dirty="0">
              <a:solidFill>
                <a:srgbClr val="0C1E2B"/>
              </a:solidFill>
              <a:cs typeface="Arial"/>
            </a:endParaRPr>
          </a:p>
        </p:txBody>
      </p:sp>
      <p:sp>
        <p:nvSpPr>
          <p:cNvPr id="4" name="Slide Number Placeholder 3">
            <a:extLst>
              <a:ext uri="{FF2B5EF4-FFF2-40B4-BE49-F238E27FC236}">
                <a16:creationId xmlns:a16="http://schemas.microsoft.com/office/drawing/2014/main" id="{D68E62BE-13E5-475A-74EB-17C7E9183D2D}"/>
              </a:ext>
            </a:extLst>
          </p:cNvPr>
          <p:cNvSpPr>
            <a:spLocks noGrp="1"/>
          </p:cNvSpPr>
          <p:nvPr>
            <p:ph type="sldNum" sz="quarter" idx="12"/>
          </p:nvPr>
        </p:nvSpPr>
        <p:spPr/>
        <p:txBody>
          <a:bodyPr/>
          <a:lstStyle/>
          <a:p>
            <a:fld id="{CB8C0070-AC95-4E25-AAB3-0DDC6EE6265B}" type="slidenum">
              <a:rPr lang="fr-CA" noProof="0" smtClean="0"/>
              <a:t>28</a:t>
            </a:fld>
            <a:endParaRPr lang="fr-CA" noProof="0" dirty="0"/>
          </a:p>
        </p:txBody>
      </p:sp>
    </p:spTree>
    <p:extLst>
      <p:ext uri="{BB962C8B-B14F-4D97-AF65-F5344CB8AC3E}">
        <p14:creationId xmlns:p14="http://schemas.microsoft.com/office/powerpoint/2010/main" val="165974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C2AB7-CDB9-A88B-BA33-AA57F27D8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72B1A-C771-F2E1-09A2-0F41C0597B31}"/>
              </a:ext>
            </a:extLst>
          </p:cNvPr>
          <p:cNvSpPr>
            <a:spLocks noGrp="1"/>
          </p:cNvSpPr>
          <p:nvPr>
            <p:ph type="title"/>
            <p:custDataLst>
              <p:tags r:id="rId1"/>
            </p:custDataLst>
          </p:nvPr>
        </p:nvSpPr>
        <p:spPr>
          <a:xfrm>
            <a:off x="3463044" y="324000"/>
            <a:ext cx="8641404" cy="1131569"/>
          </a:xfrm>
        </p:spPr>
        <p:txBody>
          <a:bodyPr vert="horz" lIns="0" tIns="0" rIns="0" bIns="0" rtlCol="0" anchor="t" anchorCtr="0">
            <a:normAutofit/>
          </a:bodyPr>
          <a:lstStyle/>
          <a:p>
            <a:pPr defTabSz="685800">
              <a:spcBef>
                <a:spcPts val="750"/>
              </a:spcBef>
              <a:buSzPct val="75000"/>
              <a:defRPr/>
            </a:pPr>
            <a:r>
              <a:rPr lang="fr-FR" sz="3800" kern="0" dirty="0">
                <a:solidFill>
                  <a:srgbClr val="020202"/>
                </a:solidFill>
                <a:cs typeface="Arial" charset="0"/>
              </a:rPr>
              <a:t>Processus de préparation à la retraite</a:t>
            </a:r>
          </a:p>
        </p:txBody>
      </p:sp>
      <p:sp>
        <p:nvSpPr>
          <p:cNvPr id="6" name="TextBox 5">
            <a:extLst>
              <a:ext uri="{FF2B5EF4-FFF2-40B4-BE49-F238E27FC236}">
                <a16:creationId xmlns:a16="http://schemas.microsoft.com/office/drawing/2014/main" id="{3C3F2868-552A-129B-BA69-65DE664EC929}"/>
              </a:ext>
            </a:extLst>
          </p:cNvPr>
          <p:cNvSpPr txBox="1"/>
          <p:nvPr>
            <p:custDataLst>
              <p:tags r:id="rId2"/>
            </p:custDataLst>
          </p:nvPr>
        </p:nvSpPr>
        <p:spPr>
          <a:xfrm>
            <a:off x="439835" y="595870"/>
            <a:ext cx="2472846" cy="5581093"/>
          </a:xfrm>
          <a:prstGeom prst="rect">
            <a:avLst/>
          </a:prstGeom>
        </p:spPr>
        <p:txBody>
          <a:bodyPr vert="horz" lIns="0" tIns="0" rIns="0" bIns="0" rtlCol="0" anchor="t">
            <a:normAutofit/>
          </a:bodyPr>
          <a:lstStyle/>
          <a:p>
            <a:pPr marL="0" marR="0">
              <a:lnSpc>
                <a:spcPct val="107000"/>
              </a:lnSpc>
              <a:spcAft>
                <a:spcPts val="800"/>
              </a:spcAft>
            </a:pPr>
            <a:r>
              <a:rPr lang="fr-FR" sz="2800" dirty="0">
                <a:solidFill>
                  <a:schemeClr val="bg1"/>
                </a:solidFill>
              </a:rPr>
              <a:t>Êtes-vous prêt à entamer le processus de retraite ?</a:t>
            </a:r>
            <a:endParaRPr lang="en-CA" sz="2800" kern="100" dirty="0">
              <a:solidFill>
                <a:schemeClr val="bg1"/>
              </a:solidFill>
              <a:effectLst/>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1B6E39E-8AB2-1AE8-D9E2-FC6474AF6244}"/>
              </a:ext>
            </a:extLst>
          </p:cNvPr>
          <p:cNvSpPr txBox="1"/>
          <p:nvPr>
            <p:custDataLst>
              <p:tags r:id="rId3"/>
            </p:custDataLst>
          </p:nvPr>
        </p:nvSpPr>
        <p:spPr>
          <a:xfrm>
            <a:off x="4030980" y="1605082"/>
            <a:ext cx="7513320" cy="5068010"/>
          </a:xfrm>
          <a:prstGeom prst="rect">
            <a:avLst/>
          </a:prstGeom>
        </p:spPr>
        <p:txBody>
          <a:bodyPr vert="horz" lIns="0" tIns="0" rIns="0" bIns="0" rtlCol="0">
            <a:normAutofit/>
          </a:bodyPr>
          <a:lstStyle/>
          <a:p>
            <a:pPr marL="342900" indent="-342900">
              <a:lnSpc>
                <a:spcPct val="90000"/>
              </a:lnSpc>
              <a:spcBef>
                <a:spcPts val="600"/>
              </a:spcBef>
              <a:spcAft>
                <a:spcPts val="600"/>
              </a:spcAft>
              <a:buSzPct val="100000"/>
              <a:buFont typeface="Arial" panose="020B0604020202020204" pitchFamily="34" charset="0"/>
              <a:buChar char="•"/>
            </a:pPr>
            <a:r>
              <a:rPr lang="fr-CA" sz="2000" dirty="0">
                <a:solidFill>
                  <a:srgbClr val="020202"/>
                </a:solidFill>
                <a:effectLst/>
                <a:ea typeface="Times New Roman" panose="02020603050405020304" pitchFamily="18" charset="0"/>
                <a:cs typeface="Times New Roman" panose="02020603050405020304" pitchFamily="18" charset="0"/>
              </a:rPr>
              <a:t>Choisissez votre date de départ à la retraite et présentez votre lettre de démission à votre gestionnaire.</a:t>
            </a:r>
            <a:endParaRPr lang="fr-CA" sz="2000" dirty="0">
              <a:solidFill>
                <a:srgbClr val="020202"/>
              </a:solidFill>
              <a:cs typeface="Times New Roman" panose="02020603050405020304" pitchFamily="18" charset="0"/>
            </a:endParaRPr>
          </a:p>
          <a:p>
            <a:pPr marL="342900" marR="0" lvl="0" indent="-342900">
              <a:lnSpc>
                <a:spcPct val="107000"/>
              </a:lnSpc>
              <a:spcBef>
                <a:spcPts val="600"/>
              </a:spcBef>
              <a:spcAft>
                <a:spcPts val="600"/>
              </a:spcAft>
              <a:buSzPct val="100000"/>
              <a:buFont typeface="Arial" panose="020B0604020202020204" pitchFamily="34" charset="0"/>
              <a:buChar char="•"/>
              <a:tabLst>
                <a:tab pos="457200" algn="l"/>
              </a:tabLst>
            </a:pPr>
            <a:r>
              <a:rPr lang="fr-CA" sz="2000" dirty="0">
                <a:solidFill>
                  <a:srgbClr val="020202"/>
                </a:solidFill>
                <a:effectLst/>
                <a:ea typeface="Times New Roman" panose="02020603050405020304" pitchFamily="18" charset="0"/>
                <a:cs typeface="Times New Roman" panose="02020603050405020304" pitchFamily="18" charset="0"/>
              </a:rPr>
              <a:t>Communiquez avec le Centre des pensions (3 à 6 mois avant la cessation d’emploi).</a:t>
            </a:r>
            <a:endParaRPr lang="en-CA" sz="2000" dirty="0">
              <a:solidFill>
                <a:srgbClr val="020202"/>
              </a:solidFill>
              <a:sym typeface="Wingdings" panose="05000000000000000000" pitchFamily="2" charset="2"/>
            </a:endParaRPr>
          </a:p>
          <a:p>
            <a:pPr marL="342900" indent="-342900">
              <a:lnSpc>
                <a:spcPct val="90000"/>
              </a:lnSpc>
              <a:spcBef>
                <a:spcPts val="600"/>
              </a:spcBef>
              <a:spcAft>
                <a:spcPts val="600"/>
              </a:spcAft>
              <a:buSzPct val="100000"/>
              <a:buFont typeface="Arial" panose="020B0604020202020204" pitchFamily="34" charset="0"/>
              <a:buChar char="•"/>
            </a:pPr>
            <a:r>
              <a:rPr lang="fr-CA" sz="2000" dirty="0">
                <a:solidFill>
                  <a:srgbClr val="020202"/>
                </a:solidFill>
                <a:effectLst/>
                <a:ea typeface="Times New Roman" panose="02020603050405020304" pitchFamily="18" charset="0"/>
                <a:cs typeface="Times New Roman" panose="02020603050405020304" pitchFamily="18" charset="0"/>
              </a:rPr>
              <a:t>Un </a:t>
            </a:r>
            <a:r>
              <a:rPr lang="fr-FR" sz="2000" i="0" dirty="0">
                <a:solidFill>
                  <a:srgbClr val="020202"/>
                </a:solidFill>
                <a:effectLst/>
              </a:rPr>
              <a:t>Conseiller(ère) de l'expérience client</a:t>
            </a:r>
            <a:r>
              <a:rPr lang="fr-CA" sz="2000" dirty="0">
                <a:solidFill>
                  <a:srgbClr val="020202"/>
                </a:solidFill>
                <a:effectLst/>
                <a:ea typeface="Times New Roman" panose="02020603050405020304" pitchFamily="18" charset="0"/>
                <a:cs typeface="Times New Roman" panose="02020603050405020304" pitchFamily="18" charset="0"/>
              </a:rPr>
              <a:t> vous enverra </a:t>
            </a:r>
            <a:r>
              <a:rPr lang="fr-CA" sz="2000" dirty="0">
                <a:solidFill>
                  <a:srgbClr val="020202"/>
                </a:solidFill>
                <a:ea typeface="Times New Roman" panose="02020603050405020304" pitchFamily="18" charset="0"/>
                <a:cs typeface="Times New Roman" panose="02020603050405020304" pitchFamily="18" charset="0"/>
              </a:rPr>
              <a:t>votre </a:t>
            </a:r>
            <a:r>
              <a:rPr lang="fr-CA" sz="2000" dirty="0">
                <a:solidFill>
                  <a:srgbClr val="020202"/>
                </a:solidFill>
                <a:effectLst/>
                <a:ea typeface="Times New Roman" panose="02020603050405020304" pitchFamily="18" charset="0"/>
                <a:cs typeface="Times New Roman" panose="02020603050405020304" pitchFamily="18" charset="0"/>
              </a:rPr>
              <a:t>trousse d’information sur la retraite personnalisée</a:t>
            </a:r>
            <a:r>
              <a:rPr lang="en-CA" sz="2000" dirty="0">
                <a:solidFill>
                  <a:srgbClr val="020202"/>
                </a:solidFill>
              </a:rPr>
              <a:t> pension avec </a:t>
            </a:r>
            <a:r>
              <a:rPr lang="fr-CA" sz="2000" noProof="0" dirty="0">
                <a:solidFill>
                  <a:srgbClr val="020202"/>
                </a:solidFill>
              </a:rPr>
              <a:t>vos</a:t>
            </a:r>
            <a:r>
              <a:rPr lang="en-CA" sz="2000" dirty="0">
                <a:solidFill>
                  <a:srgbClr val="020202"/>
                </a:solidFill>
              </a:rPr>
              <a:t> options de prestations de Retraite.</a:t>
            </a:r>
          </a:p>
          <a:p>
            <a:pPr marL="342900" indent="-342900">
              <a:lnSpc>
                <a:spcPct val="90000"/>
              </a:lnSpc>
              <a:spcBef>
                <a:spcPts val="600"/>
              </a:spcBef>
              <a:spcAft>
                <a:spcPts val="600"/>
              </a:spcAft>
              <a:buSzPct val="100000"/>
              <a:buFont typeface="Arial" panose="020B0604020202020204" pitchFamily="34" charset="0"/>
              <a:buChar char="•"/>
            </a:pPr>
            <a:r>
              <a:rPr lang="fr-CA" sz="2000" dirty="0">
                <a:solidFill>
                  <a:srgbClr val="020202"/>
                </a:solidFill>
              </a:rPr>
              <a:t>R</a:t>
            </a:r>
            <a:r>
              <a:rPr lang="fr-CA" sz="2000" b="0" i="0" dirty="0">
                <a:solidFill>
                  <a:srgbClr val="020202"/>
                </a:solidFill>
                <a:effectLst/>
              </a:rPr>
              <a:t>emplir et envoyé les documents requis avant la retraite pour recevoir votre paiement de pension </a:t>
            </a:r>
            <a:r>
              <a:rPr lang="fr-CA" sz="2000" kern="1200" noProof="0" dirty="0">
                <a:solidFill>
                  <a:srgbClr val="020202"/>
                </a:solidFill>
                <a:ea typeface="+mn-ea"/>
                <a:cs typeface="+mn-cs"/>
              </a:rPr>
              <a:t>dans les 45 jours suivant la date de la cessation d’emploi</a:t>
            </a:r>
            <a:r>
              <a:rPr lang="fr-CA" sz="2000" dirty="0">
                <a:solidFill>
                  <a:srgbClr val="020202"/>
                </a:solidFill>
              </a:rPr>
              <a:t>. N’oubliez pas d’inclure </a:t>
            </a:r>
            <a:r>
              <a:rPr lang="fr-CA" sz="2000" b="0" i="0" dirty="0">
                <a:solidFill>
                  <a:srgbClr val="020202"/>
                </a:solidFill>
                <a:effectLst/>
              </a:rPr>
              <a:t>la preuve d’approbation de démission de votre gestionnaire.</a:t>
            </a:r>
            <a:r>
              <a:rPr lang="fr-CA" sz="2000" dirty="0">
                <a:solidFill>
                  <a:srgbClr val="020202"/>
                </a:solidFill>
              </a:rPr>
              <a:t> </a:t>
            </a:r>
          </a:p>
          <a:p>
            <a:pPr marL="342900" indent="-342900">
              <a:lnSpc>
                <a:spcPct val="90000"/>
              </a:lnSpc>
              <a:spcBef>
                <a:spcPts val="600"/>
              </a:spcBef>
              <a:spcAft>
                <a:spcPts val="600"/>
              </a:spcAft>
              <a:buSzPct val="100000"/>
              <a:buFont typeface="Arial" panose="020B0604020202020204" pitchFamily="34" charset="0"/>
              <a:buChar char="•"/>
            </a:pPr>
            <a:r>
              <a:rPr lang="en-CA" sz="2000" dirty="0">
                <a:solidFill>
                  <a:srgbClr val="020202"/>
                </a:solidFill>
              </a:rPr>
              <a:t>Bonne retraite!</a:t>
            </a:r>
            <a:endParaRPr lang="en-CA" sz="2000" dirty="0">
              <a:solidFill>
                <a:srgbClr val="020202"/>
              </a:solidFill>
              <a:sym typeface="Wingdings" panose="05000000000000000000" pitchFamily="2" charset="2"/>
            </a:endParaRPr>
          </a:p>
          <a:p>
            <a:pPr marL="685800" lvl="1" indent="-228600">
              <a:lnSpc>
                <a:spcPct val="90000"/>
              </a:lnSpc>
              <a:spcBef>
                <a:spcPts val="1000"/>
              </a:spcBef>
              <a:buFont typeface="Arial" panose="020B0604020202020204" pitchFamily="34" charset="0"/>
              <a:buChar char="•"/>
            </a:pPr>
            <a:endParaRPr lang="fr-CA" sz="2000" dirty="0"/>
          </a:p>
          <a:p>
            <a:pPr marL="228600" indent="-228600">
              <a:lnSpc>
                <a:spcPct val="90000"/>
              </a:lnSpc>
              <a:spcBef>
                <a:spcPts val="1000"/>
              </a:spcBef>
              <a:buFont typeface="Arial" panose="020B0604020202020204" pitchFamily="34" charset="0"/>
              <a:buChar char="•"/>
            </a:pPr>
            <a:endParaRPr lang="en-CA" sz="2000" dirty="0"/>
          </a:p>
          <a:p>
            <a:pPr marL="685800" lvl="1" indent="-228600">
              <a:lnSpc>
                <a:spcPct val="90000"/>
              </a:lnSpc>
              <a:spcBef>
                <a:spcPts val="1000"/>
              </a:spcBef>
              <a:buFont typeface="Arial" panose="020B0604020202020204" pitchFamily="34" charset="0"/>
              <a:buChar char="•"/>
            </a:pPr>
            <a:endParaRPr lang="en-CA" sz="2000" dirty="0"/>
          </a:p>
        </p:txBody>
      </p:sp>
      <p:sp>
        <p:nvSpPr>
          <p:cNvPr id="3" name="Slide Number Placeholder 2">
            <a:extLst>
              <a:ext uri="{FF2B5EF4-FFF2-40B4-BE49-F238E27FC236}">
                <a16:creationId xmlns:a16="http://schemas.microsoft.com/office/drawing/2014/main" id="{AFBDB5B8-6AC3-02C5-C56D-7CCB9A7FF5E7}"/>
              </a:ext>
            </a:extLst>
          </p:cNvPr>
          <p:cNvSpPr>
            <a:spLocks noGrp="1"/>
          </p:cNvSpPr>
          <p:nvPr>
            <p:ph type="sldNum" sz="quarter" idx="12"/>
          </p:nvPr>
        </p:nvSpPr>
        <p:spPr/>
        <p:txBody>
          <a:bodyPr/>
          <a:lstStyle/>
          <a:p>
            <a:fld id="{CB8C0070-AC95-4E25-AAB3-0DDC6EE6265B}" type="slidenum">
              <a:rPr lang="en-CA" noProof="0" smtClean="0"/>
              <a:t>29</a:t>
            </a:fld>
            <a:endParaRPr lang="en-CA" noProof="0" dirty="0"/>
          </a:p>
        </p:txBody>
      </p:sp>
    </p:spTree>
    <p:extLst>
      <p:ext uri="{BB962C8B-B14F-4D97-AF65-F5344CB8AC3E}">
        <p14:creationId xmlns:p14="http://schemas.microsoft.com/office/powerpoint/2010/main" val="142577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19F63-AF29-F440-9ECC-837F991724F2}"/>
              </a:ext>
            </a:extLst>
          </p:cNvPr>
          <p:cNvSpPr>
            <a:spLocks noGrp="1"/>
          </p:cNvSpPr>
          <p:nvPr>
            <p:ph type="title"/>
            <p:custDataLst>
              <p:tags r:id="rId1"/>
            </p:custDataLst>
          </p:nvPr>
        </p:nvSpPr>
        <p:spPr>
          <a:xfrm>
            <a:off x="360000" y="324000"/>
            <a:ext cx="10911840" cy="1131569"/>
          </a:xfrm>
        </p:spPr>
        <p:txBody>
          <a:bodyPr/>
          <a:lstStyle/>
          <a:p>
            <a:r>
              <a:rPr lang="fr-CA" noProof="0" dirty="0"/>
              <a:t>Site web pension et avantages</a:t>
            </a:r>
          </a:p>
        </p:txBody>
      </p:sp>
      <p:sp>
        <p:nvSpPr>
          <p:cNvPr id="5" name="TextBox 4">
            <a:extLst>
              <a:ext uri="{FF2B5EF4-FFF2-40B4-BE49-F238E27FC236}">
                <a16:creationId xmlns:a16="http://schemas.microsoft.com/office/drawing/2014/main" id="{89F4EA2B-A3C5-EFD7-8CAD-625E04FCC544}"/>
              </a:ext>
            </a:extLst>
          </p:cNvPr>
          <p:cNvSpPr txBox="1"/>
          <p:nvPr>
            <p:custDataLst>
              <p:tags r:id="rId2"/>
            </p:custDataLst>
          </p:nvPr>
        </p:nvSpPr>
        <p:spPr>
          <a:xfrm>
            <a:off x="0" y="3011202"/>
            <a:ext cx="12192000" cy="984885"/>
          </a:xfrm>
          <a:prstGeom prst="rect">
            <a:avLst/>
          </a:prstGeom>
          <a:noFill/>
        </p:spPr>
        <p:txBody>
          <a:bodyPr wrap="square" rtlCol="0">
            <a:spAutoFit/>
          </a:bodyPr>
          <a:lstStyle/>
          <a:p>
            <a:pPr algn="ctr"/>
            <a:r>
              <a:rPr lang="fr-CA" sz="4000" b="1" noProof="0" dirty="0">
                <a:hlinkClick r:id="rId5">
                  <a:extLst>
                    <a:ext uri="{A12FA001-AC4F-418D-AE19-62706E023703}">
                      <ahyp:hlinkClr xmlns:ahyp="http://schemas.microsoft.com/office/drawing/2018/hyperlinkcolor" val="tx"/>
                    </a:ext>
                  </a:extLst>
                </a:hlinkClick>
              </a:rPr>
              <a:t>www.canada.ca/pension-avantages</a:t>
            </a:r>
            <a:endParaRPr lang="fr-CA" sz="4000" b="1" noProof="0" dirty="0"/>
          </a:p>
          <a:p>
            <a:pPr algn="ctr"/>
            <a:endParaRPr lang="fr-CA" noProof="0" dirty="0">
              <a:solidFill>
                <a:srgbClr val="F7F5F5"/>
              </a:solidFill>
            </a:endParaRPr>
          </a:p>
        </p:txBody>
      </p:sp>
      <p:sp>
        <p:nvSpPr>
          <p:cNvPr id="3" name="Slide Number Placeholder 2">
            <a:extLst>
              <a:ext uri="{FF2B5EF4-FFF2-40B4-BE49-F238E27FC236}">
                <a16:creationId xmlns:a16="http://schemas.microsoft.com/office/drawing/2014/main" id="{972F2165-7719-AEC4-3A2A-431008CCDC37}"/>
              </a:ext>
            </a:extLst>
          </p:cNvPr>
          <p:cNvSpPr>
            <a:spLocks noGrp="1"/>
          </p:cNvSpPr>
          <p:nvPr>
            <p:ph type="sldNum" sz="quarter" idx="12"/>
          </p:nvPr>
        </p:nvSpPr>
        <p:spPr/>
        <p:txBody>
          <a:bodyPr/>
          <a:lstStyle/>
          <a:p>
            <a:fld id="{CB8C0070-AC95-4E25-AAB3-0DDC6EE6265B}" type="slidenum">
              <a:rPr lang="fr-CA" noProof="0" smtClean="0"/>
              <a:t>3</a:t>
            </a:fld>
            <a:endParaRPr lang="fr-CA" noProof="0" dirty="0"/>
          </a:p>
        </p:txBody>
      </p:sp>
    </p:spTree>
    <p:extLst>
      <p:ext uri="{BB962C8B-B14F-4D97-AF65-F5344CB8AC3E}">
        <p14:creationId xmlns:p14="http://schemas.microsoft.com/office/powerpoint/2010/main" val="262944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9A6F-D3E6-73D4-7632-3F85144FDEEC}"/>
              </a:ext>
            </a:extLst>
          </p:cNvPr>
          <p:cNvSpPr>
            <a:spLocks noGrp="1"/>
          </p:cNvSpPr>
          <p:nvPr>
            <p:ph type="title"/>
            <p:custDataLst>
              <p:tags r:id="rId1"/>
            </p:custDataLst>
          </p:nvPr>
        </p:nvSpPr>
        <p:spPr>
          <a:xfrm>
            <a:off x="4032000" y="324001"/>
            <a:ext cx="7520940" cy="944092"/>
          </a:xfrm>
        </p:spPr>
        <p:txBody>
          <a:bodyPr vert="horz" lIns="0" tIns="0" rIns="0" bIns="0" rtlCol="0" anchor="t" anchorCtr="0">
            <a:normAutofit/>
          </a:bodyPr>
          <a:lstStyle/>
          <a:p>
            <a:r>
              <a:rPr lang="fr-CA" b="1" kern="1200" noProof="0" dirty="0">
                <a:solidFill>
                  <a:srgbClr val="020202"/>
                </a:solidFill>
                <a:latin typeface="+mj-lt"/>
                <a:ea typeface="+mj-ea"/>
                <a:cs typeface="+mj-cs"/>
              </a:rPr>
              <a:t>Autres sujets</a:t>
            </a:r>
          </a:p>
        </p:txBody>
      </p:sp>
      <p:sp>
        <p:nvSpPr>
          <p:cNvPr id="6" name="TextBox 5">
            <a:extLst>
              <a:ext uri="{FF2B5EF4-FFF2-40B4-BE49-F238E27FC236}">
                <a16:creationId xmlns:a16="http://schemas.microsoft.com/office/drawing/2014/main" id="{F1E02FA5-F05A-7428-83C5-249EDBB4ADB6}"/>
              </a:ext>
            </a:extLst>
          </p:cNvPr>
          <p:cNvSpPr txBox="1"/>
          <p:nvPr>
            <p:custDataLst>
              <p:tags r:id="rId2"/>
            </p:custDataLst>
          </p:nvPr>
        </p:nvSpPr>
        <p:spPr>
          <a:xfrm>
            <a:off x="439835" y="595870"/>
            <a:ext cx="2472846" cy="5581093"/>
          </a:xfrm>
          <a:prstGeom prst="rect">
            <a:avLst/>
          </a:prstGeom>
        </p:spPr>
        <p:txBody>
          <a:bodyPr vert="horz" lIns="0" tIns="0" rIns="0" bIns="0" rtlCol="0" anchor="t">
            <a:normAutofit/>
          </a:bodyPr>
          <a:lstStyle/>
          <a:p>
            <a:pPr>
              <a:lnSpc>
                <a:spcPct val="90000"/>
              </a:lnSpc>
              <a:spcBef>
                <a:spcPts val="1000"/>
              </a:spcBef>
              <a:buSzPct val="75000"/>
            </a:pPr>
            <a:r>
              <a:rPr lang="fr-CA" sz="2800" noProof="0" dirty="0">
                <a:solidFill>
                  <a:schemeClr val="bg1"/>
                </a:solidFill>
              </a:rPr>
              <a:t>Cliquer sur les hyperliens ou communiquez avec le Centre des pensions concernant: </a:t>
            </a:r>
            <a:endParaRPr lang="fr-CA" sz="2800" kern="1200" noProof="0" dirty="0">
              <a:solidFill>
                <a:schemeClr val="bg1"/>
              </a:solidFill>
              <a:latin typeface="+mn-lt"/>
              <a:cs typeface="Arial"/>
            </a:endParaRPr>
          </a:p>
        </p:txBody>
      </p:sp>
      <p:sp>
        <p:nvSpPr>
          <p:cNvPr id="7" name="TextBox 6">
            <a:extLst>
              <a:ext uri="{FF2B5EF4-FFF2-40B4-BE49-F238E27FC236}">
                <a16:creationId xmlns:a16="http://schemas.microsoft.com/office/drawing/2014/main" id="{6F2CF9CD-7E2F-ACEB-941E-24C496E2F4EF}"/>
              </a:ext>
            </a:extLst>
          </p:cNvPr>
          <p:cNvSpPr txBox="1"/>
          <p:nvPr>
            <p:custDataLst>
              <p:tags r:id="rId3"/>
            </p:custDataLst>
          </p:nvPr>
        </p:nvSpPr>
        <p:spPr>
          <a:xfrm>
            <a:off x="3989637" y="1277919"/>
            <a:ext cx="6117401" cy="5078431"/>
          </a:xfrm>
          <a:prstGeom prst="rect">
            <a:avLst/>
          </a:prstGeom>
        </p:spPr>
        <p:txBody>
          <a:bodyPr vert="horz" lIns="0" tIns="0" rIns="0" bIns="0" rtlCol="0" anchor="t">
            <a:normAutofit lnSpcReduction="10000"/>
          </a:bodyPr>
          <a:lstStyle/>
          <a:p>
            <a:pPr marL="228600" indent="-228600">
              <a:lnSpc>
                <a:spcPct val="90000"/>
              </a:lnSpc>
              <a:spcBef>
                <a:spcPts val="1000"/>
              </a:spcBef>
              <a:buFont typeface="Arial" panose="020B0604020202020204" pitchFamily="34" charset="0"/>
              <a:buChar char="•"/>
            </a:pPr>
            <a:r>
              <a:rPr lang="fr-CA" sz="2000" noProof="0" dirty="0">
                <a:solidFill>
                  <a:srgbClr val="020202"/>
                </a:solidFill>
              </a:rPr>
              <a:t>Accord de transfert de pension :</a:t>
            </a: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6">
                  <a:extLst>
                    <a:ext uri="{A12FA001-AC4F-418D-AE19-62706E023703}">
                      <ahyp:hlinkClr xmlns:ahyp="http://schemas.microsoft.com/office/drawing/2018/hyperlinkcolor" val="tx"/>
                    </a:ext>
                  </a:extLst>
                </a:hlinkClick>
              </a:rPr>
              <a:t>www.canada.ca/</a:t>
            </a:r>
            <a:r>
              <a:rPr lang="fr-CA" sz="2000" noProof="0" dirty="0">
                <a:solidFill>
                  <a:schemeClr val="tx2"/>
                </a:solidFill>
                <a:effectLst/>
                <a:ea typeface="Arial Unicode MS"/>
                <a:hlinkClick r:id="rId6">
                  <a:extLst>
                    <a:ext uri="{A12FA001-AC4F-418D-AE19-62706E023703}">
                      <ahyp:hlinkClr xmlns:ahyp="http://schemas.microsoft.com/office/drawing/2018/hyperlinkcolor" val="tx"/>
                    </a:ext>
                  </a:extLst>
                </a:hlinkClick>
              </a:rPr>
              <a:t>accordtransfertpensions</a:t>
            </a:r>
            <a:r>
              <a:rPr lang="fr-CA" sz="2000" noProof="0" dirty="0">
                <a:solidFill>
                  <a:schemeClr val="tx2"/>
                </a:solidFill>
                <a:effectLst/>
                <a:ea typeface="Arial Unicode MS"/>
              </a:rPr>
              <a:t> </a:t>
            </a:r>
            <a:endParaRPr lang="fr-CA" sz="2000" noProof="0" dirty="0">
              <a:solidFill>
                <a:schemeClr val="tx2"/>
              </a:solidFill>
              <a:effectLst/>
              <a:ea typeface="Arial Unicode MS"/>
              <a:cs typeface="Arial"/>
            </a:endParaRPr>
          </a:p>
          <a:p>
            <a:pPr marL="685800" lvl="1" indent="-228600">
              <a:lnSpc>
                <a:spcPct val="90000"/>
              </a:lnSpc>
              <a:spcBef>
                <a:spcPts val="1000"/>
              </a:spcBef>
              <a:buFont typeface="Arial" panose="020B0604020202020204" pitchFamily="34" charset="0"/>
              <a:buChar char="•"/>
            </a:pPr>
            <a:endParaRPr lang="fr-CA" sz="2000" noProof="0" dirty="0">
              <a:solidFill>
                <a:schemeClr val="tx2"/>
              </a:solidFill>
              <a:highlight>
                <a:srgbClr val="FFFF00"/>
              </a:highlight>
              <a:sym typeface="Wingdings" panose="05000000000000000000" pitchFamily="2" charset="2"/>
            </a:endParaRPr>
          </a:p>
          <a:p>
            <a:pPr marL="228600" indent="-228600">
              <a:lnSpc>
                <a:spcPct val="90000"/>
              </a:lnSpc>
              <a:spcBef>
                <a:spcPts val="1000"/>
              </a:spcBef>
              <a:buFont typeface="Arial" panose="020B0604020202020204" pitchFamily="34" charset="0"/>
              <a:buChar char="•"/>
            </a:pPr>
            <a:r>
              <a:rPr lang="fr-CA" sz="2000" noProof="0" dirty="0">
                <a:solidFill>
                  <a:srgbClr val="020202"/>
                </a:solidFill>
              </a:rPr>
              <a:t>Partage en cas de divorce/séparation :</a:t>
            </a:r>
            <a:endParaRPr lang="fr-CA" sz="2000" noProof="0" dirty="0">
              <a:solidFill>
                <a:srgbClr val="020202"/>
              </a:solidFill>
              <a:cs typeface="Arial"/>
            </a:endParaRP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7">
                  <a:extLst>
                    <a:ext uri="{A12FA001-AC4F-418D-AE19-62706E023703}">
                      <ahyp:hlinkClr xmlns:ahyp="http://schemas.microsoft.com/office/drawing/2018/hyperlinkcolor" val="tx"/>
                    </a:ext>
                  </a:extLst>
                </a:hlinkClick>
              </a:rPr>
              <a:t>www.canada.ca/partageprestationretraite</a:t>
            </a:r>
            <a:r>
              <a:rPr lang="fr-CA" sz="2000" noProof="0" dirty="0">
                <a:solidFill>
                  <a:schemeClr val="tx2"/>
                </a:solidFill>
                <a:sym typeface="Wingdings" panose="05000000000000000000" pitchFamily="2" charset="2"/>
              </a:rPr>
              <a:t> </a:t>
            </a:r>
            <a:endParaRPr lang="fr-CA" sz="2000" noProof="0" dirty="0">
              <a:solidFill>
                <a:schemeClr val="tx2"/>
              </a:solidFill>
              <a:cs typeface="Arial"/>
            </a:endParaRPr>
          </a:p>
          <a:p>
            <a:pPr lvl="1">
              <a:lnSpc>
                <a:spcPct val="90000"/>
              </a:lnSpc>
              <a:spcBef>
                <a:spcPts val="1000"/>
              </a:spcBef>
            </a:pPr>
            <a:endParaRPr lang="fr-CA" sz="2000" noProof="0" dirty="0">
              <a:sym typeface="Wingdings" panose="05000000000000000000" pitchFamily="2" charset="2"/>
            </a:endParaRPr>
          </a:p>
          <a:p>
            <a:pPr marL="228600" indent="-228600">
              <a:lnSpc>
                <a:spcPct val="90000"/>
              </a:lnSpc>
              <a:spcBef>
                <a:spcPts val="1000"/>
              </a:spcBef>
              <a:buFont typeface="Arial" panose="020B0604020202020204" pitchFamily="34" charset="0"/>
              <a:buChar char="•"/>
            </a:pPr>
            <a:r>
              <a:rPr lang="fr-CA" sz="2000" noProof="0" dirty="0">
                <a:solidFill>
                  <a:srgbClr val="020202"/>
                </a:solidFill>
              </a:rPr>
              <a:t>Invalidité après la retraite :</a:t>
            </a:r>
            <a:endParaRPr lang="fr-CA" sz="2000" noProof="0" dirty="0">
              <a:solidFill>
                <a:srgbClr val="020202"/>
              </a:solidFill>
              <a:cs typeface="Arial"/>
            </a:endParaRP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8">
                  <a:extLst>
                    <a:ext uri="{A12FA001-AC4F-418D-AE19-62706E023703}">
                      <ahyp:hlinkClr xmlns:ahyp="http://schemas.microsoft.com/office/drawing/2018/hyperlinkcolor" val="tx"/>
                    </a:ext>
                  </a:extLst>
                </a:hlinkClick>
              </a:rPr>
              <a:t>www.canada.ca/</a:t>
            </a:r>
            <a:r>
              <a:rPr lang="fr-CA" sz="2000" noProof="0" dirty="0">
                <a:solidFill>
                  <a:schemeClr val="tx2"/>
                </a:solidFill>
                <a:effectLst/>
                <a:ea typeface="Arial Unicode MS"/>
                <a:hlinkClick r:id="rId8">
                  <a:extLst>
                    <a:ext uri="{A12FA001-AC4F-418D-AE19-62706E023703}">
                      <ahyp:hlinkClr xmlns:ahyp="http://schemas.microsoft.com/office/drawing/2018/hyperlinkcolor" val="tx"/>
                    </a:ext>
                  </a:extLst>
                </a:hlinkClick>
              </a:rPr>
              <a:t>invaliditeapresretraite</a:t>
            </a:r>
            <a:r>
              <a:rPr lang="fr-CA" sz="2000" noProof="0" dirty="0">
                <a:solidFill>
                  <a:schemeClr val="tx2"/>
                </a:solidFill>
                <a:effectLst/>
                <a:ea typeface="Arial Unicode MS"/>
              </a:rPr>
              <a:t>  </a:t>
            </a:r>
            <a:endParaRPr lang="fr-CA" sz="2000" noProof="0" dirty="0">
              <a:solidFill>
                <a:schemeClr val="tx2"/>
              </a:solidFill>
              <a:effectLst/>
              <a:ea typeface="Arial Unicode MS"/>
              <a:cs typeface="Arial"/>
            </a:endParaRPr>
          </a:p>
          <a:p>
            <a:pPr lvl="1">
              <a:lnSpc>
                <a:spcPct val="90000"/>
              </a:lnSpc>
              <a:spcBef>
                <a:spcPts val="1000"/>
              </a:spcBef>
            </a:pPr>
            <a:endParaRPr lang="fr-CA" sz="2000" noProof="0" dirty="0"/>
          </a:p>
          <a:p>
            <a:pPr marL="228600" indent="-228600">
              <a:lnSpc>
                <a:spcPct val="90000"/>
              </a:lnSpc>
              <a:spcBef>
                <a:spcPts val="1000"/>
              </a:spcBef>
              <a:buFont typeface="Arial" panose="020B0604020202020204" pitchFamily="34" charset="0"/>
              <a:buChar char="•"/>
            </a:pPr>
            <a:r>
              <a:rPr lang="fr-CA" sz="2000" noProof="0" dirty="0">
                <a:solidFill>
                  <a:srgbClr val="020202"/>
                </a:solidFill>
              </a:rPr>
              <a:t>Réemploi après la retraite :</a:t>
            </a:r>
            <a:endParaRPr lang="fr-CA" sz="2000" noProof="0" dirty="0">
              <a:solidFill>
                <a:srgbClr val="020202"/>
              </a:solidFill>
              <a:cs typeface="Arial"/>
            </a:endParaRP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9">
                  <a:extLst>
                    <a:ext uri="{A12FA001-AC4F-418D-AE19-62706E023703}">
                      <ahyp:hlinkClr xmlns:ahyp="http://schemas.microsoft.com/office/drawing/2018/hyperlinkcolor" val="tx"/>
                    </a:ext>
                  </a:extLst>
                </a:hlinkClick>
              </a:rPr>
              <a:t>www.canada.ca/remploiapresretraite</a:t>
            </a:r>
            <a:r>
              <a:rPr lang="fr-CA" sz="2000" noProof="0" dirty="0">
                <a:solidFill>
                  <a:schemeClr val="tx2"/>
                </a:solidFill>
                <a:sym typeface="Wingdings" panose="05000000000000000000" pitchFamily="2" charset="2"/>
              </a:rPr>
              <a:t> </a:t>
            </a:r>
            <a:endParaRPr lang="fr-CA" sz="2000" noProof="0" dirty="0">
              <a:solidFill>
                <a:schemeClr val="tx2"/>
              </a:solidFill>
              <a:cs typeface="Arial"/>
            </a:endParaRPr>
          </a:p>
          <a:p>
            <a:pPr marL="228600" indent="-228600">
              <a:lnSpc>
                <a:spcPct val="90000"/>
              </a:lnSpc>
              <a:spcBef>
                <a:spcPts val="1000"/>
              </a:spcBef>
              <a:buFont typeface="Arial" panose="020B0604020202020204" pitchFamily="34" charset="0"/>
              <a:buChar char="•"/>
            </a:pPr>
            <a:endParaRPr lang="fr-CA" sz="2000" noProof="0" dirty="0"/>
          </a:p>
          <a:p>
            <a:pPr marL="228600" indent="-228600">
              <a:lnSpc>
                <a:spcPct val="90000"/>
              </a:lnSpc>
              <a:spcBef>
                <a:spcPts val="1000"/>
              </a:spcBef>
              <a:buFont typeface="Arial" panose="020B0604020202020204" pitchFamily="34" charset="0"/>
              <a:buChar char="•"/>
            </a:pPr>
            <a:r>
              <a:rPr lang="fr-CA" sz="2000" noProof="0" dirty="0">
                <a:solidFill>
                  <a:srgbClr val="020202"/>
                </a:solidFill>
              </a:rPr>
              <a:t>Prestations facultatives au Survivant :</a:t>
            </a:r>
            <a:endParaRPr lang="fr-CA" sz="2000" noProof="0" dirty="0">
              <a:solidFill>
                <a:srgbClr val="020202"/>
              </a:solidFill>
              <a:cs typeface="Arial"/>
            </a:endParaRP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10">
                  <a:extLst>
                    <a:ext uri="{A12FA001-AC4F-418D-AE19-62706E023703}">
                      <ahyp:hlinkClr xmlns:ahyp="http://schemas.microsoft.com/office/drawing/2018/hyperlinkcolor" val="tx"/>
                    </a:ext>
                  </a:extLst>
                </a:hlinkClick>
              </a:rPr>
              <a:t>www.canada.ca/prestationfacultativesurvivant</a:t>
            </a:r>
            <a:r>
              <a:rPr lang="fr-CA" sz="2000" noProof="0" dirty="0">
                <a:solidFill>
                  <a:schemeClr val="tx2"/>
                </a:solidFill>
                <a:sym typeface="Wingdings" panose="05000000000000000000" pitchFamily="2" charset="2"/>
              </a:rPr>
              <a:t> </a:t>
            </a:r>
            <a:endParaRPr lang="fr-CA" sz="2000" noProof="0" dirty="0">
              <a:solidFill>
                <a:schemeClr val="tx2"/>
              </a:solidFill>
              <a:cs typeface="Arial"/>
            </a:endParaRPr>
          </a:p>
          <a:p>
            <a:pPr marL="685800" lvl="1" indent="-228600">
              <a:lnSpc>
                <a:spcPct val="90000"/>
              </a:lnSpc>
              <a:spcBef>
                <a:spcPts val="1000"/>
              </a:spcBef>
              <a:buFont typeface="Arial" panose="020B0604020202020204" pitchFamily="34" charset="0"/>
              <a:buChar char="•"/>
            </a:pPr>
            <a:endParaRPr lang="fr-CA" sz="2000" noProof="0" dirty="0"/>
          </a:p>
          <a:p>
            <a:pPr marL="228600" indent="-228600">
              <a:lnSpc>
                <a:spcPct val="90000"/>
              </a:lnSpc>
              <a:spcBef>
                <a:spcPts val="1000"/>
              </a:spcBef>
              <a:buFont typeface="Arial" panose="020B0604020202020204" pitchFamily="34" charset="0"/>
              <a:buChar char="•"/>
            </a:pPr>
            <a:endParaRPr lang="fr-CA" sz="2000" noProof="0" dirty="0"/>
          </a:p>
          <a:p>
            <a:pPr marL="685800" lvl="1" indent="-228600">
              <a:lnSpc>
                <a:spcPct val="90000"/>
              </a:lnSpc>
              <a:spcBef>
                <a:spcPts val="1000"/>
              </a:spcBef>
              <a:buFont typeface="Arial" panose="020B0604020202020204" pitchFamily="34" charset="0"/>
              <a:buChar char="•"/>
            </a:pPr>
            <a:endParaRPr lang="fr-CA" sz="2000" noProof="0" dirty="0"/>
          </a:p>
        </p:txBody>
      </p:sp>
      <p:sp>
        <p:nvSpPr>
          <p:cNvPr id="3" name="Slide Number Placeholder 2">
            <a:extLst>
              <a:ext uri="{FF2B5EF4-FFF2-40B4-BE49-F238E27FC236}">
                <a16:creationId xmlns:a16="http://schemas.microsoft.com/office/drawing/2014/main" id="{66365FDB-736E-E943-0B40-02D8E859B8FD}"/>
              </a:ext>
            </a:extLst>
          </p:cNvPr>
          <p:cNvSpPr>
            <a:spLocks noGrp="1"/>
          </p:cNvSpPr>
          <p:nvPr>
            <p:ph type="sldNum" sz="quarter" idx="12"/>
          </p:nvPr>
        </p:nvSpPr>
        <p:spPr>
          <a:xfrm>
            <a:off x="11089532" y="6356350"/>
            <a:ext cx="462388" cy="365125"/>
          </a:xfrm>
        </p:spPr>
        <p:txBody>
          <a:bodyPr/>
          <a:lstStyle/>
          <a:p>
            <a:fld id="{CB8C0070-AC95-4E25-AAB3-0DDC6EE6265B}" type="slidenum">
              <a:rPr lang="fr-CA" noProof="0" smtClean="0"/>
              <a:t>30</a:t>
            </a:fld>
            <a:endParaRPr lang="fr-CA" noProof="0" dirty="0"/>
          </a:p>
        </p:txBody>
      </p:sp>
    </p:spTree>
    <p:extLst>
      <p:ext uri="{BB962C8B-B14F-4D97-AF65-F5344CB8AC3E}">
        <p14:creationId xmlns:p14="http://schemas.microsoft.com/office/powerpoint/2010/main" val="199892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9A6F-D3E6-73D4-7632-3F85144FDEEC}"/>
              </a:ext>
            </a:extLst>
          </p:cNvPr>
          <p:cNvSpPr>
            <a:spLocks noGrp="1"/>
          </p:cNvSpPr>
          <p:nvPr>
            <p:ph type="title"/>
            <p:custDataLst>
              <p:tags r:id="rId1"/>
            </p:custDataLst>
          </p:nvPr>
        </p:nvSpPr>
        <p:spPr>
          <a:xfrm>
            <a:off x="4030980" y="324001"/>
            <a:ext cx="7520940" cy="814646"/>
          </a:xfrm>
        </p:spPr>
        <p:txBody>
          <a:bodyPr vert="horz" lIns="0" tIns="0" rIns="0" bIns="0" rtlCol="0" anchor="t" anchorCtr="0">
            <a:normAutofit/>
          </a:bodyPr>
          <a:lstStyle/>
          <a:p>
            <a:r>
              <a:rPr lang="fr-CA" b="1" kern="1200" noProof="0" dirty="0">
                <a:solidFill>
                  <a:srgbClr val="020202"/>
                </a:solidFill>
                <a:latin typeface="+mj-lt"/>
                <a:ea typeface="+mj-ea"/>
                <a:cs typeface="+mj-cs"/>
              </a:rPr>
              <a:t>Outils</a:t>
            </a:r>
          </a:p>
        </p:txBody>
      </p:sp>
      <p:sp>
        <p:nvSpPr>
          <p:cNvPr id="3" name="TextBox 2">
            <a:extLst>
              <a:ext uri="{FF2B5EF4-FFF2-40B4-BE49-F238E27FC236}">
                <a16:creationId xmlns:a16="http://schemas.microsoft.com/office/drawing/2014/main" id="{C11C2A05-0796-908D-196A-BBF809AAF586}"/>
              </a:ext>
            </a:extLst>
          </p:cNvPr>
          <p:cNvSpPr txBox="1"/>
          <p:nvPr>
            <p:custDataLst>
              <p:tags r:id="rId2"/>
            </p:custDataLst>
          </p:nvPr>
        </p:nvSpPr>
        <p:spPr>
          <a:xfrm>
            <a:off x="4030980" y="1416911"/>
            <a:ext cx="7513320" cy="4614237"/>
          </a:xfrm>
          <a:prstGeom prst="rect">
            <a:avLst/>
          </a:prstGeom>
        </p:spPr>
        <p:txBody>
          <a:bodyPr vert="horz" lIns="0" tIns="0" rIns="0" bIns="0" rtlCol="0" anchor="t">
            <a:normAutofit/>
          </a:bodyPr>
          <a:lstStyle/>
          <a:p>
            <a:pPr marL="228600" indent="-228600">
              <a:lnSpc>
                <a:spcPct val="90000"/>
              </a:lnSpc>
              <a:spcBef>
                <a:spcPts val="1000"/>
              </a:spcBef>
              <a:buFont typeface="Arial" panose="020B0604020202020204" pitchFamily="34" charset="0"/>
              <a:buChar char="•"/>
            </a:pPr>
            <a:r>
              <a:rPr lang="fr-CA" sz="2000" noProof="0" dirty="0"/>
              <a:t>Outils de pension en ligne (calculateurs) :</a:t>
            </a:r>
            <a:endParaRPr lang="fr-CA" sz="2000" noProof="0" dirty="0">
              <a:cs typeface="Arial"/>
            </a:endParaRP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5">
                  <a:extLst>
                    <a:ext uri="{A12FA001-AC4F-418D-AE19-62706E023703}">
                      <ahyp:hlinkClr xmlns:ahyp="http://schemas.microsoft.com/office/drawing/2018/hyperlinkcolor" val="tx"/>
                    </a:ext>
                  </a:extLst>
                </a:hlinkClick>
              </a:rPr>
              <a:t>www.canada.ca/pensionoutils</a:t>
            </a:r>
            <a:r>
              <a:rPr lang="fr-CA" sz="2000" noProof="0" dirty="0">
                <a:solidFill>
                  <a:schemeClr val="tx2"/>
                </a:solidFill>
                <a:sym typeface="Wingdings" panose="05000000000000000000" pitchFamily="2" charset="2"/>
              </a:rPr>
              <a:t> </a:t>
            </a:r>
            <a:endParaRPr lang="fr-CA" sz="2000" noProof="0" dirty="0">
              <a:solidFill>
                <a:schemeClr val="tx2"/>
              </a:solidFill>
              <a:cs typeface="Arial"/>
            </a:endParaRPr>
          </a:p>
          <a:p>
            <a:pPr lvl="1">
              <a:lnSpc>
                <a:spcPct val="90000"/>
              </a:lnSpc>
              <a:spcBef>
                <a:spcPts val="1000"/>
              </a:spcBef>
            </a:pPr>
            <a:endParaRPr lang="fr-CA" sz="2000" noProof="0" dirty="0">
              <a:cs typeface="Arial"/>
            </a:endParaRPr>
          </a:p>
          <a:p>
            <a:pPr marL="228600" indent="-228600">
              <a:lnSpc>
                <a:spcPct val="90000"/>
              </a:lnSpc>
              <a:spcBef>
                <a:spcPts val="1000"/>
              </a:spcBef>
              <a:buFont typeface="Arial" panose="020B0604020202020204" pitchFamily="34" charset="0"/>
              <a:buChar char="•"/>
            </a:pPr>
            <a:r>
              <a:rPr lang="fr-CA" sz="2000" noProof="0" dirty="0"/>
              <a:t>Vidéos: Votre régime de pension et vous :</a:t>
            </a:r>
            <a:endParaRPr lang="fr-CA" sz="2000" noProof="0" dirty="0">
              <a:cs typeface="Arial"/>
            </a:endParaRP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6">
                  <a:extLst>
                    <a:ext uri="{A12FA001-AC4F-418D-AE19-62706E023703}">
                      <ahyp:hlinkClr xmlns:ahyp="http://schemas.microsoft.com/office/drawing/2018/hyperlinkcolor" val="tx"/>
                    </a:ext>
                  </a:extLst>
                </a:hlinkClick>
              </a:rPr>
              <a:t>www.canada.ca/videospension</a:t>
            </a:r>
            <a:r>
              <a:rPr lang="fr-CA" sz="2000" noProof="0" dirty="0">
                <a:solidFill>
                  <a:schemeClr val="tx2"/>
                </a:solidFill>
                <a:sym typeface="Wingdings" panose="05000000000000000000" pitchFamily="2" charset="2"/>
              </a:rPr>
              <a:t> </a:t>
            </a:r>
            <a:endParaRPr lang="fr-CA" sz="2000" noProof="0" dirty="0">
              <a:solidFill>
                <a:schemeClr val="tx2"/>
              </a:solidFill>
              <a:cs typeface="Arial"/>
            </a:endParaRPr>
          </a:p>
          <a:p>
            <a:pPr lvl="1">
              <a:lnSpc>
                <a:spcPct val="90000"/>
              </a:lnSpc>
              <a:spcBef>
                <a:spcPts val="1000"/>
              </a:spcBef>
            </a:pPr>
            <a:r>
              <a:rPr lang="fr-CA" sz="2000" noProof="0" dirty="0"/>
              <a:t>		</a:t>
            </a:r>
            <a:endParaRPr lang="fr-CA" sz="2000" noProof="0" dirty="0">
              <a:cs typeface="Arial"/>
            </a:endParaRPr>
          </a:p>
          <a:p>
            <a:pPr marL="342900" indent="-342900">
              <a:lnSpc>
                <a:spcPct val="90000"/>
              </a:lnSpc>
              <a:spcBef>
                <a:spcPts val="1000"/>
              </a:spcBef>
              <a:buFont typeface="Arial" panose="020B0604020202020204" pitchFamily="34" charset="0"/>
              <a:buChar char="•"/>
            </a:pPr>
            <a:r>
              <a:rPr lang="fr-CA" sz="2000" noProof="0" dirty="0"/>
              <a:t>Trousses d’information (</a:t>
            </a:r>
            <a:r>
              <a:rPr lang="fr-FR" sz="2000" noProof="0" dirty="0"/>
              <a:t>r</a:t>
            </a:r>
            <a:r>
              <a:rPr lang="fr-FR" sz="2000" dirty="0"/>
              <a:t>achat de service, congé non payé)</a:t>
            </a:r>
            <a:endParaRPr lang="fr-CA" sz="2000" noProof="0" dirty="0">
              <a:cs typeface="Arial"/>
            </a:endParaRP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7">
                  <a:extLst>
                    <a:ext uri="{A12FA001-AC4F-418D-AE19-62706E023703}">
                      <ahyp:hlinkClr xmlns:ahyp="http://schemas.microsoft.com/office/drawing/2018/hyperlinkcolor" val="tx"/>
                    </a:ext>
                  </a:extLst>
                </a:hlinkClick>
              </a:rPr>
              <a:t>www.canada.ca/</a:t>
            </a:r>
            <a:r>
              <a:rPr lang="fr-CA" sz="2000" noProof="0" dirty="0">
                <a:solidFill>
                  <a:schemeClr val="tx2"/>
                </a:solidFill>
                <a:effectLst/>
                <a:ea typeface="Arial Unicode MS"/>
                <a:hlinkClick r:id="rId7">
                  <a:extLst>
                    <a:ext uri="{A12FA001-AC4F-418D-AE19-62706E023703}">
                      <ahyp:hlinkClr xmlns:ahyp="http://schemas.microsoft.com/office/drawing/2018/hyperlinkcolor" val="tx"/>
                    </a:ext>
                  </a:extLst>
                </a:hlinkClick>
              </a:rPr>
              <a:t>trousseinformationpension</a:t>
            </a:r>
            <a:r>
              <a:rPr lang="fr-CA" sz="2000" noProof="0" dirty="0">
                <a:solidFill>
                  <a:schemeClr val="tx2"/>
                </a:solidFill>
                <a:effectLst/>
                <a:ea typeface="Arial Unicode MS"/>
              </a:rPr>
              <a:t> </a:t>
            </a:r>
            <a:endParaRPr lang="fr-CA" sz="2000" noProof="0" dirty="0">
              <a:solidFill>
                <a:schemeClr val="tx2"/>
              </a:solidFill>
              <a:effectLst/>
              <a:ea typeface="Arial Unicode MS"/>
              <a:cs typeface="Arial"/>
            </a:endParaRPr>
          </a:p>
          <a:p>
            <a:pPr lvl="1">
              <a:lnSpc>
                <a:spcPct val="90000"/>
              </a:lnSpc>
              <a:spcBef>
                <a:spcPts val="1000"/>
              </a:spcBef>
            </a:pPr>
            <a:endParaRPr lang="fr-CA" sz="2000" noProof="0" dirty="0">
              <a:cs typeface="Arial"/>
            </a:endParaRPr>
          </a:p>
          <a:p>
            <a:pPr marL="228600" indent="-228600">
              <a:lnSpc>
                <a:spcPct val="90000"/>
              </a:lnSpc>
              <a:spcBef>
                <a:spcPts val="1000"/>
              </a:spcBef>
              <a:buFont typeface="Arial" panose="020B0604020202020204" pitchFamily="34" charset="0"/>
              <a:buChar char="•"/>
            </a:pPr>
            <a:r>
              <a:rPr lang="fr-CA" sz="2000" noProof="0" dirty="0"/>
              <a:t>Formulaires: Pension de la fonction publique : </a:t>
            </a:r>
            <a:endParaRPr lang="fr-CA" sz="2000" noProof="0" dirty="0">
              <a:cs typeface="Arial"/>
            </a:endParaRP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8">
                  <a:extLst>
                    <a:ext uri="{A12FA001-AC4F-418D-AE19-62706E023703}">
                      <ahyp:hlinkClr xmlns:ahyp="http://schemas.microsoft.com/office/drawing/2018/hyperlinkcolor" val="tx"/>
                    </a:ext>
                  </a:extLst>
                </a:hlinkClick>
              </a:rPr>
              <a:t>www.canada.ca/</a:t>
            </a:r>
            <a:r>
              <a:rPr lang="fr-CA" sz="2000" noProof="0" dirty="0">
                <a:solidFill>
                  <a:schemeClr val="tx2"/>
                </a:solidFill>
                <a:effectLst/>
                <a:ea typeface="Arial Unicode MS"/>
                <a:hlinkClick r:id="rId8">
                  <a:extLst>
                    <a:ext uri="{A12FA001-AC4F-418D-AE19-62706E023703}">
                      <ahyp:hlinkClr xmlns:ahyp="http://schemas.microsoft.com/office/drawing/2018/hyperlinkcolor" val="tx"/>
                    </a:ext>
                  </a:extLst>
                </a:hlinkClick>
              </a:rPr>
              <a:t>formulairespension</a:t>
            </a:r>
            <a:r>
              <a:rPr lang="fr-CA" sz="2000" noProof="0" dirty="0">
                <a:solidFill>
                  <a:schemeClr val="tx2"/>
                </a:solidFill>
                <a:effectLst/>
                <a:ea typeface="Arial Unicode MS"/>
              </a:rPr>
              <a:t> </a:t>
            </a:r>
            <a:endParaRPr lang="fr-CA" sz="2000" noProof="0" dirty="0">
              <a:solidFill>
                <a:schemeClr val="tx2"/>
              </a:solidFill>
            </a:endParaRPr>
          </a:p>
        </p:txBody>
      </p:sp>
      <p:sp>
        <p:nvSpPr>
          <p:cNvPr id="4" name="Slide Number Placeholder 3">
            <a:extLst>
              <a:ext uri="{FF2B5EF4-FFF2-40B4-BE49-F238E27FC236}">
                <a16:creationId xmlns:a16="http://schemas.microsoft.com/office/drawing/2014/main" id="{F7FF0833-49C3-054E-352D-76AA7347FFFE}"/>
              </a:ext>
            </a:extLst>
          </p:cNvPr>
          <p:cNvSpPr>
            <a:spLocks noGrp="1"/>
          </p:cNvSpPr>
          <p:nvPr>
            <p:ph type="sldNum" sz="quarter" idx="12"/>
          </p:nvPr>
        </p:nvSpPr>
        <p:spPr/>
        <p:txBody>
          <a:bodyPr/>
          <a:lstStyle/>
          <a:p>
            <a:fld id="{CB8C0070-AC95-4E25-AAB3-0DDC6EE6265B}" type="slidenum">
              <a:rPr lang="fr-CA" noProof="0" smtClean="0"/>
              <a:t>31</a:t>
            </a:fld>
            <a:endParaRPr lang="fr-CA" noProof="0" dirty="0"/>
          </a:p>
        </p:txBody>
      </p:sp>
    </p:spTree>
    <p:extLst>
      <p:ext uri="{BB962C8B-B14F-4D97-AF65-F5344CB8AC3E}">
        <p14:creationId xmlns:p14="http://schemas.microsoft.com/office/powerpoint/2010/main" val="343678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3807-8F97-6C81-8F17-43C52ED67BC6}"/>
              </a:ext>
            </a:extLst>
          </p:cNvPr>
          <p:cNvSpPr>
            <a:spLocks noGrp="1"/>
          </p:cNvSpPr>
          <p:nvPr>
            <p:ph type="title"/>
            <p:custDataLst>
              <p:tags r:id="rId1"/>
            </p:custDataLst>
          </p:nvPr>
        </p:nvSpPr>
        <p:spPr>
          <a:xfrm>
            <a:off x="360000" y="324000"/>
            <a:ext cx="9610380" cy="718437"/>
          </a:xfrm>
        </p:spPr>
        <p:txBody>
          <a:bodyPr vert="horz" lIns="91440" tIns="45720" rIns="91440" bIns="45720" rtlCol="0" anchor="b">
            <a:normAutofit/>
          </a:bodyPr>
          <a:lstStyle/>
          <a:p>
            <a:r>
              <a:rPr lang="fr-CA" noProof="0" dirty="0">
                <a:solidFill>
                  <a:srgbClr val="020202"/>
                </a:solidFill>
              </a:rPr>
              <a:t>Coordonnées</a:t>
            </a:r>
            <a:endParaRPr lang="fr-CA" noProof="0" dirty="0">
              <a:solidFill>
                <a:srgbClr val="020202"/>
              </a:solidFill>
              <a:cs typeface="Arial"/>
            </a:endParaRPr>
          </a:p>
        </p:txBody>
      </p:sp>
      <p:sp>
        <p:nvSpPr>
          <p:cNvPr id="6" name="TextBox 5">
            <a:extLst>
              <a:ext uri="{FF2B5EF4-FFF2-40B4-BE49-F238E27FC236}">
                <a16:creationId xmlns:a16="http://schemas.microsoft.com/office/drawing/2014/main" id="{A0C1CFF6-C137-2A53-E3B2-3CDFF969BC9D}"/>
              </a:ext>
            </a:extLst>
          </p:cNvPr>
          <p:cNvSpPr txBox="1"/>
          <p:nvPr>
            <p:custDataLst>
              <p:tags r:id="rId2"/>
            </p:custDataLst>
          </p:nvPr>
        </p:nvSpPr>
        <p:spPr>
          <a:xfrm>
            <a:off x="640080" y="1289044"/>
            <a:ext cx="66141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cs typeface="Arial"/>
              </a:rPr>
              <a:t>Pensions publiques:</a:t>
            </a:r>
            <a:endParaRPr lang="fr-CA" sz="2000" noProof="0" dirty="0">
              <a:solidFill>
                <a:srgbClr val="020202"/>
              </a:solidFill>
            </a:endParaRPr>
          </a:p>
        </p:txBody>
      </p:sp>
      <p:sp>
        <p:nvSpPr>
          <p:cNvPr id="3" name="TextBox 2">
            <a:extLst>
              <a:ext uri="{FF2B5EF4-FFF2-40B4-BE49-F238E27FC236}">
                <a16:creationId xmlns:a16="http://schemas.microsoft.com/office/drawing/2014/main" id="{FF09E606-C0B9-9EC4-E841-1309254CEAC3}"/>
              </a:ext>
            </a:extLst>
          </p:cNvPr>
          <p:cNvSpPr txBox="1"/>
          <p:nvPr>
            <p:custDataLst>
              <p:tags r:id="rId3"/>
            </p:custDataLst>
          </p:nvPr>
        </p:nvSpPr>
        <p:spPr>
          <a:xfrm>
            <a:off x="638978" y="1695534"/>
            <a:ext cx="3973416" cy="1184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noProof="0" dirty="0">
                <a:solidFill>
                  <a:srgbClr val="020202"/>
                </a:solidFill>
              </a:rPr>
              <a:t>Service Canada (RPC/PSV)</a:t>
            </a:r>
          </a:p>
          <a:p>
            <a:r>
              <a:rPr lang="fr-CA" noProof="0" dirty="0">
                <a:solidFill>
                  <a:srgbClr val="020202"/>
                </a:solidFill>
              </a:rPr>
              <a:t>1-800-277-9915</a:t>
            </a:r>
            <a:endParaRPr lang="fr-CA" noProof="0" dirty="0">
              <a:solidFill>
                <a:srgbClr val="020202"/>
              </a:solidFill>
              <a:cs typeface="Arial"/>
            </a:endParaRPr>
          </a:p>
          <a:p>
            <a:r>
              <a:rPr lang="fr-CA" noProof="0" dirty="0">
                <a:solidFill>
                  <a:schemeClr val="tx2"/>
                </a:solidFill>
                <a:hlinkClick r:id="rId12">
                  <a:extLst>
                    <a:ext uri="{A12FA001-AC4F-418D-AE19-62706E023703}">
                      <ahyp:hlinkClr xmlns:ahyp="http://schemas.microsoft.com/office/drawing/2018/hyperlinkcolor" val="tx"/>
                    </a:ext>
                  </a:extLst>
                </a:hlinkClick>
              </a:rPr>
              <a:t>www.servicecanada.gc.ca</a:t>
            </a:r>
            <a:endParaRPr lang="fr-CA" noProof="0" dirty="0">
              <a:solidFill>
                <a:schemeClr val="tx2"/>
              </a:solidFill>
            </a:endParaRPr>
          </a:p>
          <a:p>
            <a:endParaRPr lang="fr-CA" sz="1700" noProof="0" dirty="0">
              <a:cs typeface="Arial"/>
            </a:endParaRPr>
          </a:p>
        </p:txBody>
      </p:sp>
      <p:sp>
        <p:nvSpPr>
          <p:cNvPr id="5" name="TextBox 4">
            <a:extLst>
              <a:ext uri="{FF2B5EF4-FFF2-40B4-BE49-F238E27FC236}">
                <a16:creationId xmlns:a16="http://schemas.microsoft.com/office/drawing/2014/main" id="{1834D3F8-F14D-1D92-3DB5-190D494AEA82}"/>
              </a:ext>
            </a:extLst>
          </p:cNvPr>
          <p:cNvSpPr txBox="1"/>
          <p:nvPr>
            <p:custDataLst>
              <p:tags r:id="rId4"/>
            </p:custDataLst>
          </p:nvPr>
        </p:nvSpPr>
        <p:spPr>
          <a:xfrm>
            <a:off x="5450657" y="1695534"/>
            <a:ext cx="4818042" cy="1184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noProof="0" dirty="0">
                <a:solidFill>
                  <a:srgbClr val="020202"/>
                </a:solidFill>
              </a:rPr>
              <a:t>Retraite Québec (RRQ)</a:t>
            </a:r>
            <a:r>
              <a:rPr lang="fr-CA" noProof="0" dirty="0">
                <a:solidFill>
                  <a:srgbClr val="020202"/>
                </a:solidFill>
                <a:cs typeface="Arial"/>
              </a:rPr>
              <a:t>​</a:t>
            </a:r>
          </a:p>
          <a:p>
            <a:r>
              <a:rPr lang="fr-CA" noProof="0" dirty="0">
                <a:solidFill>
                  <a:srgbClr val="020202"/>
                </a:solidFill>
                <a:cs typeface="Arial"/>
              </a:rPr>
              <a:t>1-800-463-5185</a:t>
            </a:r>
          </a:p>
          <a:p>
            <a:r>
              <a:rPr lang="fr-CA" noProof="0" dirty="0">
                <a:solidFill>
                  <a:schemeClr val="tx2"/>
                </a:solidFill>
                <a:cs typeface="Arial"/>
                <a:hlinkClick r:id="rId13">
                  <a:extLst>
                    <a:ext uri="{A12FA001-AC4F-418D-AE19-62706E023703}">
                      <ahyp:hlinkClr xmlns:ahyp="http://schemas.microsoft.com/office/drawing/2018/hyperlinkcolor" val="tx"/>
                    </a:ext>
                  </a:extLst>
                </a:hlinkClick>
              </a:rPr>
              <a:t>www.rrq.gouv.qc.ca/fr/</a:t>
            </a:r>
            <a:endParaRPr lang="fr-CA" noProof="0" dirty="0">
              <a:solidFill>
                <a:schemeClr val="tx2"/>
              </a:solidFill>
              <a:cs typeface="Arial"/>
            </a:endParaRPr>
          </a:p>
          <a:p>
            <a:endParaRPr lang="fr-CA" sz="1700" noProof="0" dirty="0">
              <a:cs typeface="Arial"/>
            </a:endParaRPr>
          </a:p>
        </p:txBody>
      </p:sp>
      <p:sp>
        <p:nvSpPr>
          <p:cNvPr id="12" name="TextBox 11">
            <a:extLst>
              <a:ext uri="{FF2B5EF4-FFF2-40B4-BE49-F238E27FC236}">
                <a16:creationId xmlns:a16="http://schemas.microsoft.com/office/drawing/2014/main" id="{F750BE7C-574E-401C-E6D8-A0BBD8F09A7C}"/>
              </a:ext>
            </a:extLst>
          </p:cNvPr>
          <p:cNvSpPr txBox="1"/>
          <p:nvPr>
            <p:custDataLst>
              <p:tags r:id="rId5"/>
            </p:custDataLst>
          </p:nvPr>
        </p:nvSpPr>
        <p:spPr>
          <a:xfrm>
            <a:off x="640080" y="3152074"/>
            <a:ext cx="66141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rPr>
              <a:t>Assurances collectives administrées par Canada Vie</a:t>
            </a:r>
            <a:r>
              <a:rPr lang="fr-CA" sz="2000" noProof="0" dirty="0">
                <a:solidFill>
                  <a:srgbClr val="020202"/>
                </a:solidFill>
                <a:cs typeface="Arial"/>
              </a:rPr>
              <a:t>:</a:t>
            </a:r>
            <a:endParaRPr lang="fr-CA" sz="2000" noProof="0" dirty="0">
              <a:solidFill>
                <a:srgbClr val="020202"/>
              </a:solidFill>
            </a:endParaRPr>
          </a:p>
        </p:txBody>
      </p:sp>
      <p:sp>
        <p:nvSpPr>
          <p:cNvPr id="7" name="TextBox 6">
            <a:extLst>
              <a:ext uri="{FF2B5EF4-FFF2-40B4-BE49-F238E27FC236}">
                <a16:creationId xmlns:a16="http://schemas.microsoft.com/office/drawing/2014/main" id="{07F4C320-7E90-8CAB-1FC7-DE6D69A01E11}"/>
              </a:ext>
            </a:extLst>
          </p:cNvPr>
          <p:cNvSpPr txBox="1"/>
          <p:nvPr>
            <p:custDataLst>
              <p:tags r:id="rId6"/>
            </p:custDataLst>
          </p:nvPr>
        </p:nvSpPr>
        <p:spPr>
          <a:xfrm>
            <a:off x="640080" y="3578803"/>
            <a:ext cx="372237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noProof="0" dirty="0">
                <a:solidFill>
                  <a:srgbClr val="020202"/>
                </a:solidFill>
                <a:cs typeface="Arial"/>
              </a:rPr>
              <a:t>Régime de soins de santé de la fonction publique</a:t>
            </a:r>
          </a:p>
          <a:p>
            <a:r>
              <a:rPr lang="fr-CA" noProof="0" dirty="0">
                <a:solidFill>
                  <a:srgbClr val="020202"/>
                </a:solidFill>
                <a:cs typeface="Arial"/>
              </a:rPr>
              <a:t>employés et pensionnés</a:t>
            </a:r>
          </a:p>
          <a:p>
            <a:r>
              <a:rPr lang="fr-CA" noProof="0" dirty="0">
                <a:solidFill>
                  <a:srgbClr val="020202"/>
                </a:solidFill>
                <a:cs typeface="Arial"/>
              </a:rPr>
              <a:t>1-855-415-4414 </a:t>
            </a:r>
            <a:endParaRPr lang="fr-CA" b="1" noProof="0" dirty="0">
              <a:solidFill>
                <a:srgbClr val="020202"/>
              </a:solidFill>
              <a:cs typeface="Arial"/>
            </a:endParaRPr>
          </a:p>
          <a:p>
            <a:r>
              <a:rPr lang="fr-CA" noProof="0" dirty="0">
                <a:solidFill>
                  <a:schemeClr val="tx2"/>
                </a:solidFill>
                <a:hlinkClick r:id="rId14">
                  <a:extLst>
                    <a:ext uri="{A12FA001-AC4F-418D-AE19-62706E023703}">
                      <ahyp:hlinkClr xmlns:ahyp="http://schemas.microsoft.com/office/drawing/2018/hyperlinkcolor" val="tx"/>
                    </a:ext>
                  </a:extLst>
                </a:hlinkClick>
              </a:rPr>
              <a:t>https://ma.canadavie.com/acceder</a:t>
            </a:r>
            <a:endParaRPr lang="fr-CA" u="sng" noProof="0" dirty="0">
              <a:solidFill>
                <a:schemeClr val="tx2"/>
              </a:solidFill>
              <a:cs typeface="Arial"/>
            </a:endParaRPr>
          </a:p>
        </p:txBody>
      </p:sp>
      <p:sp>
        <p:nvSpPr>
          <p:cNvPr id="9" name="TextBox 8">
            <a:extLst>
              <a:ext uri="{FF2B5EF4-FFF2-40B4-BE49-F238E27FC236}">
                <a16:creationId xmlns:a16="http://schemas.microsoft.com/office/drawing/2014/main" id="{234B715B-49B5-98AF-3158-1CD46BA20FD4}"/>
              </a:ext>
            </a:extLst>
          </p:cNvPr>
          <p:cNvSpPr txBox="1"/>
          <p:nvPr>
            <p:custDataLst>
              <p:tags r:id="rId7"/>
            </p:custDataLst>
          </p:nvPr>
        </p:nvSpPr>
        <p:spPr>
          <a:xfrm>
            <a:off x="5450658" y="3578400"/>
            <a:ext cx="481804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noProof="0" dirty="0">
                <a:solidFill>
                  <a:srgbClr val="020202"/>
                </a:solidFill>
              </a:rPr>
              <a:t>Régime de soins dentaires de la fonction publique </a:t>
            </a:r>
            <a:r>
              <a:rPr lang="fr-CA" noProof="0" dirty="0">
                <a:solidFill>
                  <a:srgbClr val="020202"/>
                </a:solidFill>
                <a:cs typeface="Arial"/>
              </a:rPr>
              <a:t>&amp; Régime de services dentaire pour les pensionnés</a:t>
            </a:r>
            <a:endParaRPr lang="fr-CA" noProof="0" dirty="0">
              <a:solidFill>
                <a:srgbClr val="020202"/>
              </a:solidFill>
            </a:endParaRPr>
          </a:p>
          <a:p>
            <a:r>
              <a:rPr lang="fr-CA" noProof="0" dirty="0">
                <a:solidFill>
                  <a:srgbClr val="020202"/>
                </a:solidFill>
                <a:cs typeface="Arial"/>
              </a:rPr>
              <a:t>1-855-415-4414</a:t>
            </a:r>
          </a:p>
          <a:p>
            <a:r>
              <a:rPr lang="fr-CA" noProof="0" dirty="0">
                <a:solidFill>
                  <a:schemeClr val="tx2"/>
                </a:solidFill>
                <a:hlinkClick r:id="rId14">
                  <a:extLst>
                    <a:ext uri="{A12FA001-AC4F-418D-AE19-62706E023703}">
                      <ahyp:hlinkClr xmlns:ahyp="http://schemas.microsoft.com/office/drawing/2018/hyperlinkcolor" val="tx"/>
                    </a:ext>
                  </a:extLst>
                </a:hlinkClick>
              </a:rPr>
              <a:t>https://ma.canadavie.com/acceder</a:t>
            </a:r>
            <a:endParaRPr lang="fr-CA" u="sng" noProof="0" dirty="0">
              <a:solidFill>
                <a:schemeClr val="tx2"/>
              </a:solidFill>
              <a:cs typeface="Arial"/>
            </a:endParaRPr>
          </a:p>
        </p:txBody>
      </p:sp>
      <p:sp>
        <p:nvSpPr>
          <p:cNvPr id="13" name="TextBox 12">
            <a:extLst>
              <a:ext uri="{FF2B5EF4-FFF2-40B4-BE49-F238E27FC236}">
                <a16:creationId xmlns:a16="http://schemas.microsoft.com/office/drawing/2014/main" id="{751A8E99-0527-CF82-F9E4-7107AA18BA34}"/>
              </a:ext>
            </a:extLst>
          </p:cNvPr>
          <p:cNvSpPr txBox="1"/>
          <p:nvPr>
            <p:custDataLst>
              <p:tags r:id="rId8"/>
            </p:custDataLst>
          </p:nvPr>
        </p:nvSpPr>
        <p:spPr>
          <a:xfrm>
            <a:off x="640079" y="5270665"/>
            <a:ext cx="12293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cs typeface="Arial"/>
              </a:rPr>
              <a:t>Autre:</a:t>
            </a:r>
          </a:p>
        </p:txBody>
      </p:sp>
      <p:sp>
        <p:nvSpPr>
          <p:cNvPr id="11" name="TextBox 10">
            <a:extLst>
              <a:ext uri="{FF2B5EF4-FFF2-40B4-BE49-F238E27FC236}">
                <a16:creationId xmlns:a16="http://schemas.microsoft.com/office/drawing/2014/main" id="{7C9D756F-E608-0E4D-F052-F77A94014B5E}"/>
              </a:ext>
            </a:extLst>
          </p:cNvPr>
          <p:cNvSpPr txBox="1"/>
          <p:nvPr>
            <p:custDataLst>
              <p:tags r:id="rId9"/>
            </p:custDataLst>
          </p:nvPr>
        </p:nvSpPr>
        <p:spPr>
          <a:xfrm>
            <a:off x="638978" y="5670775"/>
            <a:ext cx="822793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noProof="0" dirty="0">
                <a:solidFill>
                  <a:srgbClr val="020202"/>
                </a:solidFill>
              </a:rPr>
              <a:t>Régime canadien de soins dentaires</a:t>
            </a:r>
          </a:p>
          <a:p>
            <a:r>
              <a:rPr lang="fr-CA" noProof="0" dirty="0">
                <a:solidFill>
                  <a:srgbClr val="020202"/>
                </a:solidFill>
                <a:cs typeface="Arial"/>
              </a:rPr>
              <a:t>1-833-537-4342</a:t>
            </a:r>
          </a:p>
          <a:p>
            <a:r>
              <a:rPr lang="fr-CA" noProof="0" dirty="0">
                <a:solidFill>
                  <a:schemeClr val="tx2"/>
                </a:solidFill>
                <a:cs typeface="Arial"/>
                <a:hlinkClick r:id="rId15">
                  <a:extLst>
                    <a:ext uri="{A12FA001-AC4F-418D-AE19-62706E023703}">
                      <ahyp:hlinkClr xmlns:ahyp="http://schemas.microsoft.com/office/drawing/2018/hyperlinkcolor" val="tx"/>
                    </a:ext>
                  </a:extLst>
                </a:hlinkClick>
              </a:rPr>
              <a:t>www.canada.ca/dentaire</a:t>
            </a:r>
            <a:r>
              <a:rPr lang="fr-CA" noProof="0" dirty="0">
                <a:solidFill>
                  <a:schemeClr val="tx2"/>
                </a:solidFill>
                <a:cs typeface="Arial"/>
              </a:rPr>
              <a:t> </a:t>
            </a:r>
          </a:p>
        </p:txBody>
      </p:sp>
      <p:sp>
        <p:nvSpPr>
          <p:cNvPr id="4" name="Slide Number Placeholder 3">
            <a:extLst>
              <a:ext uri="{FF2B5EF4-FFF2-40B4-BE49-F238E27FC236}">
                <a16:creationId xmlns:a16="http://schemas.microsoft.com/office/drawing/2014/main" id="{FAA631C5-755B-5B28-B3D0-DCA5769163C9}"/>
              </a:ext>
            </a:extLst>
          </p:cNvPr>
          <p:cNvSpPr>
            <a:spLocks noGrp="1"/>
          </p:cNvSpPr>
          <p:nvPr>
            <p:ph type="sldNum" sz="quarter" idx="12"/>
          </p:nvPr>
        </p:nvSpPr>
        <p:spPr>
          <a:xfrm>
            <a:off x="9659566" y="6356350"/>
            <a:ext cx="581714" cy="365125"/>
          </a:xfrm>
        </p:spPr>
        <p:txBody>
          <a:bodyPr/>
          <a:lstStyle/>
          <a:p>
            <a:fld id="{CB8C0070-AC95-4E25-AAB3-0DDC6EE6265B}" type="slidenum">
              <a:rPr lang="fr-CA" noProof="0" smtClean="0"/>
              <a:t>32</a:t>
            </a:fld>
            <a:endParaRPr lang="fr-CA" noProof="0" dirty="0"/>
          </a:p>
        </p:txBody>
      </p:sp>
    </p:spTree>
    <p:extLst>
      <p:ext uri="{BB962C8B-B14F-4D97-AF65-F5344CB8AC3E}">
        <p14:creationId xmlns:p14="http://schemas.microsoft.com/office/powerpoint/2010/main" val="208164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CD4B112-3983-BBF3-97D1-7CBA20D67D58}"/>
              </a:ext>
            </a:extLst>
          </p:cNvPr>
          <p:cNvSpPr>
            <a:spLocks noGrp="1"/>
          </p:cNvSpPr>
          <p:nvPr>
            <p:ph type="title"/>
            <p:custDataLst>
              <p:tags r:id="rId1"/>
            </p:custDataLst>
          </p:nvPr>
        </p:nvSpPr>
        <p:spPr>
          <a:xfrm>
            <a:off x="360000" y="324000"/>
            <a:ext cx="10401658" cy="549596"/>
          </a:xfrm>
        </p:spPr>
        <p:txBody>
          <a:bodyPr>
            <a:normAutofit fontScale="90000"/>
          </a:bodyPr>
          <a:lstStyle/>
          <a:p>
            <a:r>
              <a:rPr lang="fr-CA" noProof="0" dirty="0">
                <a:solidFill>
                  <a:srgbClr val="000000"/>
                </a:solidFill>
              </a:rPr>
              <a:t>Association nationale des retraités fédéraux</a:t>
            </a:r>
          </a:p>
        </p:txBody>
      </p:sp>
      <p:sp>
        <p:nvSpPr>
          <p:cNvPr id="4" name="TextBox 3">
            <a:extLst>
              <a:ext uri="{FF2B5EF4-FFF2-40B4-BE49-F238E27FC236}">
                <a16:creationId xmlns:a16="http://schemas.microsoft.com/office/drawing/2014/main" id="{D8803440-FDC0-BBA0-A19D-7CD81148552A}"/>
              </a:ext>
            </a:extLst>
          </p:cNvPr>
          <p:cNvSpPr txBox="1"/>
          <p:nvPr>
            <p:custDataLst>
              <p:tags r:id="rId2"/>
            </p:custDataLst>
          </p:nvPr>
        </p:nvSpPr>
        <p:spPr>
          <a:xfrm>
            <a:off x="360000" y="948690"/>
            <a:ext cx="8302738" cy="590931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CA" sz="1800" b="0" i="0" u="none" strike="noStrike" baseline="0" noProof="0" dirty="0">
                <a:solidFill>
                  <a:srgbClr val="020202"/>
                </a:solidFill>
              </a:rPr>
              <a:t>Depuis 1963, l’Association nationale des retraités fédéraux revendique la protection des pensions et prestations durement acquises des membres à la retraite de la fonction publique fédérale, des Forces armées canadiennes et de la GRC, des juges de nomination fédérale, ainsi que de leurs conjoints et survivants.</a:t>
            </a:r>
          </a:p>
          <a:p>
            <a:pPr marL="285750" indent="-285750">
              <a:buFont typeface="Arial" panose="020B0604020202020204" pitchFamily="34" charset="0"/>
              <a:buChar char="•"/>
            </a:pPr>
            <a:endParaRPr lang="fr-CA" sz="1800" b="0" i="0" u="none" strike="noStrike" baseline="0" noProof="0" dirty="0">
              <a:solidFill>
                <a:srgbClr val="020202"/>
              </a:solidFill>
            </a:endParaRPr>
          </a:p>
          <a:p>
            <a:pPr marL="285750" indent="-285750">
              <a:buFont typeface="Arial" panose="020B0604020202020204" pitchFamily="34" charset="0"/>
              <a:buChar char="•"/>
            </a:pPr>
            <a:r>
              <a:rPr lang="fr-CA" sz="1800" b="0" i="0" u="none" strike="noStrike" baseline="0" noProof="0" dirty="0">
                <a:solidFill>
                  <a:srgbClr val="020202"/>
                </a:solidFill>
              </a:rPr>
              <a:t>Nous avons joué un rôle déterminant dans l'obtention de l'indexation des pensions et avons revendiqué la création du Régime de services dentaires pour les pensionnés (RSDP).</a:t>
            </a:r>
          </a:p>
          <a:p>
            <a:pPr marL="285750" indent="-285750">
              <a:buFont typeface="Arial" panose="020B0604020202020204" pitchFamily="34" charset="0"/>
              <a:buChar char="•"/>
            </a:pPr>
            <a:endParaRPr lang="fr-CA" noProof="0" dirty="0">
              <a:solidFill>
                <a:srgbClr val="020202"/>
              </a:solidFill>
            </a:endParaRPr>
          </a:p>
          <a:p>
            <a:pPr marL="285750" indent="-285750">
              <a:buFont typeface="Arial" panose="020B0604020202020204" pitchFamily="34" charset="0"/>
              <a:buChar char="•"/>
            </a:pPr>
            <a:r>
              <a:rPr lang="fr-CA" sz="1800" b="0" i="0" u="none" strike="noStrike" baseline="0" noProof="0" dirty="0">
                <a:solidFill>
                  <a:srgbClr val="020202"/>
                </a:solidFill>
              </a:rPr>
              <a:t>Nous représentons nos membres et tous les retraités fédéraux au Comité des partenaires du RSSFP.</a:t>
            </a:r>
          </a:p>
          <a:p>
            <a:pPr marL="285750" indent="-285750">
              <a:buFont typeface="Arial" panose="020B0604020202020204" pitchFamily="34" charset="0"/>
              <a:buChar char="•"/>
            </a:pPr>
            <a:endParaRPr lang="fr-CA" noProof="0" dirty="0">
              <a:solidFill>
                <a:srgbClr val="020202"/>
              </a:solidFill>
            </a:endParaRPr>
          </a:p>
          <a:p>
            <a:pPr marL="285750" indent="-285750">
              <a:buFont typeface="Arial" panose="020B0604020202020204" pitchFamily="34" charset="0"/>
              <a:buChar char="•"/>
            </a:pPr>
            <a:r>
              <a:rPr lang="fr-CA" sz="1800" b="0" i="0" u="none" strike="noStrike" baseline="0" noProof="0" dirty="0">
                <a:solidFill>
                  <a:srgbClr val="020202"/>
                </a:solidFill>
              </a:rPr>
              <a:t>Retraités fédéraux est un organisme à but non lucratif de membres constitué en vertu de la </a:t>
            </a:r>
            <a:r>
              <a:rPr lang="fr-CA" sz="1800" b="0" i="1" u="none" strike="noStrike" baseline="0" noProof="0" dirty="0">
                <a:solidFill>
                  <a:srgbClr val="020202"/>
                </a:solidFill>
              </a:rPr>
              <a:t>Loi canadienne sur les organisations à but non lucratif.</a:t>
            </a:r>
          </a:p>
          <a:p>
            <a:pPr marL="285750" indent="-285750">
              <a:buFont typeface="Arial" panose="020B0604020202020204" pitchFamily="34" charset="0"/>
              <a:buChar char="•"/>
            </a:pPr>
            <a:endParaRPr lang="fr-CA" i="1" noProof="0" dirty="0">
              <a:solidFill>
                <a:srgbClr val="020202"/>
              </a:solidFill>
            </a:endParaRPr>
          </a:p>
          <a:p>
            <a:pPr marL="285750" indent="-285750">
              <a:buFont typeface="Arial" panose="020B0604020202020204" pitchFamily="34" charset="0"/>
              <a:buChar char="•"/>
            </a:pPr>
            <a:r>
              <a:rPr lang="fr-CA" sz="1800" b="0" i="0" u="none" strike="noStrike" baseline="0" noProof="0" dirty="0">
                <a:solidFill>
                  <a:srgbClr val="020202"/>
                </a:solidFill>
              </a:rPr>
              <a:t>Joignez-vous à un bassin de plus de 170 000 membres, d’un océan à l’autre. Il n’est pas nécessaire d’être à la retraite pour devenir membre.</a:t>
            </a:r>
          </a:p>
          <a:p>
            <a:pPr marL="285750" indent="-285750">
              <a:buFont typeface="Arial" panose="020B0604020202020204" pitchFamily="34" charset="0"/>
              <a:buChar char="•"/>
            </a:pPr>
            <a:endParaRPr lang="fr-CA" noProof="0" dirty="0">
              <a:solidFill>
                <a:srgbClr val="020202"/>
              </a:solidFill>
            </a:endParaRPr>
          </a:p>
          <a:p>
            <a:pPr marL="285750" indent="-285750">
              <a:buFont typeface="Arial" panose="020B0604020202020204" pitchFamily="34" charset="0"/>
              <a:buChar char="•"/>
            </a:pPr>
            <a:r>
              <a:rPr lang="fr-CA" sz="1800" b="0" i="0" u="none" strike="noStrike" baseline="0" noProof="0" dirty="0">
                <a:solidFill>
                  <a:srgbClr val="020202"/>
                </a:solidFill>
              </a:rPr>
              <a:t>Pour adhérer, composez le 1-855-304-4700 (sans frais) ou visitez </a:t>
            </a:r>
            <a:r>
              <a:rPr lang="fr-CA" sz="1800" b="0" i="0" u="none" strike="noStrike" baseline="0" noProof="0" dirty="0">
                <a:solidFill>
                  <a:schemeClr val="tx2"/>
                </a:solidFill>
              </a:rPr>
              <a:t>www.retraitesfederaux.ca</a:t>
            </a:r>
            <a:r>
              <a:rPr lang="fr-CA" sz="1800" b="0" i="0" u="none" strike="noStrike" baseline="0" noProof="0" dirty="0"/>
              <a:t>.</a:t>
            </a:r>
          </a:p>
        </p:txBody>
      </p:sp>
      <p:grpSp>
        <p:nvGrpSpPr>
          <p:cNvPr id="8" name="Group 7" descr="Bannière de l’Association nationale des retraités fédéraux avec site Web et code QR inclus.">
            <a:extLst>
              <a:ext uri="{FF2B5EF4-FFF2-40B4-BE49-F238E27FC236}">
                <a16:creationId xmlns:a16="http://schemas.microsoft.com/office/drawing/2014/main" id="{20D65D94-67D5-A299-C1AC-CCF643617990}"/>
              </a:ext>
            </a:extLst>
          </p:cNvPr>
          <p:cNvGrpSpPr/>
          <p:nvPr>
            <p:custDataLst>
              <p:tags r:id="rId3"/>
            </p:custDataLst>
          </p:nvPr>
        </p:nvGrpSpPr>
        <p:grpSpPr>
          <a:xfrm>
            <a:off x="8783547" y="1345764"/>
            <a:ext cx="1945600" cy="4638640"/>
            <a:chOff x="9554485" y="928362"/>
            <a:chExt cx="1945600" cy="4638640"/>
          </a:xfrm>
        </p:grpSpPr>
        <p:pic>
          <p:nvPicPr>
            <p:cNvPr id="9" name="Picture 8">
              <a:hlinkClick r:id="rId6"/>
              <a:extLst>
                <a:ext uri="{FF2B5EF4-FFF2-40B4-BE49-F238E27FC236}">
                  <a16:creationId xmlns:a16="http://schemas.microsoft.com/office/drawing/2014/main" id="{3B6B6784-B2D0-5F8E-FAA0-7C5412CD6FF7}"/>
                </a:ext>
              </a:extLst>
            </p:cNvPr>
            <p:cNvPicPr>
              <a:picLocks noChangeAspect="1"/>
            </p:cNvPicPr>
            <p:nvPr/>
          </p:nvPicPr>
          <p:blipFill>
            <a:blip r:embed="rId7"/>
            <a:stretch>
              <a:fillRect/>
            </a:stretch>
          </p:blipFill>
          <p:spPr>
            <a:xfrm>
              <a:off x="9554485" y="928362"/>
              <a:ext cx="1945600" cy="2683362"/>
            </a:xfrm>
            <a:prstGeom prst="rect">
              <a:avLst/>
            </a:prstGeom>
          </p:spPr>
        </p:pic>
        <p:pic>
          <p:nvPicPr>
            <p:cNvPr id="10" name="Picture 9">
              <a:extLst>
                <a:ext uri="{FF2B5EF4-FFF2-40B4-BE49-F238E27FC236}">
                  <a16:creationId xmlns:a16="http://schemas.microsoft.com/office/drawing/2014/main" id="{2A6C13D0-9B3C-05E5-795C-618ECCDA8400}"/>
                </a:ext>
              </a:extLst>
            </p:cNvPr>
            <p:cNvPicPr>
              <a:picLocks noChangeAspect="1"/>
            </p:cNvPicPr>
            <p:nvPr/>
          </p:nvPicPr>
          <p:blipFill>
            <a:blip r:embed="rId8"/>
            <a:stretch>
              <a:fillRect/>
            </a:stretch>
          </p:blipFill>
          <p:spPr>
            <a:xfrm>
              <a:off x="9561663" y="3611725"/>
              <a:ext cx="1938421" cy="1955277"/>
            </a:xfrm>
            <a:prstGeom prst="rect">
              <a:avLst/>
            </a:prstGeom>
          </p:spPr>
        </p:pic>
      </p:grpSp>
      <p:sp>
        <p:nvSpPr>
          <p:cNvPr id="2" name="Slide Number Placeholder 1">
            <a:extLst>
              <a:ext uri="{FF2B5EF4-FFF2-40B4-BE49-F238E27FC236}">
                <a16:creationId xmlns:a16="http://schemas.microsoft.com/office/drawing/2014/main" id="{167C2CC5-FD14-A2A8-CB03-D0EA74942324}"/>
              </a:ext>
            </a:extLst>
          </p:cNvPr>
          <p:cNvSpPr>
            <a:spLocks noGrp="1"/>
          </p:cNvSpPr>
          <p:nvPr>
            <p:ph type="sldNum" sz="quarter" idx="12"/>
          </p:nvPr>
        </p:nvSpPr>
        <p:spPr>
          <a:xfrm>
            <a:off x="9396918" y="6356350"/>
            <a:ext cx="844361" cy="365125"/>
          </a:xfrm>
        </p:spPr>
        <p:txBody>
          <a:bodyPr/>
          <a:lstStyle/>
          <a:p>
            <a:fld id="{CB8C0070-AC95-4E25-AAB3-0DDC6EE6265B}" type="slidenum">
              <a:rPr lang="fr-CA" noProof="0" smtClean="0"/>
              <a:pPr/>
              <a:t>33</a:t>
            </a:fld>
            <a:endParaRPr lang="fr-CA" noProof="0" dirty="0"/>
          </a:p>
        </p:txBody>
      </p:sp>
    </p:spTree>
    <p:extLst>
      <p:ext uri="{BB962C8B-B14F-4D97-AF65-F5344CB8AC3E}">
        <p14:creationId xmlns:p14="http://schemas.microsoft.com/office/powerpoint/2010/main" val="305660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940AFB-AB11-110D-3307-201C25F51AD0}"/>
              </a:ext>
            </a:extLst>
          </p:cNvPr>
          <p:cNvSpPr>
            <a:spLocks noGrp="1"/>
          </p:cNvSpPr>
          <p:nvPr>
            <p:ph type="title"/>
            <p:custDataLst>
              <p:tags r:id="rId1"/>
            </p:custDataLst>
          </p:nvPr>
        </p:nvSpPr>
        <p:spPr>
          <a:xfrm>
            <a:off x="0" y="324000"/>
            <a:ext cx="12192000" cy="1316398"/>
          </a:xfrm>
        </p:spPr>
        <p:txBody>
          <a:bodyPr anchor="t">
            <a:noAutofit/>
          </a:bodyPr>
          <a:lstStyle/>
          <a:p>
            <a:pPr algn="ctr"/>
            <a:r>
              <a:rPr lang="fr-CA" sz="4800" noProof="0" dirty="0"/>
              <a:t>Centre des pensions du gouvernement </a:t>
            </a:r>
            <a:br>
              <a:rPr lang="fr-CA" sz="4800" noProof="0" dirty="0"/>
            </a:br>
            <a:r>
              <a:rPr lang="fr-CA" sz="4800" noProof="0" dirty="0"/>
              <a:t>du Canada</a:t>
            </a:r>
          </a:p>
        </p:txBody>
      </p:sp>
      <p:sp>
        <p:nvSpPr>
          <p:cNvPr id="4" name="TextBox 3">
            <a:extLst>
              <a:ext uri="{FF2B5EF4-FFF2-40B4-BE49-F238E27FC236}">
                <a16:creationId xmlns:a16="http://schemas.microsoft.com/office/drawing/2014/main" id="{DB00751C-594C-23D1-B47E-A1D15189698D}"/>
              </a:ext>
            </a:extLst>
          </p:cNvPr>
          <p:cNvSpPr txBox="1"/>
          <p:nvPr/>
        </p:nvSpPr>
        <p:spPr>
          <a:xfrm>
            <a:off x="0" y="2766354"/>
            <a:ext cx="12192000" cy="769441"/>
          </a:xfrm>
          <a:prstGeom prst="rect">
            <a:avLst/>
          </a:prstGeom>
          <a:noFill/>
        </p:spPr>
        <p:txBody>
          <a:bodyPr wrap="square" lIns="91440" tIns="45720" rIns="91440" bIns="45720" anchor="ctr" anchorCtr="0">
            <a:spAutoFit/>
          </a:bodyPr>
          <a:lstStyle/>
          <a:p>
            <a:pPr algn="ctr"/>
            <a:r>
              <a:rPr lang="fr-CA" sz="4400" i="1" noProof="0" dirty="0">
                <a:cs typeface="Times New Roman"/>
              </a:rPr>
              <a:t>Nous sommes ici pour vous aider!</a:t>
            </a:r>
          </a:p>
        </p:txBody>
      </p:sp>
      <p:sp>
        <p:nvSpPr>
          <p:cNvPr id="5" name="TextBox 4">
            <a:extLst>
              <a:ext uri="{FF2B5EF4-FFF2-40B4-BE49-F238E27FC236}">
                <a16:creationId xmlns:a16="http://schemas.microsoft.com/office/drawing/2014/main" id="{2C9013F6-4B34-1C21-9FC6-130E34B58650}"/>
              </a:ext>
            </a:extLst>
          </p:cNvPr>
          <p:cNvSpPr txBox="1"/>
          <p:nvPr/>
        </p:nvSpPr>
        <p:spPr>
          <a:xfrm>
            <a:off x="0" y="4661751"/>
            <a:ext cx="12192000" cy="1145662"/>
          </a:xfrm>
          <a:prstGeom prst="rect">
            <a:avLst/>
          </a:prstGeom>
          <a:noFill/>
        </p:spPr>
        <p:txBody>
          <a:bodyPr wrap="none" rtlCol="0">
            <a:noAutofit/>
          </a:bodyPr>
          <a:lstStyle/>
          <a:p>
            <a:pPr algn="ctr" eaLnBrk="0" fontAlgn="base" hangingPunct="0">
              <a:spcBef>
                <a:spcPct val="20000"/>
              </a:spcBef>
              <a:spcAft>
                <a:spcPct val="0"/>
              </a:spcAft>
              <a:defRPr/>
            </a:pPr>
            <a:r>
              <a:rPr lang="fr-CA" sz="3200" b="1" kern="0" noProof="0" dirty="0">
                <a:solidFill>
                  <a:srgbClr val="F7F5F5"/>
                </a:solidFill>
                <a:ea typeface="Verdana"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www.canada.ca/pension-avantages</a:t>
            </a:r>
            <a:endParaRPr lang="fr-CA" sz="3200" b="1" kern="0" noProof="0" dirty="0">
              <a:solidFill>
                <a:srgbClr val="F7F5F5"/>
              </a:solidFill>
              <a:ea typeface="Verdana" pitchFamily="34" charset="0"/>
              <a:cs typeface="Calibri" panose="020F0502020204030204" pitchFamily="34" charset="0"/>
            </a:endParaRPr>
          </a:p>
          <a:p>
            <a:pPr algn="ctr" eaLnBrk="0" fontAlgn="base" hangingPunct="0">
              <a:spcBef>
                <a:spcPct val="20000"/>
              </a:spcBef>
              <a:spcAft>
                <a:spcPct val="0"/>
              </a:spcAft>
              <a:defRPr/>
            </a:pPr>
            <a:r>
              <a:rPr lang="fr-CA" sz="3200" b="1" kern="0" noProof="0" dirty="0">
                <a:solidFill>
                  <a:schemeClr val="tx2"/>
                </a:solidFill>
                <a:ea typeface="Verdana" pitchFamily="34" charset="0"/>
                <a:cs typeface="Calibri" panose="020F0502020204030204" pitchFamily="34" charset="0"/>
              </a:rPr>
              <a:t>   1-800-561-7930</a:t>
            </a:r>
          </a:p>
        </p:txBody>
      </p:sp>
      <p:sp>
        <p:nvSpPr>
          <p:cNvPr id="2" name="Slide Number Placeholder 1">
            <a:extLst>
              <a:ext uri="{FF2B5EF4-FFF2-40B4-BE49-F238E27FC236}">
                <a16:creationId xmlns:a16="http://schemas.microsoft.com/office/drawing/2014/main" id="{60B68CE1-64C9-2ABB-BA5B-A5DD0DE38F41}"/>
              </a:ext>
            </a:extLst>
          </p:cNvPr>
          <p:cNvSpPr>
            <a:spLocks noGrp="1"/>
          </p:cNvSpPr>
          <p:nvPr>
            <p:ph type="sldNum" sz="quarter" idx="12"/>
          </p:nvPr>
        </p:nvSpPr>
        <p:spPr>
          <a:xfrm>
            <a:off x="10749064" y="6356350"/>
            <a:ext cx="802856" cy="365125"/>
          </a:xfrm>
        </p:spPr>
        <p:txBody>
          <a:bodyPr/>
          <a:lstStyle/>
          <a:p>
            <a:fld id="{CB8C0070-AC95-4E25-AAB3-0DDC6EE6265B}" type="slidenum">
              <a:rPr lang="fr-CA" noProof="0" smtClean="0"/>
              <a:t>34</a:t>
            </a:fld>
            <a:endParaRPr lang="fr-CA" noProof="0" dirty="0"/>
          </a:p>
        </p:txBody>
      </p:sp>
    </p:spTree>
    <p:extLst>
      <p:ext uri="{BB962C8B-B14F-4D97-AF65-F5344CB8AC3E}">
        <p14:creationId xmlns:p14="http://schemas.microsoft.com/office/powerpoint/2010/main" val="287594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74502C-1897-779C-AB61-F3F5F289641F}"/>
              </a:ext>
              <a:ext uri="{C183D7F6-B498-43B3-948B-1728B52AA6E4}">
                <adec:decorative xmlns:adec="http://schemas.microsoft.com/office/drawing/2017/decorative" val="1"/>
              </a:ext>
            </a:extLst>
          </p:cNvPr>
          <p:cNvSpPr/>
          <p:nvPr>
            <p:custDataLst>
              <p:tags r:id="rId1"/>
            </p:custDataLst>
          </p:nvPr>
        </p:nvSpPr>
        <p:spPr>
          <a:xfrm>
            <a:off x="799794" y="2303942"/>
            <a:ext cx="9180000" cy="671543"/>
          </a:xfrm>
          <a:prstGeom prst="rect">
            <a:avLst/>
          </a:prstGeom>
          <a:solidFill>
            <a:srgbClr val="4B4F59">
              <a:alpha val="75000"/>
            </a:srgbClr>
          </a:solidFill>
          <a:ln w="12700" cap="flat" cmpd="sng" algn="ctr">
            <a:solidFill>
              <a:srgbClr val="636466"/>
            </a:solidFill>
            <a:prstDash val="solid"/>
            <a:miter lim="800000"/>
          </a:ln>
          <a:effectLst/>
        </p:spPr>
        <p:txBody>
          <a:bodyPr lIns="91440" tIns="45720" rIns="91440" bIns="45720" rtlCol="0" anchor="ctr"/>
          <a:lstStyle/>
          <a:p>
            <a:pPr lvl="0" algn="ctr">
              <a:defRPr/>
            </a:pPr>
            <a:endParaRPr lang="fr-CA" sz="2000" kern="0" noProof="0" dirty="0">
              <a:solidFill>
                <a:schemeClr val="bg1"/>
              </a:solidFill>
              <a:cs typeface="Calibri"/>
            </a:endParaRPr>
          </a:p>
        </p:txBody>
      </p:sp>
      <p:sp>
        <p:nvSpPr>
          <p:cNvPr id="9" name="Rectangle 8">
            <a:extLst>
              <a:ext uri="{FF2B5EF4-FFF2-40B4-BE49-F238E27FC236}">
                <a16:creationId xmlns:a16="http://schemas.microsoft.com/office/drawing/2014/main" id="{7D6D4722-811A-FC3F-1AFF-C9215663EA65}"/>
              </a:ext>
              <a:ext uri="{C183D7F6-B498-43B3-948B-1728B52AA6E4}">
                <adec:decorative xmlns:adec="http://schemas.microsoft.com/office/drawing/2017/decorative" val="1"/>
              </a:ext>
            </a:extLst>
          </p:cNvPr>
          <p:cNvSpPr/>
          <p:nvPr>
            <p:custDataLst>
              <p:tags r:id="rId2"/>
            </p:custDataLst>
          </p:nvPr>
        </p:nvSpPr>
        <p:spPr>
          <a:xfrm>
            <a:off x="797634" y="3073090"/>
            <a:ext cx="9180000" cy="673200"/>
          </a:xfrm>
          <a:prstGeom prst="rect">
            <a:avLst/>
          </a:prstGeom>
          <a:solidFill>
            <a:srgbClr val="4B4F59">
              <a:alpha val="75000"/>
            </a:srgbClr>
          </a:solidFill>
          <a:ln w="12700" cap="flat" cmpd="sng" algn="ctr">
            <a:solidFill>
              <a:srgbClr val="636466"/>
            </a:solidFill>
            <a:prstDash val="solid"/>
            <a:miter lim="800000"/>
          </a:ln>
          <a:effectLst/>
        </p:spPr>
        <p:txBody>
          <a:bodyPr lIns="91440" tIns="45720" rIns="91440" bIns="45720" rtlCol="0" anchor="ctr"/>
          <a:lstStyle/>
          <a:p>
            <a:pPr lvl="0" algn="ctr">
              <a:defRPr/>
            </a:pPr>
            <a:endParaRPr lang="fr-CA" sz="2000" b="1" kern="0" noProof="0" dirty="0">
              <a:solidFill>
                <a:schemeClr val="bg1"/>
              </a:solidFill>
              <a:cs typeface="Calibri"/>
            </a:endParaRPr>
          </a:p>
        </p:txBody>
      </p:sp>
      <p:sp>
        <p:nvSpPr>
          <p:cNvPr id="2" name="Title 1">
            <a:extLst>
              <a:ext uri="{FF2B5EF4-FFF2-40B4-BE49-F238E27FC236}">
                <a16:creationId xmlns:a16="http://schemas.microsoft.com/office/drawing/2014/main" id="{35A63C75-833E-C9A7-E624-5572D70C770B}"/>
              </a:ext>
            </a:extLst>
          </p:cNvPr>
          <p:cNvSpPr>
            <a:spLocks noGrp="1"/>
          </p:cNvSpPr>
          <p:nvPr>
            <p:ph type="title"/>
            <p:custDataLst>
              <p:tags r:id="rId3"/>
            </p:custDataLst>
          </p:nvPr>
        </p:nvSpPr>
        <p:spPr>
          <a:xfrm>
            <a:off x="360000" y="324001"/>
            <a:ext cx="9601200" cy="818922"/>
          </a:xfrm>
        </p:spPr>
        <p:txBody>
          <a:bodyPr/>
          <a:lstStyle/>
          <a:p>
            <a:r>
              <a:rPr lang="fr-CA" noProof="0" dirty="0">
                <a:solidFill>
                  <a:srgbClr val="020202"/>
                </a:solidFill>
              </a:rPr>
              <a:t>Calcul des prestations</a:t>
            </a:r>
          </a:p>
        </p:txBody>
      </p:sp>
      <p:sp>
        <p:nvSpPr>
          <p:cNvPr id="20" name="TextBox 19">
            <a:extLst>
              <a:ext uri="{FF2B5EF4-FFF2-40B4-BE49-F238E27FC236}">
                <a16:creationId xmlns:a16="http://schemas.microsoft.com/office/drawing/2014/main" id="{CEAA2EB4-CEBD-1163-5AB6-90031664322D}"/>
              </a:ext>
            </a:extLst>
          </p:cNvPr>
          <p:cNvSpPr txBox="1"/>
          <p:nvPr/>
        </p:nvSpPr>
        <p:spPr>
          <a:xfrm>
            <a:off x="0" y="1213799"/>
            <a:ext cx="3285460" cy="1261884"/>
          </a:xfrm>
          <a:prstGeom prst="rect">
            <a:avLst/>
          </a:prstGeom>
          <a:noFill/>
        </p:spPr>
        <p:txBody>
          <a:bodyPr wrap="square" rtlCol="0">
            <a:spAutoFit/>
          </a:bodyPr>
          <a:lstStyle/>
          <a:p>
            <a:pPr algn="ctr"/>
            <a:r>
              <a:rPr lang="fr-CA" sz="2000" b="0" noProof="0" dirty="0">
                <a:solidFill>
                  <a:srgbClr val="020202"/>
                </a:solidFill>
                <a:ea typeface="Verdana" pitchFamily="34" charset="0"/>
                <a:cs typeface="Calibri" panose="020F0502020204030204" pitchFamily="34" charset="0"/>
              </a:rPr>
              <a:t>2 %</a:t>
            </a:r>
            <a:r>
              <a:rPr lang="fr-CA" sz="2200" b="0" noProof="0" dirty="0">
                <a:solidFill>
                  <a:srgbClr val="020202"/>
                </a:solidFill>
                <a:ea typeface="Verdana" pitchFamily="34" charset="0"/>
                <a:cs typeface="Verdana" pitchFamily="34" charset="0"/>
              </a:rPr>
              <a:t> </a:t>
            </a:r>
          </a:p>
          <a:p>
            <a:pPr algn="ctr"/>
            <a:r>
              <a:rPr lang="fr-CA" b="0" noProof="0" dirty="0">
                <a:solidFill>
                  <a:srgbClr val="020202"/>
                </a:solidFill>
                <a:ea typeface="Verdana" pitchFamily="34" charset="0"/>
                <a:cs typeface="Calibri" panose="020F0502020204030204" pitchFamily="34" charset="0"/>
              </a:rPr>
              <a:t>(Pension</a:t>
            </a:r>
            <a:r>
              <a:rPr lang="fr-CA" b="0" baseline="0" noProof="0" dirty="0">
                <a:solidFill>
                  <a:srgbClr val="020202"/>
                </a:solidFill>
                <a:ea typeface="Verdana" pitchFamily="34" charset="0"/>
                <a:cs typeface="Calibri" panose="020F0502020204030204" pitchFamily="34" charset="0"/>
              </a:rPr>
              <a:t> viagère</a:t>
            </a:r>
            <a:r>
              <a:rPr lang="fr-CA" b="0" noProof="0" dirty="0">
                <a:solidFill>
                  <a:srgbClr val="020202"/>
                </a:solidFill>
                <a:ea typeface="Verdana" pitchFamily="34" charset="0"/>
                <a:cs typeface="Calibri" panose="020F0502020204030204" pitchFamily="34" charset="0"/>
              </a:rPr>
              <a:t> + </a:t>
            </a:r>
          </a:p>
          <a:p>
            <a:pPr algn="ctr"/>
            <a:r>
              <a:rPr lang="fr-CA" b="0" noProof="0" dirty="0">
                <a:solidFill>
                  <a:srgbClr val="020202"/>
                </a:solidFill>
                <a:ea typeface="Verdana" pitchFamily="34" charset="0"/>
                <a:cs typeface="Calibri" panose="020F0502020204030204" pitchFamily="34" charset="0"/>
              </a:rPr>
              <a:t>Prestation</a:t>
            </a:r>
            <a:r>
              <a:rPr lang="fr-CA" b="0" baseline="0" noProof="0" dirty="0">
                <a:solidFill>
                  <a:srgbClr val="020202"/>
                </a:solidFill>
                <a:ea typeface="Verdana" pitchFamily="34" charset="0"/>
                <a:cs typeface="Calibri" panose="020F0502020204030204" pitchFamily="34" charset="0"/>
              </a:rPr>
              <a:t> de raccordement</a:t>
            </a:r>
            <a:r>
              <a:rPr lang="fr-CA" b="0" noProof="0" dirty="0">
                <a:solidFill>
                  <a:srgbClr val="020202"/>
                </a:solidFill>
                <a:ea typeface="Verdana" pitchFamily="34" charset="0"/>
                <a:cs typeface="Calibri" panose="020F0502020204030204" pitchFamily="34" charset="0"/>
              </a:rPr>
              <a:t>)</a:t>
            </a:r>
          </a:p>
          <a:p>
            <a:pPr algn="ctr"/>
            <a:endParaRPr lang="fr-CA" sz="1800" b="0" noProof="0" dirty="0">
              <a:solidFill>
                <a:srgbClr val="000000"/>
              </a:solidFill>
              <a:latin typeface="+mj-lt"/>
              <a:ea typeface="Verdana" pitchFamily="34" charset="0"/>
              <a:cs typeface="Calibri" panose="020F0502020204030204" pitchFamily="34" charset="0"/>
            </a:endParaRPr>
          </a:p>
        </p:txBody>
      </p:sp>
      <p:sp>
        <p:nvSpPr>
          <p:cNvPr id="21" name="TextBox 20" descr="Multiplie par">
            <a:extLst>
              <a:ext uri="{FF2B5EF4-FFF2-40B4-BE49-F238E27FC236}">
                <a16:creationId xmlns:a16="http://schemas.microsoft.com/office/drawing/2014/main" id="{C6ACD523-94D8-7279-F8D5-72DAD83A2ADF}"/>
              </a:ext>
            </a:extLst>
          </p:cNvPr>
          <p:cNvSpPr txBox="1"/>
          <p:nvPr/>
        </p:nvSpPr>
        <p:spPr>
          <a:xfrm>
            <a:off x="2446980" y="1150419"/>
            <a:ext cx="308636" cy="523220"/>
          </a:xfrm>
          <a:prstGeom prst="rect">
            <a:avLst/>
          </a:prstGeom>
          <a:noFill/>
        </p:spPr>
        <p:txBody>
          <a:bodyPr wrap="square" rtlCol="0">
            <a:spAutoFit/>
          </a:bodyPr>
          <a:lstStyle/>
          <a:p>
            <a:pPr algn="ctr"/>
            <a:r>
              <a:rPr lang="fr-CA" sz="2800" b="0" noProof="0" dirty="0">
                <a:solidFill>
                  <a:srgbClr val="000000"/>
                </a:solidFill>
                <a:ea typeface="Verdana" pitchFamily="34" charset="0"/>
                <a:cs typeface="Calibri" panose="020F0502020204030204" pitchFamily="34" charset="0"/>
              </a:rPr>
              <a:t>x</a:t>
            </a:r>
          </a:p>
        </p:txBody>
      </p:sp>
      <p:sp>
        <p:nvSpPr>
          <p:cNvPr id="22" name="TextBox 21">
            <a:extLst>
              <a:ext uri="{FF2B5EF4-FFF2-40B4-BE49-F238E27FC236}">
                <a16:creationId xmlns:a16="http://schemas.microsoft.com/office/drawing/2014/main" id="{56EDC01E-B668-1776-6A5A-C67FF3E43B96}"/>
              </a:ext>
            </a:extLst>
          </p:cNvPr>
          <p:cNvSpPr txBox="1"/>
          <p:nvPr/>
        </p:nvSpPr>
        <p:spPr>
          <a:xfrm>
            <a:off x="3135733" y="1245929"/>
            <a:ext cx="3718383" cy="677108"/>
          </a:xfrm>
          <a:prstGeom prst="rect">
            <a:avLst/>
          </a:prstGeom>
          <a:noFill/>
        </p:spPr>
        <p:txBody>
          <a:bodyPr wrap="square" rtlCol="0">
            <a:spAutoFit/>
          </a:bodyPr>
          <a:lstStyle/>
          <a:p>
            <a:pPr algn="l"/>
            <a:r>
              <a:rPr lang="fr-CA" sz="2000" b="0" baseline="0" noProof="0" dirty="0">
                <a:solidFill>
                  <a:srgbClr val="020202"/>
                </a:solidFill>
                <a:ea typeface="Verdana" pitchFamily="34" charset="0"/>
                <a:cs typeface="Calibri" panose="020F0502020204030204" pitchFamily="34" charset="0"/>
              </a:rPr>
              <a:t>Service ouvrant droit à pension</a:t>
            </a:r>
          </a:p>
          <a:p>
            <a:pPr algn="ctr"/>
            <a:r>
              <a:rPr lang="fr-CA" b="0" noProof="0" dirty="0">
                <a:solidFill>
                  <a:srgbClr val="020202"/>
                </a:solidFill>
                <a:ea typeface="Verdana" pitchFamily="34" charset="0"/>
                <a:cs typeface="Calibri" panose="020F0502020204030204" pitchFamily="34" charset="0"/>
              </a:rPr>
              <a:t>(Années</a:t>
            </a:r>
            <a:r>
              <a:rPr lang="fr-CA" b="0" baseline="0" noProof="0" dirty="0">
                <a:solidFill>
                  <a:srgbClr val="020202"/>
                </a:solidFill>
                <a:ea typeface="Verdana" pitchFamily="34" charset="0"/>
                <a:cs typeface="Calibri" panose="020F0502020204030204" pitchFamily="34" charset="0"/>
              </a:rPr>
              <a:t> et jours</a:t>
            </a:r>
            <a:r>
              <a:rPr lang="fr-CA" b="0" noProof="0" dirty="0">
                <a:solidFill>
                  <a:srgbClr val="020202"/>
                </a:solidFill>
                <a:ea typeface="Verdana" pitchFamily="34" charset="0"/>
                <a:cs typeface="Calibri" panose="020F0502020204030204" pitchFamily="34" charset="0"/>
              </a:rPr>
              <a:t>) </a:t>
            </a:r>
            <a:endParaRPr lang="fr-CA" b="0" kern="1200" noProof="0" dirty="0">
              <a:solidFill>
                <a:srgbClr val="000000"/>
              </a:solidFill>
              <a:ea typeface="Verdana" pitchFamily="34" charset="0"/>
              <a:cs typeface="Calibri" panose="020F0502020204030204" pitchFamily="34" charset="0"/>
            </a:endParaRPr>
          </a:p>
        </p:txBody>
      </p:sp>
      <p:sp>
        <p:nvSpPr>
          <p:cNvPr id="23" name="TextBox 22" descr="Multiplie par">
            <a:extLst>
              <a:ext uri="{FF2B5EF4-FFF2-40B4-BE49-F238E27FC236}">
                <a16:creationId xmlns:a16="http://schemas.microsoft.com/office/drawing/2014/main" id="{E6071555-5BBA-08E0-9925-761049FF922F}"/>
              </a:ext>
            </a:extLst>
          </p:cNvPr>
          <p:cNvSpPr txBox="1"/>
          <p:nvPr/>
        </p:nvSpPr>
        <p:spPr>
          <a:xfrm>
            <a:off x="6953570" y="1158782"/>
            <a:ext cx="308636" cy="523220"/>
          </a:xfrm>
          <a:prstGeom prst="rect">
            <a:avLst/>
          </a:prstGeom>
          <a:noFill/>
        </p:spPr>
        <p:txBody>
          <a:bodyPr wrap="square" rtlCol="0">
            <a:spAutoFit/>
          </a:bodyPr>
          <a:lstStyle/>
          <a:p>
            <a:pPr algn="ctr"/>
            <a:r>
              <a:rPr lang="fr-CA" sz="2800" b="0" noProof="0" dirty="0">
                <a:solidFill>
                  <a:srgbClr val="000000"/>
                </a:solidFill>
                <a:ea typeface="Verdana" pitchFamily="34" charset="0"/>
                <a:cs typeface="Calibri" panose="020F0502020204030204" pitchFamily="34" charset="0"/>
              </a:rPr>
              <a:t>x</a:t>
            </a:r>
          </a:p>
        </p:txBody>
      </p:sp>
      <p:sp>
        <p:nvSpPr>
          <p:cNvPr id="24" name="TextBox 23">
            <a:extLst>
              <a:ext uri="{FF2B5EF4-FFF2-40B4-BE49-F238E27FC236}">
                <a16:creationId xmlns:a16="http://schemas.microsoft.com/office/drawing/2014/main" id="{C1D00A5F-A95C-0576-EA24-77DC84810F0C}"/>
              </a:ext>
            </a:extLst>
          </p:cNvPr>
          <p:cNvSpPr txBox="1"/>
          <p:nvPr/>
        </p:nvSpPr>
        <p:spPr>
          <a:xfrm>
            <a:off x="7077406" y="1243846"/>
            <a:ext cx="3969873" cy="954107"/>
          </a:xfrm>
          <a:prstGeom prst="rect">
            <a:avLst/>
          </a:prstGeom>
          <a:noFill/>
        </p:spPr>
        <p:txBody>
          <a:bodyPr wrap="square" rtlCol="0">
            <a:spAutoFit/>
          </a:bodyPr>
          <a:lstStyle/>
          <a:p>
            <a:pPr algn="ctr"/>
            <a:r>
              <a:rPr lang="fr-CA" sz="2000" b="0" baseline="0" noProof="0" dirty="0">
                <a:solidFill>
                  <a:srgbClr val="020202"/>
                </a:solidFill>
                <a:ea typeface="Verdana" pitchFamily="34" charset="0"/>
                <a:cs typeface="Calibri" panose="020F0502020204030204" pitchFamily="34" charset="0"/>
              </a:rPr>
              <a:t>Salaire moyen le plus élevé </a:t>
            </a:r>
          </a:p>
          <a:p>
            <a:pPr algn="ctr"/>
            <a:r>
              <a:rPr lang="fr-CA" b="0" baseline="0" noProof="0" dirty="0">
                <a:solidFill>
                  <a:srgbClr val="020202"/>
                </a:solidFill>
                <a:ea typeface="Verdana" pitchFamily="34" charset="0"/>
                <a:cs typeface="Calibri" panose="020F0502020204030204" pitchFamily="34" charset="0"/>
              </a:rPr>
              <a:t>(5 meilleures années consécutives*)</a:t>
            </a:r>
            <a:endParaRPr lang="fr-CA" b="0" noProof="0" dirty="0">
              <a:solidFill>
                <a:srgbClr val="020202"/>
              </a:solidFill>
              <a:ea typeface="Verdana" pitchFamily="34" charset="0"/>
              <a:cs typeface="Calibri" panose="020F0502020204030204" pitchFamily="34" charset="0"/>
            </a:endParaRPr>
          </a:p>
          <a:p>
            <a:endParaRPr lang="fr-CA" noProof="0" dirty="0"/>
          </a:p>
        </p:txBody>
      </p:sp>
      <p:sp>
        <p:nvSpPr>
          <p:cNvPr id="4" name="TextBox 3">
            <a:extLst>
              <a:ext uri="{FF2B5EF4-FFF2-40B4-BE49-F238E27FC236}">
                <a16:creationId xmlns:a16="http://schemas.microsoft.com/office/drawing/2014/main" id="{357DBB76-6A02-0D45-F57A-BF4BAAF0656E}"/>
              </a:ext>
            </a:extLst>
          </p:cNvPr>
          <p:cNvSpPr txBox="1"/>
          <p:nvPr>
            <p:custDataLst>
              <p:tags r:id="rId4"/>
            </p:custDataLst>
          </p:nvPr>
        </p:nvSpPr>
        <p:spPr>
          <a:xfrm>
            <a:off x="797634" y="6406201"/>
            <a:ext cx="9163566" cy="307777"/>
          </a:xfrm>
          <a:prstGeom prst="rect">
            <a:avLst/>
          </a:prstGeom>
          <a:noFill/>
        </p:spPr>
        <p:txBody>
          <a:bodyPr wrap="square" lIns="91440" tIns="45720" rIns="91440" bIns="45720" rtlCol="0" anchor="t">
            <a:spAutoFit/>
          </a:bodyPr>
          <a:lstStyle/>
          <a:p>
            <a:pPr algn="ctr"/>
            <a:r>
              <a:rPr lang="fr-CA" sz="1400" noProof="0" dirty="0"/>
              <a:t>* </a:t>
            </a:r>
            <a:r>
              <a:rPr lang="fr-CA" sz="1400" noProof="0" dirty="0">
                <a:solidFill>
                  <a:srgbClr val="020202"/>
                </a:solidFill>
              </a:rPr>
              <a:t>Salaires seront ajustés s’il y a des changements après la retraite</a:t>
            </a:r>
          </a:p>
        </p:txBody>
      </p:sp>
      <p:sp>
        <p:nvSpPr>
          <p:cNvPr id="7" name="TextBox 6">
            <a:extLst>
              <a:ext uri="{FF2B5EF4-FFF2-40B4-BE49-F238E27FC236}">
                <a16:creationId xmlns:a16="http://schemas.microsoft.com/office/drawing/2014/main" id="{E960D26B-A632-9FA9-C98E-85225D2A1A9A}"/>
              </a:ext>
            </a:extLst>
          </p:cNvPr>
          <p:cNvSpPr txBox="1"/>
          <p:nvPr/>
        </p:nvSpPr>
        <p:spPr>
          <a:xfrm>
            <a:off x="799794" y="2463777"/>
            <a:ext cx="9180000" cy="400110"/>
          </a:xfrm>
          <a:prstGeom prst="rect">
            <a:avLst/>
          </a:prstGeom>
          <a:noFill/>
        </p:spPr>
        <p:txBody>
          <a:bodyPr wrap="square" rtlCol="0">
            <a:spAutoFit/>
          </a:bodyPr>
          <a:lstStyle/>
          <a:p>
            <a:pPr lvl="0" algn="ctr">
              <a:defRPr/>
            </a:pPr>
            <a:r>
              <a:rPr lang="fr-CA" sz="2000" kern="0" noProof="0" dirty="0">
                <a:solidFill>
                  <a:schemeClr val="bg1"/>
                </a:solidFill>
                <a:cs typeface="Calibri"/>
              </a:rPr>
              <a:t>2 %    x    30    x </a:t>
            </a:r>
            <a:r>
              <a:rPr lang="en-CA" sz="2000" kern="0" dirty="0">
                <a:solidFill>
                  <a:schemeClr val="bg1"/>
                </a:solidFill>
                <a:cs typeface="Calibri"/>
              </a:rPr>
              <a:t>163 000 $ </a:t>
            </a:r>
            <a:r>
              <a:rPr lang="fr-CA" sz="2000" kern="0" noProof="0" dirty="0">
                <a:solidFill>
                  <a:schemeClr val="bg1"/>
                </a:solidFill>
                <a:cs typeface="Calibri"/>
              </a:rPr>
              <a:t>= </a:t>
            </a:r>
            <a:r>
              <a:rPr lang="en-CA" sz="2000" kern="0" dirty="0">
                <a:solidFill>
                  <a:schemeClr val="bg1"/>
                </a:solidFill>
                <a:cs typeface="Calibri"/>
              </a:rPr>
              <a:t>97 800</a:t>
            </a:r>
            <a:r>
              <a:rPr lang="fr-CA" sz="2000" kern="0" dirty="0">
                <a:solidFill>
                  <a:schemeClr val="bg1"/>
                </a:solidFill>
                <a:cs typeface="Calibri"/>
              </a:rPr>
              <a:t> $ </a:t>
            </a:r>
            <a:r>
              <a:rPr lang="fr-CA" sz="2000" kern="0" noProof="0" dirty="0">
                <a:solidFill>
                  <a:schemeClr val="bg1"/>
                </a:solidFill>
                <a:cs typeface="Calibri"/>
              </a:rPr>
              <a:t>par année ou 8 150 $ par mois</a:t>
            </a:r>
          </a:p>
        </p:txBody>
      </p:sp>
      <p:sp>
        <p:nvSpPr>
          <p:cNvPr id="11" name="TextBox 10">
            <a:extLst>
              <a:ext uri="{FF2B5EF4-FFF2-40B4-BE49-F238E27FC236}">
                <a16:creationId xmlns:a16="http://schemas.microsoft.com/office/drawing/2014/main" id="{E830A99A-C317-3E6B-F052-561E0B7B86EA}"/>
              </a:ext>
            </a:extLst>
          </p:cNvPr>
          <p:cNvSpPr txBox="1"/>
          <p:nvPr/>
        </p:nvSpPr>
        <p:spPr>
          <a:xfrm>
            <a:off x="799794" y="3220139"/>
            <a:ext cx="9180000" cy="400110"/>
          </a:xfrm>
          <a:prstGeom prst="rect">
            <a:avLst/>
          </a:prstGeom>
          <a:noFill/>
        </p:spPr>
        <p:txBody>
          <a:bodyPr wrap="square" rtlCol="0">
            <a:spAutoFit/>
          </a:bodyPr>
          <a:lstStyle/>
          <a:p>
            <a:pPr lvl="0" algn="ctr">
              <a:defRPr/>
            </a:pPr>
            <a:r>
              <a:rPr lang="fr-CA" sz="2000" kern="0" noProof="0" dirty="0">
                <a:solidFill>
                  <a:schemeClr val="bg1"/>
                </a:solidFill>
                <a:cs typeface="Calibri"/>
              </a:rPr>
              <a:t>2 %    x    20    x </a:t>
            </a:r>
            <a:r>
              <a:rPr lang="en-CA" sz="2000" kern="0" dirty="0">
                <a:solidFill>
                  <a:schemeClr val="bg1"/>
                </a:solidFill>
                <a:cs typeface="Calibri"/>
              </a:rPr>
              <a:t>163 000 $ </a:t>
            </a:r>
            <a:r>
              <a:rPr lang="fr-CA" sz="2000" kern="0" noProof="0" dirty="0">
                <a:solidFill>
                  <a:schemeClr val="bg1"/>
                </a:solidFill>
                <a:cs typeface="Calibri"/>
              </a:rPr>
              <a:t>=   65 200 $ par année ou 5 430 $ par mois                                                         </a:t>
            </a:r>
            <a:endParaRPr lang="fr-CA" sz="2000" b="1" kern="0" noProof="0" dirty="0">
              <a:solidFill>
                <a:schemeClr val="bg1"/>
              </a:solidFill>
              <a:cs typeface="Calibri"/>
            </a:endParaRPr>
          </a:p>
        </p:txBody>
      </p:sp>
      <p:sp>
        <p:nvSpPr>
          <p:cNvPr id="10" name="Rectangle 9">
            <a:extLst>
              <a:ext uri="{FF2B5EF4-FFF2-40B4-BE49-F238E27FC236}">
                <a16:creationId xmlns:a16="http://schemas.microsoft.com/office/drawing/2014/main" id="{96192447-F9CC-94C6-76F0-ECBCB9847690}"/>
              </a:ext>
              <a:ext uri="{C183D7F6-B498-43B3-948B-1728B52AA6E4}">
                <adec:decorative xmlns:adec="http://schemas.microsoft.com/office/drawing/2017/decorative" val="1"/>
              </a:ext>
            </a:extLst>
          </p:cNvPr>
          <p:cNvSpPr/>
          <p:nvPr>
            <p:custDataLst>
              <p:tags r:id="rId5"/>
            </p:custDataLst>
          </p:nvPr>
        </p:nvSpPr>
        <p:spPr>
          <a:xfrm>
            <a:off x="799794" y="3872069"/>
            <a:ext cx="9180000" cy="2344094"/>
          </a:xfrm>
          <a:prstGeom prst="rect">
            <a:avLst/>
          </a:prstGeom>
          <a:solidFill>
            <a:srgbClr val="4B4F59">
              <a:alpha val="75000"/>
            </a:srgbClr>
          </a:solidFill>
          <a:ln w="12700" cap="flat" cmpd="sng" algn="ctr">
            <a:solidFill>
              <a:srgbClr val="636466"/>
            </a:solidFill>
            <a:prstDash val="solid"/>
            <a:miter lim="800000"/>
          </a:ln>
          <a:effectLst/>
        </p:spPr>
        <p:txBody>
          <a:bodyPr lIns="91440" tIns="45720" rIns="91440" bIns="45720" rtlCol="0" anchor="ctr"/>
          <a:lstStyle/>
          <a:p>
            <a:pPr lvl="0" algn="ctr" fontAlgn="t">
              <a:defRPr/>
            </a:pPr>
            <a:endParaRPr lang="fr-CA" sz="2000" i="0" u="none" strike="noStrike" kern="0" cap="none" spc="0" normalizeH="0" baseline="0" noProof="0" dirty="0">
              <a:ln>
                <a:noFill/>
              </a:ln>
              <a:solidFill>
                <a:schemeClr val="bg1"/>
              </a:solidFill>
              <a:effectLst/>
              <a:uLnTx/>
              <a:uFillTx/>
              <a:cs typeface="Calibri"/>
            </a:endParaRPr>
          </a:p>
        </p:txBody>
      </p:sp>
      <p:sp>
        <p:nvSpPr>
          <p:cNvPr id="12" name="TextBox 11">
            <a:extLst>
              <a:ext uri="{FF2B5EF4-FFF2-40B4-BE49-F238E27FC236}">
                <a16:creationId xmlns:a16="http://schemas.microsoft.com/office/drawing/2014/main" id="{EC16EE96-93E0-65F8-B0C8-4466D7236CFE}"/>
              </a:ext>
            </a:extLst>
          </p:cNvPr>
          <p:cNvSpPr txBox="1"/>
          <p:nvPr/>
        </p:nvSpPr>
        <p:spPr>
          <a:xfrm>
            <a:off x="797634" y="3938129"/>
            <a:ext cx="9180000" cy="2290380"/>
          </a:xfrm>
          <a:prstGeom prst="rect">
            <a:avLst/>
          </a:prstGeom>
          <a:noFill/>
        </p:spPr>
        <p:txBody>
          <a:bodyPr wrap="none" rtlCol="0">
            <a:noAutofit/>
          </a:bodyPr>
          <a:lstStyle/>
          <a:p>
            <a:pPr lvl="0" algn="ctr" fontAlgn="t">
              <a:defRPr/>
            </a:pPr>
            <a:r>
              <a:rPr lang="fr-CA" sz="2000" kern="0" noProof="0" dirty="0">
                <a:solidFill>
                  <a:schemeClr val="bg1"/>
                </a:solidFill>
                <a:cs typeface="Calibri"/>
              </a:rPr>
              <a:t>Si temps partiel…</a:t>
            </a:r>
          </a:p>
          <a:p>
            <a:pPr lvl="0" algn="ctr" fontAlgn="t">
              <a:defRPr/>
            </a:pPr>
            <a:endParaRPr lang="fr-CA" sz="2000" kern="0" noProof="0" dirty="0">
              <a:solidFill>
                <a:schemeClr val="bg1"/>
              </a:solidFill>
              <a:cs typeface="Calibri" panose="020F0502020204030204" pitchFamily="34" charset="0"/>
            </a:endParaRPr>
          </a:p>
          <a:p>
            <a:pPr lvl="0" algn="ctr" fontAlgn="t">
              <a:defRPr/>
            </a:pPr>
            <a:r>
              <a:rPr lang="fr-CA" sz="2000" kern="0" noProof="0" dirty="0">
                <a:solidFill>
                  <a:schemeClr val="bg1"/>
                </a:solidFill>
                <a:cs typeface="Calibri"/>
              </a:rPr>
              <a:t>2 %  x  27  x </a:t>
            </a:r>
            <a:r>
              <a:rPr lang="en-CA" sz="2000" kern="0" dirty="0">
                <a:solidFill>
                  <a:schemeClr val="bg1"/>
                </a:solidFill>
                <a:cs typeface="Calibri"/>
              </a:rPr>
              <a:t>163 000 $ </a:t>
            </a:r>
            <a:r>
              <a:rPr lang="fr-CA" sz="2000" kern="0" noProof="0" dirty="0">
                <a:solidFill>
                  <a:schemeClr val="bg1"/>
                </a:solidFill>
                <a:cs typeface="Calibri"/>
              </a:rPr>
              <a:t>x  </a:t>
            </a:r>
            <a:r>
              <a:rPr lang="fr-CA" sz="2000" b="1" kern="0" noProof="0" dirty="0">
                <a:solidFill>
                  <a:schemeClr val="bg1"/>
                </a:solidFill>
                <a:cs typeface="Calibri"/>
              </a:rPr>
              <a:t>37,5/37,5</a:t>
            </a:r>
            <a:r>
              <a:rPr lang="fr-CA" sz="2000" kern="0" noProof="0" dirty="0">
                <a:solidFill>
                  <a:schemeClr val="bg1"/>
                </a:solidFill>
                <a:cs typeface="Calibri"/>
              </a:rPr>
              <a:t>  ÷ 12 =  7 335 $ par mois</a:t>
            </a:r>
          </a:p>
          <a:p>
            <a:pPr lvl="0" algn="ctr" fontAlgn="t">
              <a:defRPr/>
            </a:pPr>
            <a:r>
              <a:rPr lang="fr-CA" sz="2000" kern="0" noProof="0" dirty="0">
                <a:solidFill>
                  <a:schemeClr val="bg1"/>
                </a:solidFill>
                <a:cs typeface="Calibri"/>
              </a:rPr>
              <a:t>                                                                              </a:t>
            </a:r>
            <a:r>
              <a:rPr lang="fr-CA" sz="2000" b="1" kern="0" noProof="0" dirty="0">
                <a:solidFill>
                  <a:schemeClr val="bg1"/>
                </a:solidFill>
                <a:cs typeface="Calibri"/>
              </a:rPr>
              <a:t>+</a:t>
            </a:r>
          </a:p>
          <a:p>
            <a:pPr lvl="0" algn="ctr" fontAlgn="t">
              <a:defRPr/>
            </a:pPr>
            <a:r>
              <a:rPr lang="fr-CA" sz="2000" kern="0" noProof="0" dirty="0">
                <a:solidFill>
                  <a:schemeClr val="bg1"/>
                </a:solidFill>
                <a:cs typeface="Calibri"/>
              </a:rPr>
              <a:t>2 %  x    3  x </a:t>
            </a:r>
            <a:r>
              <a:rPr lang="en-CA" sz="2000" kern="0" dirty="0">
                <a:solidFill>
                  <a:schemeClr val="bg1"/>
                </a:solidFill>
                <a:cs typeface="Calibri"/>
              </a:rPr>
              <a:t>163 000 $ </a:t>
            </a:r>
            <a:r>
              <a:rPr lang="fr-CA" sz="2000" kern="0" noProof="0" dirty="0">
                <a:solidFill>
                  <a:schemeClr val="bg1"/>
                </a:solidFill>
                <a:cs typeface="Calibri"/>
              </a:rPr>
              <a:t>x  </a:t>
            </a:r>
            <a:r>
              <a:rPr lang="fr-CA" sz="2000" b="1" kern="0" noProof="0" dirty="0">
                <a:solidFill>
                  <a:schemeClr val="bg1"/>
                </a:solidFill>
                <a:cs typeface="Calibri"/>
              </a:rPr>
              <a:t>20,0/37,5 </a:t>
            </a:r>
            <a:r>
              <a:rPr lang="fr-CA" sz="2000" kern="0" noProof="0" dirty="0">
                <a:solidFill>
                  <a:schemeClr val="bg1"/>
                </a:solidFill>
                <a:cs typeface="Calibri"/>
              </a:rPr>
              <a:t> ÷ 12 =  </a:t>
            </a:r>
            <a:r>
              <a:rPr lang="fr-CA" sz="2000" u="sng" kern="0" noProof="0" dirty="0">
                <a:solidFill>
                  <a:schemeClr val="bg1"/>
                </a:solidFill>
                <a:cs typeface="Calibri"/>
              </a:rPr>
              <a:t>   </a:t>
            </a:r>
            <a:r>
              <a:rPr lang="fr-CA" sz="2000" u="sng" kern="0" dirty="0">
                <a:solidFill>
                  <a:schemeClr val="bg1"/>
                </a:solidFill>
                <a:cs typeface="Calibri"/>
              </a:rPr>
              <a:t>435</a:t>
            </a:r>
            <a:r>
              <a:rPr lang="fr-CA" sz="2000" u="sng" kern="0" noProof="0" dirty="0">
                <a:solidFill>
                  <a:schemeClr val="bg1"/>
                </a:solidFill>
                <a:cs typeface="Calibri"/>
              </a:rPr>
              <a:t> $ par mois</a:t>
            </a:r>
          </a:p>
          <a:p>
            <a:pPr lvl="0" fontAlgn="t">
              <a:defRPr/>
            </a:pPr>
            <a:r>
              <a:rPr lang="fr-CA" sz="2000" kern="0" noProof="0" dirty="0">
                <a:solidFill>
                  <a:schemeClr val="bg1"/>
                </a:solidFill>
                <a:cs typeface="Calibri"/>
              </a:rPr>
              <a:t>    </a:t>
            </a:r>
          </a:p>
          <a:p>
            <a:pPr lvl="0">
              <a:defRPr/>
            </a:pPr>
            <a:r>
              <a:rPr lang="fr-CA" sz="2000" kern="0" noProof="0" dirty="0">
                <a:solidFill>
                  <a:schemeClr val="bg1"/>
                </a:solidFill>
                <a:cs typeface="Calibri"/>
              </a:rPr>
              <a:t>                                                              	      Total =    7 77</a:t>
            </a:r>
            <a:r>
              <a:rPr lang="fr-CA" sz="2000" kern="0" dirty="0">
                <a:solidFill>
                  <a:schemeClr val="bg1"/>
                </a:solidFill>
                <a:cs typeface="Calibri"/>
              </a:rPr>
              <a:t>0</a:t>
            </a:r>
            <a:r>
              <a:rPr lang="fr-CA" sz="2000" kern="0" noProof="0" dirty="0">
                <a:solidFill>
                  <a:schemeClr val="bg1"/>
                </a:solidFill>
                <a:cs typeface="Calibri"/>
              </a:rPr>
              <a:t> $ par mois</a:t>
            </a:r>
            <a:endParaRPr lang="fr-CA" sz="2000" i="0" u="none" strike="noStrike" kern="0" cap="none" spc="0" normalizeH="0" baseline="0" noProof="0" dirty="0">
              <a:ln>
                <a:noFill/>
              </a:ln>
              <a:solidFill>
                <a:schemeClr val="bg1"/>
              </a:solidFill>
              <a:effectLst/>
              <a:uLnTx/>
              <a:uFillTx/>
              <a:cs typeface="Calibri"/>
            </a:endParaRPr>
          </a:p>
          <a:p>
            <a:endParaRPr lang="fr-CA" noProof="0" dirty="0"/>
          </a:p>
        </p:txBody>
      </p:sp>
      <p:grpSp>
        <p:nvGrpSpPr>
          <p:cNvPr id="13" name="Group 12" descr="Flèche montrant la comparaison entre 30 ans à temps plein vs  27 ans temps plein plus  3 ans à temps partiel">
            <a:extLst>
              <a:ext uri="{FF2B5EF4-FFF2-40B4-BE49-F238E27FC236}">
                <a16:creationId xmlns:a16="http://schemas.microsoft.com/office/drawing/2014/main" id="{5361CF84-B9F6-589F-007F-0687A74B5D40}"/>
              </a:ext>
            </a:extLst>
          </p:cNvPr>
          <p:cNvGrpSpPr/>
          <p:nvPr/>
        </p:nvGrpSpPr>
        <p:grpSpPr>
          <a:xfrm>
            <a:off x="10039331" y="2613792"/>
            <a:ext cx="542927" cy="3508408"/>
            <a:chOff x="9943634" y="2613792"/>
            <a:chExt cx="542927" cy="3508408"/>
          </a:xfrm>
        </p:grpSpPr>
        <p:sp>
          <p:nvSpPr>
            <p:cNvPr id="3" name="Left Arrow 13" descr="An arrow is pointing to the total dollar amount of monthly benefits for someone with 30 years of pensionable service and a highest average salary of $72,000 over there 5 best consecutive years.">
              <a:extLst>
                <a:ext uri="{FF2B5EF4-FFF2-40B4-BE49-F238E27FC236}">
                  <a16:creationId xmlns:a16="http://schemas.microsoft.com/office/drawing/2014/main" id="{0CB7CDC2-B0DD-150F-CABD-D795FCF98B80}"/>
                </a:ext>
              </a:extLst>
            </p:cNvPr>
            <p:cNvSpPr/>
            <p:nvPr>
              <p:custDataLst>
                <p:tags r:id="rId6"/>
              </p:custDataLst>
            </p:nvPr>
          </p:nvSpPr>
          <p:spPr>
            <a:xfrm>
              <a:off x="9943636" y="2613792"/>
              <a:ext cx="542925" cy="303864"/>
            </a:xfrm>
            <a:prstGeom prst="leftArrow">
              <a:avLst/>
            </a:prstGeom>
            <a:solidFill>
              <a:srgbClr val="D1397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15" name="Left Arrow 13" descr="An arrow is located at the bottom of the slide, pointing to the section that shows the total dollar amount of monthly benefits for someone working part-time.">
              <a:extLst>
                <a:ext uri="{FF2B5EF4-FFF2-40B4-BE49-F238E27FC236}">
                  <a16:creationId xmlns:a16="http://schemas.microsoft.com/office/drawing/2014/main" id="{7F0DE191-0E74-0FB8-3FD8-05D8372FCB10}"/>
                </a:ext>
              </a:extLst>
            </p:cNvPr>
            <p:cNvSpPr/>
            <p:nvPr>
              <p:custDataLst>
                <p:tags r:id="rId7"/>
              </p:custDataLst>
            </p:nvPr>
          </p:nvSpPr>
          <p:spPr>
            <a:xfrm>
              <a:off x="9943634" y="5818336"/>
              <a:ext cx="542925" cy="303864"/>
            </a:xfrm>
            <a:prstGeom prst="leftArrow">
              <a:avLst/>
            </a:prstGeom>
            <a:solidFill>
              <a:srgbClr val="D1397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6" name="Slide Number Placeholder 5">
            <a:extLst>
              <a:ext uri="{FF2B5EF4-FFF2-40B4-BE49-F238E27FC236}">
                <a16:creationId xmlns:a16="http://schemas.microsoft.com/office/drawing/2014/main" id="{FB8F6AF8-0B7E-2C84-4A9C-B63F48F6A945}"/>
              </a:ext>
            </a:extLst>
          </p:cNvPr>
          <p:cNvSpPr>
            <a:spLocks noGrp="1"/>
          </p:cNvSpPr>
          <p:nvPr>
            <p:ph type="sldNum" sz="quarter" idx="12"/>
          </p:nvPr>
        </p:nvSpPr>
        <p:spPr/>
        <p:txBody>
          <a:bodyPr/>
          <a:lstStyle/>
          <a:p>
            <a:fld id="{CB8C0070-AC95-4E25-AAB3-0DDC6EE6265B}" type="slidenum">
              <a:rPr lang="fr-CA" noProof="0" smtClean="0"/>
              <a:t>4</a:t>
            </a:fld>
            <a:endParaRPr lang="fr-CA" noProof="0" dirty="0"/>
          </a:p>
        </p:txBody>
      </p:sp>
    </p:spTree>
    <p:extLst>
      <p:ext uri="{BB962C8B-B14F-4D97-AF65-F5344CB8AC3E}">
        <p14:creationId xmlns:p14="http://schemas.microsoft.com/office/powerpoint/2010/main" val="62767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653C-8CFB-4788-E0C8-21CEC3439DBC}"/>
              </a:ext>
            </a:extLst>
          </p:cNvPr>
          <p:cNvSpPr>
            <a:spLocks noGrp="1"/>
          </p:cNvSpPr>
          <p:nvPr>
            <p:ph type="title"/>
            <p:custDataLst>
              <p:tags r:id="rId1"/>
            </p:custDataLst>
          </p:nvPr>
        </p:nvSpPr>
        <p:spPr>
          <a:xfrm>
            <a:off x="360000" y="324000"/>
            <a:ext cx="10978600" cy="779462"/>
          </a:xfrm>
        </p:spPr>
        <p:txBody>
          <a:bodyPr/>
          <a:lstStyle/>
          <a:p>
            <a:r>
              <a:rPr lang="fr-CA" sz="4000" noProof="0" dirty="0">
                <a:solidFill>
                  <a:srgbClr val="020202"/>
                </a:solidFill>
              </a:rPr>
              <a:t>Prestation de raccordement</a:t>
            </a:r>
            <a:endParaRPr lang="fr-CA" noProof="0" dirty="0">
              <a:solidFill>
                <a:srgbClr val="020202"/>
              </a:solidFill>
            </a:endParaRPr>
          </a:p>
        </p:txBody>
      </p:sp>
      <p:sp>
        <p:nvSpPr>
          <p:cNvPr id="5" name="TextBox 4">
            <a:extLst>
              <a:ext uri="{FF2B5EF4-FFF2-40B4-BE49-F238E27FC236}">
                <a16:creationId xmlns:a16="http://schemas.microsoft.com/office/drawing/2014/main" id="{5A824C62-9EC6-553A-F67B-6E2520C209F9}"/>
              </a:ext>
            </a:extLst>
          </p:cNvPr>
          <p:cNvSpPr txBox="1"/>
          <p:nvPr>
            <p:custDataLst>
              <p:tags r:id="rId2"/>
            </p:custDataLst>
          </p:nvPr>
        </p:nvSpPr>
        <p:spPr>
          <a:xfrm>
            <a:off x="613471" y="1535770"/>
            <a:ext cx="10218412" cy="738664"/>
          </a:xfrm>
          <a:prstGeom prst="rect">
            <a:avLst/>
          </a:prstGeom>
          <a:noFill/>
        </p:spPr>
        <p:txBody>
          <a:bodyPr wrap="square" lIns="91440" tIns="45720" rIns="91440" bIns="45720" rtlCol="0" anchor="t">
            <a:spAutoFit/>
          </a:bodyPr>
          <a:lstStyle/>
          <a:p>
            <a:pPr marL="342900" indent="-342900">
              <a:buSzPct val="75000"/>
              <a:buFont typeface="Arial" panose="020B0604020202020204" pitchFamily="34" charset="0"/>
              <a:buChar char="•"/>
            </a:pPr>
            <a:r>
              <a:rPr lang="fr-CA" sz="2400" noProof="0" dirty="0">
                <a:solidFill>
                  <a:srgbClr val="020202"/>
                </a:solidFill>
                <a:cs typeface="Calibri" panose="020F0502020204030204" pitchFamily="34" charset="0"/>
              </a:rPr>
              <a:t>Prestation temporaire jusqu’à 65 ou RPC/RRQ invalidité </a:t>
            </a:r>
          </a:p>
          <a:p>
            <a:endParaRPr lang="fr-CA" noProof="0" dirty="0"/>
          </a:p>
        </p:txBody>
      </p:sp>
      <p:grpSp>
        <p:nvGrpSpPr>
          <p:cNvPr id="6" name="Group 5" descr="Groupe d'objets representant une exemple d’un participant qui cesse sont emploi avant  l’âge de 65 ans. &#10;La pension viagère et la prestation de raccordement sont payable dès  la retraite. La pension viagère est payable pour le reste de la vie du pensionné. La prestation de raccordement est payable jusqu’à l’âge de 65 ans.">
            <a:extLst>
              <a:ext uri="{FF2B5EF4-FFF2-40B4-BE49-F238E27FC236}">
                <a16:creationId xmlns:a16="http://schemas.microsoft.com/office/drawing/2014/main" id="{52AECF0F-11D2-DCD0-2D45-5EE110513CE6}"/>
              </a:ext>
              <a:ext uri="{C183D7F6-B498-43B3-948B-1728B52AA6E4}">
                <adec:decorative xmlns:adec="http://schemas.microsoft.com/office/drawing/2017/decorative" val="0"/>
              </a:ext>
            </a:extLst>
          </p:cNvPr>
          <p:cNvGrpSpPr/>
          <p:nvPr>
            <p:custDataLst>
              <p:tags r:id="rId3"/>
            </p:custDataLst>
          </p:nvPr>
        </p:nvGrpSpPr>
        <p:grpSpPr>
          <a:xfrm>
            <a:off x="2598983" y="2535294"/>
            <a:ext cx="6342906" cy="3068769"/>
            <a:chOff x="2598983" y="2535294"/>
            <a:chExt cx="6342906" cy="3068769"/>
          </a:xfrm>
        </p:grpSpPr>
        <p:grpSp>
          <p:nvGrpSpPr>
            <p:cNvPr id="4" name="Group 3">
              <a:extLst>
                <a:ext uri="{FF2B5EF4-FFF2-40B4-BE49-F238E27FC236}">
                  <a16:creationId xmlns:a16="http://schemas.microsoft.com/office/drawing/2014/main" id="{2CD3824A-2B88-95EB-9025-A97EEDD59657}"/>
                </a:ext>
              </a:extLst>
            </p:cNvPr>
            <p:cNvGrpSpPr/>
            <p:nvPr/>
          </p:nvGrpSpPr>
          <p:grpSpPr>
            <a:xfrm>
              <a:off x="2598983" y="2535294"/>
              <a:ext cx="6342906" cy="3068769"/>
              <a:chOff x="2598983" y="2535294"/>
              <a:chExt cx="6342906" cy="3068769"/>
            </a:xfrm>
          </p:grpSpPr>
          <p:grpSp>
            <p:nvGrpSpPr>
              <p:cNvPr id="3" name="Group 2" descr="Graphic: Pension Incomes at retirement, include Lifetime and Bridge">
                <a:extLst>
                  <a:ext uri="{FF2B5EF4-FFF2-40B4-BE49-F238E27FC236}">
                    <a16:creationId xmlns:a16="http://schemas.microsoft.com/office/drawing/2014/main" id="{326F5CD4-B31E-2E0F-58B4-E29C2866D301}"/>
                  </a:ext>
                  <a:ext uri="{C183D7F6-B498-43B3-948B-1728B52AA6E4}">
                    <adec:decorative xmlns:adec="http://schemas.microsoft.com/office/drawing/2017/decorative" val="0"/>
                  </a:ext>
                </a:extLst>
              </p:cNvPr>
              <p:cNvGrpSpPr/>
              <p:nvPr/>
            </p:nvGrpSpPr>
            <p:grpSpPr>
              <a:xfrm>
                <a:off x="2598983" y="2586170"/>
                <a:ext cx="6342906" cy="3017893"/>
                <a:chOff x="2598983" y="2586170"/>
                <a:chExt cx="6342906" cy="3017893"/>
              </a:xfrm>
            </p:grpSpPr>
            <p:sp>
              <p:nvSpPr>
                <p:cNvPr id="31" name="TextBox 30">
                  <a:extLst>
                    <a:ext uri="{FF2B5EF4-FFF2-40B4-BE49-F238E27FC236}">
                      <a16:creationId xmlns:a16="http://schemas.microsoft.com/office/drawing/2014/main" id="{665A366F-3734-B55E-0C07-29C385493BDD}"/>
                    </a:ext>
                  </a:extLst>
                </p:cNvPr>
                <p:cNvSpPr txBox="1"/>
                <p:nvPr/>
              </p:nvSpPr>
              <p:spPr>
                <a:xfrm rot="16200000">
                  <a:off x="1812355" y="3560910"/>
                  <a:ext cx="2318812" cy="369332"/>
                </a:xfrm>
                <a:prstGeom prst="rect">
                  <a:avLst/>
                </a:prstGeom>
                <a:noFill/>
              </p:spPr>
              <p:txBody>
                <a:bodyPr wrap="square" rtlCol="0">
                  <a:spAutoFit/>
                </a:bodyPr>
                <a:lstStyle/>
                <a:p>
                  <a:r>
                    <a:rPr lang="fr-CA" noProof="0" dirty="0">
                      <a:solidFill>
                        <a:srgbClr val="020202"/>
                      </a:solidFill>
                    </a:rPr>
                    <a:t>Revenus de retraite</a:t>
                  </a:r>
                </a:p>
              </p:txBody>
            </p:sp>
            <p:grpSp>
              <p:nvGrpSpPr>
                <p:cNvPr id="9" name="Group 8" descr="Graphic showing Bridge and Lifetime portions of pension">
                  <a:extLst>
                    <a:ext uri="{FF2B5EF4-FFF2-40B4-BE49-F238E27FC236}">
                      <a16:creationId xmlns:a16="http://schemas.microsoft.com/office/drawing/2014/main" id="{20DAF3C7-1672-C4A4-20AB-E040DAA60EE2}"/>
                    </a:ext>
                  </a:extLst>
                </p:cNvPr>
                <p:cNvGrpSpPr/>
                <p:nvPr/>
              </p:nvGrpSpPr>
              <p:grpSpPr>
                <a:xfrm>
                  <a:off x="3231380" y="3229645"/>
                  <a:ext cx="5710509" cy="1796696"/>
                  <a:chOff x="3231380" y="3229645"/>
                  <a:chExt cx="5710509" cy="1796696"/>
                </a:xfrm>
              </p:grpSpPr>
              <p:sp>
                <p:nvSpPr>
                  <p:cNvPr id="32" name="Pentagon 41">
                    <a:extLst>
                      <a:ext uri="{FF2B5EF4-FFF2-40B4-BE49-F238E27FC236}">
                        <a16:creationId xmlns:a16="http://schemas.microsoft.com/office/drawing/2014/main" id="{224BCB4D-CF30-8FBF-CA3C-E9B875B552A9}"/>
                      </a:ext>
                      <a:ext uri="{C183D7F6-B498-43B3-948B-1728B52AA6E4}">
                        <adec:decorative xmlns:adec="http://schemas.microsoft.com/office/drawing/2017/decorative" val="0"/>
                      </a:ext>
                    </a:extLst>
                  </p:cNvPr>
                  <p:cNvSpPr/>
                  <p:nvPr/>
                </p:nvSpPr>
                <p:spPr>
                  <a:xfrm>
                    <a:off x="3231380" y="3847681"/>
                    <a:ext cx="5710509" cy="1178660"/>
                  </a:xfrm>
                  <a:prstGeom prst="homePlate">
                    <a:avLst/>
                  </a:prstGeom>
                  <a:solidFill>
                    <a:srgbClr val="4B4F59">
                      <a:alpha val="74902"/>
                    </a:srgbClr>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600" b="1" i="0" u="none" strike="noStrike" kern="0" cap="none" spc="0" normalizeH="0" baseline="0" noProof="0" dirty="0">
                        <a:ln>
                          <a:noFill/>
                        </a:ln>
                        <a:solidFill>
                          <a:schemeClr val="bg1"/>
                        </a:solidFill>
                        <a:effectLst/>
                        <a:uLnTx/>
                        <a:uFillTx/>
                        <a:ea typeface="+mn-ea"/>
                        <a:cs typeface="+mn-cs"/>
                      </a:rPr>
                      <a:t>Pension viagère</a:t>
                    </a:r>
                  </a:p>
                </p:txBody>
              </p:sp>
              <p:sp>
                <p:nvSpPr>
                  <p:cNvPr id="25" name="Rectangle 24">
                    <a:extLst>
                      <a:ext uri="{FF2B5EF4-FFF2-40B4-BE49-F238E27FC236}">
                        <a16:creationId xmlns:a16="http://schemas.microsoft.com/office/drawing/2014/main" id="{626142DB-8CB3-4F94-3E66-05A55CBD9208}"/>
                      </a:ext>
                      <a:ext uri="{C183D7F6-B498-43B3-948B-1728B52AA6E4}">
                        <adec:decorative xmlns:adec="http://schemas.microsoft.com/office/drawing/2017/decorative" val="0"/>
                      </a:ext>
                    </a:extLst>
                  </p:cNvPr>
                  <p:cNvSpPr/>
                  <p:nvPr/>
                </p:nvSpPr>
                <p:spPr>
                  <a:xfrm>
                    <a:off x="3231380" y="3229645"/>
                    <a:ext cx="3157114" cy="618036"/>
                  </a:xfrm>
                  <a:prstGeom prst="rect">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600" b="1" i="0" u="none" strike="noStrike" kern="0" cap="none" spc="0" normalizeH="0" baseline="0" noProof="0" dirty="0">
                        <a:ln>
                          <a:noFill/>
                        </a:ln>
                        <a:solidFill>
                          <a:schemeClr val="bg1"/>
                        </a:solidFill>
                        <a:effectLst/>
                        <a:uLnTx/>
                        <a:uFillTx/>
                        <a:ea typeface="+mn-ea"/>
                        <a:cs typeface="+mn-cs"/>
                      </a:rPr>
                      <a:t>Pres. raccordement</a:t>
                    </a:r>
                    <a:endParaRPr lang="fr-CA" sz="1600" b="1" i="0" u="none" strike="noStrike" kern="0" cap="none" spc="0" normalizeH="0" baseline="0" noProof="0" dirty="0">
                      <a:ln>
                        <a:noFill/>
                      </a:ln>
                      <a:solidFill>
                        <a:schemeClr val="bg1"/>
                      </a:solidFill>
                      <a:effectLst/>
                      <a:uLnTx/>
                      <a:uFillTx/>
                      <a:cs typeface="Arial"/>
                    </a:endParaRPr>
                  </a:p>
                </p:txBody>
              </p:sp>
            </p:grpSp>
            <p:sp>
              <p:nvSpPr>
                <p:cNvPr id="27" name="TextBox 26">
                  <a:extLst>
                    <a:ext uri="{FF2B5EF4-FFF2-40B4-BE49-F238E27FC236}">
                      <a16:creationId xmlns:a16="http://schemas.microsoft.com/office/drawing/2014/main" id="{B6AA41DA-8030-87F6-98F9-199A2BFEBA63}"/>
                    </a:ext>
                  </a:extLst>
                </p:cNvPr>
                <p:cNvSpPr txBox="1"/>
                <p:nvPr/>
              </p:nvSpPr>
              <p:spPr>
                <a:xfrm>
                  <a:off x="2598983" y="5296286"/>
                  <a:ext cx="1215316" cy="307777"/>
                </a:xfrm>
                <a:prstGeom prst="rect">
                  <a:avLst/>
                </a:prstGeom>
                <a:noFill/>
                <a:ln>
                  <a:solidFill>
                    <a:srgbClr val="B0AAA2"/>
                  </a:solidFill>
                </a:ln>
              </p:spPr>
              <p:txBody>
                <a:bodyPr wrap="square" rtlCol="0">
                  <a:spAutoFit/>
                </a:bodyPr>
                <a:lstStyle/>
                <a:p>
                  <a:pPr algn="ctr"/>
                  <a:r>
                    <a:rPr lang="fr-CA" sz="1200" noProof="0" dirty="0">
                      <a:solidFill>
                        <a:prstClr val="black"/>
                      </a:solidFill>
                    </a:rPr>
                    <a:t> </a:t>
                  </a:r>
                  <a:r>
                    <a:rPr lang="fr-CA" sz="1400" noProof="0" dirty="0">
                      <a:solidFill>
                        <a:prstClr val="black"/>
                      </a:solidFill>
                    </a:rPr>
                    <a:t>Retraite</a:t>
                  </a:r>
                </a:p>
              </p:txBody>
            </p:sp>
          </p:grpSp>
          <p:cxnSp>
            <p:nvCxnSpPr>
              <p:cNvPr id="26" name="Straight Connector 25">
                <a:extLst>
                  <a:ext uri="{FF2B5EF4-FFF2-40B4-BE49-F238E27FC236}">
                    <a16:creationId xmlns:a16="http://schemas.microsoft.com/office/drawing/2014/main" id="{1F5D1BBE-F5BB-3EAF-CB30-21BD700C1538}"/>
                  </a:ext>
                  <a:ext uri="{C183D7F6-B498-43B3-948B-1728B52AA6E4}">
                    <adec:decorative xmlns:adec="http://schemas.microsoft.com/office/drawing/2017/decorative" val="1"/>
                  </a:ext>
                </a:extLst>
              </p:cNvPr>
              <p:cNvCxnSpPr/>
              <p:nvPr/>
            </p:nvCxnSpPr>
            <p:spPr>
              <a:xfrm flipH="1">
                <a:off x="3197235" y="2535294"/>
                <a:ext cx="3385" cy="2495009"/>
              </a:xfrm>
              <a:prstGeom prst="line">
                <a:avLst/>
              </a:prstGeom>
              <a:noFill/>
              <a:ln w="76200" cap="flat" cmpd="sng" algn="ctr">
                <a:solidFill>
                  <a:sysClr val="windowText" lastClr="000000"/>
                </a:solidFill>
                <a:prstDash val="solid"/>
                <a:miter lim="800000"/>
              </a:ln>
              <a:effectLst/>
            </p:spPr>
          </p:cxnSp>
        </p:grpSp>
        <p:cxnSp>
          <p:nvCxnSpPr>
            <p:cNvPr id="28" name="Straight Connector 27">
              <a:extLst>
                <a:ext uri="{FF2B5EF4-FFF2-40B4-BE49-F238E27FC236}">
                  <a16:creationId xmlns:a16="http://schemas.microsoft.com/office/drawing/2014/main" id="{554365E8-BF59-F673-798A-00A4B8EBD2CF}"/>
                </a:ext>
                <a:ext uri="{C183D7F6-B498-43B3-948B-1728B52AA6E4}">
                  <adec:decorative xmlns:adec="http://schemas.microsoft.com/office/drawing/2017/decorative" val="1"/>
                </a:ext>
              </a:extLst>
            </p:cNvPr>
            <p:cNvCxnSpPr/>
            <p:nvPr/>
          </p:nvCxnSpPr>
          <p:spPr>
            <a:xfrm flipH="1">
              <a:off x="3200411" y="5034586"/>
              <a:ext cx="4441" cy="264106"/>
            </a:xfrm>
            <a:prstGeom prst="line">
              <a:avLst/>
            </a:prstGeom>
            <a:noFill/>
            <a:ln w="6350" cap="flat" cmpd="sng" algn="ctr">
              <a:solidFill>
                <a:srgbClr val="B0AAA2"/>
              </a:solidFill>
              <a:prstDash val="solid"/>
              <a:miter lim="800000"/>
            </a:ln>
            <a:effectLst/>
          </p:spPr>
        </p:cxnSp>
      </p:grpSp>
      <p:sp>
        <p:nvSpPr>
          <p:cNvPr id="33" name="TextBox 32">
            <a:extLst>
              <a:ext uri="{FF2B5EF4-FFF2-40B4-BE49-F238E27FC236}">
                <a16:creationId xmlns:a16="http://schemas.microsoft.com/office/drawing/2014/main" id="{1C773CB7-9E5E-8AC3-0591-BA6B17074EBA}"/>
              </a:ext>
            </a:extLst>
          </p:cNvPr>
          <p:cNvSpPr txBox="1"/>
          <p:nvPr>
            <p:custDataLst>
              <p:tags r:id="rId4"/>
            </p:custDataLst>
          </p:nvPr>
        </p:nvSpPr>
        <p:spPr>
          <a:xfrm>
            <a:off x="6215550" y="5290851"/>
            <a:ext cx="346444" cy="307777"/>
          </a:xfrm>
          <a:prstGeom prst="rect">
            <a:avLst/>
          </a:prstGeom>
          <a:noFill/>
          <a:ln>
            <a:solidFill>
              <a:srgbClr val="B0AAA2"/>
            </a:solidFill>
          </a:ln>
        </p:spPr>
        <p:txBody>
          <a:bodyPr wrap="square" lIns="45720" tIns="45720" rIns="45720" bIns="45720" rtlCol="0" anchor="t">
            <a:spAutoFit/>
          </a:bodyPr>
          <a:lstStyle/>
          <a:p>
            <a:pPr algn="ctr"/>
            <a:r>
              <a:rPr lang="fr-CA" sz="1400" noProof="0" dirty="0">
                <a:solidFill>
                  <a:prstClr val="black"/>
                </a:solidFill>
              </a:rPr>
              <a:t>65</a:t>
            </a:r>
          </a:p>
        </p:txBody>
      </p:sp>
      <p:sp>
        <p:nvSpPr>
          <p:cNvPr id="35" name="Pentagon 43" descr="Une forme de flèche indiquant qu’à l’âge de 65 ans, un participant commence à recevoir des prestations régulières du RPC/RRQ payables à vie.">
            <a:extLst>
              <a:ext uri="{FF2B5EF4-FFF2-40B4-BE49-F238E27FC236}">
                <a16:creationId xmlns:a16="http://schemas.microsoft.com/office/drawing/2014/main" id="{0E6E57F7-7E36-AF02-4527-AC44996D3960}"/>
              </a:ext>
              <a:ext uri="{C183D7F6-B498-43B3-948B-1728B52AA6E4}">
                <adec:decorative xmlns:adec="http://schemas.microsoft.com/office/drawing/2017/decorative" val="0"/>
              </a:ext>
            </a:extLst>
          </p:cNvPr>
          <p:cNvSpPr/>
          <p:nvPr>
            <p:custDataLst>
              <p:tags r:id="rId5"/>
            </p:custDataLst>
          </p:nvPr>
        </p:nvSpPr>
        <p:spPr>
          <a:xfrm>
            <a:off x="6400637" y="2604483"/>
            <a:ext cx="2635892" cy="619200"/>
          </a:xfrm>
          <a:prstGeom prst="homePlate">
            <a:avLst/>
          </a:prstGeom>
          <a:solidFill>
            <a:srgbClr val="D1397A">
              <a:alpha val="84706"/>
            </a:srgbClr>
          </a:solidFill>
          <a:ln w="12700" cap="flat" cmpd="sng" algn="ctr">
            <a:solidFill>
              <a:schemeClr val="tx1"/>
            </a:solidFill>
            <a:prstDash val="solid"/>
            <a:miter lim="800000"/>
          </a:ln>
          <a:effectLst/>
        </p:spPr>
        <p:txBody>
          <a:bodyPr lIns="0" tIns="45720" rIns="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600" b="1" i="0" u="none" strike="noStrike" kern="0" cap="none" spc="0" normalizeH="0" baseline="0" noProof="0" dirty="0">
                <a:ln>
                  <a:noFill/>
                </a:ln>
                <a:solidFill>
                  <a:schemeClr val="bg1"/>
                </a:solidFill>
                <a:effectLst/>
                <a:uLnTx/>
                <a:uFillTx/>
                <a:ea typeface="+mn-ea"/>
                <a:cs typeface="+mn-cs"/>
              </a:rPr>
              <a:t>RPC/RRQ régulier</a:t>
            </a:r>
          </a:p>
        </p:txBody>
      </p:sp>
      <p:cxnSp>
        <p:nvCxnSpPr>
          <p:cNvPr id="34" name="Straight Connector 33">
            <a:extLst>
              <a:ext uri="{FF2B5EF4-FFF2-40B4-BE49-F238E27FC236}">
                <a16:creationId xmlns:a16="http://schemas.microsoft.com/office/drawing/2014/main" id="{7A546341-0868-0F15-35A7-41C5A5E562CE}"/>
              </a:ext>
              <a:ext uri="{C183D7F6-B498-43B3-948B-1728B52AA6E4}">
                <adec:decorative xmlns:adec="http://schemas.microsoft.com/office/drawing/2017/decorative" val="1"/>
              </a:ext>
            </a:extLst>
          </p:cNvPr>
          <p:cNvCxnSpPr>
            <a:cxnSpLocks/>
            <a:endCxn id="33" idx="0"/>
          </p:cNvCxnSpPr>
          <p:nvPr>
            <p:custDataLst>
              <p:tags r:id="rId6"/>
            </p:custDataLst>
          </p:nvPr>
        </p:nvCxnSpPr>
        <p:spPr>
          <a:xfrm>
            <a:off x="6388772" y="5037113"/>
            <a:ext cx="0" cy="253738"/>
          </a:xfrm>
          <a:prstGeom prst="line">
            <a:avLst/>
          </a:prstGeom>
          <a:noFill/>
          <a:ln w="6350" cap="flat" cmpd="sng" algn="ctr">
            <a:solidFill>
              <a:schemeClr val="tx1"/>
            </a:solidFill>
            <a:prstDash val="solid"/>
            <a:miter lim="800000"/>
          </a:ln>
          <a:effectLst/>
        </p:spPr>
      </p:cxnSp>
      <p:sp>
        <p:nvSpPr>
          <p:cNvPr id="7" name="Slide Number Placeholder 6">
            <a:extLst>
              <a:ext uri="{FF2B5EF4-FFF2-40B4-BE49-F238E27FC236}">
                <a16:creationId xmlns:a16="http://schemas.microsoft.com/office/drawing/2014/main" id="{E5262191-63F2-AF78-B727-7ED0DEC2D1E4}"/>
              </a:ext>
            </a:extLst>
          </p:cNvPr>
          <p:cNvSpPr>
            <a:spLocks noGrp="1"/>
          </p:cNvSpPr>
          <p:nvPr>
            <p:ph type="sldNum" sz="quarter" idx="12"/>
          </p:nvPr>
        </p:nvSpPr>
        <p:spPr/>
        <p:txBody>
          <a:bodyPr/>
          <a:lstStyle/>
          <a:p>
            <a:fld id="{CB8C0070-AC95-4E25-AAB3-0DDC6EE6265B}" type="slidenum">
              <a:rPr lang="fr-CA" noProof="0" smtClean="0"/>
              <a:pPr/>
              <a:t>5</a:t>
            </a:fld>
            <a:endParaRPr lang="fr-CA" noProof="0" dirty="0"/>
          </a:p>
        </p:txBody>
      </p:sp>
    </p:spTree>
    <p:extLst>
      <p:ext uri="{BB962C8B-B14F-4D97-AF65-F5344CB8AC3E}">
        <p14:creationId xmlns:p14="http://schemas.microsoft.com/office/powerpoint/2010/main" val="347928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29559-35CA-B8BE-ACD5-8AF86E10E98A}"/>
              </a:ext>
            </a:extLst>
          </p:cNvPr>
          <p:cNvSpPr>
            <a:spLocks noGrp="1"/>
          </p:cNvSpPr>
          <p:nvPr>
            <p:ph type="title"/>
            <p:custDataLst>
              <p:tags r:id="rId1"/>
            </p:custDataLst>
          </p:nvPr>
        </p:nvSpPr>
        <p:spPr>
          <a:xfrm>
            <a:off x="360000" y="324000"/>
            <a:ext cx="10162424" cy="779462"/>
          </a:xfrm>
        </p:spPr>
        <p:txBody>
          <a:bodyPr/>
          <a:lstStyle/>
          <a:p>
            <a:r>
              <a:rPr lang="fr-CA" sz="4000" noProof="0" dirty="0">
                <a:solidFill>
                  <a:srgbClr val="020202"/>
                </a:solidFill>
              </a:rPr>
              <a:t>Prestation de raccordement </a:t>
            </a:r>
            <a:r>
              <a:rPr lang="fr-CA" sz="2800" b="0" noProof="0" dirty="0">
                <a:solidFill>
                  <a:srgbClr val="020202"/>
                </a:solidFill>
              </a:rPr>
              <a:t>(suite)</a:t>
            </a:r>
          </a:p>
        </p:txBody>
      </p:sp>
      <p:sp>
        <p:nvSpPr>
          <p:cNvPr id="6" name="TextBox 5">
            <a:extLst>
              <a:ext uri="{FF2B5EF4-FFF2-40B4-BE49-F238E27FC236}">
                <a16:creationId xmlns:a16="http://schemas.microsoft.com/office/drawing/2014/main" id="{0A56956E-B2ED-F53D-CEB2-548881801A15}"/>
              </a:ext>
            </a:extLst>
          </p:cNvPr>
          <p:cNvSpPr txBox="1"/>
          <p:nvPr>
            <p:custDataLst>
              <p:tags r:id="rId2"/>
            </p:custDataLst>
          </p:nvPr>
        </p:nvSpPr>
        <p:spPr>
          <a:xfrm>
            <a:off x="533426" y="1487489"/>
            <a:ext cx="10970373" cy="738664"/>
          </a:xfrm>
          <a:prstGeom prst="rect">
            <a:avLst/>
          </a:prstGeom>
          <a:noFill/>
        </p:spPr>
        <p:txBody>
          <a:bodyPr wrap="square" lIns="91440" tIns="45720" rIns="91440" bIns="45720" rtlCol="0" anchor="t">
            <a:spAutoFit/>
          </a:bodyPr>
          <a:lstStyle/>
          <a:p>
            <a:pPr marL="342900" indent="-342900">
              <a:buSzPct val="75000"/>
              <a:buFont typeface="Arial" panose="020B0604020202020204" pitchFamily="34" charset="0"/>
              <a:buChar char="•"/>
            </a:pPr>
            <a:r>
              <a:rPr lang="fr-CA" sz="2400" noProof="0" dirty="0">
                <a:solidFill>
                  <a:srgbClr val="020202"/>
                </a:solidFill>
              </a:rPr>
              <a:t>RPC/RRQ anticipé ou différé = Aucun impact </a:t>
            </a:r>
          </a:p>
          <a:p>
            <a:pPr algn="l"/>
            <a:endParaRPr lang="fr-CA" noProof="0" dirty="0"/>
          </a:p>
        </p:txBody>
      </p:sp>
      <p:grpSp>
        <p:nvGrpSpPr>
          <p:cNvPr id="3" name="Group 2" descr="Groupe d'objets representant une exemple d’un participant qui cesse sont emploi avant l’âge de 65 ans. &#10;La pension viagère et la prestation de raccordement sont payables au moment du départ à la retraite. La pension viagère est payable pour le reste de la vie du pensionné. La prestation de raccordement est payable jusqu’à l’âge de 65 ans.">
            <a:extLst>
              <a:ext uri="{FF2B5EF4-FFF2-40B4-BE49-F238E27FC236}">
                <a16:creationId xmlns:a16="http://schemas.microsoft.com/office/drawing/2014/main" id="{066E0FD7-01F6-1C2A-F699-ABF3FC2D9C27}"/>
              </a:ext>
            </a:extLst>
          </p:cNvPr>
          <p:cNvGrpSpPr/>
          <p:nvPr>
            <p:custDataLst>
              <p:tags r:id="rId3"/>
            </p:custDataLst>
          </p:nvPr>
        </p:nvGrpSpPr>
        <p:grpSpPr>
          <a:xfrm>
            <a:off x="78288" y="2796080"/>
            <a:ext cx="5062607" cy="2915258"/>
            <a:chOff x="78288" y="2796080"/>
            <a:chExt cx="5062607" cy="2915258"/>
          </a:xfrm>
        </p:grpSpPr>
        <p:sp>
          <p:nvSpPr>
            <p:cNvPr id="98" name="TextBox 97">
              <a:extLst>
                <a:ext uri="{FF2B5EF4-FFF2-40B4-BE49-F238E27FC236}">
                  <a16:creationId xmlns:a16="http://schemas.microsoft.com/office/drawing/2014/main" id="{FC83FDB6-F259-450C-62AA-EC11F8AF31D9}"/>
                </a:ext>
              </a:extLst>
            </p:cNvPr>
            <p:cNvSpPr txBox="1"/>
            <p:nvPr/>
          </p:nvSpPr>
          <p:spPr>
            <a:xfrm rot="16200000">
              <a:off x="-815511" y="3775685"/>
              <a:ext cx="2328541" cy="369332"/>
            </a:xfrm>
            <a:prstGeom prst="rect">
              <a:avLst/>
            </a:prstGeom>
            <a:noFill/>
          </p:spPr>
          <p:txBody>
            <a:bodyPr wrap="square" rtlCol="0">
              <a:spAutoFit/>
            </a:bodyPr>
            <a:lstStyle/>
            <a:p>
              <a:r>
                <a:rPr lang="fr-CA" noProof="0" dirty="0">
                  <a:solidFill>
                    <a:srgbClr val="020202"/>
                  </a:solidFill>
                </a:rPr>
                <a:t>Revenus de retraite</a:t>
              </a:r>
            </a:p>
          </p:txBody>
        </p:sp>
        <p:sp>
          <p:nvSpPr>
            <p:cNvPr id="95" name="TextBox 94" descr="Drawing showing Bridge and Lifetime payable as of retirement equals 2% of the formula">
              <a:extLst>
                <a:ext uri="{FF2B5EF4-FFF2-40B4-BE49-F238E27FC236}">
                  <a16:creationId xmlns:a16="http://schemas.microsoft.com/office/drawing/2014/main" id="{568DC66A-F3BA-2977-84A9-91D1F97D0F7C}"/>
                </a:ext>
              </a:extLst>
            </p:cNvPr>
            <p:cNvSpPr txBox="1"/>
            <p:nvPr/>
          </p:nvSpPr>
          <p:spPr>
            <a:xfrm>
              <a:off x="78288" y="5403561"/>
              <a:ext cx="1125473" cy="307777"/>
            </a:xfrm>
            <a:prstGeom prst="rect">
              <a:avLst/>
            </a:prstGeom>
            <a:noFill/>
            <a:ln>
              <a:solidFill>
                <a:srgbClr val="B0AAA2"/>
              </a:solidFill>
            </a:ln>
          </p:spPr>
          <p:txBody>
            <a:bodyPr wrap="square" rtlCol="0">
              <a:spAutoFit/>
            </a:bodyPr>
            <a:lstStyle/>
            <a:p>
              <a:pPr algn="ctr"/>
              <a:r>
                <a:rPr lang="fr-CA" sz="1200" noProof="0" dirty="0">
                  <a:solidFill>
                    <a:prstClr val="black"/>
                  </a:solidFill>
                </a:rPr>
                <a:t> </a:t>
              </a:r>
              <a:r>
                <a:rPr lang="fr-CA" sz="1400" noProof="0" dirty="0">
                  <a:solidFill>
                    <a:prstClr val="black"/>
                  </a:solidFill>
                </a:rPr>
                <a:t>Retraite</a:t>
              </a:r>
            </a:p>
          </p:txBody>
        </p:sp>
        <p:sp>
          <p:nvSpPr>
            <p:cNvPr id="99" name="Pentagon 41">
              <a:extLst>
                <a:ext uri="{FF2B5EF4-FFF2-40B4-BE49-F238E27FC236}">
                  <a16:creationId xmlns:a16="http://schemas.microsoft.com/office/drawing/2014/main" id="{21373723-E04D-DC71-53FD-74DC63075BCC}"/>
                </a:ext>
              </a:extLst>
            </p:cNvPr>
            <p:cNvSpPr/>
            <p:nvPr/>
          </p:nvSpPr>
          <p:spPr>
            <a:xfrm>
              <a:off x="634840" y="3969574"/>
              <a:ext cx="4506055" cy="1178660"/>
            </a:xfrm>
            <a:prstGeom prst="homePlate">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algn="ctr">
                <a:defRPr/>
              </a:pPr>
              <a:r>
                <a:rPr lang="fr-CA" sz="1600" b="1" kern="0" noProof="0" dirty="0">
                  <a:solidFill>
                    <a:schemeClr val="bg1"/>
                  </a:solidFill>
                </a:rPr>
                <a:t>Pension viagère</a:t>
              </a:r>
              <a:endParaRPr kumimoji="0" lang="fr-CA" sz="1600" b="1" i="0" u="none" strike="noStrike" kern="0" cap="none" spc="0" normalizeH="0" baseline="0" noProof="0" dirty="0">
                <a:ln>
                  <a:noFill/>
                </a:ln>
                <a:solidFill>
                  <a:schemeClr val="bg1"/>
                </a:solidFill>
                <a:effectLst/>
                <a:uLnTx/>
                <a:uFillTx/>
              </a:endParaRPr>
            </a:p>
          </p:txBody>
        </p:sp>
        <p:sp>
          <p:nvSpPr>
            <p:cNvPr id="93" name="Rectangle 92">
              <a:extLst>
                <a:ext uri="{FF2B5EF4-FFF2-40B4-BE49-F238E27FC236}">
                  <a16:creationId xmlns:a16="http://schemas.microsoft.com/office/drawing/2014/main" id="{96B4759C-C3F5-A8D0-293C-4F4C06660786}"/>
                </a:ext>
              </a:extLst>
            </p:cNvPr>
            <p:cNvSpPr/>
            <p:nvPr/>
          </p:nvSpPr>
          <p:spPr>
            <a:xfrm>
              <a:off x="629843" y="3351337"/>
              <a:ext cx="2305905" cy="618036"/>
            </a:xfrm>
            <a:prstGeom prst="rect">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lvl="0" algn="ctr">
                <a:defRPr/>
              </a:pPr>
              <a:r>
                <a:rPr lang="fr-CA" sz="1600" b="1" kern="0" noProof="0" dirty="0">
                  <a:solidFill>
                    <a:schemeClr val="bg1"/>
                  </a:solidFill>
                </a:rPr>
                <a:t>Pres. raccordement</a:t>
              </a:r>
            </a:p>
          </p:txBody>
        </p:sp>
      </p:grpSp>
      <p:grpSp>
        <p:nvGrpSpPr>
          <p:cNvPr id="9" name="Group 8" descr="Une forme de flèche représentant qu'un participant a choisi de recevoir ses prestations du RPC/RRQ de façon anticipée à 60 ans. Commencer plus tôt entraîne des versements mensuels réduits à vie.">
            <a:extLst>
              <a:ext uri="{FF2B5EF4-FFF2-40B4-BE49-F238E27FC236}">
                <a16:creationId xmlns:a16="http://schemas.microsoft.com/office/drawing/2014/main" id="{85633652-BDD8-5A32-A07C-4EF3BB8E88F5}"/>
              </a:ext>
            </a:extLst>
          </p:cNvPr>
          <p:cNvGrpSpPr/>
          <p:nvPr>
            <p:custDataLst>
              <p:tags r:id="rId4"/>
            </p:custDataLst>
          </p:nvPr>
        </p:nvGrpSpPr>
        <p:grpSpPr>
          <a:xfrm>
            <a:off x="1886984" y="2990580"/>
            <a:ext cx="3264928" cy="2716034"/>
            <a:chOff x="1886984" y="2984400"/>
            <a:chExt cx="3264928" cy="2716034"/>
          </a:xfrm>
        </p:grpSpPr>
        <p:sp>
          <p:nvSpPr>
            <p:cNvPr id="105" name="TextBox 104">
              <a:extLst>
                <a:ext uri="{FF2B5EF4-FFF2-40B4-BE49-F238E27FC236}">
                  <a16:creationId xmlns:a16="http://schemas.microsoft.com/office/drawing/2014/main" id="{2D120879-A0B3-5218-E7CF-64B784AF1499}"/>
                </a:ext>
              </a:extLst>
            </p:cNvPr>
            <p:cNvSpPr txBox="1"/>
            <p:nvPr/>
          </p:nvSpPr>
          <p:spPr>
            <a:xfrm>
              <a:off x="1886984" y="5392657"/>
              <a:ext cx="293032" cy="307777"/>
            </a:xfrm>
            <a:prstGeom prst="rect">
              <a:avLst/>
            </a:prstGeom>
            <a:noFill/>
            <a:ln>
              <a:solidFill>
                <a:srgbClr val="B0AAA2"/>
              </a:solidFill>
            </a:ln>
          </p:spPr>
          <p:txBody>
            <a:bodyPr wrap="square" lIns="45720" rIns="45720" rtlCol="0">
              <a:spAutoFit/>
            </a:bodyPr>
            <a:lstStyle/>
            <a:p>
              <a:pPr algn="ctr"/>
              <a:r>
                <a:rPr lang="fr-CA" sz="1400" noProof="0" dirty="0">
                  <a:solidFill>
                    <a:prstClr val="black"/>
                  </a:solidFill>
                </a:rPr>
                <a:t>60</a:t>
              </a:r>
            </a:p>
          </p:txBody>
        </p:sp>
        <p:sp>
          <p:nvSpPr>
            <p:cNvPr id="107" name="Pentagon 43">
              <a:extLst>
                <a:ext uri="{FF2B5EF4-FFF2-40B4-BE49-F238E27FC236}">
                  <a16:creationId xmlns:a16="http://schemas.microsoft.com/office/drawing/2014/main" id="{07BB3B4E-A440-8272-6E0E-EA695F4BB68E}"/>
                </a:ext>
              </a:extLst>
            </p:cNvPr>
            <p:cNvSpPr/>
            <p:nvPr/>
          </p:nvSpPr>
          <p:spPr>
            <a:xfrm>
              <a:off x="2052289" y="2984400"/>
              <a:ext cx="3099623" cy="360000"/>
            </a:xfrm>
            <a:prstGeom prst="homePlate">
              <a:avLst/>
            </a:prstGeom>
            <a:solidFill>
              <a:srgbClr val="D1397A">
                <a:alpha val="85000"/>
              </a:srgbClr>
            </a:solidFill>
            <a:ln w="12700" cap="flat" cmpd="sng" algn="ctr">
              <a:solidFill>
                <a:schemeClr val="tx1"/>
              </a:solidFill>
              <a:prstDash val="solid"/>
              <a:miter lim="800000"/>
            </a:ln>
            <a:effectLst/>
          </p:spPr>
          <p:txBody>
            <a:bodyPr lIns="0" rIns="0" rtlCol="0" anchor="ctr"/>
            <a:lstStyle/>
            <a:p>
              <a:pPr lvl="0" algn="ctr">
                <a:defRPr/>
              </a:pPr>
              <a:r>
                <a:rPr lang="fr-CA" sz="1600" b="1" kern="0" noProof="0" dirty="0">
                  <a:solidFill>
                    <a:schemeClr val="bg1"/>
                  </a:solidFill>
                </a:rPr>
                <a:t>RPC/RRQ anticipé </a:t>
              </a:r>
            </a:p>
          </p:txBody>
        </p:sp>
      </p:grpSp>
      <p:sp>
        <p:nvSpPr>
          <p:cNvPr id="103" name="TextBox 102">
            <a:extLst>
              <a:ext uri="{FF2B5EF4-FFF2-40B4-BE49-F238E27FC236}">
                <a16:creationId xmlns:a16="http://schemas.microsoft.com/office/drawing/2014/main" id="{CFAC671D-B991-AB18-AAC1-1B1608E7175B}"/>
              </a:ext>
            </a:extLst>
          </p:cNvPr>
          <p:cNvSpPr txBox="1"/>
          <p:nvPr>
            <p:custDataLst>
              <p:tags r:id="rId5"/>
            </p:custDataLst>
          </p:nvPr>
        </p:nvSpPr>
        <p:spPr>
          <a:xfrm>
            <a:off x="2754439" y="5392656"/>
            <a:ext cx="320833" cy="307777"/>
          </a:xfrm>
          <a:prstGeom prst="rect">
            <a:avLst/>
          </a:prstGeom>
          <a:noFill/>
          <a:ln>
            <a:solidFill>
              <a:srgbClr val="B0AAA2"/>
            </a:solidFill>
          </a:ln>
        </p:spPr>
        <p:txBody>
          <a:bodyPr wrap="square" lIns="45720" rIns="45720" rtlCol="0">
            <a:spAutoFit/>
          </a:bodyPr>
          <a:lstStyle/>
          <a:p>
            <a:pPr algn="ctr"/>
            <a:r>
              <a:rPr lang="fr-CA" sz="1400" noProof="0" dirty="0">
                <a:solidFill>
                  <a:prstClr val="black"/>
                </a:solidFill>
              </a:rPr>
              <a:t>65</a:t>
            </a:r>
          </a:p>
        </p:txBody>
      </p:sp>
      <p:cxnSp>
        <p:nvCxnSpPr>
          <p:cNvPr id="94" name="Straight Connector 93">
            <a:extLst>
              <a:ext uri="{FF2B5EF4-FFF2-40B4-BE49-F238E27FC236}">
                <a16:creationId xmlns:a16="http://schemas.microsoft.com/office/drawing/2014/main" id="{A40A9EDD-A4F3-28BC-41E3-42B47D21FA5B}"/>
              </a:ext>
              <a:ext uri="{C183D7F6-B498-43B3-948B-1728B52AA6E4}">
                <adec:decorative xmlns:adec="http://schemas.microsoft.com/office/drawing/2017/decorative" val="1"/>
              </a:ext>
            </a:extLst>
          </p:cNvPr>
          <p:cNvCxnSpPr/>
          <p:nvPr>
            <p:custDataLst>
              <p:tags r:id="rId6"/>
            </p:custDataLst>
          </p:nvPr>
        </p:nvCxnSpPr>
        <p:spPr>
          <a:xfrm flipH="1">
            <a:off x="599588" y="2651760"/>
            <a:ext cx="3135" cy="2495009"/>
          </a:xfrm>
          <a:prstGeom prst="line">
            <a:avLst/>
          </a:prstGeom>
          <a:noFill/>
          <a:ln w="76200" cap="flat" cmpd="sng" algn="ctr">
            <a:solidFill>
              <a:sysClr val="windowText" lastClr="000000"/>
            </a:solidFill>
            <a:prstDash val="solid"/>
            <a:miter lim="800000"/>
          </a:ln>
          <a:effectLst/>
        </p:spPr>
      </p:cxnSp>
      <p:cxnSp>
        <p:nvCxnSpPr>
          <p:cNvPr id="96" name="Straight Connector 95">
            <a:extLst>
              <a:ext uri="{FF2B5EF4-FFF2-40B4-BE49-F238E27FC236}">
                <a16:creationId xmlns:a16="http://schemas.microsoft.com/office/drawing/2014/main" id="{0D5128B1-A2F9-217B-2523-C491E5BCFA4E}"/>
              </a:ext>
              <a:ext uri="{C183D7F6-B498-43B3-948B-1728B52AA6E4}">
                <adec:decorative xmlns:adec="http://schemas.microsoft.com/office/drawing/2017/decorative" val="1"/>
              </a:ext>
            </a:extLst>
          </p:cNvPr>
          <p:cNvCxnSpPr/>
          <p:nvPr>
            <p:custDataLst>
              <p:tags r:id="rId7"/>
            </p:custDataLst>
          </p:nvPr>
        </p:nvCxnSpPr>
        <p:spPr>
          <a:xfrm flipH="1">
            <a:off x="625730" y="5141861"/>
            <a:ext cx="4113" cy="264106"/>
          </a:xfrm>
          <a:prstGeom prst="line">
            <a:avLst/>
          </a:prstGeom>
          <a:noFill/>
          <a:ln w="6350" cap="flat" cmpd="sng" algn="ctr">
            <a:solidFill>
              <a:srgbClr val="B0AAA2"/>
            </a:solidFill>
            <a:prstDash val="solid"/>
            <a:miter lim="800000"/>
          </a:ln>
          <a:effectLst/>
        </p:spPr>
      </p:cxnSp>
      <p:cxnSp>
        <p:nvCxnSpPr>
          <p:cNvPr id="106" name="Straight Connector 105">
            <a:extLst>
              <a:ext uri="{FF2B5EF4-FFF2-40B4-BE49-F238E27FC236}">
                <a16:creationId xmlns:a16="http://schemas.microsoft.com/office/drawing/2014/main" id="{D5DD0411-21A2-75EE-D284-590DBEDBF553}"/>
              </a:ext>
              <a:ext uri="{C183D7F6-B498-43B3-948B-1728B52AA6E4}">
                <adec:decorative xmlns:adec="http://schemas.microsoft.com/office/drawing/2017/decorative" val="1"/>
              </a:ext>
            </a:extLst>
          </p:cNvPr>
          <p:cNvCxnSpPr>
            <a:cxnSpLocks/>
          </p:cNvCxnSpPr>
          <p:nvPr>
            <p:custDataLst>
              <p:tags r:id="rId8"/>
            </p:custDataLst>
          </p:nvPr>
        </p:nvCxnSpPr>
        <p:spPr>
          <a:xfrm>
            <a:off x="2051636" y="5142700"/>
            <a:ext cx="1808" cy="253192"/>
          </a:xfrm>
          <a:prstGeom prst="line">
            <a:avLst/>
          </a:prstGeom>
          <a:noFill/>
          <a:ln w="6350" cap="flat" cmpd="sng" algn="ctr">
            <a:solidFill>
              <a:srgbClr val="B0AAA2"/>
            </a:solidFill>
            <a:prstDash val="solid"/>
            <a:miter lim="800000"/>
          </a:ln>
          <a:effectLst/>
        </p:spPr>
      </p:cxnSp>
      <p:grpSp>
        <p:nvGrpSpPr>
          <p:cNvPr id="10" name="Group 9" descr="Groupe d'objets representant une exemple d’un participant qui cesse sont emploi avant l’âge de 65 ans. &#10;La pension viagère et la prestation de raccordement sont payables au moment du départ à la retraite. La pension viagère est payable pour le reste de la vie du pensionné. La prestation de raccordement est payable jusqu’à l’âge de 65 ans.">
            <a:extLst>
              <a:ext uri="{FF2B5EF4-FFF2-40B4-BE49-F238E27FC236}">
                <a16:creationId xmlns:a16="http://schemas.microsoft.com/office/drawing/2014/main" id="{9B59DEAE-4933-CB2F-9B61-0BED1F4BCFC6}"/>
              </a:ext>
            </a:extLst>
          </p:cNvPr>
          <p:cNvGrpSpPr/>
          <p:nvPr>
            <p:custDataLst>
              <p:tags r:id="rId9"/>
            </p:custDataLst>
          </p:nvPr>
        </p:nvGrpSpPr>
        <p:grpSpPr>
          <a:xfrm>
            <a:off x="5242030" y="2796078"/>
            <a:ext cx="4976811" cy="2915260"/>
            <a:chOff x="5242030" y="2796078"/>
            <a:chExt cx="4976811" cy="2915260"/>
          </a:xfrm>
        </p:grpSpPr>
        <p:sp>
          <p:nvSpPr>
            <p:cNvPr id="59" name="TextBox 58">
              <a:extLst>
                <a:ext uri="{FF2B5EF4-FFF2-40B4-BE49-F238E27FC236}">
                  <a16:creationId xmlns:a16="http://schemas.microsoft.com/office/drawing/2014/main" id="{F675AF07-93E2-6FB5-BDE6-27297AA562E9}"/>
                </a:ext>
              </a:extLst>
            </p:cNvPr>
            <p:cNvSpPr txBox="1"/>
            <p:nvPr/>
          </p:nvSpPr>
          <p:spPr>
            <a:xfrm rot="16200000">
              <a:off x="4345655" y="3769200"/>
              <a:ext cx="2315576" cy="369332"/>
            </a:xfrm>
            <a:prstGeom prst="rect">
              <a:avLst/>
            </a:prstGeom>
            <a:noFill/>
          </p:spPr>
          <p:txBody>
            <a:bodyPr wrap="square" rtlCol="0">
              <a:spAutoFit/>
            </a:bodyPr>
            <a:lstStyle/>
            <a:p>
              <a:r>
                <a:rPr lang="fr-CA" noProof="0" dirty="0">
                  <a:solidFill>
                    <a:srgbClr val="020202"/>
                  </a:solidFill>
                </a:rPr>
                <a:t>Revenus de retraite </a:t>
              </a:r>
            </a:p>
          </p:txBody>
        </p:sp>
        <p:sp>
          <p:nvSpPr>
            <p:cNvPr id="55" name="TextBox 54">
              <a:extLst>
                <a:ext uri="{FF2B5EF4-FFF2-40B4-BE49-F238E27FC236}">
                  <a16:creationId xmlns:a16="http://schemas.microsoft.com/office/drawing/2014/main" id="{EF88F62F-FF84-9052-2DDF-2DD62DEA42AF}"/>
                </a:ext>
              </a:extLst>
            </p:cNvPr>
            <p:cNvSpPr txBox="1"/>
            <p:nvPr/>
          </p:nvSpPr>
          <p:spPr>
            <a:xfrm>
              <a:off x="5242030" y="5403561"/>
              <a:ext cx="1125473" cy="307777"/>
            </a:xfrm>
            <a:prstGeom prst="rect">
              <a:avLst/>
            </a:prstGeom>
            <a:noFill/>
            <a:ln>
              <a:solidFill>
                <a:srgbClr val="B0AAA2"/>
              </a:solidFill>
            </a:ln>
          </p:spPr>
          <p:txBody>
            <a:bodyPr wrap="square" rtlCol="0">
              <a:spAutoFit/>
            </a:bodyPr>
            <a:lstStyle/>
            <a:p>
              <a:pPr algn="ctr"/>
              <a:r>
                <a:rPr lang="fr-CA" sz="1400" noProof="0" dirty="0">
                  <a:solidFill>
                    <a:prstClr val="black"/>
                  </a:solidFill>
                </a:rPr>
                <a:t>Retraite</a:t>
              </a:r>
            </a:p>
          </p:txBody>
        </p:sp>
        <p:sp>
          <p:nvSpPr>
            <p:cNvPr id="7" name="Pentagon 41">
              <a:extLst>
                <a:ext uri="{FF2B5EF4-FFF2-40B4-BE49-F238E27FC236}">
                  <a16:creationId xmlns:a16="http://schemas.microsoft.com/office/drawing/2014/main" id="{DD20A3D3-0C70-DCCD-9612-9442F82843DD}"/>
                </a:ext>
              </a:extLst>
            </p:cNvPr>
            <p:cNvSpPr/>
            <p:nvPr/>
          </p:nvSpPr>
          <p:spPr>
            <a:xfrm>
              <a:off x="5785975" y="3945961"/>
              <a:ext cx="4432866" cy="1178660"/>
            </a:xfrm>
            <a:prstGeom prst="homePlate">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algn="ctr">
                <a:defRPr/>
              </a:pPr>
              <a:r>
                <a:rPr lang="fr-CA" sz="1600" b="1" kern="0" noProof="0" dirty="0">
                  <a:solidFill>
                    <a:schemeClr val="bg1"/>
                  </a:solidFill>
                </a:rPr>
                <a:t>Pension viagère</a:t>
              </a:r>
              <a:endParaRPr kumimoji="0" lang="fr-CA" sz="1600" b="1" i="0" u="none" strike="noStrike" kern="0" cap="none" spc="0" normalizeH="0" baseline="0" noProof="0" dirty="0">
                <a:ln>
                  <a:noFill/>
                </a:ln>
                <a:solidFill>
                  <a:schemeClr val="bg1"/>
                </a:solidFill>
                <a:effectLst/>
                <a:uLnTx/>
                <a:uFillTx/>
                <a:ea typeface="+mn-ea"/>
                <a:cs typeface="+mn-cs"/>
              </a:endParaRPr>
            </a:p>
          </p:txBody>
        </p:sp>
        <p:sp>
          <p:nvSpPr>
            <p:cNvPr id="8" name="Rectangle 7">
              <a:extLst>
                <a:ext uri="{FF2B5EF4-FFF2-40B4-BE49-F238E27FC236}">
                  <a16:creationId xmlns:a16="http://schemas.microsoft.com/office/drawing/2014/main" id="{608F0F42-CAA6-CDAE-BCAB-758A73682194}"/>
                </a:ext>
              </a:extLst>
            </p:cNvPr>
            <p:cNvSpPr/>
            <p:nvPr/>
          </p:nvSpPr>
          <p:spPr>
            <a:xfrm>
              <a:off x="5766782" y="3329393"/>
              <a:ext cx="2305905" cy="618036"/>
            </a:xfrm>
            <a:prstGeom prst="rect">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lvl="0" algn="ctr">
                <a:defRPr/>
              </a:pPr>
              <a:r>
                <a:rPr lang="fr-CA" sz="1600" b="1" kern="0" noProof="0" dirty="0">
                  <a:solidFill>
                    <a:schemeClr val="bg1"/>
                  </a:solidFill>
                </a:rPr>
                <a:t>Pres. raccordement</a:t>
              </a:r>
            </a:p>
          </p:txBody>
        </p:sp>
      </p:grpSp>
      <p:sp>
        <p:nvSpPr>
          <p:cNvPr id="56" name="TextBox 55">
            <a:extLst>
              <a:ext uri="{FF2B5EF4-FFF2-40B4-BE49-F238E27FC236}">
                <a16:creationId xmlns:a16="http://schemas.microsoft.com/office/drawing/2014/main" id="{27AEF54E-5618-82D4-C9CC-7D17DDCBE02A}"/>
              </a:ext>
            </a:extLst>
          </p:cNvPr>
          <p:cNvSpPr txBox="1"/>
          <p:nvPr>
            <p:custDataLst>
              <p:tags r:id="rId10"/>
            </p:custDataLst>
          </p:nvPr>
        </p:nvSpPr>
        <p:spPr>
          <a:xfrm>
            <a:off x="7951681" y="5394950"/>
            <a:ext cx="299161" cy="307777"/>
          </a:xfrm>
          <a:prstGeom prst="rect">
            <a:avLst/>
          </a:prstGeom>
          <a:noFill/>
          <a:ln>
            <a:solidFill>
              <a:srgbClr val="B0AAA2"/>
            </a:solidFill>
          </a:ln>
        </p:spPr>
        <p:txBody>
          <a:bodyPr wrap="square" lIns="45720" rIns="45720" rtlCol="0">
            <a:spAutoFit/>
          </a:bodyPr>
          <a:lstStyle/>
          <a:p>
            <a:pPr algn="ctr"/>
            <a:r>
              <a:rPr lang="fr-CA" sz="1400" noProof="0" dirty="0">
                <a:solidFill>
                  <a:prstClr val="black"/>
                </a:solidFill>
              </a:rPr>
              <a:t>65</a:t>
            </a:r>
          </a:p>
        </p:txBody>
      </p:sp>
      <p:cxnSp>
        <p:nvCxnSpPr>
          <p:cNvPr id="104" name="Straight Connector 103">
            <a:extLst>
              <a:ext uri="{FF2B5EF4-FFF2-40B4-BE49-F238E27FC236}">
                <a16:creationId xmlns:a16="http://schemas.microsoft.com/office/drawing/2014/main" id="{D689A23E-D1F4-AF14-7720-4630463CE784}"/>
              </a:ext>
              <a:ext uri="{C183D7F6-B498-43B3-948B-1728B52AA6E4}">
                <adec:decorative xmlns:adec="http://schemas.microsoft.com/office/drawing/2017/decorative" val="1"/>
              </a:ext>
            </a:extLst>
          </p:cNvPr>
          <p:cNvCxnSpPr>
            <a:cxnSpLocks/>
          </p:cNvCxnSpPr>
          <p:nvPr>
            <p:custDataLst>
              <p:tags r:id="rId11"/>
            </p:custDataLst>
          </p:nvPr>
        </p:nvCxnSpPr>
        <p:spPr>
          <a:xfrm>
            <a:off x="2919009" y="5155193"/>
            <a:ext cx="0" cy="242766"/>
          </a:xfrm>
          <a:prstGeom prst="line">
            <a:avLst/>
          </a:prstGeom>
          <a:noFill/>
          <a:ln w="6350" cap="flat" cmpd="sng" algn="ctr">
            <a:solidFill>
              <a:schemeClr val="tx1"/>
            </a:solidFill>
            <a:prstDash val="solid"/>
            <a:miter lim="800000"/>
          </a:ln>
          <a:effectLst/>
        </p:spPr>
      </p:cxnSp>
      <p:sp>
        <p:nvSpPr>
          <p:cNvPr id="62" name="TextBox 61">
            <a:extLst>
              <a:ext uri="{FF2B5EF4-FFF2-40B4-BE49-F238E27FC236}">
                <a16:creationId xmlns:a16="http://schemas.microsoft.com/office/drawing/2014/main" id="{785A41BF-04C5-1040-60F1-B91CCB8FC237}"/>
              </a:ext>
            </a:extLst>
          </p:cNvPr>
          <p:cNvSpPr txBox="1"/>
          <p:nvPr>
            <p:custDataLst>
              <p:tags r:id="rId12"/>
            </p:custDataLst>
          </p:nvPr>
        </p:nvSpPr>
        <p:spPr>
          <a:xfrm>
            <a:off x="8682145" y="5405485"/>
            <a:ext cx="293150" cy="307777"/>
          </a:xfrm>
          <a:prstGeom prst="rect">
            <a:avLst/>
          </a:prstGeom>
          <a:noFill/>
          <a:ln>
            <a:solidFill>
              <a:srgbClr val="B0AAA2"/>
            </a:solidFill>
          </a:ln>
        </p:spPr>
        <p:txBody>
          <a:bodyPr wrap="square" lIns="45720" rIns="45720" rtlCol="0">
            <a:spAutoFit/>
          </a:bodyPr>
          <a:lstStyle/>
          <a:p>
            <a:pPr algn="ctr"/>
            <a:r>
              <a:rPr lang="fr-CA" sz="1400" noProof="0" dirty="0">
                <a:solidFill>
                  <a:prstClr val="black"/>
                </a:solidFill>
              </a:rPr>
              <a:t>70</a:t>
            </a:r>
          </a:p>
        </p:txBody>
      </p:sp>
      <p:sp>
        <p:nvSpPr>
          <p:cNvPr id="52" name="Pentagon 43" descr="Une forme de flèche indiquant qu'un participant a choisi de reporter ses prestations du RPC/RRQ jusqu'à 70 ans. Ce délais entraîne des versements mensuels plus élevés à vie.&#10;">
            <a:extLst>
              <a:ext uri="{FF2B5EF4-FFF2-40B4-BE49-F238E27FC236}">
                <a16:creationId xmlns:a16="http://schemas.microsoft.com/office/drawing/2014/main" id="{D0B417F8-5449-D2B2-B829-6F5121E5C717}"/>
              </a:ext>
            </a:extLst>
          </p:cNvPr>
          <p:cNvSpPr/>
          <p:nvPr>
            <p:custDataLst>
              <p:tags r:id="rId13"/>
            </p:custDataLst>
          </p:nvPr>
        </p:nvSpPr>
        <p:spPr>
          <a:xfrm>
            <a:off x="8809753" y="2452124"/>
            <a:ext cx="2081779" cy="880676"/>
          </a:xfrm>
          <a:prstGeom prst="homePlate">
            <a:avLst/>
          </a:prstGeom>
          <a:solidFill>
            <a:srgbClr val="D1397A">
              <a:alpha val="85000"/>
            </a:srgbClr>
          </a:solidFill>
          <a:ln w="12700" cap="flat" cmpd="sng" algn="ctr">
            <a:solidFill>
              <a:schemeClr val="tx1"/>
            </a:solidFill>
            <a:prstDash val="solid"/>
            <a:miter lim="800000"/>
          </a:ln>
          <a:effectLst/>
        </p:spPr>
        <p:txBody>
          <a:bodyPr lIns="0" tIns="45720" rIns="0" bIns="45720" rtlCol="0" anchor="ctr"/>
          <a:lstStyle/>
          <a:p>
            <a:pPr algn="ctr">
              <a:defRPr/>
            </a:pPr>
            <a:r>
              <a:rPr lang="fr-CA" sz="1600" b="1" kern="0" noProof="0" dirty="0"/>
              <a:t> </a:t>
            </a:r>
            <a:r>
              <a:rPr lang="fr-CA" sz="1600" b="1" kern="0" noProof="0" dirty="0">
                <a:solidFill>
                  <a:schemeClr val="bg1"/>
                </a:solidFill>
              </a:rPr>
              <a:t>RPC/RRQ différé</a:t>
            </a:r>
            <a:endParaRPr kumimoji="0" lang="fr-CA" sz="1600" b="1" i="0" u="none" strike="noStrike" kern="0" cap="none" spc="0" normalizeH="0" baseline="0" noProof="0" dirty="0">
              <a:ln>
                <a:noFill/>
              </a:ln>
              <a:solidFill>
                <a:schemeClr val="bg1"/>
              </a:solidFill>
              <a:effectLst/>
              <a:uLnTx/>
              <a:uFillTx/>
            </a:endParaRPr>
          </a:p>
        </p:txBody>
      </p:sp>
      <p:cxnSp>
        <p:nvCxnSpPr>
          <p:cNvPr id="54" name="Straight Connector 53">
            <a:extLst>
              <a:ext uri="{FF2B5EF4-FFF2-40B4-BE49-F238E27FC236}">
                <a16:creationId xmlns:a16="http://schemas.microsoft.com/office/drawing/2014/main" id="{9E867753-C188-CF60-EBD1-4E2445CBA13B}"/>
              </a:ext>
              <a:ext uri="{C183D7F6-B498-43B3-948B-1728B52AA6E4}">
                <adec:decorative xmlns:adec="http://schemas.microsoft.com/office/drawing/2017/decorative" val="1"/>
              </a:ext>
            </a:extLst>
          </p:cNvPr>
          <p:cNvCxnSpPr/>
          <p:nvPr>
            <p:custDataLst>
              <p:tags r:id="rId14"/>
            </p:custDataLst>
          </p:nvPr>
        </p:nvCxnSpPr>
        <p:spPr>
          <a:xfrm flipH="1">
            <a:off x="5763330" y="2640743"/>
            <a:ext cx="3135" cy="2495009"/>
          </a:xfrm>
          <a:prstGeom prst="line">
            <a:avLst/>
          </a:prstGeom>
          <a:noFill/>
          <a:ln w="76200" cap="flat" cmpd="sng" algn="ctr">
            <a:solidFill>
              <a:sysClr val="windowText" lastClr="000000"/>
            </a:solidFill>
            <a:prstDash val="solid"/>
            <a:miter lim="800000"/>
          </a:ln>
          <a:effectLst/>
        </p:spPr>
      </p:cxnSp>
      <p:cxnSp>
        <p:nvCxnSpPr>
          <p:cNvPr id="57" name="Straight Connector 56">
            <a:extLst>
              <a:ext uri="{FF2B5EF4-FFF2-40B4-BE49-F238E27FC236}">
                <a16:creationId xmlns:a16="http://schemas.microsoft.com/office/drawing/2014/main" id="{E7B96A12-9BBD-E4F7-CB98-BCCE55C35709}"/>
              </a:ext>
              <a:ext uri="{C183D7F6-B498-43B3-948B-1728B52AA6E4}">
                <adec:decorative xmlns:adec="http://schemas.microsoft.com/office/drawing/2017/decorative" val="1"/>
              </a:ext>
            </a:extLst>
          </p:cNvPr>
          <p:cNvCxnSpPr/>
          <p:nvPr>
            <p:custDataLst>
              <p:tags r:id="rId15"/>
            </p:custDataLst>
          </p:nvPr>
        </p:nvCxnSpPr>
        <p:spPr>
          <a:xfrm flipH="1">
            <a:off x="5789472" y="5130844"/>
            <a:ext cx="4113" cy="264106"/>
          </a:xfrm>
          <a:prstGeom prst="line">
            <a:avLst/>
          </a:prstGeom>
          <a:noFill/>
          <a:ln w="6350" cap="flat" cmpd="sng" algn="ctr">
            <a:solidFill>
              <a:srgbClr val="B0AAA2"/>
            </a:solidFill>
            <a:prstDash val="solid"/>
            <a:miter lim="800000"/>
          </a:ln>
          <a:effectLst/>
        </p:spPr>
      </p:cxnSp>
      <p:cxnSp>
        <p:nvCxnSpPr>
          <p:cNvPr id="58" name="Straight Connector 57">
            <a:extLst>
              <a:ext uri="{FF2B5EF4-FFF2-40B4-BE49-F238E27FC236}">
                <a16:creationId xmlns:a16="http://schemas.microsoft.com/office/drawing/2014/main" id="{D03140FB-69D7-5810-B677-533D51C85E34}"/>
              </a:ext>
              <a:ext uri="{C183D7F6-B498-43B3-948B-1728B52AA6E4}">
                <adec:decorative xmlns:adec="http://schemas.microsoft.com/office/drawing/2017/decorative" val="1"/>
              </a:ext>
            </a:extLst>
          </p:cNvPr>
          <p:cNvCxnSpPr>
            <a:cxnSpLocks/>
          </p:cNvCxnSpPr>
          <p:nvPr>
            <p:custDataLst>
              <p:tags r:id="rId16"/>
            </p:custDataLst>
          </p:nvPr>
        </p:nvCxnSpPr>
        <p:spPr>
          <a:xfrm>
            <a:off x="8101262" y="5129319"/>
            <a:ext cx="0" cy="265631"/>
          </a:xfrm>
          <a:prstGeom prst="line">
            <a:avLst/>
          </a:prstGeom>
          <a:noFill/>
          <a:ln w="6350" cap="flat" cmpd="sng" algn="ctr">
            <a:solidFill>
              <a:schemeClr val="tx1"/>
            </a:solidFill>
            <a:prstDash val="solid"/>
            <a:miter lim="800000"/>
          </a:ln>
          <a:effectLst/>
        </p:spPr>
      </p:cxnSp>
      <p:cxnSp>
        <p:nvCxnSpPr>
          <p:cNvPr id="70" name="Straight Connector 69">
            <a:extLst>
              <a:ext uri="{FF2B5EF4-FFF2-40B4-BE49-F238E27FC236}">
                <a16:creationId xmlns:a16="http://schemas.microsoft.com/office/drawing/2014/main" id="{EE96A1B2-5D11-D02E-CC96-B0E3D43B1A8B}"/>
              </a:ext>
              <a:ext uri="{C183D7F6-B498-43B3-948B-1728B52AA6E4}">
                <adec:decorative xmlns:adec="http://schemas.microsoft.com/office/drawing/2017/decorative" val="1"/>
              </a:ext>
            </a:extLst>
          </p:cNvPr>
          <p:cNvCxnSpPr>
            <a:cxnSpLocks/>
          </p:cNvCxnSpPr>
          <p:nvPr>
            <p:custDataLst>
              <p:tags r:id="rId17"/>
            </p:custDataLst>
          </p:nvPr>
        </p:nvCxnSpPr>
        <p:spPr>
          <a:xfrm>
            <a:off x="8122386" y="3326901"/>
            <a:ext cx="698253" cy="4320"/>
          </a:xfrm>
          <a:prstGeom prst="line">
            <a:avLst/>
          </a:prstGeom>
          <a:ln>
            <a:solidFill>
              <a:srgbClr val="B0AAA2"/>
            </a:solidFill>
            <a:prstDash val="lgDashDot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6B13C26-75A4-E661-3577-31D5076EE645}"/>
              </a:ext>
              <a:ext uri="{C183D7F6-B498-43B3-948B-1728B52AA6E4}">
                <adec:decorative xmlns:adec="http://schemas.microsoft.com/office/drawing/2017/decorative" val="1"/>
              </a:ext>
            </a:extLst>
          </p:cNvPr>
          <p:cNvCxnSpPr>
            <a:cxnSpLocks/>
          </p:cNvCxnSpPr>
          <p:nvPr>
            <p:custDataLst>
              <p:tags r:id="rId18"/>
            </p:custDataLst>
          </p:nvPr>
        </p:nvCxnSpPr>
        <p:spPr>
          <a:xfrm>
            <a:off x="8818082" y="3331221"/>
            <a:ext cx="0" cy="610042"/>
          </a:xfrm>
          <a:prstGeom prst="line">
            <a:avLst/>
          </a:prstGeom>
          <a:ln>
            <a:solidFill>
              <a:srgbClr val="B0AAA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E03E9DF-1A75-7113-AA2F-8CF1C3A127AE}"/>
              </a:ext>
              <a:ext uri="{C183D7F6-B498-43B3-948B-1728B52AA6E4}">
                <adec:decorative xmlns:adec="http://schemas.microsoft.com/office/drawing/2017/decorative" val="1"/>
              </a:ext>
            </a:extLst>
          </p:cNvPr>
          <p:cNvCxnSpPr>
            <a:cxnSpLocks/>
          </p:cNvCxnSpPr>
          <p:nvPr>
            <p:custDataLst>
              <p:tags r:id="rId19"/>
            </p:custDataLst>
          </p:nvPr>
        </p:nvCxnSpPr>
        <p:spPr>
          <a:xfrm>
            <a:off x="8818082" y="5143673"/>
            <a:ext cx="0" cy="244422"/>
          </a:xfrm>
          <a:prstGeom prst="line">
            <a:avLst/>
          </a:prstGeom>
          <a:noFill/>
          <a:ln w="6350" cap="flat" cmpd="sng" algn="ctr">
            <a:solidFill>
              <a:schemeClr val="tx1"/>
            </a:solidFill>
            <a:prstDash val="solid"/>
            <a:miter lim="800000"/>
          </a:ln>
          <a:effectLst/>
        </p:spPr>
      </p:cxnSp>
      <p:sp>
        <p:nvSpPr>
          <p:cNvPr id="4" name="Slide Number Placeholder 3">
            <a:extLst>
              <a:ext uri="{FF2B5EF4-FFF2-40B4-BE49-F238E27FC236}">
                <a16:creationId xmlns:a16="http://schemas.microsoft.com/office/drawing/2014/main" id="{308CCF69-8E67-9605-261D-044D2BB0DA42}"/>
              </a:ext>
            </a:extLst>
          </p:cNvPr>
          <p:cNvSpPr>
            <a:spLocks noGrp="1"/>
          </p:cNvSpPr>
          <p:nvPr>
            <p:ph type="sldNum" sz="quarter" idx="12"/>
          </p:nvPr>
        </p:nvSpPr>
        <p:spPr/>
        <p:txBody>
          <a:bodyPr/>
          <a:lstStyle/>
          <a:p>
            <a:fld id="{CB8C0070-AC95-4E25-AAB3-0DDC6EE6265B}" type="slidenum">
              <a:rPr lang="fr-CA" noProof="0" smtClean="0"/>
              <a:pPr/>
              <a:t>6</a:t>
            </a:fld>
            <a:endParaRPr lang="fr-CA" noProof="0" dirty="0"/>
          </a:p>
        </p:txBody>
      </p:sp>
    </p:spTree>
    <p:extLst>
      <p:ext uri="{BB962C8B-B14F-4D97-AF65-F5344CB8AC3E}">
        <p14:creationId xmlns:p14="http://schemas.microsoft.com/office/powerpoint/2010/main" val="56522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6" grpId="0" animBg="1"/>
      <p:bldP spid="62"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BB128-5F0A-64DA-10E8-F834930FE3BB}"/>
              </a:ext>
            </a:extLst>
          </p:cNvPr>
          <p:cNvSpPr>
            <a:spLocks noGrp="1"/>
          </p:cNvSpPr>
          <p:nvPr>
            <p:ph type="title"/>
            <p:custDataLst>
              <p:tags r:id="rId1"/>
            </p:custDataLst>
          </p:nvPr>
        </p:nvSpPr>
        <p:spPr>
          <a:xfrm>
            <a:off x="360000" y="324000"/>
            <a:ext cx="9601200" cy="1131569"/>
          </a:xfrm>
        </p:spPr>
        <p:txBody>
          <a:bodyPr/>
          <a:lstStyle/>
          <a:p>
            <a:r>
              <a:rPr lang="fr-CA" sz="4000" noProof="0" dirty="0">
                <a:solidFill>
                  <a:srgbClr val="020202"/>
                </a:solidFill>
              </a:rPr>
              <a:t>Options forfaitaires </a:t>
            </a:r>
            <a:r>
              <a:rPr lang="fr-CA" sz="2800" noProof="0" dirty="0">
                <a:solidFill>
                  <a:srgbClr val="020202"/>
                </a:solidFill>
              </a:rPr>
              <a:t>à la cessation d’emploi  </a:t>
            </a:r>
          </a:p>
        </p:txBody>
      </p:sp>
      <p:sp>
        <p:nvSpPr>
          <p:cNvPr id="7" name="TextBox 6">
            <a:extLst>
              <a:ext uri="{FF2B5EF4-FFF2-40B4-BE49-F238E27FC236}">
                <a16:creationId xmlns:a16="http://schemas.microsoft.com/office/drawing/2014/main" id="{AF2D1DF5-4910-6BD2-FDA9-AC6A785FCA1F}"/>
              </a:ext>
            </a:extLst>
          </p:cNvPr>
          <p:cNvSpPr txBox="1"/>
          <p:nvPr>
            <p:custDataLst>
              <p:tags r:id="rId2"/>
            </p:custDataLst>
          </p:nvPr>
        </p:nvSpPr>
        <p:spPr>
          <a:xfrm>
            <a:off x="761331" y="2088682"/>
            <a:ext cx="96035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b="1" noProof="0" dirty="0">
                <a:solidFill>
                  <a:srgbClr val="020202"/>
                </a:solidFill>
                <a:ea typeface="Malgun Gothic"/>
                <a:cs typeface="Arial"/>
              </a:rPr>
              <a:t>Remboursement des cotisations (avec intérêts):</a:t>
            </a:r>
            <a:r>
              <a:rPr lang="fr-CA" sz="2400" noProof="0" dirty="0">
                <a:solidFill>
                  <a:srgbClr val="020202"/>
                </a:solidFill>
                <a:ea typeface="Malgun Gothic"/>
                <a:cs typeface="Arial"/>
              </a:rPr>
              <a:t> </a:t>
            </a:r>
          </a:p>
          <a:p>
            <a:pPr marL="342900" indent="-342900">
              <a:buFont typeface="Arial" panose="020B0604020202020204" pitchFamily="34" charset="0"/>
              <a:buChar char="•"/>
            </a:pPr>
            <a:r>
              <a:rPr lang="fr-CA" sz="2400" noProof="0" dirty="0">
                <a:solidFill>
                  <a:srgbClr val="020202"/>
                </a:solidFill>
                <a:ea typeface="Malgun Gothic"/>
                <a:cs typeface="Arial"/>
              </a:rPr>
              <a:t>Tout âge avec moins de 2 ans de service ouvrant droit à pension</a:t>
            </a:r>
            <a:r>
              <a:rPr lang="fr-CA" sz="2400" noProof="0" dirty="0">
                <a:solidFill>
                  <a:schemeClr val="bg1"/>
                </a:solidFill>
                <a:latin typeface="Arial"/>
                <a:ea typeface="Malgun Gothic"/>
                <a:cs typeface="Arial"/>
              </a:rPr>
              <a:t>.</a:t>
            </a:r>
          </a:p>
        </p:txBody>
      </p:sp>
      <p:sp>
        <p:nvSpPr>
          <p:cNvPr id="3" name="TextBox 2">
            <a:extLst>
              <a:ext uri="{FF2B5EF4-FFF2-40B4-BE49-F238E27FC236}">
                <a16:creationId xmlns:a16="http://schemas.microsoft.com/office/drawing/2014/main" id="{D36583EA-1C62-CC23-20CE-1E6BB71CD7F9}"/>
              </a:ext>
            </a:extLst>
          </p:cNvPr>
          <p:cNvSpPr txBox="1"/>
          <p:nvPr>
            <p:custDataLst>
              <p:tags r:id="rId3"/>
            </p:custDataLst>
          </p:nvPr>
        </p:nvSpPr>
        <p:spPr>
          <a:xfrm>
            <a:off x="762000" y="3535680"/>
            <a:ext cx="60045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b="1" noProof="0" dirty="0">
                <a:solidFill>
                  <a:srgbClr val="000000"/>
                </a:solidFill>
                <a:cs typeface="Arial"/>
              </a:rPr>
              <a:t>Valeur de transfert</a:t>
            </a:r>
            <a:endParaRPr lang="fr-CA" sz="2400" noProof="0" dirty="0">
              <a:solidFill>
                <a:srgbClr val="0C1E2B"/>
              </a:solidFill>
              <a:cs typeface="Arial"/>
            </a:endParaRPr>
          </a:p>
        </p:txBody>
      </p:sp>
      <p:sp>
        <p:nvSpPr>
          <p:cNvPr id="5" name="TextBox 4">
            <a:extLst>
              <a:ext uri="{FF2B5EF4-FFF2-40B4-BE49-F238E27FC236}">
                <a16:creationId xmlns:a16="http://schemas.microsoft.com/office/drawing/2014/main" id="{B5CC3BF0-6464-04EF-CECD-C3F2F0EFDAD2}"/>
              </a:ext>
            </a:extLst>
          </p:cNvPr>
          <p:cNvSpPr txBox="1"/>
          <p:nvPr>
            <p:custDataLst>
              <p:tags r:id="rId4"/>
            </p:custDataLst>
          </p:nvPr>
        </p:nvSpPr>
        <p:spPr>
          <a:xfrm>
            <a:off x="762000" y="4033520"/>
            <a:ext cx="4673600" cy="1200329"/>
          </a:xfrm>
          <a:prstGeom prst="rect">
            <a:avLst/>
          </a:prstGeom>
          <a:solidFill>
            <a:srgbClr val="00C2F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noProof="0" dirty="0">
                <a:cs typeface="Arial"/>
              </a:rPr>
              <a:t>GR1 - moins de 50 ans avec 2 ans ou plus de </a:t>
            </a:r>
            <a:r>
              <a:rPr lang="fr-CA" sz="2400" noProof="0" dirty="0">
                <a:solidFill>
                  <a:srgbClr val="0C1E2B"/>
                </a:solidFill>
                <a:latin typeface="Arial"/>
                <a:ea typeface="Malgun Gothic"/>
                <a:cs typeface="Arial"/>
              </a:rPr>
              <a:t>service ouvrant droit à pension</a:t>
            </a:r>
            <a:r>
              <a:rPr lang="fr-CA" sz="2400" noProof="0" dirty="0">
                <a:solidFill>
                  <a:srgbClr val="00C2F3"/>
                </a:solidFill>
                <a:latin typeface="Arial"/>
                <a:ea typeface="Malgun Gothic"/>
                <a:cs typeface="Arial"/>
              </a:rPr>
              <a:t>.</a:t>
            </a:r>
            <a:endParaRPr lang="fr-CA" sz="2400" noProof="0" dirty="0">
              <a:solidFill>
                <a:srgbClr val="00C2F3"/>
              </a:solidFill>
              <a:cs typeface="Arial"/>
            </a:endParaRPr>
          </a:p>
        </p:txBody>
      </p:sp>
      <p:sp>
        <p:nvSpPr>
          <p:cNvPr id="9" name="TextBox 8">
            <a:extLst>
              <a:ext uri="{FF2B5EF4-FFF2-40B4-BE49-F238E27FC236}">
                <a16:creationId xmlns:a16="http://schemas.microsoft.com/office/drawing/2014/main" id="{B234E6F2-05FB-8B8C-4443-8EDF3B2029E8}"/>
              </a:ext>
            </a:extLst>
          </p:cNvPr>
          <p:cNvSpPr txBox="1"/>
          <p:nvPr>
            <p:custDataLst>
              <p:tags r:id="rId5"/>
            </p:custDataLst>
          </p:nvPr>
        </p:nvSpPr>
        <p:spPr>
          <a:xfrm>
            <a:off x="5659120" y="4033520"/>
            <a:ext cx="4672800" cy="1200329"/>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noProof="0" dirty="0">
                <a:cs typeface="Arial"/>
              </a:rPr>
              <a:t>GR2 - moins de 55 ans avec 2 ans ou plus de </a:t>
            </a:r>
            <a:r>
              <a:rPr lang="fr-CA" sz="2400" noProof="0" dirty="0">
                <a:solidFill>
                  <a:srgbClr val="0C1E2B"/>
                </a:solidFill>
                <a:latin typeface="Arial"/>
                <a:ea typeface="Malgun Gothic"/>
                <a:cs typeface="Arial"/>
              </a:rPr>
              <a:t>service ouvrant droit à pension</a:t>
            </a:r>
            <a:r>
              <a:rPr lang="fr-CA" sz="2400" noProof="0" dirty="0">
                <a:solidFill>
                  <a:srgbClr val="C3D941"/>
                </a:solidFill>
                <a:latin typeface="Arial"/>
                <a:ea typeface="Malgun Gothic"/>
                <a:cs typeface="Arial"/>
              </a:rPr>
              <a:t>.</a:t>
            </a:r>
            <a:endParaRPr lang="fr-CA" sz="2400" noProof="0" dirty="0">
              <a:solidFill>
                <a:srgbClr val="C3D941"/>
              </a:solidFill>
              <a:cs typeface="Arial"/>
            </a:endParaRPr>
          </a:p>
        </p:txBody>
      </p:sp>
      <p:sp>
        <p:nvSpPr>
          <p:cNvPr id="4" name="Slide Number Placeholder 3">
            <a:extLst>
              <a:ext uri="{FF2B5EF4-FFF2-40B4-BE49-F238E27FC236}">
                <a16:creationId xmlns:a16="http://schemas.microsoft.com/office/drawing/2014/main" id="{2B0509F7-6C86-9E0B-062F-DCB9F78B29FE}"/>
              </a:ext>
            </a:extLst>
          </p:cNvPr>
          <p:cNvSpPr>
            <a:spLocks noGrp="1"/>
          </p:cNvSpPr>
          <p:nvPr>
            <p:ph type="sldNum" sz="quarter" idx="12"/>
          </p:nvPr>
        </p:nvSpPr>
        <p:spPr/>
        <p:txBody>
          <a:bodyPr/>
          <a:lstStyle/>
          <a:p>
            <a:fld id="{CB8C0070-AC95-4E25-AAB3-0DDC6EE6265B}" type="slidenum">
              <a:rPr lang="fr-CA" noProof="0" smtClean="0"/>
              <a:t>7</a:t>
            </a:fld>
            <a:endParaRPr lang="fr-CA" noProof="0" dirty="0"/>
          </a:p>
        </p:txBody>
      </p:sp>
    </p:spTree>
    <p:extLst>
      <p:ext uri="{BB962C8B-B14F-4D97-AF65-F5344CB8AC3E}">
        <p14:creationId xmlns:p14="http://schemas.microsoft.com/office/powerpoint/2010/main" val="158065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4495-0140-8206-7F25-418244C17340}"/>
              </a:ext>
            </a:extLst>
          </p:cNvPr>
          <p:cNvSpPr>
            <a:spLocks noGrp="1"/>
          </p:cNvSpPr>
          <p:nvPr>
            <p:ph type="title"/>
            <p:custDataLst>
              <p:tags r:id="rId1"/>
            </p:custDataLst>
          </p:nvPr>
        </p:nvSpPr>
        <p:spPr>
          <a:xfrm>
            <a:off x="360000" y="324000"/>
            <a:ext cx="9601200" cy="1131569"/>
          </a:xfrm>
        </p:spPr>
        <p:txBody>
          <a:bodyPr>
            <a:noAutofit/>
          </a:bodyPr>
          <a:lstStyle/>
          <a:p>
            <a:r>
              <a:rPr lang="fr-CA" sz="4000" noProof="0" dirty="0">
                <a:solidFill>
                  <a:srgbClr val="020202"/>
                </a:solidFill>
              </a:rPr>
              <a:t>Option forfaitaire: </a:t>
            </a:r>
            <a:r>
              <a:rPr lang="fr-CA" sz="2800" noProof="0" dirty="0">
                <a:solidFill>
                  <a:srgbClr val="020202"/>
                </a:solidFill>
              </a:rPr>
              <a:t>Valeur de transfert</a:t>
            </a:r>
          </a:p>
        </p:txBody>
      </p:sp>
      <p:sp>
        <p:nvSpPr>
          <p:cNvPr id="5" name="TextBox 4">
            <a:extLst>
              <a:ext uri="{FF2B5EF4-FFF2-40B4-BE49-F238E27FC236}">
                <a16:creationId xmlns:a16="http://schemas.microsoft.com/office/drawing/2014/main" id="{5F7B0A57-F1E8-C2E9-F722-5706A1955192}"/>
              </a:ext>
            </a:extLst>
          </p:cNvPr>
          <p:cNvSpPr txBox="1"/>
          <p:nvPr>
            <p:custDataLst>
              <p:tags r:id="rId2"/>
            </p:custDataLst>
          </p:nvPr>
        </p:nvSpPr>
        <p:spPr>
          <a:xfrm>
            <a:off x="548640" y="1565997"/>
            <a:ext cx="6598609" cy="1107996"/>
          </a:xfrm>
          <a:prstGeom prst="rect">
            <a:avLst/>
          </a:prstGeom>
          <a:noFill/>
        </p:spPr>
        <p:txBody>
          <a:bodyPr wrap="square" lIns="91440" tIns="45720" rIns="91440" bIns="45720" rtlCol="0" anchor="t">
            <a:spAutoFit/>
          </a:bodyPr>
          <a:lstStyle/>
          <a:p>
            <a:pPr marL="800100" lvl="1" indent="-342900">
              <a:buSzPct val="75000"/>
              <a:buFont typeface="Arial"/>
              <a:buChar char="•"/>
            </a:pPr>
            <a:r>
              <a:rPr lang="fr-CA" sz="2400" noProof="0" dirty="0">
                <a:solidFill>
                  <a:srgbClr val="020202"/>
                </a:solidFill>
              </a:rPr>
              <a:t>Valeur actuelle de vos prestations futures</a:t>
            </a:r>
            <a:r>
              <a:rPr lang="fr-CA" sz="2400" noProof="0" dirty="0"/>
              <a:t> </a:t>
            </a:r>
            <a:endParaRPr lang="fr-CA" noProof="0" dirty="0">
              <a:cs typeface="Arial"/>
            </a:endParaRPr>
          </a:p>
          <a:p>
            <a:pPr marL="342900" indent="-342900">
              <a:buSzPct val="75000"/>
              <a:buFont typeface="Arial"/>
              <a:buChar char="•"/>
            </a:pPr>
            <a:r>
              <a:rPr lang="fr-CA" sz="2400" noProof="0" dirty="0">
                <a:solidFill>
                  <a:schemeClr val="bg1"/>
                </a:solidFill>
              </a:rPr>
              <a:t>.</a:t>
            </a:r>
            <a:endParaRPr lang="fr-CA" noProof="0" dirty="0">
              <a:solidFill>
                <a:schemeClr val="bg1"/>
              </a:solidFill>
              <a:cs typeface="Arial"/>
            </a:endParaRPr>
          </a:p>
          <a:p>
            <a:endParaRPr lang="fr-CA" noProof="0" dirty="0"/>
          </a:p>
        </p:txBody>
      </p:sp>
      <p:sp>
        <p:nvSpPr>
          <p:cNvPr id="3" name="TextBox 2">
            <a:extLst>
              <a:ext uri="{FF2B5EF4-FFF2-40B4-BE49-F238E27FC236}">
                <a16:creationId xmlns:a16="http://schemas.microsoft.com/office/drawing/2014/main" id="{36D30DC5-C3D0-EDE3-B4BB-077BF2F219D5}"/>
              </a:ext>
            </a:extLst>
          </p:cNvPr>
          <p:cNvSpPr txBox="1"/>
          <p:nvPr>
            <p:custDataLst>
              <p:tags r:id="rId3"/>
            </p:custDataLst>
          </p:nvPr>
        </p:nvSpPr>
        <p:spPr>
          <a:xfrm>
            <a:off x="1424290" y="2362328"/>
            <a:ext cx="8536910" cy="1699696"/>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kern="0" noProof="0" dirty="0">
                <a:solidFill>
                  <a:schemeClr val="bg1"/>
                </a:solidFill>
                <a:cs typeface="Arial" panose="020B0604020202020204" pitchFamily="34" charset="0"/>
              </a:rPr>
              <a:t>Montant dans la limite fiscale doit être transféré soit à: </a:t>
            </a:r>
            <a:endParaRPr lang="fr-CA" sz="2400" noProof="0" dirty="0">
              <a:solidFill>
                <a:schemeClr val="bg1"/>
              </a:solidFill>
              <a:cs typeface="Arial" panose="020B0604020202020204" pitchFamily="34" charset="0"/>
            </a:endParaRPr>
          </a:p>
          <a:p>
            <a:pPr marL="342900" lvl="0" indent="-254000" algn="l">
              <a:lnSpc>
                <a:spcPct val="115000"/>
              </a:lnSpc>
              <a:spcAft>
                <a:spcPts val="0"/>
              </a:spcAft>
              <a:buFont typeface="Arial" panose="020B0604020202020204" pitchFamily="34" charset="0"/>
              <a:buChar char="•"/>
            </a:pPr>
            <a:r>
              <a:rPr kumimoji="0" lang="fr-CA" sz="2400" b="0" i="0" u="none" strike="noStrike" kern="1200" cap="none" normalizeH="0" baseline="0" noProof="0" dirty="0">
                <a:ln>
                  <a:noFill/>
                </a:ln>
                <a:solidFill>
                  <a:schemeClr val="bg1"/>
                </a:solidFill>
                <a:effectLst/>
                <a:cs typeface="Arial" panose="020B0604020202020204" pitchFamily="34" charset="0"/>
              </a:rPr>
              <a:t>Régime enregistré d’épargne-retraite (REER) immobilisé</a:t>
            </a:r>
          </a:p>
          <a:p>
            <a:pPr marL="342900" lvl="0" indent="-254000" algn="l" defTabSz="914400" rtl="0" eaLnBrk="1" latinLnBrk="0" hangingPunct="1">
              <a:lnSpc>
                <a:spcPct val="115000"/>
              </a:lnSpc>
              <a:spcAft>
                <a:spcPts val="0"/>
              </a:spcAft>
              <a:buFont typeface="Arial" panose="020B0604020202020204" pitchFamily="34" charset="0"/>
              <a:buChar char="•"/>
            </a:pPr>
            <a:r>
              <a:rPr kumimoji="0" lang="fr-CA" sz="2400" b="0" i="0" u="none" strike="noStrike" kern="1200" cap="none" normalizeH="0" baseline="0" noProof="0" dirty="0">
                <a:ln>
                  <a:noFill/>
                </a:ln>
                <a:solidFill>
                  <a:schemeClr val="bg1"/>
                </a:solidFill>
                <a:effectLst/>
                <a:cs typeface="Arial" panose="020B0604020202020204" pitchFamily="34" charset="0"/>
              </a:rPr>
              <a:t>Régime de retraite agréé </a:t>
            </a:r>
          </a:p>
          <a:p>
            <a:pPr marL="342900" lvl="0" indent="-254000" algn="l" defTabSz="914400" rtl="0" eaLnBrk="1" latinLnBrk="0" hangingPunct="1">
              <a:lnSpc>
                <a:spcPct val="115000"/>
              </a:lnSpc>
              <a:spcAft>
                <a:spcPts val="0"/>
              </a:spcAft>
              <a:buFont typeface="Arial" panose="020B0604020202020204" pitchFamily="34" charset="0"/>
              <a:buChar char="•"/>
            </a:pPr>
            <a:r>
              <a:rPr kumimoji="0" lang="fr-CA" sz="2400" b="0" i="0" u="none" strike="noStrike" kern="1200" cap="none" normalizeH="0" baseline="0" noProof="0" dirty="0">
                <a:ln>
                  <a:noFill/>
                </a:ln>
                <a:solidFill>
                  <a:schemeClr val="bg1"/>
                </a:solidFill>
                <a:effectLst/>
                <a:cs typeface="Arial" panose="020B0604020202020204" pitchFamily="34" charset="0"/>
              </a:rPr>
              <a:t>L’achat d’une rente viagère</a:t>
            </a:r>
          </a:p>
        </p:txBody>
      </p:sp>
      <p:sp>
        <p:nvSpPr>
          <p:cNvPr id="6" name="TextBox 5">
            <a:extLst>
              <a:ext uri="{FF2B5EF4-FFF2-40B4-BE49-F238E27FC236}">
                <a16:creationId xmlns:a16="http://schemas.microsoft.com/office/drawing/2014/main" id="{7F2125C2-4F1C-3750-ADCE-E16327D0D378}"/>
              </a:ext>
            </a:extLst>
          </p:cNvPr>
          <p:cNvSpPr txBox="1"/>
          <p:nvPr>
            <p:custDataLst>
              <p:tags r:id="rId4"/>
            </p:custDataLst>
          </p:nvPr>
        </p:nvSpPr>
        <p:spPr>
          <a:xfrm>
            <a:off x="1424290" y="4359339"/>
            <a:ext cx="8536910" cy="1699696"/>
          </a:xfrm>
          <a:prstGeom prst="rect">
            <a:avLst/>
          </a:prstGeom>
          <a:solidFill>
            <a:srgbClr val="4B4F59">
              <a:alpha val="74902"/>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0488" indent="0"/>
            <a:r>
              <a:rPr lang="fr-CA" sz="2400" noProof="0" dirty="0">
                <a:solidFill>
                  <a:schemeClr val="bg1"/>
                </a:solidFill>
                <a:cs typeface="Arial" panose="020B0604020202020204" pitchFamily="34" charset="0"/>
              </a:rPr>
              <a:t>Montant au-delà de la limite fiscale</a:t>
            </a:r>
          </a:p>
          <a:p>
            <a:pPr marL="342900" indent="-254000" algn="l" defTabSz="914400" rtl="0" eaLnBrk="1" latinLnBrk="0" hangingPunct="1">
              <a:lnSpc>
                <a:spcPct val="115000"/>
              </a:lnSpc>
              <a:spcAft>
                <a:spcPts val="0"/>
              </a:spcAft>
              <a:buFont typeface="Arial" panose="020B0604020202020204" pitchFamily="34" charset="0"/>
              <a:buChar char="•"/>
            </a:pPr>
            <a:r>
              <a:rPr lang="fr-CA" sz="2400" b="0" noProof="0" dirty="0">
                <a:solidFill>
                  <a:schemeClr val="bg1"/>
                </a:solidFill>
                <a:cs typeface="Arial" panose="020B0604020202020204" pitchFamily="34" charset="0"/>
              </a:rPr>
              <a:t>Payé</a:t>
            </a:r>
            <a:r>
              <a:rPr lang="fr-CA" sz="2400" b="0" baseline="0" noProof="0" dirty="0">
                <a:solidFill>
                  <a:schemeClr val="bg1"/>
                </a:solidFill>
                <a:cs typeface="Arial" panose="020B0604020202020204" pitchFamily="34" charset="0"/>
              </a:rPr>
              <a:t> à</a:t>
            </a:r>
            <a:r>
              <a:rPr lang="fr-CA" sz="2400" noProof="0" dirty="0">
                <a:solidFill>
                  <a:schemeClr val="bg1"/>
                </a:solidFill>
                <a:cs typeface="Arial" panose="020B0604020202020204" pitchFamily="34" charset="0"/>
              </a:rPr>
              <a:t> v</a:t>
            </a:r>
            <a:r>
              <a:rPr kumimoji="0" lang="fr-CA" sz="2400" b="0" i="0" u="none" strike="noStrike" kern="1200" cap="none" normalizeH="0" baseline="0" noProof="0" dirty="0">
                <a:ln>
                  <a:noFill/>
                </a:ln>
                <a:solidFill>
                  <a:schemeClr val="bg1"/>
                </a:solidFill>
                <a:effectLst/>
                <a:cs typeface="Arial" panose="020B0604020202020204" pitchFamily="34" charset="0"/>
              </a:rPr>
              <a:t>ous (et imposé à la source)</a:t>
            </a:r>
          </a:p>
          <a:p>
            <a:pPr marL="342900" indent="-254000" algn="l" defTabSz="914400" rtl="0" eaLnBrk="1" latinLnBrk="0" hangingPunct="1">
              <a:lnSpc>
                <a:spcPct val="115000"/>
              </a:lnSpc>
              <a:spcAft>
                <a:spcPts val="0"/>
              </a:spcAft>
              <a:buFont typeface="Arial" panose="020B0604020202020204" pitchFamily="34" charset="0"/>
              <a:buChar char="•"/>
            </a:pPr>
            <a:r>
              <a:rPr kumimoji="0" lang="fr-CA" sz="2400" b="0" i="0" u="none" strike="noStrike" kern="1200" cap="none" normalizeH="0" baseline="0" noProof="0" dirty="0">
                <a:ln>
                  <a:noFill/>
                </a:ln>
                <a:solidFill>
                  <a:schemeClr val="bg1"/>
                </a:solidFill>
                <a:effectLst/>
                <a:cs typeface="Arial" panose="020B0604020202020204" pitchFamily="34" charset="0"/>
              </a:rPr>
              <a:t>Votre REER (si droits de cotisations suffisants)</a:t>
            </a:r>
          </a:p>
          <a:p>
            <a:pPr marL="342900" indent="-254000" algn="l" defTabSz="914400" rtl="0" eaLnBrk="1" latinLnBrk="0" hangingPunct="1">
              <a:lnSpc>
                <a:spcPct val="115000"/>
              </a:lnSpc>
              <a:spcAft>
                <a:spcPts val="0"/>
              </a:spcAft>
              <a:buFont typeface="Arial" panose="020B0604020202020204" pitchFamily="34" charset="0"/>
              <a:buChar char="•"/>
            </a:pPr>
            <a:r>
              <a:rPr kumimoji="0" lang="fr-CA" sz="2400" b="0" i="0" u="none" strike="noStrike" kern="1200" cap="none" normalizeH="0" baseline="0" noProof="0" dirty="0">
                <a:ln>
                  <a:noFill/>
                </a:ln>
                <a:solidFill>
                  <a:schemeClr val="bg1"/>
                </a:solidFill>
                <a:effectLst/>
                <a:cs typeface="Arial" panose="020B0604020202020204" pitchFamily="34" charset="0"/>
              </a:rPr>
              <a:t>Les deux </a:t>
            </a:r>
            <a:r>
              <a:rPr lang="fr-CA" sz="2400" kern="0" noProof="0" dirty="0">
                <a:solidFill>
                  <a:schemeClr val="bg1"/>
                </a:solidFill>
                <a:cs typeface="Arial" panose="020B0604020202020204" pitchFamily="34" charset="0"/>
              </a:rPr>
              <a:t> </a:t>
            </a:r>
            <a:endParaRPr lang="fr-CA" sz="2400" kern="0" noProof="0" dirty="0">
              <a:solidFill>
                <a:schemeClr val="bg1"/>
              </a:solidFill>
              <a:ea typeface="Malgun Gothic"/>
              <a:cs typeface="Arial" panose="020B0604020202020204" pitchFamily="34" charset="0"/>
            </a:endParaRPr>
          </a:p>
        </p:txBody>
      </p:sp>
      <p:sp>
        <p:nvSpPr>
          <p:cNvPr id="4" name="Slide Number Placeholder 3">
            <a:extLst>
              <a:ext uri="{FF2B5EF4-FFF2-40B4-BE49-F238E27FC236}">
                <a16:creationId xmlns:a16="http://schemas.microsoft.com/office/drawing/2014/main" id="{96A299A8-D32F-C822-9067-66966094EDE2}"/>
              </a:ext>
            </a:extLst>
          </p:cNvPr>
          <p:cNvSpPr>
            <a:spLocks noGrp="1"/>
          </p:cNvSpPr>
          <p:nvPr>
            <p:ph type="sldNum" sz="quarter" idx="12"/>
          </p:nvPr>
        </p:nvSpPr>
        <p:spPr/>
        <p:txBody>
          <a:bodyPr/>
          <a:lstStyle/>
          <a:p>
            <a:fld id="{CB8C0070-AC95-4E25-AAB3-0DDC6EE6265B}" type="slidenum">
              <a:rPr lang="fr-CA" noProof="0" smtClean="0"/>
              <a:t>8</a:t>
            </a:fld>
            <a:endParaRPr lang="fr-CA" noProof="0" dirty="0"/>
          </a:p>
        </p:txBody>
      </p:sp>
    </p:spTree>
    <p:extLst>
      <p:ext uri="{BB962C8B-B14F-4D97-AF65-F5344CB8AC3E}">
        <p14:creationId xmlns:p14="http://schemas.microsoft.com/office/powerpoint/2010/main" val="211467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281E-03AE-CE2E-CCA1-75A6E3DB1DED}"/>
              </a:ext>
            </a:extLst>
          </p:cNvPr>
          <p:cNvSpPr>
            <a:spLocks noGrp="1"/>
          </p:cNvSpPr>
          <p:nvPr>
            <p:ph type="title"/>
            <p:custDataLst>
              <p:tags r:id="rId1"/>
            </p:custDataLst>
          </p:nvPr>
        </p:nvSpPr>
        <p:spPr>
          <a:xfrm>
            <a:off x="360000" y="324000"/>
            <a:ext cx="10353493" cy="779462"/>
          </a:xfrm>
        </p:spPr>
        <p:txBody>
          <a:bodyPr>
            <a:noAutofit/>
          </a:bodyPr>
          <a:lstStyle/>
          <a:p>
            <a:r>
              <a:rPr lang="fr-CA" noProof="0" dirty="0">
                <a:solidFill>
                  <a:srgbClr val="020202"/>
                </a:solidFill>
              </a:rPr>
              <a:t>Option mensuelle: </a:t>
            </a:r>
            <a:r>
              <a:rPr lang="fr-CA" sz="2800" noProof="0" dirty="0">
                <a:solidFill>
                  <a:srgbClr val="020202"/>
                </a:solidFill>
              </a:rPr>
              <a:t>Non réduite (Pension immédiate)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DBE6CA8-4C2E-4BD4-849E-D6C233999F5D}"/>
                  </a:ext>
                </a:extLst>
              </p:cNvPr>
              <p:cNvSpPr txBox="1"/>
              <p:nvPr>
                <p:custDataLst>
                  <p:tags r:id="rId2"/>
                </p:custDataLst>
              </p:nvPr>
            </p:nvSpPr>
            <p:spPr>
              <a:xfrm>
                <a:off x="1159297" y="1362931"/>
                <a:ext cx="8667991" cy="1708160"/>
              </a:xfrm>
              <a:prstGeom prst="rect">
                <a:avLst/>
              </a:prstGeom>
              <a:solidFill>
                <a:srgbClr val="00C2F3"/>
              </a:solidFill>
            </p:spPr>
            <p:txBody>
              <a:bodyPr wrap="square" lIns="91440" tIns="45720" rIns="91440" bIns="45720" rtlCol="0" anchor="t">
                <a:spAutoFit/>
              </a:bodyPr>
              <a:lstStyle/>
              <a:p>
                <a:pPr>
                  <a:spcAft>
                    <a:spcPts val="600"/>
                  </a:spcAft>
                  <a:buSzPct val="75000"/>
                </a:pPr>
                <a:r>
                  <a:rPr lang="fr-CA" sz="2200" noProof="0" dirty="0">
                    <a:solidFill>
                      <a:srgbClr val="020202"/>
                    </a:solidFill>
                  </a:rPr>
                  <a:t>GR1 Payable à:</a:t>
                </a:r>
                <a:endParaRPr lang="fr-CA" sz="2200" noProof="0" dirty="0">
                  <a:solidFill>
                    <a:srgbClr val="020202"/>
                  </a:solidFill>
                  <a:cs typeface="Arial"/>
                </a:endParaRPr>
              </a:p>
              <a:p>
                <a:pPr marL="342900">
                  <a:spcAft>
                    <a:spcPts val="600"/>
                  </a:spcAft>
                  <a:buFont typeface="Arial"/>
                  <a:buChar char="•"/>
                </a:pPr>
                <a:r>
                  <a:rPr lang="fr-CA" sz="2200" noProof="0" dirty="0">
                    <a:solidFill>
                      <a:srgbClr val="020202"/>
                    </a:solidFill>
                    <a:cs typeface="Arial"/>
                  </a:rPr>
                  <a:t>Âge 60+ avec 2 ans ou plus de service ouvrant droit à pension</a:t>
                </a:r>
                <a:r>
                  <a:rPr lang="fr-CA" sz="2200" noProof="0" dirty="0">
                    <a:solidFill>
                      <a:srgbClr val="00C2F3"/>
                    </a:solidFill>
                    <a:cs typeface="Arial"/>
                  </a:rPr>
                  <a:t>.</a:t>
                </a:r>
              </a:p>
              <a:p>
                <a:pPr marL="342900">
                  <a:spcAft>
                    <a:spcPts val="600"/>
                  </a:spcAft>
                  <a:buFont typeface="Arial"/>
                  <a:buChar char="•"/>
                </a:pPr>
                <a:r>
                  <a:rPr lang="fr-CA" sz="2200" noProof="0" dirty="0">
                    <a:solidFill>
                      <a:srgbClr val="020202"/>
                    </a:solidFill>
                    <a:cs typeface="Arial"/>
                  </a:rPr>
                  <a:t>Â</a:t>
                </a:r>
                <a:r>
                  <a:rPr lang="fr-CA" sz="2200" noProof="0" dirty="0">
                    <a:solidFill>
                      <a:srgbClr val="020202"/>
                    </a:solidFill>
                    <a:ea typeface="Malgun Gothic"/>
                    <a:cs typeface="Arial"/>
                  </a:rPr>
                  <a:t>ge 55+ avec 30 ans ou plus </a:t>
                </a:r>
                <a:r>
                  <a:rPr lang="fr-CA" sz="2200" noProof="0" dirty="0">
                    <a:solidFill>
                      <a:srgbClr val="020202"/>
                    </a:solidFill>
                    <a:cs typeface="Arial"/>
                  </a:rPr>
                  <a:t>de service ouvrant droit à pension</a:t>
                </a:r>
                <a:r>
                  <a:rPr lang="fr-CA" sz="2200" noProof="0" dirty="0">
                    <a:solidFill>
                      <a:srgbClr val="00C2F3"/>
                    </a:solidFill>
                    <a:cs typeface="Arial"/>
                  </a:rPr>
                  <a:t>.</a:t>
                </a:r>
                <a:endParaRPr lang="fr-CA" sz="2200" noProof="0" dirty="0">
                  <a:solidFill>
                    <a:srgbClr val="00C2F3"/>
                  </a:solidFill>
                  <a:ea typeface="Malgun Gothic"/>
                  <a:cs typeface="Arial"/>
                </a:endParaRPr>
              </a:p>
              <a:p>
                <a:pPr marL="342900" algn="ctr">
                  <a:spcAft>
                    <a:spcPts val="600"/>
                  </a:spcAft>
                </a:pPr>
                <a:r>
                  <a:rPr lang="fr-CA" sz="2200" b="1" kern="0" noProof="0" dirty="0">
                    <a:cs typeface="Calibri"/>
                  </a:rPr>
                  <a:t>Scénario</a:t>
                </a:r>
                <a:r>
                  <a:rPr lang="fr-CA" sz="2200" kern="0" noProof="0" dirty="0">
                    <a:cs typeface="Calibri"/>
                  </a:rPr>
                  <a:t> </a:t>
                </a:r>
                <a:r>
                  <a:rPr lang="fr-CA" sz="2200" b="1" noProof="0" dirty="0">
                    <a:ea typeface="Malgun Gothic"/>
                    <a:cs typeface="Arial"/>
                  </a:rPr>
                  <a:t>: 62/20 = 2 % x 20 x 72K</a:t>
                </a:r>
                <a:r>
                  <a:rPr lang="fr-CA" sz="2400" kern="0" noProof="0" dirty="0">
                    <a:solidFill>
                      <a:srgbClr val="000000"/>
                    </a:solidFill>
                    <a:ea typeface="Cambria Math" panose="02040503050406030204" pitchFamily="18" charset="0"/>
                    <a:cs typeface="Calibri" panose="020F0502020204030204" pitchFamily="34" charset="0"/>
                  </a:rPr>
                  <a:t> </a:t>
                </a:r>
                <a14:m>
                  <m:oMath xmlns:m="http://schemas.openxmlformats.org/officeDocument/2006/math">
                    <m:r>
                      <a:rPr lang="fr-CA" sz="2400" i="1" kern="0" noProof="0" smtClean="0">
                        <a:solidFill>
                          <a:srgbClr val="000000"/>
                        </a:solidFill>
                        <a:latin typeface="Cambria Math" panose="02040503050406030204" pitchFamily="18" charset="0"/>
                        <a:ea typeface="Cambria Math" panose="02040503050406030204" pitchFamily="18" charset="0"/>
                        <a:cs typeface="Calibri" panose="020F0502020204030204" pitchFamily="34" charset="0"/>
                      </a:rPr>
                      <m:t>÷ </m:t>
                    </m:r>
                  </m:oMath>
                </a14:m>
                <a:r>
                  <a:rPr lang="fr-CA" sz="2200" b="1" noProof="0" dirty="0">
                    <a:ea typeface="Malgun Gothic"/>
                    <a:cs typeface="Arial"/>
                  </a:rPr>
                  <a:t>12 = 2 400 $</a:t>
                </a:r>
                <a:r>
                  <a:rPr lang="fr-CA" sz="2200" noProof="0" dirty="0">
                    <a:solidFill>
                      <a:srgbClr val="00C2F3"/>
                    </a:solidFill>
                    <a:ea typeface="Malgun Gothic"/>
                    <a:cs typeface="Arial"/>
                  </a:rPr>
                  <a:t>.</a:t>
                </a:r>
              </a:p>
            </p:txBody>
          </p:sp>
        </mc:Choice>
        <mc:Fallback xmlns="">
          <p:sp>
            <p:nvSpPr>
              <p:cNvPr id="10" name="TextBox 9">
                <a:extLst>
                  <a:ext uri="{FF2B5EF4-FFF2-40B4-BE49-F238E27FC236}">
                    <a16:creationId xmlns:a16="http://schemas.microsoft.com/office/drawing/2014/main" id="{0DBE6CA8-4C2E-4BD4-849E-D6C233999F5D}"/>
                  </a:ext>
                </a:extLst>
              </p:cNvPr>
              <p:cNvSpPr txBox="1">
                <a:spLocks noRot="1" noChangeAspect="1" noMove="1" noResize="1" noEditPoints="1" noAdjustHandles="1" noChangeArrowheads="1" noChangeShapeType="1" noTextEdit="1"/>
              </p:cNvSpPr>
              <p:nvPr>
                <p:custDataLst>
                  <p:tags r:id="rId7"/>
                </p:custDataLst>
              </p:nvPr>
            </p:nvSpPr>
            <p:spPr>
              <a:xfrm>
                <a:off x="1159297" y="1362931"/>
                <a:ext cx="8667991" cy="1708160"/>
              </a:xfrm>
              <a:prstGeom prst="rect">
                <a:avLst/>
              </a:prstGeom>
              <a:blipFill>
                <a:blip r:embed="rId8"/>
                <a:stretch>
                  <a:fillRect l="-914" t="-2143" r="-211" b="-607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CE1DFD-D14F-D8DD-F8B8-85FF0BF021E4}"/>
                  </a:ext>
                </a:extLst>
              </p:cNvPr>
              <p:cNvSpPr txBox="1"/>
              <p:nvPr>
                <p:custDataLst>
                  <p:tags r:id="rId3"/>
                </p:custDataLst>
              </p:nvPr>
            </p:nvSpPr>
            <p:spPr>
              <a:xfrm>
                <a:off x="1159297" y="3432266"/>
                <a:ext cx="8667991" cy="1708160"/>
              </a:xfrm>
              <a:prstGeom prst="rect">
                <a:avLst/>
              </a:prstGeom>
              <a:solidFill>
                <a:srgbClr val="C3D941">
                  <a:alpha val="85000"/>
                </a:srgbClr>
              </a:solidFill>
            </p:spPr>
            <p:txBody>
              <a:bodyPr wrap="square" lIns="91440" tIns="45720" rIns="91440" bIns="45720" rtlCol="0" anchor="t">
                <a:spAutoFit/>
              </a:bodyPr>
              <a:lstStyle/>
              <a:p>
                <a:pPr>
                  <a:spcAft>
                    <a:spcPts val="600"/>
                  </a:spcAft>
                  <a:buSzPct val="75000"/>
                </a:pPr>
                <a:r>
                  <a:rPr lang="fr-CA" sz="2200" noProof="0" dirty="0">
                    <a:solidFill>
                      <a:srgbClr val="020202"/>
                    </a:solidFill>
                  </a:rPr>
                  <a:t>GR2 Payable à:</a:t>
                </a:r>
                <a:endParaRPr lang="fr-CA" sz="2200" noProof="0" dirty="0">
                  <a:solidFill>
                    <a:srgbClr val="020202"/>
                  </a:solidFill>
                  <a:cs typeface="Arial"/>
                </a:endParaRPr>
              </a:p>
              <a:p>
                <a:pPr marL="342900">
                  <a:spcAft>
                    <a:spcPts val="600"/>
                  </a:spcAft>
                  <a:buFont typeface="Arial"/>
                  <a:buChar char="•"/>
                </a:pPr>
                <a:r>
                  <a:rPr lang="fr-CA" sz="2200" noProof="0" dirty="0">
                    <a:solidFill>
                      <a:srgbClr val="020202"/>
                    </a:solidFill>
                    <a:cs typeface="Arial"/>
                  </a:rPr>
                  <a:t>Âge 65+ avec 2 ans ou plus de service ouvrant droit à pension</a:t>
                </a:r>
                <a:r>
                  <a:rPr lang="fr-CA" sz="2200" noProof="0" dirty="0">
                    <a:solidFill>
                      <a:srgbClr val="C3D941"/>
                    </a:solidFill>
                    <a:cs typeface="Arial"/>
                  </a:rPr>
                  <a:t>.</a:t>
                </a:r>
              </a:p>
              <a:p>
                <a:pPr marL="342900">
                  <a:spcAft>
                    <a:spcPts val="600"/>
                  </a:spcAft>
                  <a:buFont typeface="Arial"/>
                  <a:buChar char="•"/>
                </a:pPr>
                <a:r>
                  <a:rPr lang="fr-CA" sz="2200" noProof="0" dirty="0">
                    <a:solidFill>
                      <a:srgbClr val="020202"/>
                    </a:solidFill>
                    <a:cs typeface="Arial"/>
                  </a:rPr>
                  <a:t>Â</a:t>
                </a:r>
                <a:r>
                  <a:rPr lang="fr-CA" sz="2200" noProof="0" dirty="0">
                    <a:solidFill>
                      <a:srgbClr val="020202"/>
                    </a:solidFill>
                    <a:ea typeface="Malgun Gothic"/>
                    <a:cs typeface="Arial"/>
                  </a:rPr>
                  <a:t>ge 60+ avec 30 ans ou plus </a:t>
                </a:r>
                <a:r>
                  <a:rPr lang="fr-CA" sz="2200" noProof="0" dirty="0">
                    <a:solidFill>
                      <a:srgbClr val="020202"/>
                    </a:solidFill>
                    <a:cs typeface="Arial"/>
                  </a:rPr>
                  <a:t>de service ouvrant droit à pension</a:t>
                </a:r>
                <a:r>
                  <a:rPr lang="fr-CA" sz="2200" noProof="0" dirty="0">
                    <a:solidFill>
                      <a:srgbClr val="CFE35B"/>
                    </a:solidFill>
                    <a:latin typeface="Arial"/>
                    <a:ea typeface="Malgun Gothic"/>
                    <a:cs typeface="Arial"/>
                  </a:rPr>
                  <a:t>.</a:t>
                </a:r>
                <a:endParaRPr lang="fr-CA" sz="2200" noProof="0" dirty="0">
                  <a:ea typeface="Malgun Gothic"/>
                  <a:cs typeface="Arial"/>
                </a:endParaRPr>
              </a:p>
              <a:p>
                <a:pPr marL="342900" algn="ctr">
                  <a:spcAft>
                    <a:spcPts val="600"/>
                  </a:spcAft>
                </a:pPr>
                <a:r>
                  <a:rPr lang="fr-CA" sz="2200" b="1" kern="0" noProof="0" dirty="0">
                    <a:cs typeface="Calibri"/>
                  </a:rPr>
                  <a:t>Scénario </a:t>
                </a:r>
                <a:r>
                  <a:rPr lang="fr-CA" sz="2200" b="1" noProof="0" dirty="0">
                    <a:ea typeface="Malgun Gothic"/>
                    <a:cs typeface="Arial"/>
                  </a:rPr>
                  <a:t>: 60/30 = 2 % x 30 x 72K</a:t>
                </a:r>
                <a:r>
                  <a:rPr lang="fr-CA" sz="2400" kern="0" noProof="0" dirty="0">
                    <a:solidFill>
                      <a:srgbClr val="000000"/>
                    </a:solidFill>
                    <a:ea typeface="Cambria Math" panose="02040503050406030204" pitchFamily="18" charset="0"/>
                    <a:cs typeface="Calibri" panose="020F0502020204030204" pitchFamily="34" charset="0"/>
                  </a:rPr>
                  <a:t> </a:t>
                </a:r>
                <a14:m>
                  <m:oMath xmlns:m="http://schemas.openxmlformats.org/officeDocument/2006/math">
                    <m:r>
                      <a:rPr lang="fr-CA" sz="2400" i="1" kern="0" noProof="0" smtClean="0">
                        <a:solidFill>
                          <a:srgbClr val="000000"/>
                        </a:solidFill>
                        <a:latin typeface="Cambria Math" panose="02040503050406030204" pitchFamily="18" charset="0"/>
                        <a:ea typeface="Cambria Math" panose="02040503050406030204" pitchFamily="18" charset="0"/>
                        <a:cs typeface="Calibri" panose="020F0502020204030204" pitchFamily="34" charset="0"/>
                      </a:rPr>
                      <m:t>÷ </m:t>
                    </m:r>
                  </m:oMath>
                </a14:m>
                <a:r>
                  <a:rPr lang="fr-CA" sz="2200" b="1" noProof="0" dirty="0">
                    <a:ea typeface="Malgun Gothic"/>
                    <a:cs typeface="Arial"/>
                  </a:rPr>
                  <a:t>12 = 3 600 $</a:t>
                </a:r>
                <a:r>
                  <a:rPr lang="fr-CA" sz="2200" noProof="0" dirty="0">
                    <a:solidFill>
                      <a:srgbClr val="CFE35B"/>
                    </a:solidFill>
                    <a:ea typeface="Malgun Gothic"/>
                    <a:cs typeface="Arial"/>
                  </a:rPr>
                  <a:t>.</a:t>
                </a:r>
              </a:p>
            </p:txBody>
          </p:sp>
        </mc:Choice>
        <mc:Fallback xmlns="">
          <p:sp>
            <p:nvSpPr>
              <p:cNvPr id="3" name="TextBox 2">
                <a:extLst>
                  <a:ext uri="{FF2B5EF4-FFF2-40B4-BE49-F238E27FC236}">
                    <a16:creationId xmlns:a16="http://schemas.microsoft.com/office/drawing/2014/main" id="{E6CE1DFD-D14F-D8DD-F8B8-85FF0BF021E4}"/>
                  </a:ext>
                </a:extLst>
              </p:cNvPr>
              <p:cNvSpPr txBox="1">
                <a:spLocks noRot="1" noChangeAspect="1" noMove="1" noResize="1" noEditPoints="1" noAdjustHandles="1" noChangeArrowheads="1" noChangeShapeType="1" noTextEdit="1"/>
              </p:cNvSpPr>
              <p:nvPr>
                <p:custDataLst>
                  <p:tags r:id="rId9"/>
                </p:custDataLst>
              </p:nvPr>
            </p:nvSpPr>
            <p:spPr>
              <a:xfrm>
                <a:off x="1159297" y="3432266"/>
                <a:ext cx="8667991" cy="1708160"/>
              </a:xfrm>
              <a:prstGeom prst="rect">
                <a:avLst/>
              </a:prstGeom>
              <a:blipFill>
                <a:blip r:embed="rId10"/>
                <a:stretch>
                  <a:fillRect l="-914" t="-2143" r="-211" b="-6429"/>
                </a:stretch>
              </a:blipFill>
            </p:spPr>
            <p:txBody>
              <a:bodyPr/>
              <a:lstStyle/>
              <a:p>
                <a:r>
                  <a:rPr lang="en-CA">
                    <a:noFill/>
                  </a:rPr>
                  <a:t> </a:t>
                </a:r>
              </a:p>
            </p:txBody>
          </p:sp>
        </mc:Fallback>
      </mc:AlternateContent>
      <p:sp>
        <p:nvSpPr>
          <p:cNvPr id="5" name="TextBox 4">
            <a:extLst>
              <a:ext uri="{FF2B5EF4-FFF2-40B4-BE49-F238E27FC236}">
                <a16:creationId xmlns:a16="http://schemas.microsoft.com/office/drawing/2014/main" id="{8AFC75BD-2DBA-1A33-D5A4-23E9C112091A}"/>
              </a:ext>
            </a:extLst>
          </p:cNvPr>
          <p:cNvSpPr txBox="1"/>
          <p:nvPr>
            <p:custDataLst>
              <p:tags r:id="rId4"/>
            </p:custDataLst>
          </p:nvPr>
        </p:nvSpPr>
        <p:spPr>
          <a:xfrm>
            <a:off x="532661" y="5495069"/>
            <a:ext cx="986309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a:spcAft>
                <a:spcPts val="600"/>
              </a:spcAft>
            </a:pPr>
            <a:r>
              <a:rPr lang="fr-CA" sz="2200" noProof="0" dirty="0">
                <a:solidFill>
                  <a:srgbClr val="020202"/>
                </a:solidFill>
                <a:cs typeface="Arial"/>
              </a:rPr>
              <a:t>À tout âge avec 2 ans ou plus de service ouvrant droit à pension, si approuvé pour retraite médicale par Santé Canada</a:t>
            </a:r>
            <a:endParaRPr lang="fr-CA" noProof="0" dirty="0">
              <a:solidFill>
                <a:srgbClr val="020202"/>
              </a:solidFill>
            </a:endParaRPr>
          </a:p>
        </p:txBody>
      </p:sp>
      <p:sp>
        <p:nvSpPr>
          <p:cNvPr id="4" name="Slide Number Placeholder 3">
            <a:extLst>
              <a:ext uri="{FF2B5EF4-FFF2-40B4-BE49-F238E27FC236}">
                <a16:creationId xmlns:a16="http://schemas.microsoft.com/office/drawing/2014/main" id="{2C856468-1C7A-D2C3-1371-4951CD13A1EA}"/>
              </a:ext>
            </a:extLst>
          </p:cNvPr>
          <p:cNvSpPr>
            <a:spLocks noGrp="1"/>
          </p:cNvSpPr>
          <p:nvPr>
            <p:ph type="sldNum" sz="quarter" idx="12"/>
          </p:nvPr>
        </p:nvSpPr>
        <p:spPr/>
        <p:txBody>
          <a:bodyPr/>
          <a:lstStyle/>
          <a:p>
            <a:fld id="{CB8C0070-AC95-4E25-AAB3-0DDC6EE6265B}" type="slidenum">
              <a:rPr lang="fr-CA" noProof="0" smtClean="0"/>
              <a:pPr/>
              <a:t>9</a:t>
            </a:fld>
            <a:endParaRPr lang="fr-CA" noProof="0" dirty="0"/>
          </a:p>
        </p:txBody>
      </p:sp>
    </p:spTree>
    <p:extLst>
      <p:ext uri="{BB962C8B-B14F-4D97-AF65-F5344CB8AC3E}">
        <p14:creationId xmlns:p14="http://schemas.microsoft.com/office/powerpoint/2010/main" val="413527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9"/>
</p:tagLst>
</file>

<file path=ppt/tags/tag102.xml><?xml version="1.0" encoding="utf-8"?>
<p:tagLst xmlns:a="http://schemas.openxmlformats.org/drawingml/2006/main" xmlns:r="http://schemas.openxmlformats.org/officeDocument/2006/relationships" xmlns:p="http://schemas.openxmlformats.org/presentationml/2006/main">
  <p:tag name="NUM" val="12"/>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8"/>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7"/>
</p:tagLst>
</file>

<file path=ppt/tags/tag127.xml><?xml version="1.0" encoding="utf-8"?>
<p:tagLst xmlns:a="http://schemas.openxmlformats.org/drawingml/2006/main" xmlns:r="http://schemas.openxmlformats.org/officeDocument/2006/relationships" xmlns:p="http://schemas.openxmlformats.org/presentationml/2006/main">
  <p:tag name="NUM" val="8"/>
</p:tagLst>
</file>

<file path=ppt/tags/tag128.xml><?xml version="1.0" encoding="utf-8"?>
<p:tagLst xmlns:a="http://schemas.openxmlformats.org/drawingml/2006/main" xmlns:r="http://schemas.openxmlformats.org/officeDocument/2006/relationships" xmlns:p="http://schemas.openxmlformats.org/presentationml/2006/main">
  <p:tag name="NUM" val="9"/>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1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7"/>
</p:tagLst>
</file>

<file path=ppt/tags/tag137.xml><?xml version="1.0" encoding="utf-8"?>
<p:tagLst xmlns:a="http://schemas.openxmlformats.org/drawingml/2006/main" xmlns:r="http://schemas.openxmlformats.org/officeDocument/2006/relationships" xmlns:p="http://schemas.openxmlformats.org/presentationml/2006/main">
  <p:tag name="NUM" val="8"/>
</p:tagLst>
</file>

<file path=ppt/tags/tag138.xml><?xml version="1.0" encoding="utf-8"?>
<p:tagLst xmlns:a="http://schemas.openxmlformats.org/drawingml/2006/main" xmlns:r="http://schemas.openxmlformats.org/officeDocument/2006/relationships" xmlns:p="http://schemas.openxmlformats.org/presentationml/2006/main">
  <p:tag name="NUM" val="9"/>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10"/>
</p:tagLst>
</file>

<file path=ppt/tags/tag141.xml><?xml version="1.0" encoding="utf-8"?>
<p:tagLst xmlns:a="http://schemas.openxmlformats.org/drawingml/2006/main" xmlns:r="http://schemas.openxmlformats.org/officeDocument/2006/relationships" xmlns:p="http://schemas.openxmlformats.org/presentationml/2006/main">
  <p:tag name="NUM" val="11"/>
</p:tagLst>
</file>

<file path=ppt/tags/tag142.xml><?xml version="1.0" encoding="utf-8"?>
<p:tagLst xmlns:a="http://schemas.openxmlformats.org/drawingml/2006/main" xmlns:r="http://schemas.openxmlformats.org/officeDocument/2006/relationships" xmlns:p="http://schemas.openxmlformats.org/presentationml/2006/main">
  <p:tag name="NUM" val="12"/>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5"/>
</p:tagLst>
</file>

<file path=ppt/tags/tag177.xml><?xml version="1.0" encoding="utf-8"?>
<p:tagLst xmlns:a="http://schemas.openxmlformats.org/drawingml/2006/main" xmlns:r="http://schemas.openxmlformats.org/officeDocument/2006/relationships" xmlns:p="http://schemas.openxmlformats.org/presentationml/2006/main">
  <p:tag name="NUM" val="6"/>
</p:tagLst>
</file>

<file path=ppt/tags/tag178.xml><?xml version="1.0" encoding="utf-8"?>
<p:tagLst xmlns:a="http://schemas.openxmlformats.org/drawingml/2006/main" xmlns:r="http://schemas.openxmlformats.org/officeDocument/2006/relationships" xmlns:p="http://schemas.openxmlformats.org/presentationml/2006/main">
  <p:tag name="NUM" val="7"/>
</p:tagLst>
</file>

<file path=ppt/tags/tag179.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9"/>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3"/>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2"/>
</p:tagLst>
</file>

<file path=ppt/tags/tag32.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14"/>
</p:tagLst>
</file>

<file path=ppt/tags/tag34.xml><?xml version="1.0" encoding="utf-8"?>
<p:tagLst xmlns:a="http://schemas.openxmlformats.org/drawingml/2006/main" xmlns:r="http://schemas.openxmlformats.org/officeDocument/2006/relationships" xmlns:p="http://schemas.openxmlformats.org/presentationml/2006/main">
  <p:tag name="NUM" val="15"/>
</p:tagLst>
</file>

<file path=ppt/tags/tag35.xml><?xml version="1.0" encoding="utf-8"?>
<p:tagLst xmlns:a="http://schemas.openxmlformats.org/drawingml/2006/main" xmlns:r="http://schemas.openxmlformats.org/officeDocument/2006/relationships" xmlns:p="http://schemas.openxmlformats.org/presentationml/2006/main">
  <p:tag name="NUM" val="16"/>
</p:tagLst>
</file>

<file path=ppt/tags/tag36.xml><?xml version="1.0" encoding="utf-8"?>
<p:tagLst xmlns:a="http://schemas.openxmlformats.org/drawingml/2006/main" xmlns:r="http://schemas.openxmlformats.org/officeDocument/2006/relationships" xmlns:p="http://schemas.openxmlformats.org/presentationml/2006/main">
  <p:tag name="NUM" val="17"/>
</p:tagLst>
</file>

<file path=ppt/tags/tag37.xml><?xml version="1.0" encoding="utf-8"?>
<p:tagLst xmlns:a="http://schemas.openxmlformats.org/drawingml/2006/main" xmlns:r="http://schemas.openxmlformats.org/officeDocument/2006/relationships" xmlns:p="http://schemas.openxmlformats.org/presentationml/2006/main">
  <p:tag name="NUM" val="18"/>
</p:tagLst>
</file>

<file path=ppt/tags/tag38.xml><?xml version="1.0" encoding="utf-8"?>
<p:tagLst xmlns:a="http://schemas.openxmlformats.org/drawingml/2006/main" xmlns:r="http://schemas.openxmlformats.org/officeDocument/2006/relationships" xmlns:p="http://schemas.openxmlformats.org/presentationml/2006/main">
  <p:tag name="NUM" val="19"/>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13"/>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0"/>
</p:tagLst>
</file>

<file path=ppt/tags/tag72.xml><?xml version="1.0" encoding="utf-8"?>
<p:tagLst xmlns:a="http://schemas.openxmlformats.org/drawingml/2006/main" xmlns:r="http://schemas.openxmlformats.org/officeDocument/2006/relationships" xmlns:p="http://schemas.openxmlformats.org/presentationml/2006/main">
  <p:tag name="NUM" val="13"/>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13"/>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13"/>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15"/>
</p:tagLst>
</file>

<file path=ppt/tags/tag92.xml><?xml version="1.0" encoding="utf-8"?>
<p:tagLst xmlns:a="http://schemas.openxmlformats.org/drawingml/2006/main" xmlns:r="http://schemas.openxmlformats.org/officeDocument/2006/relationships" xmlns:p="http://schemas.openxmlformats.org/presentationml/2006/main">
  <p:tag name="NUM" val="12"/>
</p:tagLst>
</file>

<file path=ppt/tags/tag93.xml><?xml version="1.0" encoding="utf-8"?>
<p:tagLst xmlns:a="http://schemas.openxmlformats.org/drawingml/2006/main" xmlns:r="http://schemas.openxmlformats.org/officeDocument/2006/relationships" xmlns:p="http://schemas.openxmlformats.org/presentationml/2006/main">
  <p:tag name="NUM" val="11"/>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6"/>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Office Theme">
  <a:themeElements>
    <a:clrScheme name="PSPC">
      <a:dk1>
        <a:srgbClr val="0C1E2B"/>
      </a:dk1>
      <a:lt1>
        <a:srgbClr val="FFFFFF"/>
      </a:lt1>
      <a:dk2>
        <a:srgbClr val="093B5C"/>
      </a:dk2>
      <a:lt2>
        <a:srgbClr val="F7F5F5"/>
      </a:lt2>
      <a:accent1>
        <a:srgbClr val="00C2F3"/>
      </a:accent1>
      <a:accent2>
        <a:srgbClr val="C3D941"/>
      </a:accent2>
      <a:accent3>
        <a:srgbClr val="C7EAFB"/>
      </a:accent3>
      <a:accent4>
        <a:srgbClr val="D1397A"/>
      </a:accent4>
      <a:accent5>
        <a:srgbClr val="FAA41A"/>
      </a:accent5>
      <a:accent6>
        <a:srgbClr val="FEE32D"/>
      </a:accent6>
      <a:hlink>
        <a:srgbClr val="0C1E2B"/>
      </a:hlink>
      <a:folHlink>
        <a:srgbClr val="0C1E2B"/>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5F598F1A95F44CAD65378B25145D02" ma:contentTypeVersion="20" ma:contentTypeDescription="Create a new document." ma:contentTypeScope="" ma:versionID="725f4e4b5fd1c328069bbd53a8ae5d75">
  <xsd:schema xmlns:xsd="http://www.w3.org/2001/XMLSchema" xmlns:xs="http://www.w3.org/2001/XMLSchema" xmlns:p="http://schemas.microsoft.com/office/2006/metadata/properties" xmlns:ns2="83430159-1845-4167-ba9d-902ab8b9998e" xmlns:ns3="b0ade7d1-edcb-4f22-8a7a-5aa2a869a89a" targetNamespace="http://schemas.microsoft.com/office/2006/metadata/properties" ma:root="true" ma:fieldsID="acd08c0e5f9c63afba9e21018d1527b6" ns2:_="" ns3:_="">
    <xsd:import namespace="83430159-1845-4167-ba9d-902ab8b9998e"/>
    <xsd:import namespace="b0ade7d1-edcb-4f22-8a7a-5aa2a869a89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3:SharedWithUsers" minOccurs="0"/>
                <xsd:element ref="ns3:SharedWithDetails" minOccurs="0"/>
                <xsd:element ref="ns2:MediaServiceSearchProperties" minOccurs="0"/>
                <xsd:element ref="ns2:MediaServiceLocation" minOccurs="0"/>
                <xsd:element ref="ns2:NewsletterCategory" minOccurs="0"/>
                <xsd:element ref="ns2:Date_x0020_of_x0020_Request" minOccurs="0"/>
                <xsd:element ref="ns2: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30159-1845-4167-ba9d-902ab8b999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b6c29cb-b2b6-401e-927c-c6264ba4632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element name="NewsletterCategory" ma:index="23" nillable="true" ma:displayName="Newsletter Category" ma:description="Please choose which category of the newsletter you'd like this information to be displayed." ma:format="Dropdown" ma:internalName="NewsletterCategory">
      <xsd:simpleType>
        <xsd:restriction base="dms:Choice">
          <xsd:enumeration value="General"/>
          <xsd:enumeration value="CEO Message"/>
          <xsd:enumeration value="Advocacy and Research"/>
          <xsd:enumeration value="Outreach and Engagement"/>
          <xsd:enumeration value="Equity, Diversity and Inclusion"/>
          <xsd:enumeration value="Total Compensation"/>
          <xsd:enumeration value="Executive Learning Opps"/>
          <xsd:enumeration value="Membership"/>
          <xsd:enumeration value="Signature Events"/>
          <xsd:enumeration value="Careers at APEX"/>
          <xsd:enumeration value="Board of Directors"/>
          <xsd:enumeration value="Resources and Tools"/>
        </xsd:restriction>
      </xsd:simpleType>
    </xsd:element>
    <xsd:element name="Date_x0020_of_x0020_Request" ma:index="24" nillable="true" ma:displayName="Date of Payout" ma:format="DateOnly" ma:internalName="Date_x0020_of_x0020_Request">
      <xsd:simpleType>
        <xsd:restriction base="dms:DateTime"/>
      </xsd:simpleType>
    </xsd:element>
    <xsd:element name="Date" ma:index="25" nillable="true" ma:displayName="Date" ma:format="DateOnly" ma:internalName="Date">
      <xsd:simpleType>
        <xsd:restriction base="dms:DateTim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ade7d1-edcb-4f22-8a7a-5aa2a869a89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73d612c-f5f9-4e10-a687-d0a0f4d87c1c}" ma:internalName="TaxCatchAll" ma:showField="CatchAllData" ma:web="b0ade7d1-edcb-4f22-8a7a-5aa2a869a89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ewsletterCategory xmlns="83430159-1845-4167-ba9d-902ab8b9998e" xsi:nil="true"/>
    <Date_x0020_of_x0020_Request xmlns="83430159-1845-4167-ba9d-902ab8b9998e" xsi:nil="true"/>
    <Date xmlns="83430159-1845-4167-ba9d-902ab8b9998e" xsi:nil="true"/>
    <lcf76f155ced4ddcb4097134ff3c332f xmlns="83430159-1845-4167-ba9d-902ab8b9998e">
      <Terms xmlns="http://schemas.microsoft.com/office/infopath/2007/PartnerControls"/>
    </lcf76f155ced4ddcb4097134ff3c332f>
    <TaxCatchAll xmlns="b0ade7d1-edcb-4f22-8a7a-5aa2a869a89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24B028-85A1-48EB-89F2-70D512490126}"/>
</file>

<file path=customXml/itemProps2.xml><?xml version="1.0" encoding="utf-8"?>
<ds:datastoreItem xmlns:ds="http://schemas.openxmlformats.org/officeDocument/2006/customXml" ds:itemID="{6D044FFE-1D92-4930-9F0C-6F5FCBE66969}">
  <ds:schemaRefs>
    <ds:schemaRef ds:uri="http://schemas.microsoft.com/office/infopath/2007/PartnerControls"/>
    <ds:schemaRef ds:uri="8dd1f5ba-aba4-461c-a5f6-d58a1a52e761"/>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e1ff73c5-322a-457e-9e1d-2cb2fd7edf13"/>
    <ds:schemaRef ds:uri="http://www.w3.org/XML/1998/namespace"/>
  </ds:schemaRefs>
</ds:datastoreItem>
</file>

<file path=customXml/itemProps3.xml><?xml version="1.0" encoding="utf-8"?>
<ds:datastoreItem xmlns:ds="http://schemas.openxmlformats.org/officeDocument/2006/customXml" ds:itemID="{37548612-38AC-4325-9DED-B8881E17D5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3542</TotalTime>
  <Words>3170</Words>
  <Application>Microsoft Office PowerPoint</Application>
  <PresentationFormat>Widescreen</PresentationFormat>
  <Paragraphs>466</Paragraphs>
  <Slides>34</Slides>
  <Notes>34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34</vt:i4>
      </vt:variant>
    </vt:vector>
  </HeadingPairs>
  <TitlesOfParts>
    <vt:vector size="49" baseType="lpstr">
      <vt:lpstr>Malgun Gothic</vt:lpstr>
      <vt:lpstr>Aptos</vt:lpstr>
      <vt:lpstr>Arial</vt:lpstr>
      <vt:lpstr>Arial Unicode MS</vt:lpstr>
      <vt:lpstr>Arial,Sans-Serif</vt:lpstr>
      <vt:lpstr>Calibri</vt:lpstr>
      <vt:lpstr>Cambria Math</vt:lpstr>
      <vt:lpstr>Century Gothic</vt:lpstr>
      <vt:lpstr>Figtree</vt:lpstr>
      <vt:lpstr>Noto Sans</vt:lpstr>
      <vt:lpstr>Segoe UI</vt:lpstr>
      <vt:lpstr>Times New Roman</vt:lpstr>
      <vt:lpstr>Verdana</vt:lpstr>
      <vt:lpstr>Wingdings</vt:lpstr>
      <vt:lpstr>Office Theme</vt:lpstr>
      <vt:lpstr>Séance d’information pour les participants au régime Loi sur la pension de la fonction publique (LPFP)</vt:lpstr>
      <vt:lpstr>Sujets du jour</vt:lpstr>
      <vt:lpstr>Site web pension et avantages</vt:lpstr>
      <vt:lpstr>Calcul des prestations</vt:lpstr>
      <vt:lpstr>Prestation de raccordement</vt:lpstr>
      <vt:lpstr>Prestation de raccordement (suite)</vt:lpstr>
      <vt:lpstr>Options forfaitaires à la cessation d’emploi  </vt:lpstr>
      <vt:lpstr>Option forfaitaire: Valeur de transfert</vt:lpstr>
      <vt:lpstr>Option mensuelle: Non réduite (Pension immédiate)</vt:lpstr>
      <vt:lpstr>Option mensuelle: Réduite (allocation annuelle)</vt:lpstr>
      <vt:lpstr>Réduction : Participants au régime – GR1</vt:lpstr>
      <vt:lpstr>Réduction : Participants au régime – GR1</vt:lpstr>
      <vt:lpstr>Réduction : Participants au régime – GR2</vt:lpstr>
      <vt:lpstr>Réduction : Participants au régime – GR2</vt:lpstr>
      <vt:lpstr>Option mensuelle: Non réduite (pension différée)</vt:lpstr>
      <vt:lpstr>Sommaire des options à la cessation d’emploi GR1</vt:lpstr>
      <vt:lpstr>Sommaire des options à la cessation d’emploi GR2</vt:lpstr>
      <vt:lpstr>Exonération de la réduction </vt:lpstr>
      <vt:lpstr>Retenues</vt:lpstr>
      <vt:lpstr>Indexation</vt:lpstr>
      <vt:lpstr>Indexation : Exemple</vt:lpstr>
      <vt:lpstr>Prestation supplémentaire de décès (PSD) (Similaire à une assurance vie temporaire)</vt:lpstr>
      <vt:lpstr>Prestation supplémentaire de décès (PSD) (Suite)</vt:lpstr>
      <vt:lpstr>Régime d’assurance pour les cadres de gestion de la fonction publique </vt:lpstr>
      <vt:lpstr>Régime d'assurance-vie après la retraite  Membres du Groupe de la direction qui ce retire avec une pension immédiate</vt:lpstr>
      <vt:lpstr>Prestations de survivant (documentation requise)</vt:lpstr>
      <vt:lpstr>Régimes d’assurance collective  Régime de soins de santé de la fonction publique</vt:lpstr>
      <vt:lpstr>Régimes d’assurance collective  Régime de services dentaires pour les pensionnés</vt:lpstr>
      <vt:lpstr>Processus de préparation à la retraite</vt:lpstr>
      <vt:lpstr>Autres sujets</vt:lpstr>
      <vt:lpstr>Outils</vt:lpstr>
      <vt:lpstr>Coordonnées</vt:lpstr>
      <vt:lpstr>Association nationale des retraités fédéraux</vt:lpstr>
      <vt:lpstr>Centre des pensions du gouvernement  du Canada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Member Education Session Public Service Superannuation Act (PSSA)</dc:title>
  <dc:creator>Mary Boland</dc:creator>
  <cp:lastModifiedBy>Ouellette, Line (SPAC/PSPC) (elle-la / she-her)</cp:lastModifiedBy>
  <cp:revision>225</cp:revision>
  <dcterms:created xsi:type="dcterms:W3CDTF">2024-08-29T13:41:28Z</dcterms:created>
  <dcterms:modified xsi:type="dcterms:W3CDTF">2025-11-06T14:14:29Z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2024-10-03T12:46:22Z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863bf4ec-5d62-4db2-972b-0f601012b358</vt:lpwstr>
  </property>
  <property fmtid="{D5CDD505-2E9C-101B-9397-08002B2CF9AE}" pid="8" name="MSIP_Label_834ed4f5-eae4-40c7-82be-b1cdf720a1b9_ContentBits">
    <vt:lpwstr>0</vt:lpwstr>
  </property>
  <property fmtid="{D5CDD505-2E9C-101B-9397-08002B2CF9AE}" pid="9" name="_AdHocReviewCycleID">
    <vt:i4>357410758</vt:i4>
  </property>
  <property fmtid="{D5CDD505-2E9C-101B-9397-08002B2CF9AE}" pid="10" name="_NewReviewCycle">
    <vt:lpwstr/>
  </property>
  <property fmtid="{D5CDD505-2E9C-101B-9397-08002B2CF9AE}" pid="11" name="_EmailSubject">
    <vt:lpwstr>Nouvelle copie de la présentation APEX pour cette après-midi</vt:lpwstr>
  </property>
  <property fmtid="{D5CDD505-2E9C-101B-9397-08002B2CF9AE}" pid="12" name="_AuthorEmail">
    <vt:lpwstr>Line.Ouellette@tpsgc-pwgsc.gc.ca</vt:lpwstr>
  </property>
  <property fmtid="{D5CDD505-2E9C-101B-9397-08002B2CF9AE}" pid="13" name="_AuthorEmailDisplayName">
    <vt:lpwstr>Ouellette, Line (SPAC/PSPC) (elle-la / she-her)</vt:lpwstr>
  </property>
  <property fmtid="{D5CDD505-2E9C-101B-9397-08002B2CF9AE}" pid="14" name="_PreviousAdHocReviewCycleID">
    <vt:i4>166908798</vt:i4>
  </property>
  <property fmtid="{D5CDD505-2E9C-101B-9397-08002B2CF9AE}" pid="15" name="ContentTypeId">
    <vt:lpwstr>0x0101009D5F598F1A95F44CAD65378B25145D02</vt:lpwstr>
  </property>
</Properties>
</file>