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ink/ink2.xml" ContentType="application/inkml+xml"/>
  <Override PartName="/ppt/ink/ink1.xml" ContentType="application/inkml+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27" r:id="rId2"/>
    <p:sldId id="334" r:id="rId3"/>
    <p:sldId id="335" r:id="rId4"/>
    <p:sldId id="337" r:id="rId5"/>
    <p:sldId id="338" r:id="rId6"/>
    <p:sldId id="339" r:id="rId7"/>
    <p:sldId id="340" r:id="rId8"/>
    <p:sldId id="341" r:id="rId9"/>
    <p:sldId id="342" r:id="rId10"/>
    <p:sldId id="343" r:id="rId11"/>
    <p:sldId id="345" r:id="rId12"/>
    <p:sldId id="346" r:id="rId13"/>
    <p:sldId id="347" r:id="rId14"/>
    <p:sldId id="348" r:id="rId15"/>
    <p:sldId id="349" r:id="rId16"/>
    <p:sldId id="350" r:id="rId17"/>
    <p:sldId id="351" r:id="rId18"/>
    <p:sldId id="352" r:id="rId19"/>
    <p:sldId id="353" r:id="rId20"/>
    <p:sldId id="359" r:id="rId21"/>
    <p:sldId id="355" r:id="rId22"/>
    <p:sldId id="356" r:id="rId23"/>
    <p:sldId id="357" r:id="rId24"/>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1" autoAdjust="0"/>
    <p:restoredTop sz="84799" autoAdjust="0"/>
  </p:normalViewPr>
  <p:slideViewPr>
    <p:cSldViewPr snapToGrid="0">
      <p:cViewPr varScale="1">
        <p:scale>
          <a:sx n="112" d="100"/>
          <a:sy n="112" d="100"/>
        </p:scale>
        <p:origin x="1434" y="9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14:16:17.525"/>
    </inkml:context>
    <inkml:brush xml:id="br0">
      <inkml:brushProperty name="width" value="0.1" units="cm"/>
      <inkml:brushProperty name="height" value="0.6" units="cm"/>
      <inkml:brushProperty name="color" value="#F6630D"/>
      <inkml:brushProperty name="ignorePressure" value="1"/>
      <inkml:brushProperty name="inkEffects" value="pencil"/>
    </inkml:brush>
  </inkml:definitions>
  <inkml:trace contextRef="#ctx0" brushRef="#br0">9 1,'-4'4,"-1"2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1T14:16:17.857"/>
    </inkml:context>
    <inkml:brush xml:id="br0">
      <inkml:brushProperty name="width" value="0.1" units="cm"/>
      <inkml:brushProperty name="height" value="0.6" units="cm"/>
      <inkml:brushProperty name="color" value="#F6630D"/>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1350A-5D84-42F5-A472-FC1DA500F176}" type="datetimeFigureOut">
              <a:rPr lang="en-CA" smtClean="0"/>
              <a:t>2025-09-25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0761-978D-4790-ABEF-0AF0755044D1}" type="slidenum">
              <a:rPr lang="en-CA" smtClean="0"/>
              <a:t>‹#›</a:t>
            </a:fld>
            <a:endParaRPr lang="en-CA"/>
          </a:p>
        </p:txBody>
      </p:sp>
    </p:spTree>
    <p:extLst>
      <p:ext uri="{BB962C8B-B14F-4D97-AF65-F5344CB8AC3E}">
        <p14:creationId xmlns:p14="http://schemas.microsoft.com/office/powerpoint/2010/main" val="662856620"/>
      </p:ext>
    </p:extLst>
  </p:cSld>
  <p:clrMap bg1="lt1" tx1="dk1" bg2="lt2" tx2="dk2" accent1="accent1" accent2="accent2" accent3="accent3" accent4="accent4" accent5="accent5" accent6="accent6" hlink="hlink" folHlink="folHlink"/>
  <p:notesStyle>
    <a:lvl1pPr marL="0" algn="l" defTabSz="685772" rtl="0" eaLnBrk="1" latinLnBrk="0" hangingPunct="1">
      <a:defRPr sz="900" kern="1200">
        <a:solidFill>
          <a:schemeClr val="tx1"/>
        </a:solidFill>
        <a:latin typeface="+mn-lt"/>
        <a:ea typeface="+mn-ea"/>
        <a:cs typeface="+mn-cs"/>
      </a:defRPr>
    </a:lvl1pPr>
    <a:lvl2pPr marL="342887" algn="l" defTabSz="685772" rtl="0" eaLnBrk="1" latinLnBrk="0" hangingPunct="1">
      <a:defRPr sz="900" kern="1200">
        <a:solidFill>
          <a:schemeClr val="tx1"/>
        </a:solidFill>
        <a:latin typeface="+mn-lt"/>
        <a:ea typeface="+mn-ea"/>
        <a:cs typeface="+mn-cs"/>
      </a:defRPr>
    </a:lvl2pPr>
    <a:lvl3pPr marL="685772" algn="l" defTabSz="685772" rtl="0" eaLnBrk="1" latinLnBrk="0" hangingPunct="1">
      <a:defRPr sz="900" kern="1200">
        <a:solidFill>
          <a:schemeClr val="tx1"/>
        </a:solidFill>
        <a:latin typeface="+mn-lt"/>
        <a:ea typeface="+mn-ea"/>
        <a:cs typeface="+mn-cs"/>
      </a:defRPr>
    </a:lvl3pPr>
    <a:lvl4pPr marL="1028659" algn="l" defTabSz="685772" rtl="0" eaLnBrk="1" latinLnBrk="0" hangingPunct="1">
      <a:defRPr sz="900" kern="1200">
        <a:solidFill>
          <a:schemeClr val="tx1"/>
        </a:solidFill>
        <a:latin typeface="+mn-lt"/>
        <a:ea typeface="+mn-ea"/>
        <a:cs typeface="+mn-cs"/>
      </a:defRPr>
    </a:lvl4pPr>
    <a:lvl5pPr marL="1371545" algn="l" defTabSz="685772" rtl="0" eaLnBrk="1" latinLnBrk="0" hangingPunct="1">
      <a:defRPr sz="900" kern="1200">
        <a:solidFill>
          <a:schemeClr val="tx1"/>
        </a:solidFill>
        <a:latin typeface="+mn-lt"/>
        <a:ea typeface="+mn-ea"/>
        <a:cs typeface="+mn-cs"/>
      </a:defRPr>
    </a:lvl5pPr>
    <a:lvl6pPr marL="1714432" algn="l" defTabSz="685772" rtl="0" eaLnBrk="1" latinLnBrk="0" hangingPunct="1">
      <a:defRPr sz="900" kern="1200">
        <a:solidFill>
          <a:schemeClr val="tx1"/>
        </a:solidFill>
        <a:latin typeface="+mn-lt"/>
        <a:ea typeface="+mn-ea"/>
        <a:cs typeface="+mn-cs"/>
      </a:defRPr>
    </a:lvl6pPr>
    <a:lvl7pPr marL="2057318" algn="l" defTabSz="685772" rtl="0" eaLnBrk="1" latinLnBrk="0" hangingPunct="1">
      <a:defRPr sz="900" kern="1200">
        <a:solidFill>
          <a:schemeClr val="tx1"/>
        </a:solidFill>
        <a:latin typeface="+mn-lt"/>
        <a:ea typeface="+mn-ea"/>
        <a:cs typeface="+mn-cs"/>
      </a:defRPr>
    </a:lvl7pPr>
    <a:lvl8pPr marL="2400204" algn="l" defTabSz="685772" rtl="0" eaLnBrk="1" latinLnBrk="0" hangingPunct="1">
      <a:defRPr sz="900" kern="1200">
        <a:solidFill>
          <a:schemeClr val="tx1"/>
        </a:solidFill>
        <a:latin typeface="+mn-lt"/>
        <a:ea typeface="+mn-ea"/>
        <a:cs typeface="+mn-cs"/>
      </a:defRPr>
    </a:lvl8pPr>
    <a:lvl9pPr marL="2743091" algn="l" defTabSz="68577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1</a:t>
            </a:fld>
            <a:endParaRPr lang="en-CA"/>
          </a:p>
        </p:txBody>
      </p:sp>
    </p:spTree>
    <p:extLst>
      <p:ext uri="{BB962C8B-B14F-4D97-AF65-F5344CB8AC3E}">
        <p14:creationId xmlns:p14="http://schemas.microsoft.com/office/powerpoint/2010/main" val="86236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6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11</a:t>
            </a:fld>
            <a:endParaRPr lang="en-CA"/>
          </a:p>
        </p:txBody>
      </p:sp>
    </p:spTree>
    <p:extLst>
      <p:ext uri="{BB962C8B-B14F-4D97-AF65-F5344CB8AC3E}">
        <p14:creationId xmlns:p14="http://schemas.microsoft.com/office/powerpoint/2010/main" val="349783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49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37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93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296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99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17</a:t>
            </a:fld>
            <a:endParaRPr lang="en-CA"/>
          </a:p>
        </p:txBody>
      </p:sp>
    </p:spTree>
    <p:extLst>
      <p:ext uri="{BB962C8B-B14F-4D97-AF65-F5344CB8AC3E}">
        <p14:creationId xmlns:p14="http://schemas.microsoft.com/office/powerpoint/2010/main" val="559806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09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37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a:t>
            </a:fld>
            <a:endParaRPr lang="en-CA"/>
          </a:p>
        </p:txBody>
      </p:sp>
    </p:spTree>
    <p:extLst>
      <p:ext uri="{BB962C8B-B14F-4D97-AF65-F5344CB8AC3E}">
        <p14:creationId xmlns:p14="http://schemas.microsoft.com/office/powerpoint/2010/main" val="400231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20</a:t>
            </a:fld>
            <a:endParaRPr lang="en-CA"/>
          </a:p>
        </p:txBody>
      </p:sp>
    </p:spTree>
    <p:extLst>
      <p:ext uri="{BB962C8B-B14F-4D97-AF65-F5344CB8AC3E}">
        <p14:creationId xmlns:p14="http://schemas.microsoft.com/office/powerpoint/2010/main" val="57922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21</a:t>
            </a:fld>
            <a:endParaRPr lang="en-CA"/>
          </a:p>
        </p:txBody>
      </p:sp>
    </p:spTree>
    <p:extLst>
      <p:ext uri="{BB962C8B-B14F-4D97-AF65-F5344CB8AC3E}">
        <p14:creationId xmlns:p14="http://schemas.microsoft.com/office/powerpoint/2010/main" val="3210598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880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23</a:t>
            </a:fld>
            <a:endParaRPr lang="en-CA"/>
          </a:p>
        </p:txBody>
      </p:sp>
    </p:spTree>
    <p:extLst>
      <p:ext uri="{BB962C8B-B14F-4D97-AF65-F5344CB8AC3E}">
        <p14:creationId xmlns:p14="http://schemas.microsoft.com/office/powerpoint/2010/main" val="349283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70761-978D-4790-ABEF-0AF0755044D1}" type="slidenum">
              <a:rPr lang="en-CA" smtClean="0"/>
              <a:t>3</a:t>
            </a:fld>
            <a:endParaRPr lang="en-CA"/>
          </a:p>
        </p:txBody>
      </p:sp>
    </p:spTree>
    <p:extLst>
      <p:ext uri="{BB962C8B-B14F-4D97-AF65-F5344CB8AC3E}">
        <p14:creationId xmlns:p14="http://schemas.microsoft.com/office/powerpoint/2010/main" val="28282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22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4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743575"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79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30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325438"/>
            <a:ext cx="4467225" cy="2513012"/>
          </a:xfrm>
        </p:spPr>
      </p:sp>
      <p:sp>
        <p:nvSpPr>
          <p:cNvPr id="3" name="Notes Placeholder 2"/>
          <p:cNvSpPr>
            <a:spLocks noGrp="1"/>
          </p:cNvSpPr>
          <p:nvPr>
            <p:ph type="body" idx="1"/>
          </p:nvPr>
        </p:nvSpPr>
        <p:spPr>
          <a:xfrm>
            <a:off x="314325" y="3076575"/>
            <a:ext cx="6248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570761-978D-4790-ABEF-0AF0755044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98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DF5DF-2906-4A3C-A38A-44C3B9464C57}" type="slidenum">
              <a:rPr lang="en-CA" smtClean="0"/>
              <a:t>9</a:t>
            </a:fld>
            <a:endParaRPr lang="en-CA"/>
          </a:p>
        </p:txBody>
      </p:sp>
    </p:spTree>
    <p:extLst>
      <p:ext uri="{BB962C8B-B14F-4D97-AF65-F5344CB8AC3E}">
        <p14:creationId xmlns:p14="http://schemas.microsoft.com/office/powerpoint/2010/main" val="308997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CA"/>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22D7280-0AEA-4D95-BF0D-E291BDDC3987}"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86814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CD3FAEC-D8F4-4F3A-A5C0-278CBF4AF444}"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122404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4AB2E1B-BA8E-412D-94EF-C913BE1209E6}"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3110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3A9D3E9-11C1-40DA-AD0A-9538E362BBD0}"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24541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CA"/>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C97C4-626A-4327-8C33-19C589659916}" type="datetime1">
              <a:rPr lang="en-CA" smtClean="0"/>
              <a:t>2025-09-25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410557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B95B7EF-63C8-467C-8483-1AC2079CABDF}" type="datetime1">
              <a:rPr lang="en-CA" smtClean="0"/>
              <a:t>2025-09-25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19860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CA"/>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05EE646-7067-4885-8743-FC0B52FE257E}" type="datetime1">
              <a:rPr lang="en-CA" smtClean="0"/>
              <a:t>2025-09-25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19209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220F013-7FA7-4D44-9021-259ECD276908}" type="datetime1">
              <a:rPr lang="en-CA" smtClean="0"/>
              <a:t>2025-09-25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80463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99629-42BB-43D1-8FB1-1BD9AE562FEB}" type="datetime1">
              <a:rPr lang="en-CA" smtClean="0"/>
              <a:t>2025-09-25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327803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CA"/>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B593CEC2-50FF-43CA-9C22-7D76C4613F1A}" type="datetime1">
              <a:rPr lang="en-CA" smtClean="0"/>
              <a:t>2025-09-25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333227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CA"/>
          </a:p>
        </p:txBody>
      </p:sp>
      <p:sp>
        <p:nvSpPr>
          <p:cNvPr id="3" name="Picture Placeholder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CA"/>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966FC936-3B05-4BD4-9F43-2B5BEBF9FCD9}" type="datetime1">
              <a:rPr lang="en-CA" smtClean="0"/>
              <a:t>2025-09-25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8D7C80-817B-4547-88F8-73C05815CA0D}" type="slidenum">
              <a:rPr lang="en-CA" smtClean="0"/>
              <a:t>‹#›</a:t>
            </a:fld>
            <a:endParaRPr lang="en-CA"/>
          </a:p>
        </p:txBody>
      </p:sp>
    </p:spTree>
    <p:extLst>
      <p:ext uri="{BB962C8B-B14F-4D97-AF65-F5344CB8AC3E}">
        <p14:creationId xmlns:p14="http://schemas.microsoft.com/office/powerpoint/2010/main" val="241257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46ED6936-0317-4786-9782-CABE44EC9B8B}" type="datetime1">
              <a:rPr lang="en-CA" smtClean="0"/>
              <a:t>2025-09-25</a:t>
            </a:fld>
            <a:endParaRPr lang="en-CA"/>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5F8D7C80-817B-4547-88F8-73C05815CA0D}" type="slidenum">
              <a:rPr lang="en-CA" smtClean="0"/>
              <a:t>‹#›</a:t>
            </a:fld>
            <a:endParaRPr lang="en-CA"/>
          </a:p>
        </p:txBody>
      </p:sp>
    </p:spTree>
    <p:extLst>
      <p:ext uri="{BB962C8B-B14F-4D97-AF65-F5344CB8AC3E}">
        <p14:creationId xmlns:p14="http://schemas.microsoft.com/office/powerpoint/2010/main" val="406393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jpg"/><Relationship Id="rId12" Type="http://schemas.openxmlformats.org/officeDocument/2006/relationships/image" Target="NUL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customXml" Target="../ink/ink2.xml"/><Relationship Id="rId5"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A0CB3-CECE-FC8D-10D3-C18554521C7D}"/>
              </a:ext>
            </a:extLst>
          </p:cNvPr>
          <p:cNvPicPr>
            <a:picLocks noChangeAspect="1"/>
          </p:cNvPicPr>
          <p:nvPr>
            <p:custDataLst>
              <p:tags r:id="rId1"/>
            </p:custDataLst>
          </p:nvPr>
        </p:nvPicPr>
        <p:blipFill>
          <a:blip r:embed="rId7"/>
          <a:stretch>
            <a:fillRect/>
          </a:stretch>
        </p:blipFill>
        <p:spPr>
          <a:xfrm>
            <a:off x="0" y="0"/>
            <a:ext cx="10160000" cy="5715000"/>
          </a:xfrm>
          <a:prstGeom prst="rect">
            <a:avLst/>
          </a:prstGeom>
        </p:spPr>
      </p:pic>
      <p:grpSp>
        <p:nvGrpSpPr>
          <p:cNvPr id="6" name="Group 5">
            <a:extLst>
              <a:ext uri="{FF2B5EF4-FFF2-40B4-BE49-F238E27FC236}">
                <a16:creationId xmlns:a16="http://schemas.microsoft.com/office/drawing/2014/main" id="{744F2292-145E-3C6E-3046-80E2CEC57B33}"/>
              </a:ext>
            </a:extLst>
          </p:cNvPr>
          <p:cNvGrpSpPr/>
          <p:nvPr>
            <p:custDataLst>
              <p:tags r:id="rId2"/>
            </p:custDataLst>
          </p:nvPr>
        </p:nvGrpSpPr>
        <p:grpSpPr>
          <a:xfrm>
            <a:off x="2743133" y="2065187"/>
            <a:ext cx="76320" cy="34560"/>
            <a:chOff x="2743133" y="2065187"/>
            <a:chExt cx="76320" cy="3456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 name="Ink 3">
                  <a:extLst>
                    <a:ext uri="{FF2B5EF4-FFF2-40B4-BE49-F238E27FC236}">
                      <a16:creationId xmlns:a16="http://schemas.microsoft.com/office/drawing/2014/main" id="{413EB4BD-3FEF-5A2A-A783-11AB4F5C0049}"/>
                    </a:ext>
                  </a:extLst>
                </p14:cNvPr>
                <p14:cNvContentPartPr/>
                <p14:nvPr/>
              </p14:nvContentPartPr>
              <p14:xfrm>
                <a:off x="2815853" y="2065187"/>
                <a:ext cx="3600" cy="3960"/>
              </p14:xfrm>
            </p:contentPart>
          </mc:Choice>
          <mc:Fallback xmlns="">
            <p:pic>
              <p:nvPicPr>
                <p:cNvPr id="4" name="Ink 3">
                  <a:extLst>
                    <a:ext uri="{FF2B5EF4-FFF2-40B4-BE49-F238E27FC236}">
                      <a16:creationId xmlns:a16="http://schemas.microsoft.com/office/drawing/2014/main" id="{413EB4BD-3FEF-5A2A-A783-11AB4F5C0049}"/>
                    </a:ext>
                  </a:extLst>
                </p:cNvPr>
                <p:cNvPicPr/>
                <p:nvPr/>
              </p:nvPicPr>
              <p:blipFill>
                <a:blip r:embed="rId10"/>
                <a:stretch>
                  <a:fillRect/>
                </a:stretch>
              </p:blipFill>
              <p:spPr>
                <a:xfrm>
                  <a:off x="2797853" y="1957547"/>
                  <a:ext cx="3924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5" name="Ink 4">
                  <a:extLst>
                    <a:ext uri="{FF2B5EF4-FFF2-40B4-BE49-F238E27FC236}">
                      <a16:creationId xmlns:a16="http://schemas.microsoft.com/office/drawing/2014/main" id="{A3423E76-500E-B3AB-3AB3-AC02B4233C4B}"/>
                    </a:ext>
                  </a:extLst>
                </p14:cNvPr>
                <p14:cNvContentPartPr/>
                <p14:nvPr/>
              </p14:nvContentPartPr>
              <p14:xfrm>
                <a:off x="2743133" y="2099387"/>
                <a:ext cx="360" cy="360"/>
              </p14:xfrm>
            </p:contentPart>
          </mc:Choice>
          <mc:Fallback xmlns="">
            <p:pic>
              <p:nvPicPr>
                <p:cNvPr id="5" name="Ink 4">
                  <a:extLst>
                    <a:ext uri="{FF2B5EF4-FFF2-40B4-BE49-F238E27FC236}">
                      <a16:creationId xmlns:a16="http://schemas.microsoft.com/office/drawing/2014/main" id="{A3423E76-500E-B3AB-3AB3-AC02B4233C4B}"/>
                    </a:ext>
                  </a:extLst>
                </p:cNvPr>
                <p:cNvPicPr/>
                <p:nvPr/>
              </p:nvPicPr>
              <p:blipFill>
                <a:blip r:embed="rId12"/>
                <a:stretch>
                  <a:fillRect/>
                </a:stretch>
              </p:blipFill>
              <p:spPr>
                <a:xfrm>
                  <a:off x="2725133" y="1991387"/>
                  <a:ext cx="36000" cy="216000"/>
                </a:xfrm>
                <a:prstGeom prst="rect">
                  <a:avLst/>
                </a:prstGeom>
              </p:spPr>
            </p:pic>
          </mc:Fallback>
        </mc:AlternateContent>
      </p:grpSp>
      <p:sp>
        <p:nvSpPr>
          <p:cNvPr id="9" name="TextBox 8">
            <a:extLst>
              <a:ext uri="{FF2B5EF4-FFF2-40B4-BE49-F238E27FC236}">
                <a16:creationId xmlns:a16="http://schemas.microsoft.com/office/drawing/2014/main" id="{B7F72B44-4888-9CC2-77AF-796685D4B34C}"/>
              </a:ext>
            </a:extLst>
          </p:cNvPr>
          <p:cNvSpPr txBox="1"/>
          <p:nvPr>
            <p:custDataLst>
              <p:tags r:id="rId3"/>
            </p:custDataLst>
          </p:nvPr>
        </p:nvSpPr>
        <p:spPr>
          <a:xfrm>
            <a:off x="679760" y="1372225"/>
            <a:ext cx="6333316" cy="1200329"/>
          </a:xfrm>
          <a:prstGeom prst="rect">
            <a:avLst/>
          </a:prstGeom>
          <a:noFill/>
        </p:spPr>
        <p:txBody>
          <a:bodyPr wrap="square">
            <a:spAutoFit/>
          </a:bodyPr>
          <a:lstStyle/>
          <a:p>
            <a:r>
              <a:rPr lang="en-CA" sz="3600" b="1" dirty="0">
                <a:solidFill>
                  <a:schemeClr val="bg1"/>
                </a:solidFill>
                <a:latin typeface="Arial" panose="020B0604020202020204" pitchFamily="34" charset="0"/>
                <a:cs typeface="Arial" panose="020B0604020202020204" pitchFamily="34" charset="0"/>
              </a:rPr>
              <a:t>L’humilité culturelle: un parcours de vie</a:t>
            </a:r>
            <a:endParaRPr lang="en-US" sz="36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79E9D9B-AD9E-6D52-EAF4-F4FFB8D04944}"/>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8846388" y="97043"/>
            <a:ext cx="942141" cy="303292"/>
          </a:xfrm>
          <a:prstGeom prst="rect">
            <a:avLst/>
          </a:prstGeom>
        </p:spPr>
      </p:pic>
      <p:sp>
        <p:nvSpPr>
          <p:cNvPr id="10" name="TextBox 9">
            <a:extLst>
              <a:ext uri="{FF2B5EF4-FFF2-40B4-BE49-F238E27FC236}">
                <a16:creationId xmlns:a16="http://schemas.microsoft.com/office/drawing/2014/main" id="{A9B8E26B-820F-9DAE-36E3-541F1331BA54}"/>
              </a:ext>
            </a:extLst>
          </p:cNvPr>
          <p:cNvSpPr txBox="1"/>
          <p:nvPr/>
        </p:nvSpPr>
        <p:spPr>
          <a:xfrm>
            <a:off x="5432278" y="362947"/>
            <a:ext cx="4596628" cy="646331"/>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Les gens </a:t>
            </a:r>
            <a:r>
              <a:rPr lang="en-US" sz="1200" b="1" dirty="0" err="1">
                <a:solidFill>
                  <a:schemeClr val="bg1"/>
                </a:solidFill>
                <a:latin typeface="Arial" panose="020B0604020202020204" pitchFamily="34" charset="0"/>
                <a:cs typeface="Arial" panose="020B0604020202020204" pitchFamily="34" charset="0"/>
              </a:rPr>
              <a:t>d’abord</a:t>
            </a:r>
            <a:r>
              <a:rPr lang="en-US" sz="1200" b="1" dirty="0">
                <a:solidFill>
                  <a:schemeClr val="bg1"/>
                </a:solidFill>
                <a:latin typeface="Arial" panose="020B0604020202020204" pitchFamily="34" charset="0"/>
                <a:cs typeface="Arial" panose="020B0604020202020204" pitchFamily="34" charset="0"/>
              </a:rPr>
              <a:t>. Notre </a:t>
            </a:r>
            <a:r>
              <a:rPr lang="en-US" sz="1200" b="1" dirty="0" err="1">
                <a:solidFill>
                  <a:schemeClr val="bg1"/>
                </a:solidFill>
                <a:latin typeface="Arial" panose="020B0604020202020204" pitchFamily="34" charset="0"/>
                <a:cs typeface="Arial" panose="020B0604020202020204" pitchFamily="34" charset="0"/>
              </a:rPr>
              <a:t>promesse</a:t>
            </a:r>
            <a:r>
              <a:rPr lang="en-US" sz="1200" b="1" dirty="0">
                <a:solidFill>
                  <a:schemeClr val="bg1"/>
                </a:solidFill>
                <a:latin typeface="Arial" panose="020B0604020202020204" pitchFamily="34" charset="0"/>
                <a:cs typeface="Arial" panose="020B0604020202020204" pitchFamily="34" charset="0"/>
              </a:rPr>
              <a:t> à </a:t>
            </a:r>
            <a:r>
              <a:rPr lang="en-US" sz="1200" b="1" dirty="0" err="1">
                <a:solidFill>
                  <a:schemeClr val="bg1"/>
                </a:solidFill>
                <a:latin typeface="Arial" panose="020B0604020202020204" pitchFamily="34" charset="0"/>
                <a:cs typeface="Arial" panose="020B0604020202020204" pitchFamily="34" charset="0"/>
              </a:rPr>
              <a:t>vous</a:t>
            </a:r>
            <a:r>
              <a:rPr lang="en-US" sz="1200" b="1" dirty="0">
                <a:solidFill>
                  <a:schemeClr val="bg1"/>
                </a:solidFill>
                <a:latin typeface="Arial" panose="020B0604020202020204" pitchFamily="34" charset="0"/>
                <a:cs typeface="Arial" panose="020B0604020202020204" pitchFamily="34" charset="0"/>
              </a:rPr>
              <a:t>.</a:t>
            </a:r>
          </a:p>
          <a:p>
            <a:pPr algn="r"/>
            <a:r>
              <a:rPr lang="en-US" sz="1200" b="1" dirty="0">
                <a:solidFill>
                  <a:schemeClr val="bg1"/>
                </a:solidFill>
                <a:latin typeface="Arial" panose="020B0604020202020204" pitchFamily="34" charset="0"/>
                <a:cs typeface="Arial" panose="020B0604020202020204" pitchFamily="34" charset="0"/>
              </a:rPr>
              <a:t>People First. Our Promise To You. </a:t>
            </a:r>
          </a:p>
          <a:p>
            <a:pPr algn="r"/>
            <a:endParaRPr lang="en-US" sz="1200" b="1" dirty="0">
              <a:solidFill>
                <a:schemeClr val="bg1"/>
              </a:solidFill>
            </a:endParaRPr>
          </a:p>
        </p:txBody>
      </p:sp>
      <p:sp>
        <p:nvSpPr>
          <p:cNvPr id="11" name="TextBox 10">
            <a:extLst>
              <a:ext uri="{FF2B5EF4-FFF2-40B4-BE49-F238E27FC236}">
                <a16:creationId xmlns:a16="http://schemas.microsoft.com/office/drawing/2014/main" id="{5E929F18-54CF-6DEF-5F81-6993E61E6456}"/>
              </a:ext>
            </a:extLst>
          </p:cNvPr>
          <p:cNvSpPr txBox="1"/>
          <p:nvPr/>
        </p:nvSpPr>
        <p:spPr>
          <a:xfrm>
            <a:off x="313974" y="362947"/>
            <a:ext cx="7034539" cy="707886"/>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Bureau de l’ombuds | Secr</a:t>
            </a:r>
            <a:r>
              <a:rPr lang="fr-CA" sz="1200" b="1" dirty="0">
                <a:solidFill>
                  <a:schemeClr val="bg1"/>
                </a:solidFill>
                <a:latin typeface="Arial" panose="020B0604020202020204" pitchFamily="34" charset="0"/>
                <a:cs typeface="Arial" panose="020B0604020202020204" pitchFamily="34" charset="0"/>
              </a:rPr>
              <a:t>étariat de l’IDÉA |</a:t>
            </a:r>
            <a:r>
              <a:rPr lang="fr-FR" sz="1200" b="1" dirty="0">
                <a:solidFill>
                  <a:schemeClr val="bg1"/>
                </a:solidFill>
                <a:latin typeface="Arial" panose="020B0604020202020204" pitchFamily="34" charset="0"/>
                <a:cs typeface="Arial" panose="020B0604020202020204" pitchFamily="34" charset="0"/>
              </a:rPr>
              <a:t> Bureau de gestion informelle des conflits</a:t>
            </a:r>
            <a:r>
              <a:rPr lang="fr-CA" sz="1200" b="1" dirty="0">
                <a:solidFill>
                  <a:schemeClr val="bg1"/>
                </a:solidFill>
                <a:latin typeface="Arial" panose="020B0604020202020204" pitchFamily="34" charset="0"/>
                <a:cs typeface="Arial" panose="020B0604020202020204" pitchFamily="34" charset="0"/>
              </a:rPr>
              <a:t> </a:t>
            </a:r>
          </a:p>
          <a:p>
            <a:r>
              <a:rPr lang="fr-CA" sz="1200" b="1" dirty="0">
                <a:solidFill>
                  <a:schemeClr val="bg1"/>
                </a:solidFill>
                <a:latin typeface="Arial" panose="020B0604020202020204" pitchFamily="34" charset="0"/>
                <a:cs typeface="Arial" panose="020B0604020202020204" pitchFamily="34" charset="0"/>
              </a:rPr>
              <a:t>Ombuds Office</a:t>
            </a:r>
            <a:r>
              <a:rPr lang="en-US" sz="1200" b="1" dirty="0">
                <a:solidFill>
                  <a:schemeClr val="bg1"/>
                </a:solidFill>
                <a:latin typeface="Arial" panose="020B0604020202020204" pitchFamily="34" charset="0"/>
                <a:cs typeface="Arial" panose="020B0604020202020204" pitchFamily="34" charset="0"/>
              </a:rPr>
              <a:t> | IDEA Secretariat | Informal Conflict Management Office</a:t>
            </a:r>
          </a:p>
          <a:p>
            <a:endParaRPr lang="en-US" sz="1600" b="1" dirty="0">
              <a:solidFill>
                <a:schemeClr val="bg1"/>
              </a:solidFill>
            </a:endParaRPr>
          </a:p>
        </p:txBody>
      </p:sp>
      <p:sp>
        <p:nvSpPr>
          <p:cNvPr id="12" name="TextBox 11">
            <a:extLst>
              <a:ext uri="{FF2B5EF4-FFF2-40B4-BE49-F238E27FC236}">
                <a16:creationId xmlns:a16="http://schemas.microsoft.com/office/drawing/2014/main" id="{5BC66635-C359-A52A-7775-7B4F04170E55}"/>
              </a:ext>
            </a:extLst>
          </p:cNvPr>
          <p:cNvSpPr txBox="1"/>
          <p:nvPr/>
        </p:nvSpPr>
        <p:spPr>
          <a:xfrm>
            <a:off x="679760" y="2848411"/>
            <a:ext cx="6516209" cy="954107"/>
          </a:xfrm>
          <a:prstGeom prst="rect">
            <a:avLst/>
          </a:prstGeom>
          <a:noFill/>
        </p:spPr>
        <p:txBody>
          <a:bodyPr wrap="square" rtlCol="0">
            <a:spAutoFit/>
          </a:bodyPr>
          <a:lstStyle/>
          <a:p>
            <a:r>
              <a:rPr lang="fr-CA" sz="1400" b="1" dirty="0">
                <a:solidFill>
                  <a:schemeClr val="bg1"/>
                </a:solidFill>
                <a:latin typeface="Arial" panose="020B0604020202020204" pitchFamily="34" charset="0"/>
                <a:cs typeface="Arial" panose="020B0604020202020204" pitchFamily="34" charset="0"/>
              </a:rPr>
              <a:t>Dre. Nadia Ferrara</a:t>
            </a:r>
          </a:p>
          <a:p>
            <a:r>
              <a:rPr lang="fr-CA" sz="1400" b="1" dirty="0">
                <a:solidFill>
                  <a:schemeClr val="bg1"/>
                </a:solidFill>
                <a:latin typeface="Arial" panose="020B0604020202020204" pitchFamily="34" charset="0"/>
                <a:cs typeface="Arial" panose="020B0604020202020204" pitchFamily="34" charset="0"/>
              </a:rPr>
              <a:t>( </a:t>
            </a:r>
            <a:r>
              <a:rPr lang="fr-CA" sz="1400" b="1" dirty="0" err="1">
                <a:solidFill>
                  <a:schemeClr val="bg1"/>
                </a:solidFill>
                <a:latin typeface="Arial" panose="020B0604020202020204" pitchFamily="34" charset="0"/>
                <a:cs typeface="Arial" panose="020B0604020202020204" pitchFamily="34" charset="0"/>
              </a:rPr>
              <a:t>wìn</a:t>
            </a:r>
            <a:r>
              <a:rPr lang="fr-CA" sz="1400" b="1" dirty="0">
                <a:solidFill>
                  <a:schemeClr val="bg1"/>
                </a:solidFill>
                <a:latin typeface="Arial" panose="020B0604020202020204" pitchFamily="34" charset="0"/>
                <a:cs typeface="Arial" panose="020B0604020202020204" pitchFamily="34" charset="0"/>
              </a:rPr>
              <a:t> | elle )</a:t>
            </a:r>
          </a:p>
          <a:p>
            <a:r>
              <a:rPr lang="fr-CA" sz="1400" dirty="0">
                <a:solidFill>
                  <a:schemeClr val="bg1"/>
                </a:solidFill>
                <a:latin typeface="Arial" panose="020B0604020202020204" pitchFamily="34" charset="0"/>
                <a:cs typeface="Arial" panose="020B0604020202020204" pitchFamily="34" charset="0"/>
              </a:rPr>
              <a:t>Ombuds</a:t>
            </a:r>
          </a:p>
          <a:p>
            <a:r>
              <a:rPr lang="fr-CA" sz="1400" dirty="0">
                <a:solidFill>
                  <a:schemeClr val="bg1"/>
                </a:solidFill>
                <a:latin typeface="Arial" panose="020B0604020202020204" pitchFamily="34" charset="0"/>
                <a:cs typeface="Arial" panose="020B0604020202020204" pitchFamily="34" charset="0"/>
              </a:rPr>
              <a:t>Services aux Autochtones Canada et le Bureau du Conseil privé</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12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10</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502920" y="438912"/>
            <a:ext cx="6563868"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Les 5 éléments de l’humilité culturelle</a:t>
            </a:r>
            <a:endParaRPr lang="en-US"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502920" y="868680"/>
            <a:ext cx="9174480"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800"/>
              </a:spcAft>
              <a:buSzPct val="140000"/>
            </a:pPr>
            <a:r>
              <a:rPr lang="fr-FR" sz="1400" dirty="0">
                <a:latin typeface="Arial" panose="020B0604020202020204" pitchFamily="34" charset="0"/>
                <a:cs typeface="Arial" panose="020B0604020202020204" pitchFamily="34" charset="0"/>
              </a:rPr>
              <a:t>Objectif de la réflexion : chaque rencontre est abordée avec humilité et en gardant à l’esprit qu’il y a toujours quelque chose à apprendre les uns des autres. Réflexion postérieure: qu’ai-je appris de chacun lors de cette rencontre?</a:t>
            </a:r>
          </a:p>
          <a:p>
            <a:pPr lvl="1">
              <a:lnSpc>
                <a:spcPct val="100000"/>
              </a:lnSpc>
              <a:spcBef>
                <a:spcPts val="0"/>
              </a:spcBef>
              <a:spcAft>
                <a:spcPts val="800"/>
              </a:spcAft>
              <a:buSzPct val="140000"/>
            </a:pPr>
            <a:r>
              <a:rPr lang="fr-FR" sz="1400" dirty="0">
                <a:latin typeface="Arial" panose="020B0604020202020204" pitchFamily="34" charset="0"/>
                <a:cs typeface="Arial" panose="020B0604020202020204" pitchFamily="34" charset="0"/>
              </a:rPr>
              <a:t>Objectif en matière de respect : traiter chaque personne avec le plus grand respect et s’efforcer de préserver la dignité et le respect. Réflexion postérieure : ai-je traité toutes les personnes impliquées dans cette rencontre avec respect?</a:t>
            </a:r>
          </a:p>
          <a:p>
            <a:pPr lvl="1">
              <a:lnSpc>
                <a:spcPct val="100000"/>
              </a:lnSpc>
              <a:spcBef>
                <a:spcPts val="0"/>
              </a:spcBef>
              <a:spcAft>
                <a:spcPts val="800"/>
              </a:spcAft>
              <a:buSzPct val="140000"/>
            </a:pPr>
            <a:r>
              <a:rPr lang="fr-FR" sz="1400" dirty="0">
                <a:latin typeface="Arial" panose="020B0604020202020204" pitchFamily="34" charset="0"/>
                <a:cs typeface="Arial" panose="020B0604020202020204" pitchFamily="34" charset="0"/>
              </a:rPr>
              <a:t>Objectif en matière d'estime : il convient de tenir chaque personne en haute estime tout en étant conscient des préjugés inconscients et en ne les laissez pas interférer dans les interactions. Réflexion postérieure : des préjugés inconscients sont–ils à la base de mes interactions?</a:t>
            </a:r>
          </a:p>
          <a:p>
            <a:pPr lvl="1">
              <a:lnSpc>
                <a:spcPct val="100000"/>
              </a:lnSpc>
              <a:spcBef>
                <a:spcPts val="0"/>
              </a:spcBef>
              <a:spcAft>
                <a:spcPts val="800"/>
              </a:spcAft>
              <a:buSzPct val="140000"/>
            </a:pPr>
            <a:r>
              <a:rPr lang="fr-FR" sz="1400" dirty="0">
                <a:latin typeface="Arial" panose="020B0604020202020204" pitchFamily="34" charset="0"/>
                <a:cs typeface="Arial" panose="020B0604020202020204" pitchFamily="34" charset="0"/>
              </a:rPr>
              <a:t>Objectif en matière de pertinence : on s'attend à ce que l'humilité culturelle soit pertinente et à ce que cette pratique soit appliquée à chaque rencontre. Réflexion postérieure : en quoi l'humilité culturelle était elle pertinente dans cette interaction? </a:t>
            </a:r>
          </a:p>
          <a:p>
            <a:pPr lvl="1">
              <a:lnSpc>
                <a:spcPct val="100000"/>
              </a:lnSpc>
              <a:spcBef>
                <a:spcPts val="0"/>
              </a:spcBef>
              <a:spcAft>
                <a:spcPts val="800"/>
              </a:spcAft>
              <a:buSzPct val="140000"/>
            </a:pPr>
            <a:r>
              <a:rPr lang="fr-FR" sz="1400" dirty="0">
                <a:latin typeface="Arial" panose="020B0604020202020204" pitchFamily="34" charset="0"/>
                <a:cs typeface="Arial" panose="020B0604020202020204" pitchFamily="34" charset="0"/>
              </a:rPr>
              <a:t>Objectif en matière de résilience : il s'agit d'intégrer la pratique de l'humilité culturelle pour améliorer la résilience personnelle et la compassion générale. Réflexion postérieure : comment cette interaction a-t-elle influé sur ma résilience personnelle?</a:t>
            </a:r>
          </a:p>
        </p:txBody>
      </p:sp>
      <p:sp>
        <p:nvSpPr>
          <p:cNvPr id="2" name="TextBox 1">
            <a:extLst>
              <a:ext uri="{FF2B5EF4-FFF2-40B4-BE49-F238E27FC236}">
                <a16:creationId xmlns:a16="http://schemas.microsoft.com/office/drawing/2014/main" id="{39195FB0-E55B-8A23-9DDE-B9B162849BAF}"/>
              </a:ext>
            </a:extLst>
          </p:cNvPr>
          <p:cNvSpPr txBox="1"/>
          <p:nvPr/>
        </p:nvSpPr>
        <p:spPr>
          <a:xfrm>
            <a:off x="1168548" y="4617739"/>
            <a:ext cx="7063217" cy="2585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The American Journal of Medicine, Vol 134, No 2,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février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2021   </a:t>
            </a:r>
          </a:p>
        </p:txBody>
      </p:sp>
    </p:spTree>
    <p:extLst>
      <p:ext uri="{BB962C8B-B14F-4D97-AF65-F5344CB8AC3E}">
        <p14:creationId xmlns:p14="http://schemas.microsoft.com/office/powerpoint/2010/main" val="172764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D4BAD309-7B98-48A1-F2C7-845B1068A410}"/>
              </a:ext>
            </a:extLst>
          </p:cNvPr>
          <p:cNvSpPr>
            <a:spLocks noGrp="1"/>
          </p:cNvSpPr>
          <p:nvPr>
            <p:ph type="ctrTitle"/>
          </p:nvPr>
        </p:nvSpPr>
        <p:spPr>
          <a:xfrm>
            <a:off x="1269999" y="1500187"/>
            <a:ext cx="7620000" cy="1989667"/>
          </a:xfrm>
          <a:effectLst/>
        </p:spPr>
        <p:txBody>
          <a:bodyPr vert="horz" lIns="76200" tIns="38100" rIns="76200" bIns="38100" rtlCol="0" anchor="b">
            <a:normAutofit/>
          </a:bodyPr>
          <a:lstStyle/>
          <a:p>
            <a:r>
              <a:rPr lang="fr-FR" sz="2800" b="1" dirty="0">
                <a:solidFill>
                  <a:schemeClr val="accent6">
                    <a:lumMod val="50000"/>
                  </a:schemeClr>
                </a:solidFill>
                <a:latin typeface="Arial" panose="020B0604020202020204" pitchFamily="34" charset="0"/>
                <a:cs typeface="Arial" panose="020B0604020202020204" pitchFamily="34" charset="0"/>
              </a:rPr>
              <a:t>L'humilité culturelle est une voie vers la responsabilité personnelle et institutionnelle</a:t>
            </a:r>
            <a:br>
              <a:rPr lang="en-US" sz="3600" b="1" dirty="0">
                <a:solidFill>
                  <a:srgbClr val="2E4282"/>
                </a:solidFill>
                <a:latin typeface="Arial" panose="020B0604020202020204" pitchFamily="34" charset="0"/>
                <a:ea typeface="Open Sans" panose="020B0606030504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00457D6F-0FBA-27BA-11B6-0FA9F2CF5C44}"/>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11</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78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12</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L'humilité culturelle favorise le changement institutionnel</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9001" y="1528572"/>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30000"/>
            </a:pPr>
            <a:r>
              <a:rPr lang="fr-FR" sz="1600" dirty="0">
                <a:latin typeface="Arial" panose="020B0604020202020204" pitchFamily="34" charset="0"/>
                <a:cs typeface="Arial" panose="020B0604020202020204" pitchFamily="34" charset="0"/>
              </a:rPr>
              <a:t>La mise en pratique des principes de l'humilité culturelle crée une réaction en chaîne</a:t>
            </a:r>
          </a:p>
          <a:p>
            <a:pPr lvl="1">
              <a:lnSpc>
                <a:spcPct val="100000"/>
              </a:lnSpc>
              <a:buSzPct val="130000"/>
            </a:pPr>
            <a:r>
              <a:rPr lang="fr-FR" sz="1600" dirty="0">
                <a:latin typeface="Arial" panose="020B0604020202020204" pitchFamily="34" charset="0"/>
                <a:cs typeface="Arial" panose="020B0604020202020204" pitchFamily="34" charset="0"/>
              </a:rPr>
              <a:t>Chacun d'entre nous peut faire une différence</a:t>
            </a:r>
          </a:p>
          <a:p>
            <a:pPr>
              <a:lnSpc>
                <a:spcPct val="100000"/>
              </a:lnSpc>
              <a:buSzPct val="130000"/>
            </a:pPr>
            <a:r>
              <a:rPr lang="fr-FR" sz="1600" dirty="0">
                <a:latin typeface="Arial" panose="020B0604020202020204" pitchFamily="34" charset="0"/>
                <a:cs typeface="Arial" panose="020B0604020202020204" pitchFamily="34" charset="0"/>
              </a:rPr>
              <a:t>Lorsque l'humilité culturelle est priorisée, elle peut contribuer à créer des milieux de travail inclusifs et équitables</a:t>
            </a:r>
          </a:p>
          <a:p>
            <a:pPr lvl="1">
              <a:lnSpc>
                <a:spcPct val="100000"/>
              </a:lnSpc>
              <a:buSzPct val="130000"/>
            </a:pPr>
            <a:r>
              <a:rPr lang="fr-FR" sz="1600" dirty="0">
                <a:latin typeface="Arial" panose="020B0604020202020204" pitchFamily="34" charset="0"/>
                <a:cs typeface="Arial" panose="020B0604020202020204" pitchFamily="34" charset="0"/>
              </a:rPr>
              <a:t>Les organisations sont composées d'individus</a:t>
            </a:r>
          </a:p>
          <a:p>
            <a:pPr>
              <a:lnSpc>
                <a:spcPct val="100000"/>
              </a:lnSpc>
              <a:buSzPct val="130000"/>
            </a:pPr>
            <a:r>
              <a:rPr lang="fr-FR" sz="1600" dirty="0">
                <a:latin typeface="Arial" panose="020B0604020202020204" pitchFamily="34" charset="0"/>
                <a:cs typeface="Arial" panose="020B0604020202020204" pitchFamily="34" charset="0"/>
              </a:rPr>
              <a:t>On doit participer activement à une auto-évaluation constante afin de découvrir et d'éliminer les barrières systémiques, les dynamiques de pouvoir et les inégalités qui existent dans les milieux de travail</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19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13</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La résistance personnelle ressemble à…</a:t>
            </a:r>
            <a:b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b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9001" y="128016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80"/>
              </a:lnSpc>
              <a:buSzPct val="130000"/>
            </a:pPr>
            <a:r>
              <a:rPr lang="fr-FR" sz="1600" dirty="0">
                <a:latin typeface="Arial" panose="020B0604020202020204" pitchFamily="34" charset="0"/>
                <a:cs typeface="Arial" panose="020B0604020202020204" pitchFamily="34" charset="0"/>
              </a:rPr>
              <a:t>Refus du changement/rigidité/refus d’apprendre ou de connecter</a:t>
            </a:r>
          </a:p>
          <a:p>
            <a:pPr>
              <a:lnSpc>
                <a:spcPts val="1880"/>
              </a:lnSpc>
              <a:buSzPct val="130000"/>
            </a:pPr>
            <a:r>
              <a:rPr lang="fr-FR" sz="1600" dirty="0">
                <a:latin typeface="Arial" panose="020B0604020202020204" pitchFamily="34" charset="0"/>
                <a:cs typeface="Arial" panose="020B0604020202020204" pitchFamily="34" charset="0"/>
              </a:rPr>
              <a:t>Ignorance stratégique / maintien des préjugés ou des mythes</a:t>
            </a:r>
          </a:p>
          <a:p>
            <a:pPr>
              <a:lnSpc>
                <a:spcPts val="1880"/>
              </a:lnSpc>
              <a:buSzPct val="130000"/>
            </a:pPr>
            <a:r>
              <a:rPr lang="fr-FR" sz="1600" dirty="0">
                <a:latin typeface="Arial" panose="020B0604020202020204" pitchFamily="34" charset="0"/>
                <a:cs typeface="Arial" panose="020B0604020202020204" pitchFamily="34" charset="0"/>
              </a:rPr>
              <a:t>Manque d'autoréflexion, de conscience de soi ou d'honnêteté / peur du jugement</a:t>
            </a:r>
          </a:p>
          <a:p>
            <a:pPr>
              <a:lnSpc>
                <a:spcPts val="1880"/>
              </a:lnSpc>
              <a:buSzPct val="130000"/>
            </a:pPr>
            <a:r>
              <a:rPr lang="fr-FR" sz="1600" dirty="0">
                <a:latin typeface="Arial" panose="020B0604020202020204" pitchFamily="34" charset="0"/>
                <a:cs typeface="Arial" panose="020B0604020202020204" pitchFamily="34" charset="0"/>
              </a:rPr>
              <a:t>Complexe d'ego ou de supériorité / égocentrisme</a:t>
            </a:r>
          </a:p>
          <a:p>
            <a:pPr>
              <a:lnSpc>
                <a:spcPts val="1880"/>
              </a:lnSpc>
              <a:buSzPct val="130000"/>
            </a:pPr>
            <a:r>
              <a:rPr lang="fr-FR" sz="1600" dirty="0">
                <a:latin typeface="Arial" panose="020B0604020202020204" pitchFamily="34" charset="0"/>
                <a:cs typeface="Arial" panose="020B0604020202020204" pitchFamily="34" charset="0"/>
              </a:rPr>
              <a:t>Refus de faire preuve de vulnérabilité ou d'admettre un manque de connaissances</a:t>
            </a:r>
          </a:p>
          <a:p>
            <a:pPr>
              <a:lnSpc>
                <a:spcPts val="1880"/>
              </a:lnSpc>
              <a:buSzPct val="130000"/>
            </a:pPr>
            <a:r>
              <a:rPr lang="fr-FR" sz="1600" dirty="0">
                <a:latin typeface="Arial" panose="020B0604020202020204" pitchFamily="34" charset="0"/>
                <a:cs typeface="Arial" panose="020B0604020202020204" pitchFamily="34" charset="0"/>
              </a:rPr>
              <a:t>Aucune prise en compte de l'expérience vécue ou des différences culturelles spécifiques</a:t>
            </a:r>
          </a:p>
          <a:p>
            <a:pPr>
              <a:lnSpc>
                <a:spcPts val="1880"/>
              </a:lnSpc>
              <a:buSzPct val="130000"/>
            </a:pPr>
            <a:r>
              <a:rPr lang="fr-FR" sz="1600" dirty="0">
                <a:latin typeface="Arial" panose="020B0604020202020204" pitchFamily="34" charset="0"/>
                <a:cs typeface="Arial" panose="020B0604020202020204" pitchFamily="34" charset="0"/>
              </a:rPr>
              <a:t>Refus d'accepter la responsabilité / mentalité "ce n'est pas mon problème"</a:t>
            </a:r>
          </a:p>
          <a:p>
            <a:pPr>
              <a:lnSpc>
                <a:spcPts val="1880"/>
              </a:lnSpc>
              <a:buSzPct val="130000"/>
            </a:pPr>
            <a:r>
              <a:rPr lang="fr-FR" sz="1600" dirty="0">
                <a:latin typeface="Arial" panose="020B0604020202020204" pitchFamily="34" charset="0"/>
                <a:cs typeface="Arial" panose="020B0604020202020204" pitchFamily="34" charset="0"/>
              </a:rPr>
              <a:t>Ces points de vue se traduisent souvent par des microagressions, des réprimandes, du harcèlement et des abus de pouvoir</a:t>
            </a:r>
          </a:p>
          <a:p>
            <a:pPr marL="0" indent="0">
              <a:lnSpc>
                <a:spcPct val="150000"/>
              </a:lnSpc>
              <a:buSzPct val="130000"/>
              <a:buNone/>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56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14</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La résistance institutionnelle ressemble à...</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9001" y="128016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30000"/>
            </a:pPr>
            <a:r>
              <a:rPr lang="fr-FR" sz="1600" dirty="0">
                <a:latin typeface="Arial" panose="020B0604020202020204" pitchFamily="34" charset="0"/>
                <a:cs typeface="Arial" panose="020B0604020202020204" pitchFamily="34" charset="0"/>
              </a:rPr>
              <a:t>Résistance aux nouvelles approches</a:t>
            </a:r>
          </a:p>
          <a:p>
            <a:pPr>
              <a:lnSpc>
                <a:spcPct val="100000"/>
              </a:lnSpc>
              <a:buSzPct val="130000"/>
            </a:pPr>
            <a:r>
              <a:rPr lang="fr-FR" sz="1600" dirty="0">
                <a:latin typeface="Arial" panose="020B0604020202020204" pitchFamily="34" charset="0"/>
                <a:cs typeface="Arial" panose="020B0604020202020204" pitchFamily="34" charset="0"/>
              </a:rPr>
              <a:t>Mise en œuvre de politiques sans participation suffisante des parties impliquées</a:t>
            </a:r>
          </a:p>
          <a:p>
            <a:pPr>
              <a:lnSpc>
                <a:spcPct val="100000"/>
              </a:lnSpc>
              <a:buSzPct val="130000"/>
            </a:pPr>
            <a:r>
              <a:rPr lang="fr-FR" sz="1600" dirty="0">
                <a:latin typeface="Arial" panose="020B0604020202020204" pitchFamily="34" charset="0"/>
                <a:cs typeface="Arial" panose="020B0604020202020204" pitchFamily="34" charset="0"/>
              </a:rPr>
              <a:t>Maintien de politiques ou de procédures qui maintiennent des barrières systémiques</a:t>
            </a:r>
          </a:p>
          <a:p>
            <a:pPr>
              <a:lnSpc>
                <a:spcPct val="100000"/>
              </a:lnSpc>
              <a:buSzPct val="130000"/>
            </a:pPr>
            <a:r>
              <a:rPr lang="fr-FR" sz="1600" dirty="0">
                <a:latin typeface="Arial" panose="020B0604020202020204" pitchFamily="34" charset="0"/>
                <a:cs typeface="Arial" panose="020B0604020202020204" pitchFamily="34" charset="0"/>
              </a:rPr>
              <a:t>Systèmes hiérarchiques rigides qui empêchent une prise de décision et une participation inclusive</a:t>
            </a:r>
          </a:p>
          <a:p>
            <a:pPr>
              <a:lnSpc>
                <a:spcPct val="100000"/>
              </a:lnSpc>
              <a:buSzPct val="130000"/>
            </a:pPr>
            <a:r>
              <a:rPr lang="fr-FR" sz="1600" dirty="0">
                <a:latin typeface="Arial" panose="020B0604020202020204" pitchFamily="34" charset="0"/>
                <a:cs typeface="Arial" panose="020B0604020202020204" pitchFamily="34" charset="0"/>
              </a:rPr>
              <a:t>L’absence des voix des groupes marginalisés </a:t>
            </a:r>
            <a:r>
              <a:rPr lang="fr-FR" sz="1600" dirty="0" err="1">
                <a:latin typeface="Arial" panose="020B0604020202020204" pitchFamily="34" charset="0"/>
                <a:cs typeface="Arial" panose="020B0604020202020204" pitchFamily="34" charset="0"/>
              </a:rPr>
              <a:t>dûe</a:t>
            </a:r>
            <a:r>
              <a:rPr lang="fr-FR" sz="1600" dirty="0">
                <a:latin typeface="Arial" panose="020B0604020202020204" pitchFamily="34" charset="0"/>
                <a:cs typeface="Arial" panose="020B0604020202020204" pitchFamily="34" charset="0"/>
              </a:rPr>
              <a:t> à leur faible représentation à des postes de direction importants </a:t>
            </a:r>
          </a:p>
          <a:p>
            <a:pPr>
              <a:lnSpc>
                <a:spcPct val="100000"/>
              </a:lnSpc>
              <a:buSzPct val="130000"/>
            </a:pPr>
            <a:r>
              <a:rPr lang="fr-FR" sz="1600" dirty="0">
                <a:latin typeface="Arial" panose="020B0604020202020204" pitchFamily="34" charset="0"/>
                <a:cs typeface="Arial" panose="020B0604020202020204" pitchFamily="34" charset="0"/>
              </a:rPr>
              <a:t>La tolérance des comportements offensants, tels que les microagressions </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89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15</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Définition des microagressions</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8448" y="1527048"/>
            <a:ext cx="8002570"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08000"/>
            </a:pPr>
            <a:r>
              <a:rPr lang="fr-FR" sz="1600" dirty="0">
                <a:latin typeface="Arial" panose="020B0604020202020204" pitchFamily="34" charset="0"/>
                <a:cs typeface="Arial" panose="020B0604020202020204" pitchFamily="34" charset="0"/>
              </a:rPr>
              <a:t>Un comportement verbal ou non verbal subtil, conscient ou involontaire, souvent de la part d'individus bien intentionnés, qui n'ont pas réalisé qu'ils se livrent à une forme de comportement offensif ou méprisant</a:t>
            </a:r>
          </a:p>
          <a:p>
            <a:pPr marL="0" indent="0">
              <a:lnSpc>
                <a:spcPct val="150000"/>
              </a:lnSpc>
              <a:buSzPct val="130000"/>
              <a:buNone/>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08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16</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Exemples de microagressions</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9001" y="1280160"/>
            <a:ext cx="7910313"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80"/>
              </a:lnSpc>
              <a:buSzPct val="130000"/>
            </a:pPr>
            <a:r>
              <a:rPr lang="fr-FR" sz="1600" dirty="0">
                <a:latin typeface="Arial" panose="020B0604020202020204" pitchFamily="34" charset="0"/>
                <a:cs typeface="Arial" panose="020B0604020202020204" pitchFamily="34" charset="0"/>
              </a:rPr>
              <a:t>Raciale : supposer qu'une personne de couleur n'est "pas d'ici", ne pas reconnaître ou invalider l'identité raciale ou les expériences vécues d'une personne</a:t>
            </a:r>
          </a:p>
          <a:p>
            <a:pPr>
              <a:lnSpc>
                <a:spcPts val="1880"/>
              </a:lnSpc>
              <a:buSzPct val="130000"/>
            </a:pPr>
            <a:r>
              <a:rPr lang="fr-FR" sz="1600" dirty="0">
                <a:latin typeface="Arial" panose="020B0604020202020204" pitchFamily="34" charset="0"/>
                <a:cs typeface="Arial" panose="020B0604020202020204" pitchFamily="34" charset="0"/>
              </a:rPr>
              <a:t>Genre : supposer l'identité de genre ou les pronoms d'une personne sur la base de sa présentation physique</a:t>
            </a:r>
          </a:p>
          <a:p>
            <a:pPr>
              <a:lnSpc>
                <a:spcPts val="1880"/>
              </a:lnSpc>
              <a:buSzPct val="130000"/>
            </a:pPr>
            <a:r>
              <a:rPr lang="fr-FR" sz="1600" dirty="0">
                <a:latin typeface="Arial" panose="020B0604020202020204" pitchFamily="34" charset="0"/>
                <a:cs typeface="Arial" panose="020B0604020202020204" pitchFamily="34" charset="0"/>
              </a:rPr>
              <a:t>Capacité : ne pas tenir compte des besoins des personnes en situation d'handicap, présumer des capacités d'une personne, utiliser un langage capacitif (tel que "cela tombe dans l'oreille d'un sourd", "l'aveugle guide l'aveugle", "vous êtes tellement TOC")</a:t>
            </a:r>
          </a:p>
          <a:p>
            <a:pPr>
              <a:lnSpc>
                <a:spcPts val="1880"/>
              </a:lnSpc>
              <a:buSzPct val="130000"/>
            </a:pPr>
            <a:r>
              <a:rPr lang="fr-FR" sz="1600" dirty="0">
                <a:latin typeface="Arial" panose="020B0604020202020204" pitchFamily="34" charset="0"/>
                <a:cs typeface="Arial" panose="020B0604020202020204" pitchFamily="34" charset="0"/>
              </a:rPr>
              <a:t>L'âge : supposer qu'une personne âgée n'est pas au fait des technologies, ne pas valoriser les contributions des travailleurs plus âgés, penser que les jeunes travailleurs ne sont pas aussi qualifiés que ceux qui ont plus d'expérience</a:t>
            </a:r>
          </a:p>
          <a:p>
            <a:pPr marL="0" indent="0">
              <a:lnSpc>
                <a:spcPct val="150000"/>
              </a:lnSpc>
              <a:buSzPct val="130000"/>
              <a:buNone/>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87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D4BAD309-7B98-48A1-F2C7-845B1068A410}"/>
              </a:ext>
            </a:extLst>
          </p:cNvPr>
          <p:cNvSpPr>
            <a:spLocks noGrp="1"/>
          </p:cNvSpPr>
          <p:nvPr>
            <p:ph type="ctrTitle"/>
          </p:nvPr>
        </p:nvSpPr>
        <p:spPr>
          <a:xfrm>
            <a:off x="1269999" y="1143000"/>
            <a:ext cx="7620000" cy="1989667"/>
          </a:xfrm>
          <a:effectLst/>
        </p:spPr>
        <p:txBody>
          <a:bodyPr vert="horz" lIns="76200" tIns="38100" rIns="76200" bIns="38100" rtlCol="0" anchor="b">
            <a:normAutofit/>
          </a:bodyPr>
          <a:lstStyle/>
          <a:p>
            <a:r>
              <a:rPr lang="fr-FR" sz="2800" b="1" dirty="0">
                <a:solidFill>
                  <a:schemeClr val="accent6">
                    <a:lumMod val="50000"/>
                  </a:schemeClr>
                </a:solidFill>
                <a:latin typeface="Arial" panose="020B0604020202020204" pitchFamily="34" charset="0"/>
                <a:cs typeface="Arial" panose="020B0604020202020204" pitchFamily="34" charset="0"/>
              </a:rPr>
              <a:t>Les microagressions sont ressenties par tous ceux qui sont victimes de l'ignorance stratégique</a:t>
            </a:r>
          </a:p>
        </p:txBody>
      </p:sp>
      <p:sp>
        <p:nvSpPr>
          <p:cNvPr id="7" name="Slide Number Placeholder 3">
            <a:extLst>
              <a:ext uri="{FF2B5EF4-FFF2-40B4-BE49-F238E27FC236}">
                <a16:creationId xmlns:a16="http://schemas.microsoft.com/office/drawing/2014/main" id="{E89306B0-76FA-116A-2237-3DD46B9C825F}"/>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17</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8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18</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Les impacts des microaggressions</a:t>
            </a: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8448" y="128016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SzPct val="130000"/>
            </a:pPr>
            <a:r>
              <a:rPr lang="fr-FR" sz="1600" dirty="0">
                <a:latin typeface="Arial" panose="020B0604020202020204" pitchFamily="34" charset="0"/>
                <a:cs typeface="Arial" panose="020B0604020202020204" pitchFamily="34" charset="0"/>
              </a:rPr>
              <a:t>Les microagressions peuvent nous donner l’impression que:</a:t>
            </a:r>
          </a:p>
          <a:p>
            <a:pPr lvl="1">
              <a:lnSpc>
                <a:spcPct val="100000"/>
              </a:lnSpc>
              <a:spcAft>
                <a:spcPts val="600"/>
              </a:spcAft>
              <a:buSzPct val="130000"/>
            </a:pPr>
            <a:r>
              <a:rPr lang="fr-FR" sz="1600" dirty="0">
                <a:latin typeface="Arial" panose="020B0604020202020204" pitchFamily="34" charset="0"/>
                <a:cs typeface="Arial" panose="020B0604020202020204" pitchFamily="34" charset="0"/>
              </a:rPr>
              <a:t>Nous n’appartenons pas</a:t>
            </a:r>
          </a:p>
          <a:p>
            <a:pPr lvl="1">
              <a:lnSpc>
                <a:spcPct val="100000"/>
              </a:lnSpc>
              <a:spcAft>
                <a:spcPts val="600"/>
              </a:spcAft>
              <a:buSzPct val="130000"/>
            </a:pPr>
            <a:r>
              <a:rPr lang="fr-FR" sz="1600" dirty="0">
                <a:latin typeface="Arial" panose="020B0604020202020204" pitchFamily="34" charset="0"/>
                <a:cs typeface="Arial" panose="020B0604020202020204" pitchFamily="34" charset="0"/>
              </a:rPr>
              <a:t>Nous devons constamment nous expliquer ou nous défendre auprès de nos amis, collègues et gestionnaires/superviseurs</a:t>
            </a:r>
          </a:p>
          <a:p>
            <a:pPr lvl="1">
              <a:lnSpc>
                <a:spcPct val="100000"/>
              </a:lnSpc>
              <a:spcAft>
                <a:spcPts val="600"/>
              </a:spcAft>
              <a:buSzPct val="130000"/>
            </a:pPr>
            <a:r>
              <a:rPr lang="fr-FR" sz="1600" dirty="0">
                <a:latin typeface="Arial" panose="020B0604020202020204" pitchFamily="34" charset="0"/>
                <a:cs typeface="Arial" panose="020B0604020202020204" pitchFamily="34" charset="0"/>
              </a:rPr>
              <a:t>Nous sommes constamment choyés, rabaissés ou ignorés dans les milieux de travail</a:t>
            </a:r>
          </a:p>
          <a:p>
            <a:pPr lvl="1">
              <a:lnSpc>
                <a:spcPct val="100000"/>
              </a:lnSpc>
              <a:spcAft>
                <a:spcPts val="600"/>
              </a:spcAft>
              <a:buSzPct val="130000"/>
            </a:pPr>
            <a:r>
              <a:rPr lang="fr-FR" sz="1600" dirty="0">
                <a:latin typeface="Arial" panose="020B0604020202020204" pitchFamily="34" charset="0"/>
                <a:cs typeface="Arial" panose="020B0604020202020204" pitchFamily="34" charset="0"/>
              </a:rPr>
              <a:t>Il y a quelque chose qui ne va pas chez nous</a:t>
            </a:r>
          </a:p>
          <a:p>
            <a:pPr>
              <a:lnSpc>
                <a:spcPct val="100000"/>
              </a:lnSpc>
              <a:spcAft>
                <a:spcPts val="600"/>
              </a:spcAft>
              <a:buSzPct val="130000"/>
            </a:pPr>
            <a:r>
              <a:rPr lang="fr-FR" sz="1600" dirty="0">
                <a:latin typeface="Arial" panose="020B0604020202020204" pitchFamily="34" charset="0"/>
                <a:cs typeface="Arial" panose="020B0604020202020204" pitchFamily="34" charset="0"/>
              </a:rPr>
              <a:t>Les microagressions peuvent causer d’énormes dommages et peuvent entraîner la dépression et l’anxiété</a:t>
            </a:r>
          </a:p>
          <a:p>
            <a:pPr>
              <a:lnSpc>
                <a:spcPct val="100000"/>
              </a:lnSpc>
              <a:spcAft>
                <a:spcPts val="600"/>
              </a:spcAft>
              <a:buSzPct val="130000"/>
            </a:pPr>
            <a:r>
              <a:rPr lang="fr-FR" sz="1600" dirty="0">
                <a:latin typeface="Arial" panose="020B0604020202020204" pitchFamily="34" charset="0"/>
                <a:cs typeface="Arial" panose="020B0604020202020204" pitchFamily="34" charset="0"/>
              </a:rPr>
              <a:t>En fin de compte, les microagressions concernent l’impact plutôt que l’intention</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31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19</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Le changement institutionnel ressemble à...</a:t>
            </a:r>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a:t>
            </a: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8448" y="128016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SzPct val="130000"/>
            </a:pPr>
            <a:r>
              <a:rPr lang="fr-FR" sz="1600" dirty="0">
                <a:latin typeface="Arial" panose="020B0604020202020204" pitchFamily="34" charset="0"/>
                <a:cs typeface="Arial" panose="020B0604020202020204" pitchFamily="34" charset="0"/>
              </a:rPr>
              <a:t>Création d'une culture de la sécurité psychologique dans laquelle les microagressions peuvent être identifiés et traités efficacement </a:t>
            </a:r>
          </a:p>
          <a:p>
            <a:pPr>
              <a:lnSpc>
                <a:spcPct val="100000"/>
              </a:lnSpc>
              <a:spcAft>
                <a:spcPts val="600"/>
              </a:spcAft>
              <a:buSzPct val="130000"/>
            </a:pPr>
            <a:r>
              <a:rPr lang="fr-FR" sz="1600" dirty="0" err="1">
                <a:latin typeface="Arial" panose="020B0604020202020204" pitchFamily="34" charset="0"/>
                <a:cs typeface="Arial" panose="020B0604020202020204" pitchFamily="34" charset="0"/>
              </a:rPr>
              <a:t>Auto-réflexion</a:t>
            </a:r>
            <a:r>
              <a:rPr lang="fr-FR" sz="1600" dirty="0">
                <a:latin typeface="Arial" panose="020B0604020202020204" pitchFamily="34" charset="0"/>
                <a:cs typeface="Arial" panose="020B0604020202020204" pitchFamily="34" charset="0"/>
              </a:rPr>
              <a:t> et auto-évaluation sur les niveaux actuels d'inclusion, de diversité, d'équité et d'accessibilité (IDEA)</a:t>
            </a:r>
          </a:p>
          <a:p>
            <a:pPr>
              <a:lnSpc>
                <a:spcPct val="100000"/>
              </a:lnSpc>
              <a:spcAft>
                <a:spcPts val="600"/>
              </a:spcAft>
              <a:buSzPct val="130000"/>
            </a:pPr>
            <a:r>
              <a:rPr lang="fr-FR" sz="1600" dirty="0">
                <a:latin typeface="Arial" panose="020B0604020202020204" pitchFamily="34" charset="0"/>
                <a:cs typeface="Arial" panose="020B0604020202020204" pitchFamily="34" charset="0"/>
              </a:rPr>
              <a:t>Examen régulier des politiques et des procédures afin d'identifier les impacts différentiels sur les différents groupes marginalisés</a:t>
            </a:r>
          </a:p>
          <a:p>
            <a:pPr>
              <a:lnSpc>
                <a:spcPct val="100000"/>
              </a:lnSpc>
              <a:spcAft>
                <a:spcPts val="600"/>
              </a:spcAft>
              <a:buSzPct val="130000"/>
            </a:pPr>
            <a:r>
              <a:rPr lang="fr-FR" sz="1600" dirty="0">
                <a:latin typeface="Arial" panose="020B0604020202020204" pitchFamily="34" charset="0"/>
                <a:cs typeface="Arial" panose="020B0604020202020204" pitchFamily="34" charset="0"/>
              </a:rPr>
              <a:t>Intégrer des mesures telles que l'évaluation à 360° et les enquêtes auprès des employés pour évaluer les performances en matière d'IDEA</a:t>
            </a:r>
          </a:p>
          <a:p>
            <a:pPr>
              <a:lnSpc>
                <a:spcPct val="100000"/>
              </a:lnSpc>
              <a:spcAft>
                <a:spcPts val="600"/>
              </a:spcAft>
              <a:buSzPct val="130000"/>
            </a:pPr>
            <a:r>
              <a:rPr lang="fr-FR" sz="1600" dirty="0">
                <a:latin typeface="Arial" panose="020B0604020202020204" pitchFamily="34" charset="0"/>
                <a:cs typeface="Arial" panose="020B0604020202020204" pitchFamily="34" charset="0"/>
              </a:rPr>
              <a:t>Soutenir les groupes de ressources pour les employés et offrir des formations et des ressources IDEA</a:t>
            </a:r>
          </a:p>
          <a:p>
            <a:pPr>
              <a:lnSpc>
                <a:spcPct val="150000"/>
              </a:lnSpc>
              <a:spcAft>
                <a:spcPts val="600"/>
              </a:spcAft>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97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3A007-92DD-ED62-5474-23B6F22A9A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pic>
        <p:nvPicPr>
          <p:cNvPr id="5" name="Content Placeholder 4" descr="Olive-toned hands grasping for a red heart with Indigenous patterns of flora inside the heart.">
            <a:extLst>
              <a:ext uri="{FF2B5EF4-FFF2-40B4-BE49-F238E27FC236}">
                <a16:creationId xmlns:a16="http://schemas.microsoft.com/office/drawing/2014/main" id="{F9507D2E-4758-A726-36DD-877222EC58E9}"/>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235" b="67"/>
          <a:stretch/>
        </p:blipFill>
        <p:spPr>
          <a:xfrm>
            <a:off x="2584415" y="187106"/>
            <a:ext cx="4991170" cy="458678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C6294AC5-7A34-6202-7C8D-657985A7BB3B}"/>
              </a:ext>
            </a:extLst>
          </p:cNvPr>
          <p:cNvSpPr txBox="1"/>
          <p:nvPr/>
        </p:nvSpPr>
        <p:spPr>
          <a:xfrm>
            <a:off x="3970780" y="4643090"/>
            <a:ext cx="373965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Artiste: Emily Brascoupe-Hoefler</a:t>
            </a:r>
          </a:p>
        </p:txBody>
      </p:sp>
      <p:sp>
        <p:nvSpPr>
          <p:cNvPr id="2" name="Slide Number Placeholder 3">
            <a:extLst>
              <a:ext uri="{FF2B5EF4-FFF2-40B4-BE49-F238E27FC236}">
                <a16:creationId xmlns:a16="http://schemas.microsoft.com/office/drawing/2014/main" id="{A5F19752-704B-39B8-3525-9868201D58CD}"/>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25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D4BAD309-7B98-48A1-F2C7-845B1068A410}"/>
              </a:ext>
            </a:extLst>
          </p:cNvPr>
          <p:cNvSpPr>
            <a:spLocks noGrp="1"/>
          </p:cNvSpPr>
          <p:nvPr>
            <p:ph type="ctrTitle"/>
          </p:nvPr>
        </p:nvSpPr>
        <p:spPr>
          <a:xfrm>
            <a:off x="1269999" y="1576917"/>
            <a:ext cx="7620000" cy="1989667"/>
          </a:xfrm>
          <a:effectLst/>
        </p:spPr>
        <p:txBody>
          <a:bodyPr vert="horz" lIns="76200" tIns="38100" rIns="76200" bIns="38100" rtlCol="0" anchor="b">
            <a:noAutofit/>
          </a:bodyPr>
          <a:lstStyle/>
          <a:p>
            <a:r>
              <a:rPr lang="fr-FR" sz="2400" b="1" dirty="0">
                <a:solidFill>
                  <a:schemeClr val="accent6">
                    <a:lumMod val="50000"/>
                  </a:schemeClr>
                </a:solidFill>
                <a:latin typeface="Arial" panose="020B0604020202020204" pitchFamily="34" charset="0"/>
                <a:cs typeface="Arial" panose="020B0604020202020204" pitchFamily="34" charset="0"/>
              </a:rPr>
              <a:t>Transformer les microagressions en </a:t>
            </a:r>
            <a:r>
              <a:rPr lang="fr-FR" sz="2400" b="1" dirty="0" err="1">
                <a:solidFill>
                  <a:schemeClr val="accent6">
                    <a:lumMod val="50000"/>
                  </a:schemeClr>
                </a:solidFill>
                <a:latin typeface="Arial" panose="020B0604020202020204" pitchFamily="34" charset="0"/>
                <a:cs typeface="Arial" panose="020B0604020202020204" pitchFamily="34" charset="0"/>
              </a:rPr>
              <a:t>microaffirmations</a:t>
            </a:r>
            <a:br>
              <a:rPr lang="fr-FR" sz="2400" b="1" dirty="0">
                <a:solidFill>
                  <a:schemeClr val="accent6">
                    <a:lumMod val="50000"/>
                  </a:schemeClr>
                </a:solidFill>
                <a:latin typeface="Arial" panose="020B0604020202020204" pitchFamily="34" charset="0"/>
                <a:cs typeface="Arial" panose="020B0604020202020204" pitchFamily="34" charset="0"/>
              </a:rPr>
            </a:br>
            <a:br>
              <a:rPr lang="fr-FR" sz="2400" b="1" dirty="0">
                <a:solidFill>
                  <a:schemeClr val="accent6">
                    <a:lumMod val="50000"/>
                  </a:schemeClr>
                </a:solidFill>
                <a:latin typeface="Arial" panose="020B0604020202020204" pitchFamily="34" charset="0"/>
                <a:cs typeface="Arial" panose="020B0604020202020204" pitchFamily="34" charset="0"/>
              </a:rPr>
            </a:br>
            <a:r>
              <a:rPr lang="fr-FR" sz="2400" b="1" dirty="0">
                <a:solidFill>
                  <a:schemeClr val="accent6">
                    <a:lumMod val="50000"/>
                  </a:schemeClr>
                </a:solidFill>
                <a:latin typeface="Arial" panose="020B0604020202020204" pitchFamily="34" charset="0"/>
                <a:cs typeface="Arial" panose="020B0604020202020204" pitchFamily="34" charset="0"/>
              </a:rPr>
              <a:t>Transformer la violence latérale en compassion latérale</a:t>
            </a:r>
          </a:p>
        </p:txBody>
      </p:sp>
      <p:sp>
        <p:nvSpPr>
          <p:cNvPr id="7" name="Slide Number Placeholder 3">
            <a:extLst>
              <a:ext uri="{FF2B5EF4-FFF2-40B4-BE49-F238E27FC236}">
                <a16:creationId xmlns:a16="http://schemas.microsoft.com/office/drawing/2014/main" id="{799A69A1-1291-F561-42B3-BC52C2393F46}"/>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20</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441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3A007-92DD-ED62-5474-23B6F22A9A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10160000" cy="5715000"/>
          </a:xfrm>
          <a:prstGeom prst="rect">
            <a:avLst/>
          </a:prstGeom>
        </p:spPr>
      </p:pic>
      <p:sp>
        <p:nvSpPr>
          <p:cNvPr id="10" name="Title 1">
            <a:extLst>
              <a:ext uri="{FF2B5EF4-FFF2-40B4-BE49-F238E27FC236}">
                <a16:creationId xmlns:a16="http://schemas.microsoft.com/office/drawing/2014/main" id="{00670A39-603A-E08B-2A4D-1F2B9C4645C3}"/>
              </a:ext>
            </a:extLst>
          </p:cNvPr>
          <p:cNvSpPr txBox="1">
            <a:spLocks/>
          </p:cNvSpPr>
          <p:nvPr/>
        </p:nvSpPr>
        <p:spPr>
          <a:xfrm>
            <a:off x="1281909" y="358755"/>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Tout commence avec </a:t>
            </a:r>
            <a:r>
              <a:rPr lang="en-US"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vous</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1077404B-BBAF-4EE8-70A9-B9A58460B75D}"/>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21</a:t>
            </a:fld>
            <a:endParaRPr lang="en-US" sz="1333"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97F3E75-F24F-0822-0959-E8EBD84CAFB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88408" y="1005980"/>
            <a:ext cx="6583182" cy="3703040"/>
          </a:xfrm>
          <a:prstGeom prst="rect">
            <a:avLst/>
          </a:prstGeom>
        </p:spPr>
      </p:pic>
      <p:sp>
        <p:nvSpPr>
          <p:cNvPr id="4" name="Rectangle 3">
            <a:extLst>
              <a:ext uri="{FF2B5EF4-FFF2-40B4-BE49-F238E27FC236}">
                <a16:creationId xmlns:a16="http://schemas.microsoft.com/office/drawing/2014/main" id="{59611B77-4DE4-BC8E-35E3-6B85970282FB}"/>
              </a:ext>
            </a:extLst>
          </p:cNvPr>
          <p:cNvSpPr/>
          <p:nvPr/>
        </p:nvSpPr>
        <p:spPr>
          <a:xfrm>
            <a:off x="6833616" y="4401312"/>
            <a:ext cx="1537974" cy="3042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358326-7047-9BAB-94F0-47990EF06715}"/>
              </a:ext>
            </a:extLst>
          </p:cNvPr>
          <p:cNvSpPr txBox="1"/>
          <p:nvPr/>
        </p:nvSpPr>
        <p:spPr>
          <a:xfrm>
            <a:off x="6833616" y="4445725"/>
            <a:ext cx="2511552" cy="215444"/>
          </a:xfrm>
          <a:prstGeom prst="rect">
            <a:avLst/>
          </a:prstGeom>
          <a:noFill/>
        </p:spPr>
        <p:txBody>
          <a:bodyPr wrap="square" rtlCol="0">
            <a:spAutoFit/>
          </a:bodyPr>
          <a:lstStyle/>
          <a:p>
            <a:r>
              <a:rPr lang="en-US" sz="800" dirty="0"/>
              <a:t>Illustration </a:t>
            </a:r>
            <a:r>
              <a:rPr lang="en-US" sz="800" dirty="0" err="1"/>
              <a:t>inspirée</a:t>
            </a:r>
            <a:r>
              <a:rPr lang="en-US" sz="800" dirty="0"/>
              <a:t> par Fern Blasy</a:t>
            </a:r>
          </a:p>
        </p:txBody>
      </p:sp>
    </p:spTree>
    <p:extLst>
      <p:ext uri="{BB962C8B-B14F-4D97-AF65-F5344CB8AC3E}">
        <p14:creationId xmlns:p14="http://schemas.microsoft.com/office/powerpoint/2010/main" val="44335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22</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1083000" y="713232"/>
            <a:ext cx="759618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L'humilité culturelle, c'est...</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1299001" y="128016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30000"/>
            </a:pPr>
            <a:r>
              <a:rPr lang="fr-FR" sz="1600" dirty="0">
                <a:latin typeface="Arial" panose="020B0604020202020204" pitchFamily="34" charset="0"/>
                <a:cs typeface="Arial" panose="020B0604020202020204" pitchFamily="34" charset="0"/>
              </a:rPr>
              <a:t>De se voir, de voir nos organisations, notre histoire, et le passé et le présent avec franchise et authenticité, d'apprendre de ces connaissances et de les utiliser pour mieux faire et pour mieux être</a:t>
            </a:r>
          </a:p>
          <a:p>
            <a:pPr>
              <a:lnSpc>
                <a:spcPct val="150000"/>
              </a:lnSpc>
              <a:buSzPct val="130000"/>
            </a:pPr>
            <a:r>
              <a:rPr lang="fr-FR" sz="1600" dirty="0">
                <a:latin typeface="Arial" panose="020B0604020202020204" pitchFamily="34" charset="0"/>
                <a:cs typeface="Arial" panose="020B0604020202020204" pitchFamily="34" charset="0"/>
              </a:rPr>
              <a:t>Un processus continu reconnaissant la personne en face de vous comme l'expert de son expérience vécue</a:t>
            </a:r>
          </a:p>
          <a:p>
            <a:pPr>
              <a:lnSpc>
                <a:spcPct val="150000"/>
              </a:lnSpc>
              <a:buSzPct val="130000"/>
            </a:pPr>
            <a:r>
              <a:rPr lang="fr-FR" sz="1600" dirty="0">
                <a:latin typeface="Arial" panose="020B0604020202020204" pitchFamily="34" charset="0"/>
                <a:cs typeface="Arial" panose="020B0604020202020204" pitchFamily="34" charset="0"/>
              </a:rPr>
              <a:t>Le grand connecteur qui mène à un changement significatif et compatissant</a:t>
            </a:r>
          </a:p>
          <a:p>
            <a:pPr>
              <a:lnSpc>
                <a:spcPct val="150000"/>
              </a:lnSpc>
              <a:buSzPct val="130000"/>
            </a:pPr>
            <a:r>
              <a:rPr lang="fr-FR" sz="1600" dirty="0">
                <a:latin typeface="Arial" panose="020B0604020202020204" pitchFamily="34" charset="0"/>
                <a:cs typeface="Arial" panose="020B0604020202020204" pitchFamily="34" charset="0"/>
              </a:rPr>
              <a:t>Un cheminement qui dure toute la vie</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99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D4BAD309-7B98-48A1-F2C7-845B1068A410}"/>
              </a:ext>
            </a:extLst>
          </p:cNvPr>
          <p:cNvSpPr>
            <a:spLocks noGrp="1"/>
          </p:cNvSpPr>
          <p:nvPr>
            <p:ph type="ctrTitle"/>
          </p:nvPr>
        </p:nvSpPr>
        <p:spPr>
          <a:xfrm>
            <a:off x="1269999" y="594360"/>
            <a:ext cx="7620000" cy="1989667"/>
          </a:xfrm>
          <a:effectLst/>
        </p:spPr>
        <p:txBody>
          <a:bodyPr vert="horz" lIns="76200" tIns="38100" rIns="76200" bIns="38100" rtlCol="0" anchor="b">
            <a:normAutofit/>
          </a:bodyPr>
          <a:lstStyle/>
          <a:p>
            <a:pPr algn="l"/>
            <a:r>
              <a:rPr lang="fr-FR" sz="2400" b="1" dirty="0">
                <a:solidFill>
                  <a:schemeClr val="accent6">
                    <a:lumMod val="50000"/>
                  </a:schemeClr>
                </a:solidFill>
                <a:latin typeface="Arial" panose="020B0604020202020204" pitchFamily="34" charset="0"/>
                <a:cs typeface="Arial" panose="020B0604020202020204" pitchFamily="34" charset="0"/>
              </a:rPr>
              <a:t>«Les gens oublieront ce que vous avez dit, les gens oublieront ce que vous avez fait, mais les gens n'oublieront jamais ce que vous leur avez fait ressentir.»</a:t>
            </a:r>
          </a:p>
        </p:txBody>
      </p:sp>
      <p:sp>
        <p:nvSpPr>
          <p:cNvPr id="8" name="TextBox 7">
            <a:extLst>
              <a:ext uri="{FF2B5EF4-FFF2-40B4-BE49-F238E27FC236}">
                <a16:creationId xmlns:a16="http://schemas.microsoft.com/office/drawing/2014/main" id="{3871423A-3FF9-C18F-9A30-57E78E5C9E19}"/>
              </a:ext>
            </a:extLst>
          </p:cNvPr>
          <p:cNvSpPr txBox="1"/>
          <p:nvPr/>
        </p:nvSpPr>
        <p:spPr>
          <a:xfrm>
            <a:off x="5752465" y="2946308"/>
            <a:ext cx="5132070" cy="369332"/>
          </a:xfrm>
          <a:prstGeom prst="rect">
            <a:avLst/>
          </a:prstGeom>
          <a:noFill/>
        </p:spPr>
        <p:txBody>
          <a:bodyPr wrap="square">
            <a:spAutoFit/>
          </a:bodyPr>
          <a:lstStyle/>
          <a:p>
            <a:r>
              <a:rPr lang="en-US" b="1" dirty="0">
                <a:solidFill>
                  <a:schemeClr val="accent6">
                    <a:lumMod val="50000"/>
                  </a:schemeClr>
                </a:solidFill>
                <a:latin typeface="Arial" panose="020B0604020202020204" pitchFamily="34" charset="0"/>
                <a:cs typeface="Arial" panose="020B0604020202020204" pitchFamily="34" charset="0"/>
              </a:rPr>
              <a:t>- Maya Angelou</a:t>
            </a:r>
          </a:p>
        </p:txBody>
      </p:sp>
      <p:sp>
        <p:nvSpPr>
          <p:cNvPr id="9" name="Slide Number Placeholder 3">
            <a:extLst>
              <a:ext uri="{FF2B5EF4-FFF2-40B4-BE49-F238E27FC236}">
                <a16:creationId xmlns:a16="http://schemas.microsoft.com/office/drawing/2014/main" id="{3AEFFC28-2C0F-2E5C-DB84-7C5F29FE4FA0}"/>
              </a:ext>
            </a:extLst>
          </p:cNvPr>
          <p:cNvSpPr txBox="1">
            <a:spLocks/>
          </p:cNvSpPr>
          <p:nvPr/>
        </p:nvSpPr>
        <p:spPr>
          <a:xfrm>
            <a:off x="7696200" y="5143500"/>
            <a:ext cx="2286000" cy="304271"/>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63">
              <a:spcAft>
                <a:spcPts val="500"/>
              </a:spcAft>
              <a:defRPr/>
            </a:pPr>
            <a:fld id="{5F8D7C80-817B-4547-88F8-73C05815CA0D}" type="slidenum">
              <a:rPr lang="en-US" sz="1333" smtClean="0">
                <a:solidFill>
                  <a:schemeClr val="tx1"/>
                </a:solidFill>
                <a:latin typeface="Arial" panose="020B0604020202020204" pitchFamily="34" charset="0"/>
                <a:cs typeface="Arial" panose="020B0604020202020204" pitchFamily="34" charset="0"/>
              </a:rPr>
              <a:pPr defTabSz="914363">
                <a:spcAft>
                  <a:spcPts val="500"/>
                </a:spcAft>
                <a:defRPr/>
              </a:pPr>
              <a:t>23</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75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0665D-C143-F187-87F3-D9207C93A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2" name="Title 1">
            <a:extLst>
              <a:ext uri="{FF2B5EF4-FFF2-40B4-BE49-F238E27FC236}">
                <a16:creationId xmlns:a16="http://schemas.microsoft.com/office/drawing/2014/main" id="{D4BAD309-7B98-48A1-F2C7-845B1068A410}"/>
              </a:ext>
            </a:extLst>
          </p:cNvPr>
          <p:cNvSpPr>
            <a:spLocks noGrp="1"/>
          </p:cNvSpPr>
          <p:nvPr>
            <p:ph type="ctrTitle"/>
          </p:nvPr>
        </p:nvSpPr>
        <p:spPr>
          <a:xfrm>
            <a:off x="1269999" y="1201598"/>
            <a:ext cx="7620000" cy="1989667"/>
          </a:xfrm>
          <a:effectLst/>
        </p:spPr>
        <p:txBody>
          <a:bodyPr vert="horz" lIns="76200" tIns="38100" rIns="76200" bIns="38100" rtlCol="0" anchor="b">
            <a:normAutofit/>
          </a:bodyPr>
          <a:lstStyle/>
          <a:p>
            <a:r>
              <a:rPr lang="en-CA" sz="2800" b="1" dirty="0" err="1">
                <a:solidFill>
                  <a:schemeClr val="accent6">
                    <a:lumMod val="50000"/>
                  </a:schemeClr>
                </a:solidFill>
                <a:latin typeface="Arial" panose="020B0604020202020204" pitchFamily="34" charset="0"/>
                <a:cs typeface="Arial" panose="020B0604020202020204" pitchFamily="34" charset="0"/>
              </a:rPr>
              <a:t>C’est</a:t>
            </a:r>
            <a:r>
              <a:rPr lang="en-CA" sz="2800" b="1" dirty="0">
                <a:solidFill>
                  <a:schemeClr val="accent6">
                    <a:lumMod val="50000"/>
                  </a:schemeClr>
                </a:solidFill>
                <a:latin typeface="Arial" panose="020B0604020202020204" pitchFamily="34" charset="0"/>
                <a:cs typeface="Arial" panose="020B0604020202020204" pitchFamily="34" charset="0"/>
              </a:rPr>
              <a:t> par </a:t>
            </a:r>
            <a:r>
              <a:rPr lang="en-CA" sz="2800" b="1" dirty="0" err="1">
                <a:solidFill>
                  <a:schemeClr val="accent6">
                    <a:lumMod val="50000"/>
                  </a:schemeClr>
                </a:solidFill>
                <a:latin typeface="Arial" panose="020B0604020202020204" pitchFamily="34" charset="0"/>
                <a:cs typeface="Arial" panose="020B0604020202020204" pitchFamily="34" charset="0"/>
              </a:rPr>
              <a:t>notre</a:t>
            </a:r>
            <a:r>
              <a:rPr lang="en-CA" sz="2800" b="1" dirty="0">
                <a:solidFill>
                  <a:schemeClr val="accent6">
                    <a:lumMod val="50000"/>
                  </a:schemeClr>
                </a:solidFill>
                <a:latin typeface="Arial" panose="020B0604020202020204" pitchFamily="34" charset="0"/>
                <a:cs typeface="Arial" panose="020B0604020202020204" pitchFamily="34" charset="0"/>
              </a:rPr>
              <a:t> </a:t>
            </a:r>
            <a:r>
              <a:rPr lang="en-CA" sz="2800" b="1" dirty="0" err="1">
                <a:solidFill>
                  <a:schemeClr val="accent6">
                    <a:lumMod val="50000"/>
                  </a:schemeClr>
                </a:solidFill>
                <a:latin typeface="Arial" panose="020B0604020202020204" pitchFamily="34" charset="0"/>
                <a:cs typeface="Arial" panose="020B0604020202020204" pitchFamily="34" charset="0"/>
              </a:rPr>
              <a:t>humilité</a:t>
            </a:r>
            <a:r>
              <a:rPr lang="en-CA" sz="2800" b="1" dirty="0">
                <a:solidFill>
                  <a:schemeClr val="accent6">
                    <a:lumMod val="50000"/>
                  </a:schemeClr>
                </a:solidFill>
                <a:latin typeface="Arial" panose="020B0604020202020204" pitchFamily="34" charset="0"/>
                <a:cs typeface="Arial" panose="020B0604020202020204" pitchFamily="34" charset="0"/>
              </a:rPr>
              <a:t> que nous </a:t>
            </a:r>
            <a:r>
              <a:rPr lang="en-CA" sz="2800" b="1" dirty="0" err="1">
                <a:solidFill>
                  <a:schemeClr val="accent6">
                    <a:lumMod val="50000"/>
                  </a:schemeClr>
                </a:solidFill>
                <a:latin typeface="Arial" panose="020B0604020202020204" pitchFamily="34" charset="0"/>
                <a:cs typeface="Arial" panose="020B0604020202020204" pitchFamily="34" charset="0"/>
              </a:rPr>
              <a:t>faisons</a:t>
            </a:r>
            <a:r>
              <a:rPr lang="en-CA" sz="2800" b="1" dirty="0">
                <a:solidFill>
                  <a:schemeClr val="accent6">
                    <a:lumMod val="50000"/>
                  </a:schemeClr>
                </a:solidFill>
                <a:latin typeface="Arial" panose="020B0604020202020204" pitchFamily="34" charset="0"/>
                <a:cs typeface="Arial" panose="020B0604020202020204" pitchFamily="34" charset="0"/>
              </a:rPr>
              <a:t> le lien à </a:t>
            </a:r>
            <a:r>
              <a:rPr lang="en-CA" sz="2800" b="1" dirty="0" err="1">
                <a:solidFill>
                  <a:schemeClr val="accent6">
                    <a:lumMod val="50000"/>
                  </a:schemeClr>
                </a:solidFill>
                <a:latin typeface="Arial" panose="020B0604020202020204" pitchFamily="34" charset="0"/>
                <a:cs typeface="Arial" panose="020B0604020202020204" pitchFamily="34" charset="0"/>
              </a:rPr>
              <a:t>notre</a:t>
            </a:r>
            <a:r>
              <a:rPr lang="en-CA" sz="2800" b="1" dirty="0">
                <a:solidFill>
                  <a:schemeClr val="accent6">
                    <a:lumMod val="50000"/>
                  </a:schemeClr>
                </a:solidFill>
                <a:latin typeface="Arial" panose="020B0604020202020204" pitchFamily="34" charset="0"/>
                <a:cs typeface="Arial" panose="020B0604020202020204" pitchFamily="34" charset="0"/>
              </a:rPr>
              <a:t> </a:t>
            </a:r>
            <a:r>
              <a:rPr lang="en-CA" sz="2800" b="1" dirty="0" err="1">
                <a:solidFill>
                  <a:schemeClr val="accent6">
                    <a:lumMod val="50000"/>
                  </a:schemeClr>
                </a:solidFill>
                <a:latin typeface="Arial" panose="020B0604020202020204" pitchFamily="34" charset="0"/>
                <a:cs typeface="Arial" panose="020B0604020202020204" pitchFamily="34" charset="0"/>
              </a:rPr>
              <a:t>humanité</a:t>
            </a:r>
            <a:br>
              <a:rPr lang="en-US" sz="2800" b="1" dirty="0">
                <a:solidFill>
                  <a:srgbClr val="2E4282"/>
                </a:solidFill>
                <a:latin typeface="Arial" panose="020B0604020202020204" pitchFamily="34" charset="0"/>
                <a:ea typeface="Open Sans" panose="020B0606030504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Slide Number Placeholder 3">
            <a:extLst>
              <a:ext uri="{FF2B5EF4-FFF2-40B4-BE49-F238E27FC236}">
                <a16:creationId xmlns:a16="http://schemas.microsoft.com/office/drawing/2014/main" id="{0154B697-77F5-F444-7F5F-298CE8ECC95F}"/>
              </a:ext>
            </a:extLst>
          </p:cNvPr>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3</a:t>
            </a:fld>
            <a:endParaRPr lang="en-US" sz="1333"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12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4</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1078992" y="1212001"/>
            <a:ext cx="4064553"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Humilité</a:t>
            </a:r>
            <a:endParaRPr lang="en-US"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1299001" y="173400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SzPct val="130000"/>
            </a:pPr>
            <a:r>
              <a:rPr lang="fr-FR" sz="1600" dirty="0">
                <a:latin typeface="Arial" panose="020B0604020202020204" pitchFamily="34" charset="0"/>
                <a:cs typeface="Arial" panose="020B0604020202020204" pitchFamily="34" charset="0"/>
              </a:rPr>
              <a:t>Il ne s’agit pas de faiblesse, mais de comprendre notre place dans l’ordre général des choses</a:t>
            </a:r>
          </a:p>
          <a:p>
            <a:pPr>
              <a:lnSpc>
                <a:spcPct val="150000"/>
              </a:lnSpc>
              <a:buSzPct val="130000"/>
            </a:pPr>
            <a:r>
              <a:rPr lang="fr-FR" sz="1600" dirty="0">
                <a:latin typeface="Arial" panose="020B0604020202020204" pitchFamily="34" charset="0"/>
                <a:cs typeface="Arial" panose="020B0604020202020204" pitchFamily="34" charset="0"/>
              </a:rPr>
              <a:t>Il s’agit d’admettre nos lacunes et de chercher activement à y remédier</a:t>
            </a:r>
          </a:p>
          <a:p>
            <a:pPr>
              <a:lnSpc>
                <a:spcPct val="150000"/>
              </a:lnSpc>
              <a:buSzPct val="130000"/>
            </a:pPr>
            <a:r>
              <a:rPr lang="fr-FR" sz="1600" dirty="0">
                <a:latin typeface="Arial" panose="020B0604020202020204" pitchFamily="34" charset="0"/>
                <a:cs typeface="Arial" panose="020B0604020202020204" pitchFamily="34" charset="0"/>
              </a:rPr>
              <a:t>Une manière d’être qui interpelle l’autocorrection et l’amélioration constante</a:t>
            </a:r>
          </a:p>
          <a:p>
            <a:pPr>
              <a:lnSpc>
                <a:spcPct val="150000"/>
              </a:lnSpc>
              <a:buSzPct val="130000"/>
            </a:pPr>
            <a:r>
              <a:rPr lang="fr-FR" sz="1600" dirty="0">
                <a:latin typeface="Arial" panose="020B0604020202020204" pitchFamily="34" charset="0"/>
                <a:cs typeface="Arial" panose="020B0604020202020204" pitchFamily="34" charset="0"/>
              </a:rPr>
              <a:t>Nous aide à mieux apprendre et à mieux résoudre les problèmes</a:t>
            </a:r>
          </a:p>
          <a:p>
            <a:pPr>
              <a:lnSpc>
                <a:spcPct val="150000"/>
              </a:lnSpc>
              <a:buSzPct val="130000"/>
            </a:pP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49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5</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1078992" y="1216152"/>
            <a:ext cx="9090660"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La partie culturelle de l'humilité culturelle</a:t>
            </a:r>
            <a:br>
              <a:rPr lang="fr-FR" sz="2667"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br>
            <a:endParaRPr lang="en-US" sz="2667"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1298448" y="173736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600"/>
              </a:spcBef>
              <a:spcAft>
                <a:spcPts val="600"/>
              </a:spcAft>
              <a:buSzPct val="80000"/>
              <a:buNone/>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L'identité culturelle d'une personne est </a:t>
            </a:r>
            <a:r>
              <a:rPr kumimoji="0" lang="fr-F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intersectionelle</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comprend: </a:t>
            </a:r>
          </a:p>
          <a:p>
            <a:pPr marL="0" indent="0" defTabSz="457200">
              <a:lnSpc>
                <a:spcPct val="120000"/>
              </a:lnSpc>
              <a:spcBef>
                <a:spcPts val="600"/>
              </a:spcBef>
              <a:spcAft>
                <a:spcPts val="600"/>
              </a:spcAft>
              <a:buSzPct val="80000"/>
              <a:buNone/>
              <a:defRPr/>
            </a:pP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l’Ethnicité, la race, l’âge, l'expérience, l'éducation, le statut socio-économique, le genre, l'orientation sexuelle, la religion, la géographie (y compris la ruralité), le handicap, la langue</a:t>
            </a:r>
          </a:p>
          <a:p>
            <a:pPr marL="800100" lvl="2" indent="0">
              <a:lnSpc>
                <a:spcPct val="120000"/>
              </a:lnSpc>
              <a:spcAft>
                <a:spcPts val="600"/>
              </a:spcAft>
              <a:buSzPct val="80000"/>
              <a:buNone/>
              <a:defRPr/>
            </a:pPr>
            <a:endPar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80985" marR="0" lvl="1" indent="0" algn="l" defTabSz="457200" rtl="0" eaLnBrk="1" fontAlgn="auto" latinLnBrk="0" hangingPunct="1">
              <a:lnSpc>
                <a:spcPct val="120000"/>
              </a:lnSpc>
              <a:spcBef>
                <a:spcPts val="600"/>
              </a:spcBef>
              <a:spcAft>
                <a:spcPts val="0"/>
              </a:spcAft>
              <a:buClrTx/>
              <a:buSzPct val="8000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10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2B969-1D60-F8F4-174F-4ED14CFF8E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vert="horz" lIns="91440" tIns="45720" rIns="91440" bIns="45720" rtlCol="0" anchor="ctr">
            <a:normAutofit/>
          </a:bodyPr>
          <a:lstStyle/>
          <a:p>
            <a:pPr defTabSz="914363">
              <a:spcAft>
                <a:spcPts val="500"/>
              </a:spcAft>
              <a:defRPr/>
            </a:pPr>
            <a:fld id="{5F8D7C80-817B-4547-88F8-73C05815CA0D}" type="slidenum">
              <a:rPr lang="en-US" sz="1333">
                <a:solidFill>
                  <a:schemeClr val="tx1"/>
                </a:solidFill>
                <a:latin typeface="Arial" panose="020B0604020202020204" pitchFamily="34" charset="0"/>
                <a:cs typeface="Arial" panose="020B0604020202020204" pitchFamily="34" charset="0"/>
              </a:rPr>
              <a:pPr defTabSz="914363">
                <a:spcAft>
                  <a:spcPts val="500"/>
                </a:spcAft>
                <a:defRPr/>
              </a:pPr>
              <a:t>6</a:t>
            </a:fld>
            <a:endParaRPr lang="en-US" sz="1333" dirty="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35EFE95-DA3C-9417-EF65-7853FCF0B719}"/>
              </a:ext>
            </a:extLst>
          </p:cNvPr>
          <p:cNvSpPr txBox="1">
            <a:spLocks/>
          </p:cNvSpPr>
          <p:nvPr/>
        </p:nvSpPr>
        <p:spPr>
          <a:xfrm>
            <a:off x="502920" y="438912"/>
            <a:ext cx="6563868"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rPr>
              <a:t>Ce que l'humilité culturelle n'est pas</a:t>
            </a:r>
            <a:endParaRPr lang="en-US" sz="2400" b="1" dirty="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052D84A-923F-E615-C6AE-9CE6747244C5}"/>
              </a:ext>
            </a:extLst>
          </p:cNvPr>
          <p:cNvSpPr txBox="1">
            <a:spLocks/>
          </p:cNvSpPr>
          <p:nvPr/>
        </p:nvSpPr>
        <p:spPr>
          <a:xfrm>
            <a:off x="502920" y="86868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SzPct val="130000"/>
            </a:pPr>
            <a:r>
              <a:rPr lang="fr-FR" sz="1600" dirty="0">
                <a:latin typeface="Arial" panose="020B0604020202020204" pitchFamily="34" charset="0"/>
                <a:cs typeface="Arial" panose="020B0604020202020204" pitchFamily="34" charset="0"/>
              </a:rPr>
              <a:t>Compétence culturelle: est basée sur les connaissances, et propose que nous pouvons devenir un expert de la culture et des expériences de quelqu'un d'autre, ce qui nous permet de mieux collaborer avec lui </a:t>
            </a:r>
          </a:p>
          <a:p>
            <a:pPr lvl="1">
              <a:lnSpc>
                <a:spcPct val="150000"/>
              </a:lnSpc>
              <a:buSzPct val="130000"/>
            </a:pPr>
            <a:r>
              <a:rPr lang="fr-FR" sz="1600" dirty="0">
                <a:latin typeface="Arial" panose="020B0604020202020204" pitchFamily="34" charset="0"/>
                <a:cs typeface="Arial" panose="020B0604020202020204" pitchFamily="34" charset="0"/>
              </a:rPr>
              <a:t>Sensibilité culturelle: consiste à être conscient des différences culturelles et de la manière dont elles influencent nos valeurs, nos croyances et nos comportements, sans porter de jugement </a:t>
            </a:r>
          </a:p>
          <a:p>
            <a:pPr lvl="1">
              <a:lnSpc>
                <a:spcPct val="150000"/>
              </a:lnSpc>
              <a:buSzPct val="130000"/>
            </a:pPr>
            <a:r>
              <a:rPr lang="fr-FR" sz="1600" dirty="0">
                <a:latin typeface="Arial" panose="020B0604020202020204" pitchFamily="34" charset="0"/>
                <a:cs typeface="Arial" panose="020B0604020202020204" pitchFamily="34" charset="0"/>
              </a:rPr>
              <a:t>Sécurité culturelle: est basée sur la reconnaissance et la remise en question des déséquilibres et des inégalités de pouvoir. Elle invite à une réflexion critique sur nos croyances, nos préjugés et nos pratiques</a:t>
            </a:r>
          </a:p>
        </p:txBody>
      </p:sp>
    </p:spTree>
    <p:extLst>
      <p:ext uri="{BB962C8B-B14F-4D97-AF65-F5344CB8AC3E}">
        <p14:creationId xmlns:p14="http://schemas.microsoft.com/office/powerpoint/2010/main" val="3401968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7</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502920" y="438912"/>
            <a:ext cx="4980574"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Humilité</a:t>
            </a:r>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culturelle</a:t>
            </a:r>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r>
              <a:rPr lang="en-US"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définie</a:t>
            </a:r>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 </a:t>
            </a: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502920" y="868680"/>
            <a:ext cx="9424416"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SzPct val="130000"/>
            </a:pPr>
            <a:r>
              <a:rPr lang="fr-FR" sz="1600" dirty="0">
                <a:latin typeface="Arial" panose="020B0604020202020204" pitchFamily="34" charset="0"/>
                <a:cs typeface="Arial" panose="020B0604020202020204" pitchFamily="34" charset="0"/>
              </a:rPr>
              <a:t>Un parcours d'</a:t>
            </a:r>
            <a:r>
              <a:rPr lang="fr-FR" sz="1600" dirty="0" err="1">
                <a:latin typeface="Arial" panose="020B0604020202020204" pitchFamily="34" charset="0"/>
                <a:cs typeface="Arial" panose="020B0604020202020204" pitchFamily="34" charset="0"/>
              </a:rPr>
              <a:t>auto-réflexion</a:t>
            </a:r>
            <a:r>
              <a:rPr lang="fr-FR" sz="1600" dirty="0">
                <a:latin typeface="Arial" panose="020B0604020202020204" pitchFamily="34" charset="0"/>
                <a:cs typeface="Arial" panose="020B0604020202020204" pitchFamily="34" charset="0"/>
              </a:rPr>
              <a:t> et d'auto-évaluation tout au long de la vie, et un engagement à comprendre et à respecter les différents points de vue</a:t>
            </a:r>
          </a:p>
          <a:p>
            <a:pPr lvl="1">
              <a:lnSpc>
                <a:spcPct val="150000"/>
              </a:lnSpc>
              <a:buSzPct val="130000"/>
            </a:pPr>
            <a:r>
              <a:rPr lang="fr-FR" sz="1600" dirty="0">
                <a:latin typeface="Arial" panose="020B0604020202020204" pitchFamily="34" charset="0"/>
                <a:cs typeface="Arial" panose="020B0604020202020204" pitchFamily="34" charset="0"/>
              </a:rPr>
              <a:t>Implique une volonté d'apprendre des autres, plutôt que de supposer que nos propres normes, valeurs et expériences sont universelles ou supérieures</a:t>
            </a:r>
          </a:p>
          <a:p>
            <a:pPr lvl="1">
              <a:lnSpc>
                <a:spcPct val="150000"/>
              </a:lnSpc>
              <a:buSzPct val="130000"/>
            </a:pPr>
            <a:r>
              <a:rPr lang="fr-FR" sz="1600" dirty="0">
                <a:latin typeface="Arial" panose="020B0604020202020204" pitchFamily="34" charset="0"/>
                <a:cs typeface="Arial" panose="020B0604020202020204" pitchFamily="34" charset="0"/>
              </a:rPr>
              <a:t>Une approche qui reconnaît le rôle du pouvoir, des privilèges et de l'oppression dans nos interactions avec les autres</a:t>
            </a:r>
          </a:p>
          <a:p>
            <a:pPr lvl="1">
              <a:lnSpc>
                <a:spcPct val="150000"/>
              </a:lnSpc>
              <a:buSzPct val="130000"/>
            </a:pPr>
            <a:r>
              <a:rPr lang="fr-FR" sz="1600" dirty="0">
                <a:latin typeface="Arial" panose="020B0604020202020204" pitchFamily="34" charset="0"/>
                <a:cs typeface="Arial" panose="020B0604020202020204" pitchFamily="34" charset="0"/>
              </a:rPr>
              <a:t>S'engager avec les autres avec humilité, authenticité et à partir d'un lieu d'apprentissage</a:t>
            </a:r>
          </a:p>
          <a:p>
            <a:pPr lvl="1">
              <a:lnSpc>
                <a:spcPct val="150000"/>
              </a:lnSpc>
              <a:buSzPct val="130000"/>
            </a:pPr>
            <a:r>
              <a:rPr lang="fr-FR" sz="1600" dirty="0">
                <a:latin typeface="Arial" panose="020B0604020202020204" pitchFamily="34" charset="0"/>
                <a:cs typeface="Arial" panose="020B0604020202020204" pitchFamily="34" charset="0"/>
              </a:rPr>
              <a:t>Une façon d'être pour nous faire progresser vers l'équité</a:t>
            </a:r>
          </a:p>
        </p:txBody>
      </p:sp>
    </p:spTree>
    <p:extLst>
      <p:ext uri="{BB962C8B-B14F-4D97-AF65-F5344CB8AC3E}">
        <p14:creationId xmlns:p14="http://schemas.microsoft.com/office/powerpoint/2010/main" val="412953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71413-E1BB-4A65-BB9E-1C2440F645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4" name="Slide Number Placeholder 3"/>
          <p:cNvSpPr>
            <a:spLocks noGrp="1"/>
          </p:cNvSpPr>
          <p:nvPr>
            <p:ph type="sldNum" sz="quarter" idx="12"/>
          </p:nvPr>
        </p:nvSpPr>
        <p:spPr>
          <a:xfrm>
            <a:off x="7696200" y="5143500"/>
            <a:ext cx="2286000" cy="304271"/>
          </a:xfrm>
        </p:spPr>
        <p:txBody>
          <a:bodyPr>
            <a:normAutofit/>
          </a:bodyPr>
          <a:lstStyle/>
          <a:p>
            <a:pPr defTabSz="457182">
              <a:spcAft>
                <a:spcPts val="500"/>
              </a:spcAft>
              <a:defRPr/>
            </a:pPr>
            <a:fld id="{5F8D7C80-817B-4547-88F8-73C05815CA0D}" type="slidenum">
              <a:rPr lang="en-CA" sz="1333">
                <a:solidFill>
                  <a:schemeClr val="tx1"/>
                </a:solidFill>
                <a:latin typeface="Arial" panose="020B0604020202020204" pitchFamily="34" charset="0"/>
                <a:cs typeface="Arial" panose="020B0604020202020204" pitchFamily="34" charset="0"/>
              </a:rPr>
              <a:pPr defTabSz="457182">
                <a:spcAft>
                  <a:spcPts val="500"/>
                </a:spcAft>
                <a:defRPr/>
              </a:pPr>
              <a:t>8</a:t>
            </a:fld>
            <a:endParaRPr lang="en-CA" sz="1333"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DACF1FC-A8B8-A30F-7DD3-AC7E8091AF4A}"/>
              </a:ext>
            </a:extLst>
          </p:cNvPr>
          <p:cNvSpPr txBox="1">
            <a:spLocks/>
          </p:cNvSpPr>
          <p:nvPr/>
        </p:nvSpPr>
        <p:spPr>
          <a:xfrm>
            <a:off x="502920" y="438912"/>
            <a:ext cx="4980574" cy="4254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rPr>
              <a:t>Un processus </a:t>
            </a:r>
            <a:r>
              <a:rPr lang="en-US"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continu</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961C286-0ECB-0425-90F3-E3A2F44C3414}"/>
              </a:ext>
            </a:extLst>
          </p:cNvPr>
          <p:cNvSpPr txBox="1">
            <a:spLocks/>
          </p:cNvSpPr>
          <p:nvPr/>
        </p:nvSpPr>
        <p:spPr>
          <a:xfrm>
            <a:off x="502920" y="868680"/>
            <a:ext cx="8282744" cy="2769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SzPct val="130000"/>
            </a:pPr>
            <a:r>
              <a:rPr lang="fr-FR" sz="1600" dirty="0">
                <a:latin typeface="Arial" panose="020B0604020202020204" pitchFamily="34" charset="0"/>
                <a:cs typeface="Arial" panose="020B0604020202020204" pitchFamily="34" charset="0"/>
              </a:rPr>
              <a:t>Il doit y avoir un processus continu d'</a:t>
            </a:r>
            <a:r>
              <a:rPr lang="fr-FR" sz="1600" dirty="0" err="1">
                <a:latin typeface="Arial" panose="020B0604020202020204" pitchFamily="34" charset="0"/>
                <a:cs typeface="Arial" panose="020B0604020202020204" pitchFamily="34" charset="0"/>
              </a:rPr>
              <a:t>auto-réflexion</a:t>
            </a:r>
            <a:r>
              <a:rPr lang="fr-FR" sz="1600" dirty="0">
                <a:latin typeface="Arial" panose="020B0604020202020204" pitchFamily="34" charset="0"/>
                <a:cs typeface="Arial" panose="020B0604020202020204" pitchFamily="34" charset="0"/>
              </a:rPr>
              <a:t> et d'auto-évaluation en ce qui concerne le travail avec les personnes qui sont différentes de nous</a:t>
            </a:r>
          </a:p>
          <a:p>
            <a:pPr lvl="1">
              <a:lnSpc>
                <a:spcPct val="150000"/>
              </a:lnSpc>
              <a:buSzPct val="130000"/>
            </a:pPr>
            <a:r>
              <a:rPr lang="fr-FR" sz="1600" dirty="0">
                <a:latin typeface="Arial" panose="020B0604020202020204" pitchFamily="34" charset="0"/>
                <a:cs typeface="Arial" panose="020B0604020202020204" pitchFamily="34" charset="0"/>
              </a:rPr>
              <a:t>Reconnaître que nous sommes les experts de nos propres expériences vécues</a:t>
            </a:r>
          </a:p>
          <a:p>
            <a:pPr lvl="1">
              <a:lnSpc>
                <a:spcPct val="150000"/>
              </a:lnSpc>
              <a:buSzPct val="130000"/>
            </a:pPr>
            <a:r>
              <a:rPr lang="fr-FR" sz="1600" dirty="0">
                <a:latin typeface="Arial" panose="020B0604020202020204" pitchFamily="34" charset="0"/>
                <a:cs typeface="Arial" panose="020B0604020202020204" pitchFamily="34" charset="0"/>
              </a:rPr>
              <a:t>Réfléchir à nos propres valeurs et préjugés et examiner l'impact qu'ils ont sur notre vision du monde</a:t>
            </a:r>
          </a:p>
          <a:p>
            <a:pPr lvl="1">
              <a:lnSpc>
                <a:spcPct val="150000"/>
              </a:lnSpc>
              <a:buSzPct val="130000"/>
            </a:pPr>
            <a:r>
              <a:rPr lang="fr-FR" sz="1600" dirty="0">
                <a:latin typeface="Arial" panose="020B0604020202020204" pitchFamily="34" charset="0"/>
                <a:cs typeface="Arial" panose="020B0604020202020204" pitchFamily="34" charset="0"/>
              </a:rPr>
              <a:t>Il s'agit d'un processus individuel qui contribue de façon positive à un changement organisationnel</a:t>
            </a:r>
          </a:p>
          <a:p>
            <a:pPr>
              <a:lnSpc>
                <a:spcPct val="150000"/>
              </a:lnSpc>
              <a:buSzPct val="130000"/>
            </a:pPr>
            <a:endParaRPr lang="en-CA" sz="1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3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2B158B-802E-7732-470A-279BEEF641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0160000" cy="5715000"/>
          </a:xfrm>
          <a:prstGeom prst="rect">
            <a:avLst/>
          </a:prstGeom>
        </p:spPr>
      </p:pic>
      <p:sp>
        <p:nvSpPr>
          <p:cNvPr id="6" name="Slide Number Placeholder 5">
            <a:extLst>
              <a:ext uri="{FF2B5EF4-FFF2-40B4-BE49-F238E27FC236}">
                <a16:creationId xmlns:a16="http://schemas.microsoft.com/office/drawing/2014/main" id="{3BDF5E61-27F5-2DDE-05C6-3BCE53D34C18}"/>
              </a:ext>
            </a:extLst>
          </p:cNvPr>
          <p:cNvSpPr>
            <a:spLocks noGrp="1"/>
          </p:cNvSpPr>
          <p:nvPr>
            <p:ph type="sldNum" sz="quarter" idx="12"/>
          </p:nvPr>
        </p:nvSpPr>
        <p:spPr>
          <a:xfrm>
            <a:off x="7696200" y="5143500"/>
            <a:ext cx="2286000" cy="304271"/>
          </a:xfrm>
        </p:spPr>
        <p:txBody>
          <a:bodyPr/>
          <a:lstStyle/>
          <a:p>
            <a:fld id="{376F63D6-ABCF-CA4E-8D80-359B04143934}" type="slidenum">
              <a:rPr lang="en-US" sz="1333">
                <a:solidFill>
                  <a:schemeClr val="tx1"/>
                </a:solidFill>
                <a:latin typeface="Arial" panose="020B0604020202020204" pitchFamily="34" charset="0"/>
                <a:cs typeface="Arial" panose="020B0604020202020204" pitchFamily="34" charset="0"/>
              </a:rPr>
              <a:t>9</a:t>
            </a:fld>
            <a:endParaRPr lang="en-US" sz="1333" dirty="0">
              <a:solidFill>
                <a:schemeClr val="tx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A2F03BA-EBB6-8850-87C4-B023338732CF}"/>
              </a:ext>
            </a:extLst>
          </p:cNvPr>
          <p:cNvSpPr txBox="1">
            <a:spLocks/>
          </p:cNvSpPr>
          <p:nvPr/>
        </p:nvSpPr>
        <p:spPr>
          <a:xfrm>
            <a:off x="502920" y="438912"/>
            <a:ext cx="9009448" cy="10091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Deux piliers: </a:t>
            </a:r>
            <a:r>
              <a:rPr lang="fr-FR" sz="2400" b="1" dirty="0" err="1">
                <a:solidFill>
                  <a:srgbClr val="2E4282"/>
                </a:solidFill>
                <a:latin typeface="Arial" panose="020B0604020202020204" pitchFamily="34" charset="0"/>
                <a:ea typeface="Open Sans" panose="020B0606030504020204" pitchFamily="34" charset="0"/>
                <a:cs typeface="Arial" panose="020B0604020202020204" pitchFamily="34" charset="0"/>
              </a:rPr>
              <a:t>auto-réflexion</a:t>
            </a:r>
            <a:r>
              <a:rPr lang="fr-FR" sz="2400" b="1" dirty="0">
                <a:solidFill>
                  <a:srgbClr val="2E4282"/>
                </a:solidFill>
                <a:latin typeface="Arial" panose="020B0604020202020204" pitchFamily="34" charset="0"/>
                <a:ea typeface="Open Sans" panose="020B0606030504020204" pitchFamily="34" charset="0"/>
                <a:cs typeface="Arial" panose="020B0604020202020204" pitchFamily="34" charset="0"/>
              </a:rPr>
              <a:t> et auto-évaluation</a:t>
            </a:r>
            <a:endParaRPr lang="en-US" sz="2400" b="1" dirty="0">
              <a:solidFill>
                <a:srgbClr val="2E4282"/>
              </a:solidFill>
              <a:latin typeface="Arial" panose="020B0604020202020204" pitchFamily="34" charset="0"/>
              <a:ea typeface="Open Sans" panose="020B0606030504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6278391-D802-8DB9-EAAA-DCAFD20867AB}"/>
              </a:ext>
            </a:extLst>
          </p:cNvPr>
          <p:cNvSpPr txBox="1">
            <a:spLocks/>
          </p:cNvSpPr>
          <p:nvPr/>
        </p:nvSpPr>
        <p:spPr>
          <a:xfrm>
            <a:off x="502920" y="868680"/>
            <a:ext cx="8861000" cy="32827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SzPct val="130000"/>
            </a:pPr>
            <a:r>
              <a:rPr lang="fr-FR" sz="1600" dirty="0" err="1">
                <a:latin typeface="Arial" panose="020B0604020202020204" pitchFamily="34" charset="0"/>
                <a:cs typeface="Arial" panose="020B0604020202020204" pitchFamily="34" charset="0"/>
              </a:rPr>
              <a:t>Auto-réflexion</a:t>
            </a:r>
            <a:r>
              <a:rPr lang="fr-FR" sz="1600" dirty="0">
                <a:latin typeface="Arial" panose="020B0604020202020204" pitchFamily="34" charset="0"/>
                <a:cs typeface="Arial" panose="020B0604020202020204" pitchFamily="34" charset="0"/>
              </a:rPr>
              <a:t> : </a:t>
            </a:r>
          </a:p>
          <a:p>
            <a:pPr lvl="2">
              <a:lnSpc>
                <a:spcPct val="150000"/>
              </a:lnSpc>
              <a:buSzPct val="130000"/>
            </a:pPr>
            <a:r>
              <a:rPr lang="fr-FR" sz="1600" dirty="0">
                <a:latin typeface="Arial" panose="020B0604020202020204" pitchFamily="34" charset="0"/>
                <a:cs typeface="Arial" panose="020B0604020202020204" pitchFamily="34" charset="0"/>
              </a:rPr>
              <a:t>Quelles sont les suppositions que je fais à propos de... ?</a:t>
            </a:r>
          </a:p>
          <a:p>
            <a:pPr lvl="2">
              <a:lnSpc>
                <a:spcPct val="150000"/>
              </a:lnSpc>
              <a:buSzPct val="130000"/>
            </a:pPr>
            <a:r>
              <a:rPr lang="fr-FR" sz="1600" dirty="0">
                <a:latin typeface="Arial" panose="020B0604020202020204" pitchFamily="34" charset="0"/>
                <a:cs typeface="Arial" panose="020B0604020202020204" pitchFamily="34" charset="0"/>
              </a:rPr>
              <a:t>Est-ce que je généralise à outrance ? </a:t>
            </a:r>
          </a:p>
          <a:p>
            <a:pPr lvl="2">
              <a:lnSpc>
                <a:spcPct val="150000"/>
              </a:lnSpc>
              <a:buSzPct val="130000"/>
            </a:pPr>
            <a:r>
              <a:rPr lang="fr-FR" sz="1600" dirty="0">
                <a:latin typeface="Arial" panose="020B0604020202020204" pitchFamily="34" charset="0"/>
                <a:cs typeface="Arial" panose="020B0604020202020204" pitchFamily="34" charset="0"/>
              </a:rPr>
              <a:t>Est-ce que je tire des conclusions hâtives ? </a:t>
            </a:r>
          </a:p>
          <a:p>
            <a:pPr lvl="1">
              <a:lnSpc>
                <a:spcPct val="150000"/>
              </a:lnSpc>
              <a:buSzPct val="130000"/>
            </a:pPr>
            <a:r>
              <a:rPr lang="fr-FR" sz="1600" dirty="0">
                <a:latin typeface="Arial" panose="020B0604020202020204" pitchFamily="34" charset="0"/>
                <a:cs typeface="Arial" panose="020B0604020202020204" pitchFamily="34" charset="0"/>
              </a:rPr>
              <a:t>Auto-évaluation :</a:t>
            </a:r>
          </a:p>
          <a:p>
            <a:pPr lvl="2">
              <a:lnSpc>
                <a:spcPct val="150000"/>
              </a:lnSpc>
              <a:buSzPct val="130000"/>
            </a:pPr>
            <a:r>
              <a:rPr lang="fr-FR" sz="1600" dirty="0">
                <a:latin typeface="Arial" panose="020B0604020202020204" pitchFamily="34" charset="0"/>
                <a:cs typeface="Arial" panose="020B0604020202020204" pitchFamily="34" charset="0"/>
              </a:rPr>
              <a:t>Ai-je consulté une source d'information fiable ? Que crois-je maintenant ?</a:t>
            </a:r>
          </a:p>
          <a:p>
            <a:pPr lvl="2">
              <a:lnSpc>
                <a:spcPct val="150000"/>
              </a:lnSpc>
              <a:buSzPct val="130000"/>
            </a:pPr>
            <a:r>
              <a:rPr lang="fr-FR" sz="1600" dirty="0">
                <a:latin typeface="Arial" panose="020B0604020202020204" pitchFamily="34" charset="0"/>
                <a:cs typeface="Arial" panose="020B0604020202020204" pitchFamily="34" charset="0"/>
              </a:rPr>
              <a:t>Ai-je remis en question ma source de connaissances ? Certaines de mes informations étaient-elles fausses ou mal informées ?</a:t>
            </a:r>
          </a:p>
          <a:p>
            <a:pPr lvl="2">
              <a:lnSpc>
                <a:spcPct val="150000"/>
              </a:lnSpc>
              <a:buSzPct val="130000"/>
            </a:pPr>
            <a:r>
              <a:rPr lang="fr-FR" sz="1600" dirty="0">
                <a:latin typeface="Arial" panose="020B0604020202020204" pitchFamily="34" charset="0"/>
                <a:cs typeface="Arial" panose="020B0604020202020204" pitchFamily="34" charset="0"/>
              </a:rPr>
              <a:t>De nouvelles informations sont-elles disponibles ? Qu'est-ce qui a changé ?</a:t>
            </a:r>
          </a:p>
        </p:txBody>
      </p:sp>
    </p:spTree>
    <p:extLst>
      <p:ext uri="{BB962C8B-B14F-4D97-AF65-F5344CB8AC3E}">
        <p14:creationId xmlns:p14="http://schemas.microsoft.com/office/powerpoint/2010/main" val="1657252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632E62"/>
      </a:dk2>
      <a:lt2>
        <a:srgbClr val="EAE5EB"/>
      </a:lt2>
      <a:accent1>
        <a:srgbClr val="92278F"/>
      </a:accent1>
      <a:accent2>
        <a:srgbClr val="663A80"/>
      </a:accent2>
      <a:accent3>
        <a:srgbClr val="663A80"/>
      </a:accent3>
      <a:accent4>
        <a:srgbClr val="663A80"/>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19" ma:contentTypeDescription="Create a new document." ma:contentTypeScope="" ma:versionID="4936a0a45d36a96766085863f8fd4775">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3998a2cf691b494419edcbf16cf6e6fe" ns2:_="" ns3:_="">
    <xsd:import namespace="83430159-1845-4167-ba9d-902ab8b9998e"/>
    <xsd:import namespace="b0ade7d1-edcb-4f22-8a7a-5aa2a869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NewsletterCategory" minOccurs="0"/>
                <xsd:element ref="ns2:Date_x0020_of_x0020_Request"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NewsletterCategory" ma:index="23" nillable="true" ma:displayName="Newsletter Category" ma:description="Please choose which category of the newsletter you'd like this information to be displayed." ma:format="Dropdown" ma:internalName="NewsletterCategory">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element name="Date_x0020_of_x0020_Request" ma:index="24" nillable="true" ma:displayName="Date of Payout" ma:format="DateOnly" ma:internalName="Date_x0020_of_x0020_Request">
      <xsd:simpleType>
        <xsd:restriction base="dms:DateTime"/>
      </xsd:simpleType>
    </xsd:element>
    <xsd:element name="Date" ma:index="25"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wsletterCategory xmlns="83430159-1845-4167-ba9d-902ab8b9998e" xsi:nil="true"/>
    <Date_x0020_of_x0020_Request xmlns="83430159-1845-4167-ba9d-902ab8b9998e" xsi:nil="true"/>
    <Date xmlns="83430159-1845-4167-ba9d-902ab8b9998e" xsi:nil="true"/>
    <lcf76f155ced4ddcb4097134ff3c332f xmlns="83430159-1845-4167-ba9d-902ab8b9998e">
      <Terms xmlns="http://schemas.microsoft.com/office/infopath/2007/PartnerControls"/>
    </lcf76f155ced4ddcb4097134ff3c332f>
    <TaxCatchAll xmlns="b0ade7d1-edcb-4f22-8a7a-5aa2a869a89a" xsi:nil="true"/>
  </documentManagement>
</p:properties>
</file>

<file path=customXml/itemProps1.xml><?xml version="1.0" encoding="utf-8"?>
<ds:datastoreItem xmlns:ds="http://schemas.openxmlformats.org/officeDocument/2006/customXml" ds:itemID="{01930BFF-8482-45EE-8E71-2146A81D0C95}"/>
</file>

<file path=customXml/itemProps2.xml><?xml version="1.0" encoding="utf-8"?>
<ds:datastoreItem xmlns:ds="http://schemas.openxmlformats.org/officeDocument/2006/customXml" ds:itemID="{B6208673-B3F5-4D2A-B417-A1FA4D5B8539}"/>
</file>

<file path=customXml/itemProps3.xml><?xml version="1.0" encoding="utf-8"?>
<ds:datastoreItem xmlns:ds="http://schemas.openxmlformats.org/officeDocument/2006/customXml" ds:itemID="{41A54B57-4096-46D5-85E0-7C0CE13C6F40}"/>
</file>

<file path=docProps/app.xml><?xml version="1.0" encoding="utf-8"?>
<Properties xmlns="http://schemas.openxmlformats.org/officeDocument/2006/extended-properties" xmlns:vt="http://schemas.openxmlformats.org/officeDocument/2006/docPropsVTypes">
  <Template/>
  <TotalTime>6563</TotalTime>
  <Words>1577</Words>
  <Application>Microsoft Office PowerPoint</Application>
  <PresentationFormat>Custom</PresentationFormat>
  <Paragraphs>150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C’est par notre humilité que nous faisons le lien à notre humanité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L'humilité culturelle est une voie vers la responsabilité personnelle et institutionnelle </vt:lpstr>
      <vt:lpstr>PowerPoint Presentation</vt:lpstr>
      <vt:lpstr>PowerPoint Presentation</vt:lpstr>
      <vt:lpstr>PowerPoint Presentation</vt:lpstr>
      <vt:lpstr>PowerPoint Presentation</vt:lpstr>
      <vt:lpstr>PowerPoint Presentation</vt:lpstr>
      <vt:lpstr>Les microagressions sont ressenties par tous ceux qui sont victimes de l'ignorance stratégique</vt:lpstr>
      <vt:lpstr>PowerPoint Presentation</vt:lpstr>
      <vt:lpstr>PowerPoint Presentation</vt:lpstr>
      <vt:lpstr>Transformer les microagressions en microaffirmations  Transformer la violence latérale en compassion latérale</vt:lpstr>
      <vt:lpstr>PowerPoint Presentation</vt:lpstr>
      <vt:lpstr>PowerPoint Presentation</vt:lpstr>
      <vt:lpstr>«Les gens oublieront ce que vous avez dit, les gens oublieront ce que vous avez fait, mais les gens n'oublieront jamais ce que vous leur avez fait ressentir.»</vt:lpstr>
    </vt:vector>
  </TitlesOfParts>
  <Company>Justice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Ferrara, Nadia</dc:creator>
  <cp:lastModifiedBy>Leone, Felicia (she-elle)</cp:lastModifiedBy>
  <cp:revision>126</cp:revision>
  <dcterms:created xsi:type="dcterms:W3CDTF">2021-09-16T14:11:00Z</dcterms:created>
  <dcterms:modified xsi:type="dcterms:W3CDTF">2025-09-25T18:46:02Z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0x0101009D5F598F1A95F44CAD65378B25145D02</vt:lpwstr>
  </property>
</Properties>
</file>