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ink/ink2.xml" ContentType="application/inkml+xml"/>
  <Override PartName="/ppt/ink/ink1.xml" ContentType="application/inkml+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336" r:id="rId2"/>
    <p:sldId id="337" r:id="rId3"/>
    <p:sldId id="338" r:id="rId4"/>
    <p:sldId id="339" r:id="rId5"/>
    <p:sldId id="340" r:id="rId6"/>
    <p:sldId id="341" r:id="rId7"/>
    <p:sldId id="342" r:id="rId8"/>
    <p:sldId id="343" r:id="rId9"/>
    <p:sldId id="344"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872"/>
    <a:srgbClr val="754294"/>
    <a:srgbClr val="844BA7"/>
    <a:srgbClr val="7A3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89" autoAdjust="0"/>
  </p:normalViewPr>
  <p:slideViewPr>
    <p:cSldViewPr snapToGrid="0">
      <p:cViewPr varScale="1">
        <p:scale>
          <a:sx n="109" d="100"/>
          <a:sy n="109" d="100"/>
        </p:scale>
        <p:origin x="1326" y="10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14:16:17.525"/>
    </inkml:context>
    <inkml:brush xml:id="br0">
      <inkml:brushProperty name="width" value="0.1" units="cm"/>
      <inkml:brushProperty name="height" value="0.6" units="cm"/>
      <inkml:brushProperty name="color" value="#F6630D"/>
      <inkml:brushProperty name="ignorePressure" value="1"/>
      <inkml:brushProperty name="inkEffects" value="pencil"/>
    </inkml:brush>
  </inkml:definitions>
  <inkml:trace contextRef="#ctx0" brushRef="#br0">9 1,'-4'4,"-1"2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14:16:17.857"/>
    </inkml:context>
    <inkml:brush xml:id="br0">
      <inkml:brushProperty name="width" value="0.1" units="cm"/>
      <inkml:brushProperty name="height" value="0.6" units="cm"/>
      <inkml:brushProperty name="color" value="#F6630D"/>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1350A-5D84-42F5-A472-FC1DA500F176}" type="datetimeFigureOut">
              <a:rPr lang="en-CA" smtClean="0"/>
              <a:t>2025-09-25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0761-978D-4790-ABEF-0AF0755044D1}" type="slidenum">
              <a:rPr lang="en-CA" smtClean="0"/>
              <a:t>‹#›</a:t>
            </a:fld>
            <a:endParaRPr lang="en-CA"/>
          </a:p>
        </p:txBody>
      </p:sp>
    </p:spTree>
    <p:extLst>
      <p:ext uri="{BB962C8B-B14F-4D97-AF65-F5344CB8AC3E}">
        <p14:creationId xmlns:p14="http://schemas.microsoft.com/office/powerpoint/2010/main" val="662856620"/>
      </p:ext>
    </p:extLst>
  </p:cSld>
  <p:clrMap bg1="lt1" tx1="dk1" bg2="lt2" tx2="dk2" accent1="accent1" accent2="accent2" accent3="accent3" accent4="accent4" accent5="accent5" accent6="accent6" hlink="hlink" folHlink="folHlink"/>
  <p:notesStyle>
    <a:lvl1pPr marL="0" algn="l" defTabSz="685772" rtl="0" eaLnBrk="1" latinLnBrk="0" hangingPunct="1">
      <a:defRPr sz="900" kern="1200">
        <a:solidFill>
          <a:schemeClr val="tx1"/>
        </a:solidFill>
        <a:latin typeface="+mn-lt"/>
        <a:ea typeface="+mn-ea"/>
        <a:cs typeface="+mn-cs"/>
      </a:defRPr>
    </a:lvl1pPr>
    <a:lvl2pPr marL="342887" algn="l" defTabSz="685772" rtl="0" eaLnBrk="1" latinLnBrk="0" hangingPunct="1">
      <a:defRPr sz="900" kern="1200">
        <a:solidFill>
          <a:schemeClr val="tx1"/>
        </a:solidFill>
        <a:latin typeface="+mn-lt"/>
        <a:ea typeface="+mn-ea"/>
        <a:cs typeface="+mn-cs"/>
      </a:defRPr>
    </a:lvl2pPr>
    <a:lvl3pPr marL="685772" algn="l" defTabSz="685772" rtl="0" eaLnBrk="1" latinLnBrk="0" hangingPunct="1">
      <a:defRPr sz="900" kern="1200">
        <a:solidFill>
          <a:schemeClr val="tx1"/>
        </a:solidFill>
        <a:latin typeface="+mn-lt"/>
        <a:ea typeface="+mn-ea"/>
        <a:cs typeface="+mn-cs"/>
      </a:defRPr>
    </a:lvl3pPr>
    <a:lvl4pPr marL="1028659" algn="l" defTabSz="685772" rtl="0" eaLnBrk="1" latinLnBrk="0" hangingPunct="1">
      <a:defRPr sz="900" kern="1200">
        <a:solidFill>
          <a:schemeClr val="tx1"/>
        </a:solidFill>
        <a:latin typeface="+mn-lt"/>
        <a:ea typeface="+mn-ea"/>
        <a:cs typeface="+mn-cs"/>
      </a:defRPr>
    </a:lvl4pPr>
    <a:lvl5pPr marL="1371545" algn="l" defTabSz="685772" rtl="0" eaLnBrk="1" latinLnBrk="0" hangingPunct="1">
      <a:defRPr sz="900" kern="1200">
        <a:solidFill>
          <a:schemeClr val="tx1"/>
        </a:solidFill>
        <a:latin typeface="+mn-lt"/>
        <a:ea typeface="+mn-ea"/>
        <a:cs typeface="+mn-cs"/>
      </a:defRPr>
    </a:lvl5pPr>
    <a:lvl6pPr marL="1714432" algn="l" defTabSz="685772" rtl="0" eaLnBrk="1" latinLnBrk="0" hangingPunct="1">
      <a:defRPr sz="900" kern="1200">
        <a:solidFill>
          <a:schemeClr val="tx1"/>
        </a:solidFill>
        <a:latin typeface="+mn-lt"/>
        <a:ea typeface="+mn-ea"/>
        <a:cs typeface="+mn-cs"/>
      </a:defRPr>
    </a:lvl6pPr>
    <a:lvl7pPr marL="2057318" algn="l" defTabSz="685772" rtl="0" eaLnBrk="1" latinLnBrk="0" hangingPunct="1">
      <a:defRPr sz="900" kern="1200">
        <a:solidFill>
          <a:schemeClr val="tx1"/>
        </a:solidFill>
        <a:latin typeface="+mn-lt"/>
        <a:ea typeface="+mn-ea"/>
        <a:cs typeface="+mn-cs"/>
      </a:defRPr>
    </a:lvl7pPr>
    <a:lvl8pPr marL="2400204" algn="l" defTabSz="685772" rtl="0" eaLnBrk="1" latinLnBrk="0" hangingPunct="1">
      <a:defRPr sz="900" kern="1200">
        <a:solidFill>
          <a:schemeClr val="tx1"/>
        </a:solidFill>
        <a:latin typeface="+mn-lt"/>
        <a:ea typeface="+mn-ea"/>
        <a:cs typeface="+mn-cs"/>
      </a:defRPr>
    </a:lvl8pPr>
    <a:lvl9pPr marL="2743091" algn="l" defTabSz="68577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1</a:t>
            </a:fld>
            <a:endParaRPr lang="en-CA"/>
          </a:p>
        </p:txBody>
      </p:sp>
    </p:spTree>
    <p:extLst>
      <p:ext uri="{BB962C8B-B14F-4D97-AF65-F5344CB8AC3E}">
        <p14:creationId xmlns:p14="http://schemas.microsoft.com/office/powerpoint/2010/main" val="86236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41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11</a:t>
            </a:fld>
            <a:endParaRPr lang="en-CA"/>
          </a:p>
        </p:txBody>
      </p:sp>
    </p:spTree>
    <p:extLst>
      <p:ext uri="{BB962C8B-B14F-4D97-AF65-F5344CB8AC3E}">
        <p14:creationId xmlns:p14="http://schemas.microsoft.com/office/powerpoint/2010/main" val="349783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49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3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93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296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99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17</a:t>
            </a:fld>
            <a:endParaRPr lang="en-CA"/>
          </a:p>
        </p:txBody>
      </p:sp>
    </p:spTree>
    <p:extLst>
      <p:ext uri="{BB962C8B-B14F-4D97-AF65-F5344CB8AC3E}">
        <p14:creationId xmlns:p14="http://schemas.microsoft.com/office/powerpoint/2010/main" val="55980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09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37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a:t>
            </a:fld>
            <a:endParaRPr lang="en-CA"/>
          </a:p>
        </p:txBody>
      </p:sp>
    </p:spTree>
    <p:extLst>
      <p:ext uri="{BB962C8B-B14F-4D97-AF65-F5344CB8AC3E}">
        <p14:creationId xmlns:p14="http://schemas.microsoft.com/office/powerpoint/2010/main" val="400231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20</a:t>
            </a:fld>
            <a:endParaRPr lang="en-CA"/>
          </a:p>
        </p:txBody>
      </p:sp>
    </p:spTree>
    <p:extLst>
      <p:ext uri="{BB962C8B-B14F-4D97-AF65-F5344CB8AC3E}">
        <p14:creationId xmlns:p14="http://schemas.microsoft.com/office/powerpoint/2010/main" val="57922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21</a:t>
            </a:fld>
            <a:endParaRPr lang="en-CA"/>
          </a:p>
        </p:txBody>
      </p:sp>
    </p:spTree>
    <p:extLst>
      <p:ext uri="{BB962C8B-B14F-4D97-AF65-F5344CB8AC3E}">
        <p14:creationId xmlns:p14="http://schemas.microsoft.com/office/powerpoint/2010/main" val="3210598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880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23</a:t>
            </a:fld>
            <a:endParaRPr lang="en-CA"/>
          </a:p>
        </p:txBody>
      </p:sp>
    </p:spTree>
    <p:extLst>
      <p:ext uri="{BB962C8B-B14F-4D97-AF65-F5344CB8AC3E}">
        <p14:creationId xmlns:p14="http://schemas.microsoft.com/office/powerpoint/2010/main" val="349283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3</a:t>
            </a:fld>
            <a:endParaRPr lang="en-CA"/>
          </a:p>
        </p:txBody>
      </p:sp>
    </p:spTree>
    <p:extLst>
      <p:ext uri="{BB962C8B-B14F-4D97-AF65-F5344CB8AC3E}">
        <p14:creationId xmlns:p14="http://schemas.microsoft.com/office/powerpoint/2010/main" val="28282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22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4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9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30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8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DF5DF-2906-4A3C-A38A-44C3B9464C57}" type="slidenum">
              <a:rPr lang="en-CA" smtClean="0"/>
              <a:t>9</a:t>
            </a:fld>
            <a:endParaRPr lang="en-CA"/>
          </a:p>
        </p:txBody>
      </p:sp>
    </p:spTree>
    <p:extLst>
      <p:ext uri="{BB962C8B-B14F-4D97-AF65-F5344CB8AC3E}">
        <p14:creationId xmlns:p14="http://schemas.microsoft.com/office/powerpoint/2010/main" val="308997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D7280-0AEA-4D95-BF0D-E291BDDC3987}"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46293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3FAEC-D8F4-4F3A-A5C0-278CBF4AF444}"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173784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B2E1B-BA8E-412D-94EF-C913BE1209E6}"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13397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9D3E9-11C1-40DA-AD0A-9538E362BBD0}"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383314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97C4-626A-4327-8C33-19C589659916}"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77958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95B7EF-63C8-467C-8483-1AC2079CABDF}" type="datetime1">
              <a:rPr lang="en-CA" smtClean="0"/>
              <a:t>2025-09-25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159708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5EE646-7067-4885-8743-FC0B52FE257E}" type="datetime1">
              <a:rPr lang="en-CA" smtClean="0"/>
              <a:t>2025-09-25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391688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0F013-7FA7-4D44-9021-259ECD276908}" type="datetime1">
              <a:rPr lang="en-CA" smtClean="0"/>
              <a:t>2025-09-25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3313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99629-42BB-43D1-8FB1-1BD9AE562FEB}" type="datetime1">
              <a:rPr lang="en-CA" smtClean="0"/>
              <a:t>2025-09-25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8371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B593CEC2-50FF-43CA-9C22-7D76C4613F1A}" type="datetime1">
              <a:rPr lang="en-CA" smtClean="0"/>
              <a:t>2025-09-25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92984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966FC936-3B05-4BD4-9F43-2B5BEBF9FCD9}" type="datetime1">
              <a:rPr lang="en-CA" smtClean="0"/>
              <a:t>2025-09-25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170670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46ED6936-0317-4786-9782-CABE44EC9B8B}" type="datetime1">
              <a:rPr lang="en-CA" smtClean="0"/>
              <a:t>2025-09-25</a:t>
            </a:fld>
            <a:endParaRPr lang="en-CA"/>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8D7C80-817B-4547-88F8-73C05815CA0D}" type="slidenum">
              <a:rPr lang="en-CA" smtClean="0"/>
              <a:t>‹#›</a:t>
            </a:fld>
            <a:endParaRPr lang="en-CA"/>
          </a:p>
        </p:txBody>
      </p:sp>
    </p:spTree>
    <p:extLst>
      <p:ext uri="{BB962C8B-B14F-4D97-AF65-F5344CB8AC3E}">
        <p14:creationId xmlns:p14="http://schemas.microsoft.com/office/powerpoint/2010/main" val="2265019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image has a deep purple background that represents the sky. Along the top of the image, there are pale white stars. In the top left corner, Ombuds office, IDEA Secretariat and Informal Conflict Management Office is written.&#10;In the top right corner, there are 3 small gold circles in a horizontal line with symbols inside them. Inside the first circle is an Eagle feather, symbolic of First Nations, which many Nations hold as the most sacred and honoured gift given to an individual. Inside the second circle is an Ulu, symbolic of Inuit. Used for thousands of years across the North, it continues to be functional, powerful, and diverse. Inside the third circle is an infinity sign, symbolic of Métis and represents the unification of 2 cultures to create a unique and distinct culture, one that will last forever.&#10;Below the circles, the Ombuds office tagline, &quot;People First. Our Promise to You&quot; is written. Along the bottom half of the image, there is a line of fir trees. On the bottom right-hand side, there are 3 waves in lighter shades of purple. Above the waves there is a teardrop with a blue-grey ombre coloring. Within the teardrop there are 2 branches of growing golden leaves among thin black lines connected by small blue circles. At the very bottom of the image is the Federal Identity for Indigenous Services Canada, which includes the Canadian flag and name of the department against a white background.&#10;">
            <a:extLst>
              <a:ext uri="{FF2B5EF4-FFF2-40B4-BE49-F238E27FC236}">
                <a16:creationId xmlns:a16="http://schemas.microsoft.com/office/drawing/2014/main" id="{B199A870-68E3-3C30-E7FE-42377660326A}"/>
              </a:ext>
            </a:extLst>
          </p:cNvPr>
          <p:cNvPicPr>
            <a:picLocks noChangeAspect="1"/>
          </p:cNvPicPr>
          <p:nvPr/>
        </p:nvPicPr>
        <p:blipFill>
          <a:blip r:embed="rId3"/>
          <a:stretch>
            <a:fillRect/>
          </a:stretch>
        </p:blipFill>
        <p:spPr>
          <a:xfrm>
            <a:off x="0" y="-7620"/>
            <a:ext cx="10160000" cy="5715000"/>
          </a:xfrm>
          <a:prstGeom prst="rect">
            <a:avLst/>
          </a:prstGeom>
        </p:spPr>
      </p:pic>
      <p:sp>
        <p:nvSpPr>
          <p:cNvPr id="2" name="Title 1"/>
          <p:cNvSpPr>
            <a:spLocks noGrp="1"/>
          </p:cNvSpPr>
          <p:nvPr>
            <p:ph type="ctrTitle" idx="4294967295"/>
          </p:nvPr>
        </p:nvSpPr>
        <p:spPr>
          <a:xfrm>
            <a:off x="591303" y="843280"/>
            <a:ext cx="7378593" cy="2646363"/>
          </a:xfrm>
          <a:effectLst/>
        </p:spPr>
        <p:txBody>
          <a:bodyPr>
            <a:normAutofit/>
          </a:bodyPr>
          <a:lstStyle/>
          <a:p>
            <a:r>
              <a:rPr lang="en-CA" sz="2800" b="1" dirty="0">
                <a:solidFill>
                  <a:schemeClr val="bg1"/>
                </a:solidFill>
                <a:latin typeface="Arial" panose="020B0604020202020204" pitchFamily="34" charset="0"/>
                <a:cs typeface="Arial" panose="020B0604020202020204" pitchFamily="34" charset="0"/>
              </a:rPr>
              <a:t>Cultural Humility: A Lifelong Journey        </a:t>
            </a:r>
            <a:endParaRPr lang="en-CA"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44F2292-145E-3C6E-3046-80E2CEC57B33}"/>
              </a:ext>
            </a:extLst>
          </p:cNvPr>
          <p:cNvGrpSpPr/>
          <p:nvPr/>
        </p:nvGrpSpPr>
        <p:grpSpPr>
          <a:xfrm>
            <a:off x="2743133" y="2065187"/>
            <a:ext cx="76320" cy="34560"/>
            <a:chOff x="2743133" y="2065187"/>
            <a:chExt cx="76320" cy="3456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413EB4BD-3FEF-5A2A-A783-11AB4F5C0049}"/>
                    </a:ext>
                  </a:extLst>
                </p14:cNvPr>
                <p14:cNvContentPartPr/>
                <p14:nvPr/>
              </p14:nvContentPartPr>
              <p14:xfrm>
                <a:off x="2815853" y="2065187"/>
                <a:ext cx="3600" cy="3960"/>
              </p14:xfrm>
            </p:contentPart>
          </mc:Choice>
          <mc:Fallback xmlns="">
            <p:pic>
              <p:nvPicPr>
                <p:cNvPr id="4" name="Ink 3">
                  <a:extLst>
                    <a:ext uri="{FF2B5EF4-FFF2-40B4-BE49-F238E27FC236}">
                      <a16:creationId xmlns:a16="http://schemas.microsoft.com/office/drawing/2014/main" id="{413EB4BD-3FEF-5A2A-A783-11AB4F5C0049}"/>
                    </a:ext>
                  </a:extLst>
                </p:cNvPr>
                <p:cNvPicPr/>
                <p:nvPr/>
              </p:nvPicPr>
              <p:blipFill>
                <a:blip r:embed="rId5"/>
                <a:stretch>
                  <a:fillRect/>
                </a:stretch>
              </p:blipFill>
              <p:spPr>
                <a:xfrm>
                  <a:off x="2797853" y="1957547"/>
                  <a:ext cx="3924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A3423E76-500E-B3AB-3AB3-AC02B4233C4B}"/>
                    </a:ext>
                  </a:extLst>
                </p14:cNvPr>
                <p14:cNvContentPartPr/>
                <p14:nvPr/>
              </p14:nvContentPartPr>
              <p14:xfrm>
                <a:off x="2743133" y="2099387"/>
                <a:ext cx="360" cy="360"/>
              </p14:xfrm>
            </p:contentPart>
          </mc:Choice>
          <mc:Fallback xmlns="">
            <p:pic>
              <p:nvPicPr>
                <p:cNvPr id="5" name="Ink 4">
                  <a:extLst>
                    <a:ext uri="{FF2B5EF4-FFF2-40B4-BE49-F238E27FC236}">
                      <a16:creationId xmlns:a16="http://schemas.microsoft.com/office/drawing/2014/main" id="{A3423E76-500E-B3AB-3AB3-AC02B4233C4B}"/>
                    </a:ext>
                  </a:extLst>
                </p:cNvPr>
                <p:cNvPicPr/>
                <p:nvPr/>
              </p:nvPicPr>
              <p:blipFill>
                <a:blip r:embed="rId7"/>
                <a:stretch>
                  <a:fillRect/>
                </a:stretch>
              </p:blipFill>
              <p:spPr>
                <a:xfrm>
                  <a:off x="2725133" y="1991387"/>
                  <a:ext cx="36000" cy="216000"/>
                </a:xfrm>
                <a:prstGeom prst="rect">
                  <a:avLst/>
                </a:prstGeom>
              </p:spPr>
            </p:pic>
          </mc:Fallback>
        </mc:AlternateContent>
      </p:grpSp>
      <p:sp>
        <p:nvSpPr>
          <p:cNvPr id="10" name="Subtitle 2">
            <a:extLst>
              <a:ext uri="{FF2B5EF4-FFF2-40B4-BE49-F238E27FC236}">
                <a16:creationId xmlns:a16="http://schemas.microsoft.com/office/drawing/2014/main" id="{D3BC3441-2DCB-5C26-E57D-5BBDD9BD09BD}"/>
              </a:ext>
            </a:extLst>
          </p:cNvPr>
          <p:cNvSpPr txBox="1">
            <a:spLocks/>
          </p:cNvSpPr>
          <p:nvPr/>
        </p:nvSpPr>
        <p:spPr>
          <a:xfrm>
            <a:off x="591303" y="2767873"/>
            <a:ext cx="8382000" cy="1068388"/>
          </a:xfrm>
          <a:prstGeom prst="rect">
            <a:avLst/>
          </a:prstGeom>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defTabSz="914400">
              <a:lnSpc>
                <a:spcPct val="120000"/>
              </a:lnSpc>
              <a:spcBef>
                <a:spcPts val="0"/>
              </a:spcBef>
              <a:buFont typeface="Arial" panose="020B0604020202020204" pitchFamily="34" charset="0"/>
              <a:buNone/>
            </a:pPr>
            <a:r>
              <a:rPr lang="en-US" sz="1400" b="1" dirty="0">
                <a:solidFill>
                  <a:srgbClr val="FFFFFF"/>
                </a:solidFill>
                <a:latin typeface="Arial" panose="020B0604020202020204" pitchFamily="34" charset="0"/>
                <a:cs typeface="Arial" panose="020B0604020202020204" pitchFamily="34" charset="0"/>
              </a:rPr>
              <a:t>Dr. Nadia Ferrara</a:t>
            </a:r>
          </a:p>
          <a:p>
            <a:pPr marL="0" indent="0" defTabSz="914400">
              <a:lnSpc>
                <a:spcPct val="120000"/>
              </a:lnSpc>
              <a:spcBef>
                <a:spcPts val="0"/>
              </a:spcBef>
              <a:buNone/>
            </a:pPr>
            <a:r>
              <a:rPr lang="en-US" sz="1400" b="1" dirty="0">
                <a:solidFill>
                  <a:srgbClr val="FFFFFF"/>
                </a:solidFill>
                <a:latin typeface="Arial" panose="020B0604020202020204" pitchFamily="34" charset="0"/>
                <a:cs typeface="Arial" panose="020B0604020202020204" pitchFamily="34" charset="0"/>
              </a:rPr>
              <a:t>( </a:t>
            </a:r>
            <a:r>
              <a:rPr lang="en-US" sz="1400" b="1" dirty="0" err="1">
                <a:solidFill>
                  <a:srgbClr val="FFFFFF"/>
                </a:solidFill>
                <a:latin typeface="Arial" panose="020B0604020202020204" pitchFamily="34" charset="0"/>
                <a:cs typeface="Arial" panose="020B0604020202020204" pitchFamily="34" charset="0"/>
              </a:rPr>
              <a:t>wìn</a:t>
            </a:r>
            <a:r>
              <a:rPr lang="en-US" sz="1400" b="1" dirty="0">
                <a:solidFill>
                  <a:srgbClr val="FFFFFF"/>
                </a:solidFill>
                <a:latin typeface="Arial" panose="020B0604020202020204" pitchFamily="34" charset="0"/>
                <a:cs typeface="Arial" panose="020B0604020202020204" pitchFamily="34" charset="0"/>
              </a:rPr>
              <a:t> | she | her )</a:t>
            </a:r>
          </a:p>
          <a:p>
            <a:pPr marL="0" indent="0" defTabSz="914400">
              <a:lnSpc>
                <a:spcPct val="120000"/>
              </a:lnSpc>
              <a:spcBef>
                <a:spcPts val="0"/>
              </a:spcBef>
              <a:buFont typeface="Arial" panose="020B0604020202020204" pitchFamily="34" charset="0"/>
              <a:buNone/>
            </a:pPr>
            <a:r>
              <a:rPr lang="en-US" sz="1400" dirty="0">
                <a:solidFill>
                  <a:srgbClr val="FFFFFF"/>
                </a:solidFill>
                <a:latin typeface="Arial" panose="020B0604020202020204" pitchFamily="34" charset="0"/>
                <a:cs typeface="Arial" panose="020B0604020202020204" pitchFamily="34" charset="0"/>
              </a:rPr>
              <a:t>Ombuds</a:t>
            </a:r>
            <a:endParaRPr lang="fr-CA" sz="1400" dirty="0">
              <a:solidFill>
                <a:srgbClr val="FFFFFF"/>
              </a:solidFill>
              <a:latin typeface="Arial" panose="020B0604020202020204" pitchFamily="34" charset="0"/>
              <a:cs typeface="Arial" panose="020B0604020202020204" pitchFamily="34" charset="0"/>
            </a:endParaRPr>
          </a:p>
          <a:p>
            <a:pPr marL="0" indent="0" defTabSz="914400">
              <a:lnSpc>
                <a:spcPct val="120000"/>
              </a:lnSpc>
              <a:spcBef>
                <a:spcPts val="0"/>
              </a:spcBef>
              <a:buFont typeface="Arial" panose="020B0604020202020204" pitchFamily="34" charset="0"/>
              <a:buNone/>
            </a:pPr>
            <a:r>
              <a:rPr lang="en-US" sz="1400" dirty="0">
                <a:solidFill>
                  <a:srgbClr val="FFFFFF"/>
                </a:solidFill>
                <a:latin typeface="Arial" panose="020B0604020202020204" pitchFamily="34" charset="0"/>
                <a:cs typeface="Arial" panose="020B0604020202020204" pitchFamily="34" charset="0"/>
              </a:rPr>
              <a:t>Indigenous Services Canada and the Privy Council Office</a:t>
            </a:r>
          </a:p>
        </p:txBody>
      </p:sp>
      <p:pic>
        <p:nvPicPr>
          <p:cNvPr id="13" name="Picture 12">
            <a:extLst>
              <a:ext uri="{FF2B5EF4-FFF2-40B4-BE49-F238E27FC236}">
                <a16:creationId xmlns:a16="http://schemas.microsoft.com/office/drawing/2014/main" id="{4EED3E46-D24E-6CC2-6504-D4551D54F76C}"/>
              </a:ext>
            </a:extLst>
          </p:cNvPr>
          <p:cNvPicPr>
            <a:picLocks noChangeAspect="1"/>
          </p:cNvPicPr>
          <p:nvPr/>
        </p:nvPicPr>
        <p:blipFill>
          <a:blip r:embed="rId8"/>
          <a:stretch>
            <a:fillRect/>
          </a:stretch>
        </p:blipFill>
        <p:spPr>
          <a:xfrm>
            <a:off x="8861512" y="192420"/>
            <a:ext cx="908126" cy="289490"/>
          </a:xfrm>
          <a:prstGeom prst="rect">
            <a:avLst/>
          </a:prstGeom>
        </p:spPr>
      </p:pic>
      <p:sp>
        <p:nvSpPr>
          <p:cNvPr id="14" name="TextBox 13">
            <a:extLst>
              <a:ext uri="{FF2B5EF4-FFF2-40B4-BE49-F238E27FC236}">
                <a16:creationId xmlns:a16="http://schemas.microsoft.com/office/drawing/2014/main" id="{124A4E52-5504-C723-E99E-19DFFDEE5290}"/>
              </a:ext>
            </a:extLst>
          </p:cNvPr>
          <p:cNvSpPr txBox="1"/>
          <p:nvPr/>
        </p:nvSpPr>
        <p:spPr>
          <a:xfrm>
            <a:off x="5264300" y="481910"/>
            <a:ext cx="4596628" cy="592470"/>
          </a:xfrm>
          <a:prstGeom prst="rect">
            <a:avLst/>
          </a:prstGeom>
          <a:noFill/>
        </p:spPr>
        <p:txBody>
          <a:bodyPr wrap="square" rtlCol="0">
            <a:spAutoFit/>
          </a:bodyPr>
          <a:lstStyle/>
          <a:p>
            <a:pPr algn="r"/>
            <a:r>
              <a:rPr lang="en-US" sz="1100" b="1" dirty="0">
                <a:solidFill>
                  <a:schemeClr val="bg1"/>
                </a:solidFill>
                <a:latin typeface="Arial" panose="020B0604020202020204" pitchFamily="34" charset="0"/>
                <a:cs typeface="Arial" panose="020B0604020202020204" pitchFamily="34" charset="0"/>
              </a:rPr>
              <a:t>People First. Our Promise to You. </a:t>
            </a:r>
          </a:p>
          <a:p>
            <a:pPr algn="r"/>
            <a:r>
              <a:rPr lang="en-US" sz="1100" b="1" dirty="0">
                <a:solidFill>
                  <a:schemeClr val="bg1"/>
                </a:solidFill>
                <a:latin typeface="Arial" panose="020B0604020202020204" pitchFamily="34" charset="0"/>
                <a:cs typeface="Arial" panose="020B0604020202020204" pitchFamily="34" charset="0"/>
              </a:rPr>
              <a:t>Les gens d’abord. Notre promesse à </a:t>
            </a:r>
            <a:r>
              <a:rPr lang="en-US" sz="1100" b="1" dirty="0" err="1">
                <a:solidFill>
                  <a:schemeClr val="bg1"/>
                </a:solidFill>
                <a:latin typeface="Arial" panose="020B0604020202020204" pitchFamily="34" charset="0"/>
                <a:cs typeface="Arial" panose="020B0604020202020204" pitchFamily="34" charset="0"/>
              </a:rPr>
              <a:t>vous</a:t>
            </a:r>
            <a:r>
              <a:rPr lang="en-US" sz="1100" b="1" dirty="0">
                <a:solidFill>
                  <a:schemeClr val="bg1"/>
                </a:solidFill>
                <a:latin typeface="Arial" panose="020B0604020202020204" pitchFamily="34" charset="0"/>
                <a:cs typeface="Arial" panose="020B0604020202020204" pitchFamily="34" charset="0"/>
              </a:rPr>
              <a:t>.</a:t>
            </a:r>
          </a:p>
          <a:p>
            <a:pPr algn="r"/>
            <a:endParaRPr lang="en-US" sz="1050" b="1" dirty="0">
              <a:solidFill>
                <a:schemeClr val="bg1"/>
              </a:solidFill>
            </a:endParaRPr>
          </a:p>
        </p:txBody>
      </p:sp>
      <p:sp>
        <p:nvSpPr>
          <p:cNvPr id="15" name="TextBox 14">
            <a:extLst>
              <a:ext uri="{FF2B5EF4-FFF2-40B4-BE49-F238E27FC236}">
                <a16:creationId xmlns:a16="http://schemas.microsoft.com/office/drawing/2014/main" id="{20EE4596-5732-8C41-7C70-D7CE9BF49B8F}"/>
              </a:ext>
            </a:extLst>
          </p:cNvPr>
          <p:cNvSpPr txBox="1"/>
          <p:nvPr/>
        </p:nvSpPr>
        <p:spPr>
          <a:xfrm>
            <a:off x="299072" y="465868"/>
            <a:ext cx="6011112" cy="430887"/>
          </a:xfrm>
          <a:prstGeom prst="rect">
            <a:avLst/>
          </a:prstGeom>
          <a:noFill/>
        </p:spPr>
        <p:txBody>
          <a:bodyPr wrap="square" rtlCol="0">
            <a:spAutoFit/>
          </a:bodyPr>
          <a:lstStyle/>
          <a:p>
            <a:r>
              <a:rPr lang="fr-CA" sz="1100" b="1" dirty="0">
                <a:solidFill>
                  <a:schemeClr val="bg1"/>
                </a:solidFill>
                <a:latin typeface="Arial" panose="020B0604020202020204" pitchFamily="34" charset="0"/>
                <a:cs typeface="Arial" panose="020B0604020202020204" pitchFamily="34" charset="0"/>
              </a:rPr>
              <a:t>Ombuds Office</a:t>
            </a:r>
            <a:r>
              <a:rPr lang="en-US" sz="1100" b="1" dirty="0">
                <a:solidFill>
                  <a:schemeClr val="bg1"/>
                </a:solidFill>
                <a:latin typeface="Arial" panose="020B0604020202020204" pitchFamily="34" charset="0"/>
                <a:cs typeface="Arial" panose="020B0604020202020204" pitchFamily="34" charset="0"/>
              </a:rPr>
              <a:t> | IDEA Secretariat | Informal Conflict Management Office</a:t>
            </a:r>
          </a:p>
          <a:p>
            <a:r>
              <a:rPr lang="en-US" sz="1100" b="1" dirty="0">
                <a:solidFill>
                  <a:schemeClr val="bg1"/>
                </a:solidFill>
                <a:latin typeface="Arial" panose="020B0604020202020204" pitchFamily="34" charset="0"/>
                <a:cs typeface="Arial" panose="020B0604020202020204" pitchFamily="34" charset="0"/>
              </a:rPr>
              <a:t>Bureau de l’ombuds | Secr</a:t>
            </a:r>
            <a:r>
              <a:rPr lang="fr-CA" sz="1100" b="1" dirty="0">
                <a:solidFill>
                  <a:schemeClr val="bg1"/>
                </a:solidFill>
                <a:latin typeface="Arial" panose="020B0604020202020204" pitchFamily="34" charset="0"/>
                <a:cs typeface="Arial" panose="020B0604020202020204" pitchFamily="34" charset="0"/>
              </a:rPr>
              <a:t>étariat de l’IDÉA | </a:t>
            </a:r>
            <a:r>
              <a:rPr lang="fr-FR" sz="1100" b="1" dirty="0">
                <a:solidFill>
                  <a:schemeClr val="bg1"/>
                </a:solidFill>
                <a:latin typeface="Arial" panose="020B0604020202020204" pitchFamily="34" charset="0"/>
                <a:cs typeface="Arial" panose="020B0604020202020204" pitchFamily="34" charset="0"/>
              </a:rPr>
              <a:t>Bureau de gestion informelle des conflits</a:t>
            </a:r>
          </a:p>
        </p:txBody>
      </p:sp>
    </p:spTree>
    <p:extLst>
      <p:ext uri="{BB962C8B-B14F-4D97-AF65-F5344CB8AC3E}">
        <p14:creationId xmlns:p14="http://schemas.microsoft.com/office/powerpoint/2010/main" val="427638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10</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795528" y="441512"/>
            <a:ext cx="6563868"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The 5 R’s of Cultural Humility</a:t>
            </a: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795528" y="867001"/>
            <a:ext cx="8734971"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800"/>
              </a:spcAft>
              <a:buSzPct val="130000"/>
            </a:pPr>
            <a:r>
              <a:rPr lang="en-US" sz="1600" dirty="0">
                <a:latin typeface="Arial" panose="020B0604020202020204" pitchFamily="34" charset="0"/>
                <a:cs typeface="Arial" panose="020B0604020202020204" pitchFamily="34" charset="0"/>
              </a:rPr>
              <a:t>Reflection aim: One will approach every encounter with humility and understanding that there is always something to learn from everyone. Ask: what did I learn from each person in that encounter?</a:t>
            </a:r>
          </a:p>
          <a:p>
            <a:pPr lvl="1">
              <a:lnSpc>
                <a:spcPct val="100000"/>
              </a:lnSpc>
              <a:spcBef>
                <a:spcPts val="0"/>
              </a:spcBef>
              <a:spcAft>
                <a:spcPts val="800"/>
              </a:spcAft>
              <a:buSzPct val="130000"/>
            </a:pPr>
            <a:r>
              <a:rPr lang="en-US" sz="1600" dirty="0">
                <a:latin typeface="Arial" panose="020B0604020202020204" pitchFamily="34" charset="0"/>
                <a:cs typeface="Arial" panose="020B0604020202020204" pitchFamily="34" charset="0"/>
              </a:rPr>
              <a:t>Respect aim: One will treat every person with the utmost respect and strive to preserve dignity and respect. Ask: did I treat everyone involved in that encounter respectfully?</a:t>
            </a:r>
          </a:p>
          <a:p>
            <a:pPr lvl="1">
              <a:lnSpc>
                <a:spcPct val="100000"/>
              </a:lnSpc>
              <a:spcBef>
                <a:spcPts val="0"/>
              </a:spcBef>
              <a:spcAft>
                <a:spcPts val="800"/>
              </a:spcAft>
              <a:buSzPct val="130000"/>
            </a:pPr>
            <a:r>
              <a:rPr lang="en-US" sz="1600" dirty="0">
                <a:latin typeface="Arial" panose="020B0604020202020204" pitchFamily="34" charset="0"/>
                <a:cs typeface="Arial" panose="020B0604020202020204" pitchFamily="34" charset="0"/>
              </a:rPr>
              <a:t>Regard aim: One will hold every person in their highest regard while being aware of and not allowing unconscious biases to interfere in any interactions. Ask: did unconscious biases drive this interaction? </a:t>
            </a:r>
          </a:p>
          <a:p>
            <a:pPr lvl="1">
              <a:lnSpc>
                <a:spcPct val="100000"/>
              </a:lnSpc>
              <a:spcBef>
                <a:spcPts val="0"/>
              </a:spcBef>
              <a:spcAft>
                <a:spcPts val="800"/>
              </a:spcAft>
              <a:buSzPct val="130000"/>
            </a:pPr>
            <a:r>
              <a:rPr lang="en-US" sz="1600" dirty="0">
                <a:latin typeface="Arial" panose="020B0604020202020204" pitchFamily="34" charset="0"/>
                <a:cs typeface="Arial" panose="020B0604020202020204" pitchFamily="34" charset="0"/>
              </a:rPr>
              <a:t>Relevance aim: One will expect Cultural Humility to be relevant and apply this practice to every encounter. Ask: how was Cultural Humility relevant in this interaction? </a:t>
            </a:r>
          </a:p>
          <a:p>
            <a:pPr lvl="1">
              <a:lnSpc>
                <a:spcPct val="100000"/>
              </a:lnSpc>
              <a:spcBef>
                <a:spcPts val="0"/>
              </a:spcBef>
              <a:spcAft>
                <a:spcPts val="800"/>
              </a:spcAft>
              <a:buSzPct val="130000"/>
            </a:pPr>
            <a:r>
              <a:rPr lang="en-US" sz="1600" dirty="0">
                <a:latin typeface="Arial" panose="020B0604020202020204" pitchFamily="34" charset="0"/>
                <a:cs typeface="Arial" panose="020B0604020202020204" pitchFamily="34" charset="0"/>
              </a:rPr>
              <a:t>Resiliency aim: one will embody the practice of Cultural Humility to enhance personal resilience and global compassion. Ask: how was my personal resiliency affected by this interaction? </a:t>
            </a:r>
          </a:p>
        </p:txBody>
      </p:sp>
      <p:sp>
        <p:nvSpPr>
          <p:cNvPr id="2" name="TextBox 1">
            <a:extLst>
              <a:ext uri="{FF2B5EF4-FFF2-40B4-BE49-F238E27FC236}">
                <a16:creationId xmlns:a16="http://schemas.microsoft.com/office/drawing/2014/main" id="{39195FB0-E55B-8A23-9DDE-B9B162849BAF}"/>
              </a:ext>
            </a:extLst>
          </p:cNvPr>
          <p:cNvSpPr txBox="1"/>
          <p:nvPr/>
        </p:nvSpPr>
        <p:spPr>
          <a:xfrm>
            <a:off x="1457455" y="4704883"/>
            <a:ext cx="7063217"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The American Journal of Medicine, Vol 134, No 2, </a:t>
            </a:r>
            <a:r>
              <a:rPr lang="en-US" sz="1200" dirty="0">
                <a:solidFill>
                  <a:prstClr val="black"/>
                </a:solidFill>
                <a:latin typeface="Arial" panose="020B0604020202020204" pitchFamily="34" charset="0"/>
                <a:cs typeface="Arial" panose="020B0604020202020204" pitchFamily="34" charset="0"/>
              </a:rPr>
              <a:t>February,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2021   </a:t>
            </a:r>
          </a:p>
        </p:txBody>
      </p:sp>
    </p:spTree>
    <p:extLst>
      <p:ext uri="{BB962C8B-B14F-4D97-AF65-F5344CB8AC3E}">
        <p14:creationId xmlns:p14="http://schemas.microsoft.com/office/powerpoint/2010/main" val="348536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D4BAD309-7B98-48A1-F2C7-845B1068A410}"/>
              </a:ext>
            </a:extLst>
          </p:cNvPr>
          <p:cNvSpPr>
            <a:spLocks noGrp="1"/>
          </p:cNvSpPr>
          <p:nvPr>
            <p:ph type="ctrTitle"/>
          </p:nvPr>
        </p:nvSpPr>
        <p:spPr>
          <a:xfrm>
            <a:off x="1269999" y="1008061"/>
            <a:ext cx="7620000" cy="1989667"/>
          </a:xfrm>
          <a:effectLst/>
        </p:spPr>
        <p:txBody>
          <a:bodyPr vert="horz" lIns="76200" tIns="38100" rIns="76200" bIns="38100" rtlCol="0" anchor="b">
            <a:normAutofit/>
          </a:bodyPr>
          <a:lstStyle/>
          <a:p>
            <a:pPr algn="l"/>
            <a:br>
              <a:rPr lang="en-US" sz="3600" b="1" dirty="0">
                <a:solidFill>
                  <a:srgbClr val="2E4282"/>
                </a:solidFill>
                <a:latin typeface="Arial" panose="020B0604020202020204" pitchFamily="34" charset="0"/>
                <a:ea typeface="Open Sans" panose="020B0606030504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076E9FF-1642-404E-C5A3-240C3EF730BE}"/>
              </a:ext>
            </a:extLst>
          </p:cNvPr>
          <p:cNvSpPr txBox="1"/>
          <p:nvPr/>
        </p:nvSpPr>
        <p:spPr>
          <a:xfrm>
            <a:off x="1532217" y="1903393"/>
            <a:ext cx="7357782" cy="954107"/>
          </a:xfrm>
          <a:prstGeom prst="rect">
            <a:avLst/>
          </a:prstGeom>
          <a:noFill/>
        </p:spPr>
        <p:txBody>
          <a:bodyPr wrap="square">
            <a:spAutoFit/>
          </a:bodyPr>
          <a:lstStyle/>
          <a:p>
            <a:pPr algn="ctr"/>
            <a:r>
              <a:rPr lang="en-US" sz="2800" b="1" dirty="0">
                <a:solidFill>
                  <a:schemeClr val="accent6">
                    <a:lumMod val="50000"/>
                  </a:schemeClr>
                </a:solidFill>
                <a:latin typeface="Arial" panose="020B0604020202020204" pitchFamily="34" charset="0"/>
                <a:cs typeface="Arial" panose="020B0604020202020204" pitchFamily="34" charset="0"/>
              </a:rPr>
              <a:t>Cultural humility is a pathway to both personal and institutional accountability</a:t>
            </a:r>
          </a:p>
        </p:txBody>
      </p:sp>
      <p:sp>
        <p:nvSpPr>
          <p:cNvPr id="7" name="Slide Number Placeholder 3">
            <a:extLst>
              <a:ext uri="{FF2B5EF4-FFF2-40B4-BE49-F238E27FC236}">
                <a16:creationId xmlns:a16="http://schemas.microsoft.com/office/drawing/2014/main" id="{00457D6F-0FBA-27BA-11B6-0FA9F2CF5C44}"/>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11</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78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12</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304862"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Cultural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Humility</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Promotes</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Institutional</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Change</a:t>
            </a:r>
            <a:b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b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70721" y="121615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en-US" sz="1600" dirty="0">
                <a:latin typeface="Arial" panose="020B0604020202020204" pitchFamily="34" charset="0"/>
                <a:cs typeface="Arial" panose="020B0604020202020204" pitchFamily="34" charset="0"/>
              </a:rPr>
              <a:t>Practicing Cultural Humility creates ripple effects that lead to more inclusive and equitable workplaces</a:t>
            </a:r>
          </a:p>
          <a:p>
            <a:pPr lvl="1">
              <a:lnSpc>
                <a:spcPct val="150000"/>
              </a:lnSpc>
              <a:buSzPct val="130000"/>
            </a:pPr>
            <a:r>
              <a:rPr lang="en-US" sz="1600" dirty="0">
                <a:latin typeface="Arial" panose="020B0604020202020204" pitchFamily="34" charset="0"/>
                <a:cs typeface="Arial" panose="020B0604020202020204" pitchFamily="34" charset="0"/>
              </a:rPr>
              <a:t>Each of us can make a difference </a:t>
            </a:r>
          </a:p>
          <a:p>
            <a:pPr>
              <a:lnSpc>
                <a:spcPct val="150000"/>
              </a:lnSpc>
              <a:buSzPct val="130000"/>
            </a:pPr>
            <a:r>
              <a:rPr lang="en-US" sz="1600" dirty="0">
                <a:latin typeface="Arial" panose="020B0604020202020204" pitchFamily="34" charset="0"/>
                <a:cs typeface="Arial" panose="020B0604020202020204" pitchFamily="34" charset="0"/>
              </a:rPr>
              <a:t>Institutional change starts with individual commitment to being better and doing better</a:t>
            </a:r>
          </a:p>
          <a:p>
            <a:pPr lvl="1">
              <a:lnSpc>
                <a:spcPct val="150000"/>
              </a:lnSpc>
              <a:buSzPct val="130000"/>
            </a:pPr>
            <a:r>
              <a:rPr lang="en-US" sz="1600" dirty="0">
                <a:latin typeface="Arial" panose="020B0604020202020204" pitchFamily="34" charset="0"/>
                <a:cs typeface="Arial" panose="020B0604020202020204" pitchFamily="34" charset="0"/>
              </a:rPr>
              <a:t>Organizations are made of people</a:t>
            </a:r>
          </a:p>
          <a:p>
            <a:pPr>
              <a:lnSpc>
                <a:spcPct val="150000"/>
              </a:lnSpc>
              <a:buSzPct val="130000"/>
            </a:pPr>
            <a:r>
              <a:rPr lang="en-US" sz="1600" dirty="0">
                <a:latin typeface="Arial" panose="020B0604020202020204" pitchFamily="34" charset="0"/>
                <a:cs typeface="Arial" panose="020B0604020202020204" pitchFamily="34" charset="0"/>
              </a:rPr>
              <a:t>We must lead and encourage the organization to actively engage in constant self-evaluation, to uncover and address systemic barriers, power dynamics, and inequities that exist within</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19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13</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Personal</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Resistance looks like…</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71016" y="1216152"/>
            <a:ext cx="7596180"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Refusal to change/ rigid/ unwilling to learn or connect</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Strategic ignorance / upholding biases or myths</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Lack of self-reflection, self-awareness or honesty / fear of judgement</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Ego or superiority complex/ self-centeredness</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Unwillingness to demonstrate vulnerability or admit to a lack of knowledge</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No consideration for lived experience or specific cultural differences</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Refusal to accept accountability / “not my problem” mentality</a:t>
            </a:r>
          </a:p>
          <a:p>
            <a:pPr>
              <a:lnSpc>
                <a:spcPts val="2650"/>
              </a:lnSpc>
              <a:spcBef>
                <a:spcPts val="0"/>
              </a:spcBef>
              <a:spcAft>
                <a:spcPts val="600"/>
              </a:spcAft>
              <a:buSzPct val="130000"/>
            </a:pPr>
            <a:r>
              <a:rPr lang="en-US" sz="1600" dirty="0">
                <a:latin typeface="Arial" panose="020B0604020202020204" pitchFamily="34" charset="0"/>
                <a:cs typeface="Arial" panose="020B0604020202020204" pitchFamily="34" charset="0"/>
              </a:rPr>
              <a:t>These views often show up as bullying, harassment, abuse of power, and micro-aggressions</a:t>
            </a:r>
          </a:p>
          <a:p>
            <a:pPr>
              <a:lnSpc>
                <a:spcPts val="265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5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14</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Institutional</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Resistance looks like…</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71016" y="121615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en-US" sz="1600" dirty="0">
                <a:latin typeface="Arial" panose="020B0604020202020204" pitchFamily="34" charset="0"/>
                <a:cs typeface="Arial" panose="020B0604020202020204" pitchFamily="34" charset="0"/>
              </a:rPr>
              <a:t>Resistance to new approaches</a:t>
            </a:r>
          </a:p>
          <a:p>
            <a:pPr>
              <a:lnSpc>
                <a:spcPct val="150000"/>
              </a:lnSpc>
              <a:buSzPct val="130000"/>
            </a:pPr>
            <a:r>
              <a:rPr lang="en-US" sz="1600" dirty="0">
                <a:latin typeface="Arial" panose="020B0604020202020204" pitchFamily="34" charset="0"/>
                <a:cs typeface="Arial" panose="020B0604020202020204" pitchFamily="34" charset="0"/>
              </a:rPr>
              <a:t>Implementing policies without sufficient input from stakeholders</a:t>
            </a:r>
          </a:p>
          <a:p>
            <a:pPr>
              <a:lnSpc>
                <a:spcPct val="150000"/>
              </a:lnSpc>
              <a:buSzPct val="130000"/>
            </a:pPr>
            <a:r>
              <a:rPr lang="en-US" sz="1600" dirty="0">
                <a:latin typeface="Arial" panose="020B0604020202020204" pitchFamily="34" charset="0"/>
                <a:cs typeface="Arial" panose="020B0604020202020204" pitchFamily="34" charset="0"/>
              </a:rPr>
              <a:t>Upholding policies or procedures that maintain systemic barriers</a:t>
            </a:r>
          </a:p>
          <a:p>
            <a:pPr>
              <a:lnSpc>
                <a:spcPct val="150000"/>
              </a:lnSpc>
              <a:buSzPct val="130000"/>
            </a:pPr>
            <a:r>
              <a:rPr lang="en-US" sz="1600" dirty="0">
                <a:latin typeface="Arial" panose="020B0604020202020204" pitchFamily="34" charset="0"/>
                <a:cs typeface="Arial" panose="020B0604020202020204" pitchFamily="34" charset="0"/>
              </a:rPr>
              <a:t>Rigid hierarchical systems that inhibit inclusive decision-making and participation</a:t>
            </a:r>
          </a:p>
          <a:p>
            <a:pPr>
              <a:lnSpc>
                <a:spcPct val="150000"/>
              </a:lnSpc>
              <a:buSzPct val="130000"/>
            </a:pPr>
            <a:r>
              <a:rPr lang="en-US" sz="1600" dirty="0">
                <a:latin typeface="Arial" panose="020B0604020202020204" pitchFamily="34" charset="0"/>
                <a:cs typeface="Arial" panose="020B0604020202020204" pitchFamily="34" charset="0"/>
              </a:rPr>
              <a:t>Marginalization of equity-denied groups and lack of such voices in important leadership positions</a:t>
            </a:r>
          </a:p>
          <a:p>
            <a:pPr>
              <a:lnSpc>
                <a:spcPct val="150000"/>
              </a:lnSpc>
              <a:buSzPct val="130000"/>
            </a:pPr>
            <a:r>
              <a:rPr lang="en-US" sz="1600" dirty="0">
                <a:latin typeface="Arial" panose="020B0604020202020204" pitchFamily="34" charset="0"/>
                <a:cs typeface="Arial" panose="020B0604020202020204" pitchFamily="34" charset="0"/>
              </a:rPr>
              <a:t>Unchecked offensive behaviors, such as microaggressions</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89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7584"/>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15</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965211" y="993026"/>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Microaggressions</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Defined</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194753" y="1490584"/>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08000"/>
            </a:pPr>
            <a:r>
              <a:rPr lang="fr-FR" sz="1600" dirty="0">
                <a:latin typeface="Arial" panose="020B0604020202020204" pitchFamily="34" charset="0"/>
                <a:cs typeface="Arial" panose="020B0604020202020204" pitchFamily="34" charset="0"/>
              </a:rPr>
              <a:t>A </a:t>
            </a:r>
            <a:r>
              <a:rPr lang="fr-FR" sz="1600" dirty="0" err="1">
                <a:latin typeface="Arial" panose="020B0604020202020204" pitchFamily="34" charset="0"/>
                <a:cs typeface="Arial" panose="020B0604020202020204" pitchFamily="34" charset="0"/>
              </a:rPr>
              <a:t>subtle</a:t>
            </a:r>
            <a:r>
              <a:rPr lang="fr-FR" sz="1600" dirty="0">
                <a:latin typeface="Arial" panose="020B0604020202020204" pitchFamily="34" charset="0"/>
                <a:cs typeface="Arial" panose="020B0604020202020204" pitchFamily="34" charset="0"/>
              </a:rPr>
              <a:t> verbal or </a:t>
            </a:r>
            <a:r>
              <a:rPr lang="fr-FR" sz="1600" dirty="0" err="1">
                <a:latin typeface="Arial" panose="020B0604020202020204" pitchFamily="34" charset="0"/>
                <a:cs typeface="Arial" panose="020B0604020202020204" pitchFamily="34" charset="0"/>
              </a:rPr>
              <a:t>nonverbal</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behavior</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committed</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consciously</a:t>
            </a:r>
            <a:r>
              <a:rPr lang="fr-FR" sz="1600" dirty="0">
                <a:latin typeface="Arial" panose="020B0604020202020204" pitchFamily="34" charset="0"/>
                <a:cs typeface="Arial" panose="020B0604020202020204" pitchFamily="34" charset="0"/>
              </a:rPr>
              <a:t> or not, </a:t>
            </a:r>
            <a:r>
              <a:rPr lang="fr-FR" sz="1600" dirty="0" err="1">
                <a:latin typeface="Arial" panose="020B0604020202020204" pitchFamily="34" charset="0"/>
                <a:cs typeface="Arial" panose="020B0604020202020204" pitchFamily="34" charset="0"/>
              </a:rPr>
              <a:t>often</a:t>
            </a:r>
            <a:r>
              <a:rPr lang="fr-FR" sz="1600" dirty="0">
                <a:latin typeface="Arial" panose="020B0604020202020204" pitchFamily="34" charset="0"/>
                <a:cs typeface="Arial" panose="020B0604020202020204" pitchFamily="34" charset="0"/>
              </a:rPr>
              <a:t> by </a:t>
            </a:r>
            <a:r>
              <a:rPr lang="fr-FR" sz="1600" dirty="0" err="1">
                <a:latin typeface="Arial" panose="020B0604020202020204" pitchFamily="34" charset="0"/>
                <a:cs typeface="Arial" panose="020B0604020202020204" pitchFamily="34" charset="0"/>
              </a:rPr>
              <a:t>well-intentioned</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individuals</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who</a:t>
            </a:r>
            <a:r>
              <a:rPr lang="fr-FR" sz="1600" dirty="0">
                <a:latin typeface="Arial" panose="020B0604020202020204" pitchFamily="34" charset="0"/>
                <a:cs typeface="Arial" panose="020B0604020202020204" pitchFamily="34" charset="0"/>
              </a:rPr>
              <a:t> are </a:t>
            </a:r>
            <a:r>
              <a:rPr lang="fr-FR" sz="1600" dirty="0" err="1">
                <a:latin typeface="Arial" panose="020B0604020202020204" pitchFamily="34" charset="0"/>
                <a:cs typeface="Arial" panose="020B0604020202020204" pitchFamily="34" charset="0"/>
              </a:rPr>
              <a:t>unaware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they</a:t>
            </a:r>
            <a:r>
              <a:rPr lang="fr-FR" sz="1600" dirty="0">
                <a:latin typeface="Arial" panose="020B0604020202020204" pitchFamily="34" charset="0"/>
                <a:cs typeface="Arial" panose="020B0604020202020204" pitchFamily="34" charset="0"/>
              </a:rPr>
              <a:t> are </a:t>
            </a:r>
            <a:r>
              <a:rPr lang="fr-FR" sz="1600" dirty="0" err="1">
                <a:latin typeface="Arial" panose="020B0604020202020204" pitchFamily="34" charset="0"/>
                <a:cs typeface="Arial" panose="020B0604020202020204" pitchFamily="34" charset="0"/>
              </a:rPr>
              <a:t>engaging</a:t>
            </a:r>
            <a:r>
              <a:rPr lang="fr-FR" sz="1600" dirty="0">
                <a:latin typeface="Arial" panose="020B0604020202020204" pitchFamily="34" charset="0"/>
                <a:cs typeface="Arial" panose="020B0604020202020204" pitchFamily="34" charset="0"/>
              </a:rPr>
              <a:t> in an offensive or </a:t>
            </a:r>
            <a:r>
              <a:rPr lang="fr-FR" sz="1600" dirty="0" err="1">
                <a:latin typeface="Arial" panose="020B0604020202020204" pitchFamily="34" charset="0"/>
                <a:cs typeface="Arial" panose="020B0604020202020204" pitchFamily="34" charset="0"/>
              </a:rPr>
              <a:t>demeaning</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form</a:t>
            </a:r>
            <a:r>
              <a:rPr lang="fr-FR" sz="1600" dirty="0">
                <a:latin typeface="Arial" panose="020B0604020202020204" pitchFamily="34" charset="0"/>
                <a:cs typeface="Arial" panose="020B0604020202020204" pitchFamily="34" charset="0"/>
              </a:rPr>
              <a:t> of </a:t>
            </a:r>
            <a:r>
              <a:rPr lang="fr-FR" sz="1600" dirty="0" err="1">
                <a:latin typeface="Arial" panose="020B0604020202020204" pitchFamily="34" charset="0"/>
                <a:cs typeface="Arial" panose="020B0604020202020204" pitchFamily="34" charset="0"/>
              </a:rPr>
              <a:t>behavior</a:t>
            </a:r>
            <a:endParaRPr lang="fr-FR" sz="1600" dirty="0">
              <a:latin typeface="Arial" panose="020B0604020202020204" pitchFamily="34" charset="0"/>
              <a:cs typeface="Arial" panose="020B0604020202020204" pitchFamily="34" charset="0"/>
            </a:endParaRP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08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16</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Examples</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of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Microaggressions</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71016" y="1216152"/>
            <a:ext cx="8135145"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SzPct val="130000"/>
            </a:pPr>
            <a:r>
              <a:rPr lang="en-US" sz="1600" dirty="0">
                <a:latin typeface="Arial" panose="020B0604020202020204" pitchFamily="34" charset="0"/>
                <a:cs typeface="Arial" panose="020B0604020202020204" pitchFamily="34" charset="0"/>
              </a:rPr>
              <a:t>Racial: assuming a person of color is ‘not from here’, not acknowledging or invalidating a person's racial identity or lived experiences </a:t>
            </a:r>
          </a:p>
          <a:p>
            <a:pPr>
              <a:lnSpc>
                <a:spcPct val="100000"/>
              </a:lnSpc>
              <a:spcBef>
                <a:spcPts val="600"/>
              </a:spcBef>
              <a:spcAft>
                <a:spcPts val="1200"/>
              </a:spcAft>
              <a:buSzPct val="130000"/>
            </a:pPr>
            <a:r>
              <a:rPr lang="en-US" sz="1600" dirty="0">
                <a:latin typeface="Arial" panose="020B0604020202020204" pitchFamily="34" charset="0"/>
                <a:cs typeface="Arial" panose="020B0604020202020204" pitchFamily="34" charset="0"/>
              </a:rPr>
              <a:t>Gender: assuming a person's gender identity or pronouns based on their physical presentation</a:t>
            </a:r>
          </a:p>
          <a:p>
            <a:pPr>
              <a:lnSpc>
                <a:spcPct val="100000"/>
              </a:lnSpc>
              <a:spcBef>
                <a:spcPts val="600"/>
              </a:spcBef>
              <a:spcAft>
                <a:spcPts val="1200"/>
              </a:spcAft>
              <a:buSzPct val="130000"/>
            </a:pPr>
            <a:r>
              <a:rPr lang="en-US" sz="1600" dirty="0">
                <a:latin typeface="Arial" panose="020B0604020202020204" pitchFamily="34" charset="0"/>
                <a:cs typeface="Arial" panose="020B0604020202020204" pitchFamily="34" charset="0"/>
              </a:rPr>
              <a:t>Ability: disregarding the needs of individuals with disabilities, assuming a person's capabilities, using ableist language (such as, ‘this is falling on deaf ears’, ‘the blind leading the blind’, ‘you’re so OCD’)</a:t>
            </a:r>
          </a:p>
          <a:p>
            <a:pPr>
              <a:lnSpc>
                <a:spcPct val="100000"/>
              </a:lnSpc>
              <a:spcBef>
                <a:spcPts val="600"/>
              </a:spcBef>
              <a:spcAft>
                <a:spcPts val="1200"/>
              </a:spcAft>
              <a:buSzPct val="130000"/>
            </a:pPr>
            <a:r>
              <a:rPr lang="en-US" sz="1600" dirty="0">
                <a:latin typeface="Arial" panose="020B0604020202020204" pitchFamily="34" charset="0"/>
                <a:cs typeface="Arial" panose="020B0604020202020204" pitchFamily="34" charset="0"/>
              </a:rPr>
              <a:t>Age: assuming an older person is not tech-savvy, not valuing the contributions of older workers, thinking younger workers are not as qualified as those with more experience</a:t>
            </a:r>
          </a:p>
          <a:p>
            <a:pPr marL="0" indent="0">
              <a:lnSpc>
                <a:spcPts val="2200"/>
              </a:lnSpc>
              <a:spcBef>
                <a:spcPts val="0"/>
              </a:spcBef>
              <a:spcAft>
                <a:spcPts val="800"/>
              </a:spcAft>
              <a:buSzPct val="130000"/>
              <a:buNone/>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87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5" name="TextBox 4">
            <a:extLst>
              <a:ext uri="{FF2B5EF4-FFF2-40B4-BE49-F238E27FC236}">
                <a16:creationId xmlns:a16="http://schemas.microsoft.com/office/drawing/2014/main" id="{E076E9FF-1642-404E-C5A3-240C3EF730BE}"/>
              </a:ext>
            </a:extLst>
          </p:cNvPr>
          <p:cNvSpPr txBox="1"/>
          <p:nvPr/>
        </p:nvSpPr>
        <p:spPr>
          <a:xfrm>
            <a:off x="1401109" y="1903393"/>
            <a:ext cx="7357782" cy="954107"/>
          </a:xfrm>
          <a:prstGeom prst="rect">
            <a:avLst/>
          </a:prstGeom>
          <a:noFill/>
        </p:spPr>
        <p:txBody>
          <a:bodyPr wrap="square">
            <a:spAutoFit/>
          </a:bodyPr>
          <a:lstStyle/>
          <a:p>
            <a:pPr algn="ctr"/>
            <a:r>
              <a:rPr lang="en-US" sz="2800" b="1" dirty="0">
                <a:solidFill>
                  <a:schemeClr val="accent6">
                    <a:lumMod val="50000"/>
                  </a:schemeClr>
                </a:solidFill>
                <a:latin typeface="Arial" panose="020B0604020202020204" pitchFamily="34" charset="0"/>
                <a:cs typeface="Arial" panose="020B0604020202020204" pitchFamily="34" charset="0"/>
              </a:rPr>
              <a:t>Microaggressions are felt by all who are victimized by strategic ignorance</a:t>
            </a:r>
          </a:p>
        </p:txBody>
      </p:sp>
      <p:sp>
        <p:nvSpPr>
          <p:cNvPr id="7" name="Slide Number Placeholder 3">
            <a:extLst>
              <a:ext uri="{FF2B5EF4-FFF2-40B4-BE49-F238E27FC236}">
                <a16:creationId xmlns:a16="http://schemas.microsoft.com/office/drawing/2014/main" id="{E89306B0-76FA-116A-2237-3DD46B9C825F}"/>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17</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8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18</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Impact Matters – The Toll of Microaggressions​</a:t>
            </a: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71016" y="121615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en-US" sz="1600" dirty="0">
                <a:latin typeface="Arial" panose="020B0604020202020204" pitchFamily="34" charset="0"/>
                <a:cs typeface="Arial" panose="020B0604020202020204" pitchFamily="34" charset="0"/>
              </a:rPr>
              <a:t>Microaggressions can make us feel like: ​</a:t>
            </a:r>
          </a:p>
          <a:p>
            <a:pPr lvl="1">
              <a:lnSpc>
                <a:spcPct val="150000"/>
              </a:lnSpc>
              <a:buSzPct val="130000"/>
            </a:pPr>
            <a:r>
              <a:rPr lang="en-US" sz="1600" dirty="0">
                <a:latin typeface="Arial" panose="020B0604020202020204" pitchFamily="34" charset="0"/>
                <a:cs typeface="Arial" panose="020B0604020202020204" pitchFamily="34" charset="0"/>
              </a:rPr>
              <a:t>We do not belong​</a:t>
            </a:r>
          </a:p>
          <a:p>
            <a:pPr lvl="1">
              <a:lnSpc>
                <a:spcPct val="150000"/>
              </a:lnSpc>
              <a:buSzPct val="130000"/>
            </a:pPr>
            <a:r>
              <a:rPr lang="en-US" sz="1600" dirty="0">
                <a:latin typeface="Arial" panose="020B0604020202020204" pitchFamily="34" charset="0"/>
                <a:cs typeface="Arial" panose="020B0604020202020204" pitchFamily="34" charset="0"/>
              </a:rPr>
              <a:t>We must constantly explain or defend ourselves to friends, colleagues and managers/supervisors​</a:t>
            </a:r>
          </a:p>
          <a:p>
            <a:pPr lvl="1">
              <a:lnSpc>
                <a:spcPct val="150000"/>
              </a:lnSpc>
              <a:buSzPct val="130000"/>
            </a:pPr>
            <a:r>
              <a:rPr lang="en-US" sz="1600" dirty="0">
                <a:latin typeface="Arial" panose="020B0604020202020204" pitchFamily="34" charset="0"/>
                <a:cs typeface="Arial" panose="020B0604020202020204" pitchFamily="34" charset="0"/>
              </a:rPr>
              <a:t>We are consistently othered, belittled or ignored in workplace settings​</a:t>
            </a:r>
          </a:p>
          <a:p>
            <a:pPr lvl="1">
              <a:lnSpc>
                <a:spcPct val="150000"/>
              </a:lnSpc>
              <a:buSzPct val="130000"/>
            </a:pPr>
            <a:r>
              <a:rPr lang="en-US" sz="1600" dirty="0">
                <a:latin typeface="Arial" panose="020B0604020202020204" pitchFamily="34" charset="0"/>
                <a:cs typeface="Arial" panose="020B0604020202020204" pitchFamily="34" charset="0"/>
              </a:rPr>
              <a:t>There is something inherently wrong with us</a:t>
            </a:r>
          </a:p>
          <a:p>
            <a:pPr>
              <a:lnSpc>
                <a:spcPct val="150000"/>
              </a:lnSpc>
              <a:buSzPct val="130000"/>
            </a:pPr>
            <a:r>
              <a:rPr lang="en-US" sz="1600" dirty="0">
                <a:latin typeface="Arial" panose="020B0604020202020204" pitchFamily="34" charset="0"/>
                <a:cs typeface="Arial" panose="020B0604020202020204" pitchFamily="34" charset="0"/>
              </a:rPr>
              <a:t>Microaggressions can inflict tremendous harm and can lead to depression and anxiety</a:t>
            </a:r>
          </a:p>
          <a:p>
            <a:pPr>
              <a:lnSpc>
                <a:spcPct val="150000"/>
              </a:lnSpc>
              <a:buSzPct val="130000"/>
            </a:pPr>
            <a:r>
              <a:rPr lang="en-US" sz="1600" dirty="0">
                <a:latin typeface="Arial" panose="020B0604020202020204" pitchFamily="34" charset="0"/>
                <a:cs typeface="Arial" panose="020B0604020202020204" pitchFamily="34" charset="0"/>
              </a:rPr>
              <a:t>Ultimately, microaggressions are about impact rather than intent</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31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19</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Institutional</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change looks like…</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795528" y="1216152"/>
            <a:ext cx="8535259"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650"/>
              </a:lnSpc>
              <a:spcBef>
                <a:spcPts val="0"/>
              </a:spcBef>
              <a:spcAft>
                <a:spcPts val="800"/>
              </a:spcAft>
              <a:buSzPct val="130000"/>
            </a:pPr>
            <a:r>
              <a:rPr lang="en-US" sz="1600" dirty="0">
                <a:latin typeface="Arial" panose="020B0604020202020204" pitchFamily="34" charset="0"/>
                <a:cs typeface="Arial" panose="020B0604020202020204" pitchFamily="34" charset="0"/>
              </a:rPr>
              <a:t>Creating a culture of psychological safety where microaggressions and offensive behaviors can be identified and effectively addressed </a:t>
            </a:r>
          </a:p>
          <a:p>
            <a:pPr lvl="1">
              <a:lnSpc>
                <a:spcPts val="2650"/>
              </a:lnSpc>
              <a:spcBef>
                <a:spcPts val="0"/>
              </a:spcBef>
              <a:spcAft>
                <a:spcPts val="800"/>
              </a:spcAft>
              <a:buSzPct val="130000"/>
            </a:pPr>
            <a:r>
              <a:rPr lang="en-US" sz="1600" dirty="0">
                <a:latin typeface="Arial" panose="020B0604020202020204" pitchFamily="34" charset="0"/>
                <a:cs typeface="Arial" panose="020B0604020202020204" pitchFamily="34" charset="0"/>
              </a:rPr>
              <a:t>Organizational self-reflection and self-evaluation on current levels of inclusion, diversity, equity, and accessibility (IDEA)</a:t>
            </a:r>
          </a:p>
          <a:p>
            <a:pPr lvl="1">
              <a:lnSpc>
                <a:spcPts val="2650"/>
              </a:lnSpc>
              <a:spcBef>
                <a:spcPts val="0"/>
              </a:spcBef>
              <a:spcAft>
                <a:spcPts val="800"/>
              </a:spcAft>
              <a:buSzPct val="130000"/>
            </a:pPr>
            <a:r>
              <a:rPr lang="en-US" sz="1600" dirty="0">
                <a:latin typeface="Arial" panose="020B0604020202020204" pitchFamily="34" charset="0"/>
                <a:cs typeface="Arial" panose="020B0604020202020204" pitchFamily="34" charset="0"/>
              </a:rPr>
              <a:t>Regular reviews of policies and procedures to identify differential impacts on marginalized groups</a:t>
            </a:r>
          </a:p>
          <a:p>
            <a:pPr lvl="1">
              <a:lnSpc>
                <a:spcPts val="2650"/>
              </a:lnSpc>
              <a:spcBef>
                <a:spcPts val="0"/>
              </a:spcBef>
              <a:spcAft>
                <a:spcPts val="800"/>
              </a:spcAft>
              <a:buSzPct val="130000"/>
            </a:pPr>
            <a:r>
              <a:rPr lang="en-US" sz="1600" dirty="0">
                <a:latin typeface="Arial" panose="020B0604020202020204" pitchFamily="34" charset="0"/>
                <a:cs typeface="Arial" panose="020B0604020202020204" pitchFamily="34" charset="0"/>
              </a:rPr>
              <a:t>Embedding measurements like 360° Feedback and employee surveys to evaluate organization’s IDEA performance</a:t>
            </a:r>
          </a:p>
          <a:p>
            <a:pPr lvl="1">
              <a:lnSpc>
                <a:spcPts val="2650"/>
              </a:lnSpc>
              <a:spcBef>
                <a:spcPts val="0"/>
              </a:spcBef>
              <a:spcAft>
                <a:spcPts val="800"/>
              </a:spcAft>
              <a:buSzPct val="130000"/>
            </a:pPr>
            <a:r>
              <a:rPr lang="en-US" sz="1600" dirty="0">
                <a:latin typeface="Arial" panose="020B0604020202020204" pitchFamily="34" charset="0"/>
                <a:cs typeface="Arial" panose="020B0604020202020204" pitchFamily="34" charset="0"/>
              </a:rPr>
              <a:t>Support employee resource groups and offer IDEA training and resources</a:t>
            </a:r>
          </a:p>
          <a:p>
            <a:pPr marL="0" indent="0">
              <a:lnSpc>
                <a:spcPct val="150000"/>
              </a:lnSpc>
              <a:buSzPct val="130000"/>
              <a:buNone/>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9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3A007-92DD-ED62-5474-23B6F22A9A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pic>
        <p:nvPicPr>
          <p:cNvPr id="5" name="Content Placeholder 4" descr="Olive-toned hands grasping for a red heart with Indigenous patterns of flora inside the heart.">
            <a:extLst>
              <a:ext uri="{FF2B5EF4-FFF2-40B4-BE49-F238E27FC236}">
                <a16:creationId xmlns:a16="http://schemas.microsoft.com/office/drawing/2014/main" id="{F9507D2E-4758-A726-36DD-877222EC58E9}"/>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35" b="67"/>
          <a:stretch/>
        </p:blipFill>
        <p:spPr>
          <a:xfrm>
            <a:off x="2584415" y="187106"/>
            <a:ext cx="4991170" cy="458678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C6294AC5-7A34-6202-7C8D-657985A7BB3B}"/>
              </a:ext>
            </a:extLst>
          </p:cNvPr>
          <p:cNvSpPr txBox="1"/>
          <p:nvPr/>
        </p:nvSpPr>
        <p:spPr>
          <a:xfrm>
            <a:off x="3970780" y="4643090"/>
            <a:ext cx="373965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Artist: Emily Brascoupe-</a:t>
            </a:r>
            <a:r>
              <a:rPr lang="en-US" sz="1100" dirty="0" err="1">
                <a:latin typeface="Arial" panose="020B0604020202020204" pitchFamily="34" charset="0"/>
                <a:cs typeface="Arial" panose="020B0604020202020204" pitchFamily="34" charset="0"/>
              </a:rPr>
              <a:t>Hoefler</a:t>
            </a:r>
            <a:endParaRPr lang="en-US" sz="110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26E0BB85-6128-4A24-87AC-CD593071851D}"/>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48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5" name="TextBox 4">
            <a:extLst>
              <a:ext uri="{FF2B5EF4-FFF2-40B4-BE49-F238E27FC236}">
                <a16:creationId xmlns:a16="http://schemas.microsoft.com/office/drawing/2014/main" id="{E076E9FF-1642-404E-C5A3-240C3EF730BE}"/>
              </a:ext>
            </a:extLst>
          </p:cNvPr>
          <p:cNvSpPr txBox="1"/>
          <p:nvPr/>
        </p:nvSpPr>
        <p:spPr>
          <a:xfrm>
            <a:off x="1401109" y="1786920"/>
            <a:ext cx="7357782" cy="1569660"/>
          </a:xfrm>
          <a:prstGeom prst="rect">
            <a:avLst/>
          </a:prstGeom>
          <a:noFill/>
        </p:spPr>
        <p:txBody>
          <a:bodyPr wrap="square">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Transform microaggressions to microaffirmations</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pPr algn="ctr"/>
            <a:r>
              <a:rPr lang="en-US" sz="2400" b="1" dirty="0">
                <a:solidFill>
                  <a:schemeClr val="accent6">
                    <a:lumMod val="50000"/>
                  </a:schemeClr>
                </a:solidFill>
                <a:latin typeface="Arial" panose="020B0604020202020204" pitchFamily="34" charset="0"/>
                <a:cs typeface="Arial" panose="020B0604020202020204" pitchFamily="34" charset="0"/>
              </a:rPr>
              <a:t>Transform lateral violence to lateral compassion</a:t>
            </a:r>
          </a:p>
        </p:txBody>
      </p:sp>
      <p:sp>
        <p:nvSpPr>
          <p:cNvPr id="7" name="Slide Number Placeholder 3">
            <a:extLst>
              <a:ext uri="{FF2B5EF4-FFF2-40B4-BE49-F238E27FC236}">
                <a16:creationId xmlns:a16="http://schemas.microsoft.com/office/drawing/2014/main" id="{799A69A1-1291-F561-42B3-BC52C2393F46}"/>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20</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92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3A007-92DD-ED62-5474-23B6F22A9A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pic>
        <p:nvPicPr>
          <p:cNvPr id="8" name="Picture 7" descr="An illustration of a tree with green leaves depicting a key principle of Cultural Humility. ">
            <a:extLst>
              <a:ext uri="{FF2B5EF4-FFF2-40B4-BE49-F238E27FC236}">
                <a16:creationId xmlns:a16="http://schemas.microsoft.com/office/drawing/2014/main" id="{28809C29-869F-837C-C9D9-D2C1D8E31631}"/>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531" y="1008668"/>
            <a:ext cx="6875737" cy="3867603"/>
          </a:xfrm>
          <a:prstGeom prst="rect">
            <a:avLst/>
          </a:prstGeom>
        </p:spPr>
      </p:pic>
      <p:sp>
        <p:nvSpPr>
          <p:cNvPr id="9" name="TextBox 8">
            <a:extLst>
              <a:ext uri="{FF2B5EF4-FFF2-40B4-BE49-F238E27FC236}">
                <a16:creationId xmlns:a16="http://schemas.microsoft.com/office/drawing/2014/main" id="{961C3B2D-E890-CD45-AEBE-F1C5BC3F4924}"/>
              </a:ext>
            </a:extLst>
          </p:cNvPr>
          <p:cNvSpPr txBox="1"/>
          <p:nvPr/>
        </p:nvSpPr>
        <p:spPr>
          <a:xfrm>
            <a:off x="6499458" y="4575527"/>
            <a:ext cx="2091826" cy="261610"/>
          </a:xfrm>
          <a:prstGeom prst="rect">
            <a:avLst/>
          </a:prstGeom>
          <a:solidFill>
            <a:schemeClr val="bg1"/>
          </a:solidFill>
          <a:ln>
            <a:solidFill>
              <a:schemeClr val="bg1"/>
            </a:solidFill>
          </a:ln>
        </p:spPr>
        <p:txBody>
          <a:bodyPr wrap="square" rtlCol="0">
            <a:spAutoFit/>
          </a:bodyPr>
          <a:lstStyle/>
          <a:p>
            <a:r>
              <a:rPr lang="en-US" sz="1100" dirty="0"/>
              <a:t>Illustration inspired by Fern Blasy</a:t>
            </a:r>
          </a:p>
        </p:txBody>
      </p:sp>
      <p:sp>
        <p:nvSpPr>
          <p:cNvPr id="10" name="Title 1">
            <a:extLst>
              <a:ext uri="{FF2B5EF4-FFF2-40B4-BE49-F238E27FC236}">
                <a16:creationId xmlns:a16="http://schemas.microsoft.com/office/drawing/2014/main" id="{00670A39-603A-E08B-2A4D-1F2B9C4645C3}"/>
              </a:ext>
            </a:extLst>
          </p:cNvPr>
          <p:cNvSpPr txBox="1">
            <a:spLocks/>
          </p:cNvSpPr>
          <p:nvPr/>
        </p:nvSpPr>
        <p:spPr>
          <a:xfrm>
            <a:off x="1281909" y="133719"/>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 It All Starts With You </a:t>
            </a:r>
          </a:p>
        </p:txBody>
      </p:sp>
      <p:sp>
        <p:nvSpPr>
          <p:cNvPr id="11" name="Slide Number Placeholder 3">
            <a:extLst>
              <a:ext uri="{FF2B5EF4-FFF2-40B4-BE49-F238E27FC236}">
                <a16:creationId xmlns:a16="http://schemas.microsoft.com/office/drawing/2014/main" id="{1077404B-BBAF-4EE8-70A9-B9A58460B75D}"/>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21</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35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22</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Cultural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Humility</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is</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71016" y="121615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en-US" sz="1600" dirty="0">
                <a:latin typeface="Arial" panose="020B0604020202020204" pitchFamily="34" charset="0"/>
                <a:cs typeface="Arial" panose="020B0604020202020204" pitchFamily="34" charset="0"/>
              </a:rPr>
              <a:t>About seeing ourselves, our organizations, the past and the present truthfully, learning from these insights, and using them to do better, and to be better</a:t>
            </a:r>
          </a:p>
          <a:p>
            <a:pPr>
              <a:lnSpc>
                <a:spcPct val="150000"/>
              </a:lnSpc>
              <a:buSzPct val="130000"/>
            </a:pPr>
            <a:r>
              <a:rPr lang="en-US" sz="1600" dirty="0">
                <a:latin typeface="Arial" panose="020B0604020202020204" pitchFamily="34" charset="0"/>
                <a:cs typeface="Arial" panose="020B0604020202020204" pitchFamily="34" charset="0"/>
              </a:rPr>
              <a:t>An ongoing process recognizing the person in front of you as the expert of their lived experience</a:t>
            </a:r>
          </a:p>
          <a:p>
            <a:pPr>
              <a:lnSpc>
                <a:spcPct val="150000"/>
              </a:lnSpc>
              <a:buSzPct val="130000"/>
            </a:pPr>
            <a:r>
              <a:rPr lang="en-US" sz="1600" dirty="0">
                <a:latin typeface="Arial" panose="020B0604020202020204" pitchFamily="34" charset="0"/>
                <a:cs typeface="Arial" panose="020B0604020202020204" pitchFamily="34" charset="0"/>
              </a:rPr>
              <a:t>The great connector as it leads to meaningful and compassionate change</a:t>
            </a:r>
          </a:p>
          <a:p>
            <a:pPr>
              <a:lnSpc>
                <a:spcPct val="150000"/>
              </a:lnSpc>
              <a:buSzPct val="130000"/>
            </a:pPr>
            <a:r>
              <a:rPr lang="en-US" sz="1600" dirty="0">
                <a:latin typeface="Arial" panose="020B0604020202020204" pitchFamily="34" charset="0"/>
                <a:cs typeface="Arial" panose="020B0604020202020204" pitchFamily="34" charset="0"/>
              </a:rPr>
              <a:t>A lifelong journey</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99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5" name="TextBox 4">
            <a:extLst>
              <a:ext uri="{FF2B5EF4-FFF2-40B4-BE49-F238E27FC236}">
                <a16:creationId xmlns:a16="http://schemas.microsoft.com/office/drawing/2014/main" id="{E076E9FF-1642-404E-C5A3-240C3EF730BE}"/>
              </a:ext>
            </a:extLst>
          </p:cNvPr>
          <p:cNvSpPr txBox="1"/>
          <p:nvPr/>
        </p:nvSpPr>
        <p:spPr>
          <a:xfrm>
            <a:off x="1271016" y="1657171"/>
            <a:ext cx="7357782" cy="1200329"/>
          </a:xfrm>
          <a:prstGeom prst="rect">
            <a:avLst/>
          </a:prstGeom>
          <a:noFill/>
        </p:spPr>
        <p:txBody>
          <a:bodyPr wrap="square">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“People will forget what you said, people will forget what you did, but people will never forget how you made them feel.”</a:t>
            </a:r>
          </a:p>
        </p:txBody>
      </p:sp>
      <p:sp>
        <p:nvSpPr>
          <p:cNvPr id="8" name="TextBox 7">
            <a:extLst>
              <a:ext uri="{FF2B5EF4-FFF2-40B4-BE49-F238E27FC236}">
                <a16:creationId xmlns:a16="http://schemas.microsoft.com/office/drawing/2014/main" id="{3871423A-3FF9-C18F-9A30-57E78E5C9E19}"/>
              </a:ext>
            </a:extLst>
          </p:cNvPr>
          <p:cNvSpPr txBox="1"/>
          <p:nvPr/>
        </p:nvSpPr>
        <p:spPr>
          <a:xfrm>
            <a:off x="6462801" y="2857500"/>
            <a:ext cx="5132070" cy="369332"/>
          </a:xfrm>
          <a:prstGeom prst="rect">
            <a:avLst/>
          </a:prstGeom>
          <a:noFill/>
        </p:spPr>
        <p:txBody>
          <a:bodyPr wrap="square">
            <a:spAutoFit/>
          </a:bodyPr>
          <a:lstStyle/>
          <a:p>
            <a:r>
              <a:rPr lang="en-US" b="1" dirty="0">
                <a:solidFill>
                  <a:schemeClr val="accent6">
                    <a:lumMod val="50000"/>
                  </a:schemeClr>
                </a:solidFill>
                <a:latin typeface="Arial" panose="020B0604020202020204" pitchFamily="34" charset="0"/>
                <a:cs typeface="Arial" panose="020B0604020202020204" pitchFamily="34" charset="0"/>
              </a:rPr>
              <a:t>- Maya Angelou</a:t>
            </a:r>
          </a:p>
        </p:txBody>
      </p:sp>
      <p:sp>
        <p:nvSpPr>
          <p:cNvPr id="9" name="Slide Number Placeholder 3">
            <a:extLst>
              <a:ext uri="{FF2B5EF4-FFF2-40B4-BE49-F238E27FC236}">
                <a16:creationId xmlns:a16="http://schemas.microsoft.com/office/drawing/2014/main" id="{3AEFFC28-2C0F-2E5C-DB84-7C5F29FE4FA0}"/>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23</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75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5" name="TextBox 4">
            <a:extLst>
              <a:ext uri="{FF2B5EF4-FFF2-40B4-BE49-F238E27FC236}">
                <a16:creationId xmlns:a16="http://schemas.microsoft.com/office/drawing/2014/main" id="{E076E9FF-1642-404E-C5A3-240C3EF730BE}"/>
              </a:ext>
            </a:extLst>
          </p:cNvPr>
          <p:cNvSpPr txBox="1"/>
          <p:nvPr/>
        </p:nvSpPr>
        <p:spPr>
          <a:xfrm>
            <a:off x="1271016" y="2171426"/>
            <a:ext cx="7357782" cy="954107"/>
          </a:xfrm>
          <a:prstGeom prst="rect">
            <a:avLst/>
          </a:prstGeom>
          <a:noFill/>
        </p:spPr>
        <p:txBody>
          <a:bodyPr wrap="square">
            <a:spAutoFit/>
          </a:bodyPr>
          <a:lstStyle/>
          <a:p>
            <a:pPr algn="ctr"/>
            <a:r>
              <a:rPr lang="en-CA" sz="2800" b="1" dirty="0">
                <a:solidFill>
                  <a:schemeClr val="accent6">
                    <a:lumMod val="50000"/>
                  </a:schemeClr>
                </a:solidFill>
                <a:latin typeface="Arial" panose="020B0604020202020204" pitchFamily="34" charset="0"/>
                <a:cs typeface="Arial" panose="020B0604020202020204" pitchFamily="34" charset="0"/>
              </a:rPr>
              <a:t>It is through our humility that </a:t>
            </a:r>
            <a:br>
              <a:rPr lang="en-CA" sz="2800" b="1" dirty="0">
                <a:solidFill>
                  <a:schemeClr val="accent6">
                    <a:lumMod val="50000"/>
                  </a:schemeClr>
                </a:solidFill>
                <a:latin typeface="Arial" panose="020B0604020202020204" pitchFamily="34" charset="0"/>
                <a:cs typeface="Arial" panose="020B0604020202020204" pitchFamily="34" charset="0"/>
              </a:rPr>
            </a:br>
            <a:r>
              <a:rPr lang="en-CA" sz="2800" b="1" dirty="0">
                <a:solidFill>
                  <a:schemeClr val="accent6">
                    <a:lumMod val="50000"/>
                  </a:schemeClr>
                </a:solidFill>
                <a:latin typeface="Arial" panose="020B0604020202020204" pitchFamily="34" charset="0"/>
                <a:cs typeface="Arial" panose="020B0604020202020204" pitchFamily="34" charset="0"/>
              </a:rPr>
              <a:t>we connect with our humanity</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94930E66-5A27-C84D-DA93-BCB9E6B11DCD}"/>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3</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16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4</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1078992" y="1212001"/>
            <a:ext cx="4064553"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Humility</a:t>
            </a: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1299001" y="173400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en-CA" sz="1600" dirty="0">
                <a:latin typeface="Arial" panose="020B0604020202020204" pitchFamily="34" charset="0"/>
                <a:cs typeface="Arial" panose="020B0604020202020204" pitchFamily="34" charset="0"/>
              </a:rPr>
              <a:t>Originates from the Latin word </a:t>
            </a:r>
            <a:r>
              <a:rPr lang="en-CA" sz="1600" i="1" dirty="0">
                <a:latin typeface="Arial" panose="020B0604020202020204" pitchFamily="34" charset="0"/>
                <a:cs typeface="Arial" panose="020B0604020202020204" pitchFamily="34" charset="0"/>
              </a:rPr>
              <a:t>humilis</a:t>
            </a:r>
            <a:r>
              <a:rPr lang="en-CA" sz="1600" dirty="0">
                <a:latin typeface="Arial" panose="020B0604020202020204" pitchFamily="34" charset="0"/>
                <a:cs typeface="Arial" panose="020B0604020202020204" pitchFamily="34" charset="0"/>
              </a:rPr>
              <a:t> (grounded) and </a:t>
            </a:r>
            <a:r>
              <a:rPr lang="en-CA" sz="1600" i="1" dirty="0">
                <a:latin typeface="Arial" panose="020B0604020202020204" pitchFamily="34" charset="0"/>
                <a:cs typeface="Arial" panose="020B0604020202020204" pitchFamily="34" charset="0"/>
              </a:rPr>
              <a:t>humus</a:t>
            </a:r>
            <a:r>
              <a:rPr lang="en-CA" sz="1600" dirty="0">
                <a:latin typeface="Arial" panose="020B0604020202020204" pitchFamily="34" charset="0"/>
                <a:cs typeface="Arial" panose="020B0604020202020204" pitchFamily="34" charset="0"/>
              </a:rPr>
              <a:t> (earth)</a:t>
            </a:r>
          </a:p>
          <a:p>
            <a:pPr>
              <a:lnSpc>
                <a:spcPct val="150000"/>
              </a:lnSpc>
              <a:buSzPct val="130000"/>
            </a:pPr>
            <a:r>
              <a:rPr lang="en-CA" sz="1600" dirty="0">
                <a:latin typeface="Arial" panose="020B0604020202020204" pitchFamily="34" charset="0"/>
                <a:cs typeface="Arial" panose="020B0604020202020204" pitchFamily="34" charset="0"/>
              </a:rPr>
              <a:t>Not about weakness, but about understanding our place in the larger order of things</a:t>
            </a:r>
          </a:p>
          <a:p>
            <a:pPr>
              <a:lnSpc>
                <a:spcPct val="150000"/>
              </a:lnSpc>
              <a:buSzPct val="130000"/>
            </a:pPr>
            <a:r>
              <a:rPr lang="en-CA" sz="1600" dirty="0">
                <a:latin typeface="Arial" panose="020B0604020202020204" pitchFamily="34" charset="0"/>
                <a:cs typeface="Arial" panose="020B0604020202020204" pitchFamily="34" charset="0"/>
              </a:rPr>
              <a:t>Involves admitting our shortcomings, and actively seeking to address them</a:t>
            </a:r>
          </a:p>
          <a:p>
            <a:pPr>
              <a:lnSpc>
                <a:spcPct val="150000"/>
              </a:lnSpc>
              <a:buSzPct val="130000"/>
            </a:pPr>
            <a:r>
              <a:rPr lang="en-CA" sz="1600" dirty="0">
                <a:latin typeface="Arial" panose="020B0604020202020204" pitchFamily="34" charset="0"/>
                <a:cs typeface="Arial" panose="020B0604020202020204" pitchFamily="34" charset="0"/>
              </a:rPr>
              <a:t>A way of being that embraces constant self-correction and self-improvement</a:t>
            </a:r>
          </a:p>
          <a:p>
            <a:pPr>
              <a:lnSpc>
                <a:spcPct val="150000"/>
              </a:lnSpc>
              <a:buSzPct val="130000"/>
            </a:pPr>
            <a:r>
              <a:rPr lang="en-CA" sz="1600" dirty="0">
                <a:latin typeface="Arial" panose="020B0604020202020204" pitchFamily="34" charset="0"/>
                <a:cs typeface="Arial" panose="020B0604020202020204" pitchFamily="34" charset="0"/>
              </a:rPr>
              <a:t>Helps us become better learners and problem-solvers</a:t>
            </a:r>
          </a:p>
        </p:txBody>
      </p:sp>
    </p:spTree>
    <p:extLst>
      <p:ext uri="{BB962C8B-B14F-4D97-AF65-F5344CB8AC3E}">
        <p14:creationId xmlns:p14="http://schemas.microsoft.com/office/powerpoint/2010/main" val="277949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52"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5</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1078992" y="1216152"/>
            <a:ext cx="909066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The Cultural Part of Cultural </a:t>
            </a:r>
            <a:r>
              <a:rPr lang="fr-FR" sz="2400" b="1" dirty="0" err="1">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Humility</a:t>
            </a:r>
            <a:br>
              <a:rPr lang="fr-FR" sz="2667"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br>
            <a:endParaRPr lang="en-US" sz="2667"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1298448" y="1737360"/>
            <a:ext cx="8065360"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SzPct val="80000"/>
              <a:buNone/>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One’s cultural identity is intersectional and it includes: </a:t>
            </a:r>
          </a:p>
          <a:p>
            <a:pPr marL="0" indent="0">
              <a:lnSpc>
                <a:spcPct val="150000"/>
              </a:lnSpc>
              <a:buSzPct val="80000"/>
              <a:buNone/>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Ethnicity, race, age, experience, education, socio-economic status, gender, sexual orientation, religion, geography (including rurality), disability, language</a:t>
            </a:r>
          </a:p>
          <a:p>
            <a:pPr marL="571477" marR="0" lvl="1" indent="-190492" algn="l" defTabSz="457200" rtl="0" eaLnBrk="1" fontAlgn="auto" latinLnBrk="0" hangingPunct="1">
              <a:lnSpc>
                <a:spcPct val="120000"/>
              </a:lnSpc>
              <a:spcBef>
                <a:spcPts val="600"/>
              </a:spcBef>
              <a:spcAft>
                <a:spcPts val="0"/>
              </a:spcAft>
              <a:buClrTx/>
              <a:buSzPct val="8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10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6</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795528" y="621792"/>
            <a:ext cx="6563868"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err="1">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What</a:t>
            </a:r>
            <a:r>
              <a:rPr lang="fr-FR"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 Cultural </a:t>
            </a:r>
            <a:r>
              <a:rPr lang="fr-FR" sz="2400" b="1" dirty="0" err="1">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Humility</a:t>
            </a:r>
            <a:r>
              <a:rPr lang="fr-FR"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 </a:t>
            </a:r>
            <a:r>
              <a:rPr lang="fr-FR" sz="2400" b="1" dirty="0" err="1">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Isn’t</a:t>
            </a:r>
            <a:endParaRPr lang="en-US"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795528" y="121615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SzPct val="130000"/>
            </a:pPr>
            <a:r>
              <a:rPr lang="en-US" sz="1600" dirty="0">
                <a:latin typeface="Arial" panose="020B0604020202020204" pitchFamily="34" charset="0"/>
                <a:cs typeface="Arial" panose="020B0604020202020204" pitchFamily="34" charset="0"/>
              </a:rPr>
              <a:t>Cultural Competence: is knowledge-based, and suggests that we can become an expert in someone else’s culture and experiences, allowing us to work with them more effectively</a:t>
            </a:r>
          </a:p>
          <a:p>
            <a:pPr lvl="1">
              <a:lnSpc>
                <a:spcPct val="150000"/>
              </a:lnSpc>
              <a:buSzPct val="130000"/>
            </a:pPr>
            <a:r>
              <a:rPr lang="en-US" sz="1600" dirty="0">
                <a:latin typeface="Arial" panose="020B0604020202020204" pitchFamily="34" charset="0"/>
                <a:cs typeface="Arial" panose="020B0604020202020204" pitchFamily="34" charset="0"/>
              </a:rPr>
              <a:t>Cultural Sensitivity: is being aware of cultural differences and the ways in which they influence our values, beliefs and behaviors, without assigning judgment</a:t>
            </a:r>
          </a:p>
          <a:p>
            <a:pPr lvl="1">
              <a:lnSpc>
                <a:spcPct val="150000"/>
              </a:lnSpc>
              <a:buSzPct val="130000"/>
            </a:pPr>
            <a:r>
              <a:rPr lang="en-US" sz="1600" dirty="0">
                <a:latin typeface="Arial" panose="020B0604020202020204" pitchFamily="34" charset="0"/>
                <a:cs typeface="Arial" panose="020B0604020202020204" pitchFamily="34" charset="0"/>
              </a:rPr>
              <a:t>Cultural Safety: is based on recognizing and challenging power imbalances and inequities, and invites critical reflection of our beliefs, biases, and practices</a:t>
            </a:r>
          </a:p>
        </p:txBody>
      </p:sp>
    </p:spTree>
    <p:extLst>
      <p:ext uri="{BB962C8B-B14F-4D97-AF65-F5344CB8AC3E}">
        <p14:creationId xmlns:p14="http://schemas.microsoft.com/office/powerpoint/2010/main" val="340196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7</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4980574"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Cultural Humility Defined</a:t>
            </a: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795529" y="1216152"/>
            <a:ext cx="8565288"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SzPct val="130000"/>
            </a:pPr>
            <a:r>
              <a:rPr lang="en-CA" sz="1600" dirty="0">
                <a:latin typeface="Arial" panose="020B0604020202020204" pitchFamily="34" charset="0"/>
                <a:cs typeface="Arial" panose="020B0604020202020204" pitchFamily="34" charset="0"/>
              </a:rPr>
              <a:t>A lifelong journey of self-reflection and self-evaluation </a:t>
            </a:r>
          </a:p>
          <a:p>
            <a:pPr lvl="1">
              <a:lnSpc>
                <a:spcPct val="150000"/>
              </a:lnSpc>
              <a:buSzPct val="130000"/>
            </a:pPr>
            <a:r>
              <a:rPr lang="en-CA" sz="1600" dirty="0">
                <a:latin typeface="Arial" panose="020B0604020202020204" pitchFamily="34" charset="0"/>
                <a:cs typeface="Arial" panose="020B0604020202020204" pitchFamily="34" charset="0"/>
              </a:rPr>
              <a:t>A commitment to understanding and respecting different points of view</a:t>
            </a:r>
          </a:p>
          <a:p>
            <a:pPr lvl="1">
              <a:lnSpc>
                <a:spcPct val="150000"/>
              </a:lnSpc>
              <a:buSzPct val="130000"/>
            </a:pPr>
            <a:r>
              <a:rPr lang="en-CA" sz="1600" dirty="0">
                <a:latin typeface="Arial" panose="020B0604020202020204" pitchFamily="34" charset="0"/>
                <a:cs typeface="Arial" panose="020B0604020202020204" pitchFamily="34" charset="0"/>
              </a:rPr>
              <a:t>A willingness to learn from others</a:t>
            </a:r>
          </a:p>
          <a:p>
            <a:pPr lvl="1">
              <a:lnSpc>
                <a:spcPct val="150000"/>
              </a:lnSpc>
              <a:buSzPct val="130000"/>
            </a:pPr>
            <a:r>
              <a:rPr lang="en-CA" sz="1600" dirty="0">
                <a:latin typeface="Arial" panose="020B0604020202020204" pitchFamily="34" charset="0"/>
                <a:cs typeface="Arial" panose="020B0604020202020204" pitchFamily="34" charset="0"/>
              </a:rPr>
              <a:t>An approach that recognizes the role of power, privilege, and oppression in shaping our interactions with others</a:t>
            </a:r>
          </a:p>
          <a:p>
            <a:pPr lvl="1">
              <a:lnSpc>
                <a:spcPct val="150000"/>
              </a:lnSpc>
              <a:buSzPct val="130000"/>
            </a:pPr>
            <a:r>
              <a:rPr lang="en-CA" sz="1600" dirty="0">
                <a:latin typeface="Arial" panose="020B0604020202020204" pitchFamily="34" charset="0"/>
                <a:cs typeface="Arial" panose="020B0604020202020204" pitchFamily="34" charset="0"/>
              </a:rPr>
              <a:t>A way of being for moving us towards equity</a:t>
            </a:r>
          </a:p>
        </p:txBody>
      </p:sp>
    </p:spTree>
    <p:extLst>
      <p:ext uri="{BB962C8B-B14F-4D97-AF65-F5344CB8AC3E}">
        <p14:creationId xmlns:p14="http://schemas.microsoft.com/office/powerpoint/2010/main" val="412953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8</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795528" y="621792"/>
            <a:ext cx="4980574"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An Ongoing Process</a:t>
            </a: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795528" y="121615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spcBef>
                <a:spcPts val="0"/>
              </a:spcBef>
              <a:buSzPct val="130000"/>
            </a:pPr>
            <a:r>
              <a:rPr lang="en-US" sz="1600" dirty="0">
                <a:latin typeface="Arial" panose="020B0604020202020204" pitchFamily="34" charset="0"/>
                <a:cs typeface="Arial" panose="020B0604020202020204" pitchFamily="34" charset="0"/>
              </a:rPr>
              <a:t>There must be an ongoing process of self-reflection and self-evaluation as it relates to working with those who are different from ourselves ​</a:t>
            </a:r>
          </a:p>
          <a:p>
            <a:pPr lvl="1">
              <a:lnSpc>
                <a:spcPct val="150000"/>
              </a:lnSpc>
              <a:spcBef>
                <a:spcPts val="0"/>
              </a:spcBef>
              <a:buSzPct val="130000"/>
            </a:pPr>
            <a:r>
              <a:rPr lang="en-US" sz="1600" dirty="0">
                <a:latin typeface="Arial" panose="020B0604020202020204" pitchFamily="34" charset="0"/>
                <a:cs typeface="Arial" panose="020B0604020202020204" pitchFamily="34" charset="0"/>
              </a:rPr>
              <a:t>Recognize that we are the experts of our own lived experience​s</a:t>
            </a:r>
          </a:p>
          <a:p>
            <a:pPr lvl="1">
              <a:lnSpc>
                <a:spcPct val="150000"/>
              </a:lnSpc>
              <a:spcBef>
                <a:spcPts val="0"/>
              </a:spcBef>
              <a:buSzPct val="130000"/>
            </a:pPr>
            <a:r>
              <a:rPr lang="en-US" sz="1600" dirty="0">
                <a:latin typeface="Arial" panose="020B0604020202020204" pitchFamily="34" charset="0"/>
                <a:cs typeface="Arial" panose="020B0604020202020204" pitchFamily="34" charset="0"/>
              </a:rPr>
              <a:t>Reflect on your own assumptions and biases and consider how they impact your worldview </a:t>
            </a:r>
          </a:p>
          <a:p>
            <a:pPr lvl="1">
              <a:lnSpc>
                <a:spcPct val="150000"/>
              </a:lnSpc>
              <a:spcBef>
                <a:spcPts val="0"/>
              </a:spcBef>
              <a:buSzPct val="130000"/>
            </a:pPr>
            <a:r>
              <a:rPr lang="en-US" sz="1600" dirty="0">
                <a:latin typeface="Arial" panose="020B0604020202020204" pitchFamily="34" charset="0"/>
                <a:cs typeface="Arial" panose="020B0604020202020204" pitchFamily="34" charset="0"/>
              </a:rPr>
              <a:t>This is an individual process that invariably leads to organizational change</a:t>
            </a:r>
          </a:p>
          <a:p>
            <a:pPr>
              <a:lnSpc>
                <a:spcPct val="10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3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2B158B-802E-7732-470A-279BEEF641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6" name="Slide Number Placeholder 5">
            <a:extLst>
              <a:ext uri="{FF2B5EF4-FFF2-40B4-BE49-F238E27FC236}">
                <a16:creationId xmlns:a16="http://schemas.microsoft.com/office/drawing/2014/main" id="{3BDF5E61-27F5-2DDE-05C6-3BCE53D34C18}"/>
              </a:ext>
            </a:extLst>
          </p:cNvPr>
          <p:cNvSpPr>
            <a:spLocks noGrp="1"/>
          </p:cNvSpPr>
          <p:nvPr>
            <p:ph type="sldNum" sz="quarter" idx="12"/>
          </p:nvPr>
        </p:nvSpPr>
        <p:spPr>
          <a:xfrm>
            <a:off x="7696200" y="5143500"/>
            <a:ext cx="2286000" cy="304271"/>
          </a:xfrm>
        </p:spPr>
        <p:txBody>
          <a:bodyPr/>
          <a:lstStyle/>
          <a:p>
            <a:fld id="{376F63D6-ABCF-CA4E-8D80-359B04143934}" type="slidenum">
              <a:rPr lang="en-US" sz="1333">
                <a:solidFill>
                  <a:schemeClr val="tx1"/>
                </a:solidFill>
                <a:latin typeface="Arial" panose="020B0604020202020204" pitchFamily="34" charset="0"/>
                <a:cs typeface="Arial" panose="020B0604020202020204" pitchFamily="34" charset="0"/>
              </a:rPr>
              <a:t>9</a:t>
            </a:fld>
            <a:endParaRPr lang="en-US" sz="1333"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A2F03BA-EBB6-8850-87C4-B023338732CF}"/>
              </a:ext>
            </a:extLst>
          </p:cNvPr>
          <p:cNvSpPr txBox="1">
            <a:spLocks/>
          </p:cNvSpPr>
          <p:nvPr/>
        </p:nvSpPr>
        <p:spPr>
          <a:xfrm>
            <a:off x="796080" y="618628"/>
            <a:ext cx="9009448" cy="10091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Two Pillars: Self-reflection &amp; Self-evaluation</a:t>
            </a:r>
          </a:p>
        </p:txBody>
      </p:sp>
      <p:sp>
        <p:nvSpPr>
          <p:cNvPr id="9" name="Content Placeholder 2">
            <a:extLst>
              <a:ext uri="{FF2B5EF4-FFF2-40B4-BE49-F238E27FC236}">
                <a16:creationId xmlns:a16="http://schemas.microsoft.com/office/drawing/2014/main" id="{C6278391-D802-8DB9-EAAA-DCAFD20867AB}"/>
              </a:ext>
            </a:extLst>
          </p:cNvPr>
          <p:cNvSpPr txBox="1">
            <a:spLocks/>
          </p:cNvSpPr>
          <p:nvPr/>
        </p:nvSpPr>
        <p:spPr>
          <a:xfrm>
            <a:off x="796080" y="1216117"/>
            <a:ext cx="8861000" cy="32827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800"/>
              </a:spcAft>
              <a:buSzPct val="130000"/>
            </a:pPr>
            <a:r>
              <a:rPr lang="en-CA" sz="1600" dirty="0">
                <a:latin typeface="Arial" panose="020B0604020202020204" pitchFamily="34" charset="0"/>
                <a:cs typeface="Arial" panose="020B0604020202020204" pitchFamily="34" charset="0"/>
              </a:rPr>
              <a:t>Self-Reflection: </a:t>
            </a:r>
          </a:p>
          <a:p>
            <a:pPr lvl="2">
              <a:lnSpc>
                <a:spcPct val="100000"/>
              </a:lnSpc>
              <a:spcBef>
                <a:spcPts val="0"/>
              </a:spcBef>
              <a:spcAft>
                <a:spcPts val="800"/>
              </a:spcAft>
              <a:buFont typeface="Wingdings" panose="05000000000000000000" pitchFamily="2" charset="2"/>
              <a:buChar char="Ø"/>
            </a:pPr>
            <a:r>
              <a:rPr lang="en-CA" sz="1600" dirty="0">
                <a:latin typeface="Arial" panose="020B0604020202020204" pitchFamily="34" charset="0"/>
                <a:cs typeface="Arial" panose="020B0604020202020204" pitchFamily="34" charset="0"/>
              </a:rPr>
              <a:t>What assumptions am I making about…?</a:t>
            </a:r>
          </a:p>
          <a:p>
            <a:pPr lvl="2">
              <a:lnSpc>
                <a:spcPct val="100000"/>
              </a:lnSpc>
              <a:spcBef>
                <a:spcPts val="0"/>
              </a:spcBef>
              <a:spcAft>
                <a:spcPts val="800"/>
              </a:spcAft>
              <a:buFont typeface="Wingdings" panose="05000000000000000000" pitchFamily="2" charset="2"/>
              <a:buChar char="Ø"/>
            </a:pPr>
            <a:r>
              <a:rPr lang="en-CA" sz="1600" dirty="0">
                <a:latin typeface="Arial" panose="020B0604020202020204" pitchFamily="34" charset="0"/>
                <a:cs typeface="Arial" panose="020B0604020202020204" pitchFamily="34" charset="0"/>
              </a:rPr>
              <a:t>Am I overgeneralizing? Jumping to conclusions? Magnifying or minimizing?</a:t>
            </a:r>
          </a:p>
          <a:p>
            <a:pPr lvl="2">
              <a:lnSpc>
                <a:spcPct val="100000"/>
              </a:lnSpc>
              <a:spcBef>
                <a:spcPts val="0"/>
              </a:spcBef>
              <a:spcAft>
                <a:spcPts val="800"/>
              </a:spcAft>
              <a:buFont typeface="Wingdings" panose="05000000000000000000" pitchFamily="2" charset="2"/>
              <a:buChar char="Ø"/>
            </a:pPr>
            <a:r>
              <a:rPr lang="en-CA" sz="1600" dirty="0">
                <a:latin typeface="Arial" panose="020B0604020202020204" pitchFamily="34" charset="0"/>
                <a:cs typeface="Arial" panose="020B0604020202020204" pitchFamily="34" charset="0"/>
              </a:rPr>
              <a:t>Am I letting my values/belief systems get in the way?</a:t>
            </a:r>
          </a:p>
          <a:p>
            <a:pPr marL="914400" lvl="2" indent="0">
              <a:lnSpc>
                <a:spcPct val="100000"/>
              </a:lnSpc>
              <a:spcBef>
                <a:spcPts val="0"/>
              </a:spcBef>
              <a:spcAft>
                <a:spcPts val="800"/>
              </a:spcAft>
              <a:buNone/>
            </a:pPr>
            <a:endParaRPr lang="en-CA" sz="1600" dirty="0">
              <a:latin typeface="Arial" panose="020B0604020202020204" pitchFamily="34" charset="0"/>
              <a:cs typeface="Arial" panose="020B0604020202020204" pitchFamily="34" charset="0"/>
            </a:endParaRPr>
          </a:p>
          <a:p>
            <a:pPr lvl="1">
              <a:lnSpc>
                <a:spcPct val="100000"/>
              </a:lnSpc>
              <a:spcBef>
                <a:spcPts val="0"/>
              </a:spcBef>
              <a:spcAft>
                <a:spcPts val="800"/>
              </a:spcAft>
              <a:buSzPct val="130000"/>
            </a:pPr>
            <a:r>
              <a:rPr lang="en-CA" sz="1600" dirty="0">
                <a:latin typeface="Arial" panose="020B0604020202020204" pitchFamily="34" charset="0"/>
                <a:cs typeface="Arial" panose="020B0604020202020204" pitchFamily="34" charset="0"/>
              </a:rPr>
              <a:t>Self-Evaluation:</a:t>
            </a:r>
          </a:p>
          <a:p>
            <a:pPr lvl="2">
              <a:lnSpc>
                <a:spcPct val="100000"/>
              </a:lnSpc>
              <a:spcBef>
                <a:spcPts val="0"/>
              </a:spcBef>
              <a:spcAft>
                <a:spcPts val="800"/>
              </a:spcAft>
              <a:buFont typeface="Wingdings" panose="05000000000000000000" pitchFamily="2" charset="2"/>
              <a:buChar char="Ø"/>
            </a:pPr>
            <a:r>
              <a:rPr lang="en-CA" sz="1600" dirty="0">
                <a:latin typeface="Arial" panose="020B0604020202020204" pitchFamily="34" charset="0"/>
                <a:cs typeface="Arial" panose="020B0604020202020204" pitchFamily="34" charset="0"/>
              </a:rPr>
              <a:t>Have I gone to a reliable source for information/insight? What do I believe now?</a:t>
            </a:r>
          </a:p>
          <a:p>
            <a:pPr lvl="2">
              <a:lnSpc>
                <a:spcPct val="100000"/>
              </a:lnSpc>
              <a:spcBef>
                <a:spcPts val="0"/>
              </a:spcBef>
              <a:spcAft>
                <a:spcPts val="800"/>
              </a:spcAft>
              <a:buFont typeface="Wingdings" panose="05000000000000000000" pitchFamily="2" charset="2"/>
              <a:buChar char="Ø"/>
            </a:pPr>
            <a:r>
              <a:rPr lang="en-CA" sz="1600" dirty="0">
                <a:latin typeface="Arial" panose="020B0604020202020204" pitchFamily="34" charset="0"/>
                <a:cs typeface="Arial" panose="020B0604020202020204" pitchFamily="34" charset="0"/>
              </a:rPr>
              <a:t>Have I challenged my source of knowledge? Was any of my information false or ill informed?</a:t>
            </a:r>
          </a:p>
          <a:p>
            <a:pPr lvl="2">
              <a:lnSpc>
                <a:spcPct val="100000"/>
              </a:lnSpc>
              <a:spcBef>
                <a:spcPts val="0"/>
              </a:spcBef>
              <a:spcAft>
                <a:spcPts val="800"/>
              </a:spcAft>
              <a:buFont typeface="Wingdings" panose="05000000000000000000" pitchFamily="2" charset="2"/>
              <a:buChar char="Ø"/>
            </a:pPr>
            <a:r>
              <a:rPr lang="en-CA" sz="1600" dirty="0">
                <a:latin typeface="Arial" panose="020B0604020202020204" pitchFamily="34" charset="0"/>
                <a:cs typeface="Arial" panose="020B0604020202020204" pitchFamily="34" charset="0"/>
              </a:rPr>
              <a:t>Is there new information available? What has changed?</a:t>
            </a:r>
          </a:p>
        </p:txBody>
      </p:sp>
    </p:spTree>
    <p:extLst>
      <p:ext uri="{BB962C8B-B14F-4D97-AF65-F5344CB8AC3E}">
        <p14:creationId xmlns:p14="http://schemas.microsoft.com/office/powerpoint/2010/main" val="1657252431"/>
      </p:ext>
    </p:extLst>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632E62"/>
      </a:dk2>
      <a:lt2>
        <a:srgbClr val="EAE5EB"/>
      </a:lt2>
      <a:accent1>
        <a:srgbClr val="92278F"/>
      </a:accent1>
      <a:accent2>
        <a:srgbClr val="663A80"/>
      </a:accent2>
      <a:accent3>
        <a:srgbClr val="663A80"/>
      </a:accent3>
      <a:accent4>
        <a:srgbClr val="663A80"/>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19" ma:contentTypeDescription="Create a new document." ma:contentTypeScope="" ma:versionID="4936a0a45d36a96766085863f8fd4775">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3998a2cf691b494419edcbf16cf6e6fe"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element ref="ns2:Date_x0020_of_x0020_Request"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element name="Date_x0020_of_x0020_Request" ma:index="24" nillable="true" ma:displayName="Date of Payout" ma:format="DateOnly" ma:internalName="Date_x0020_of_x0020_Request">
      <xsd:simpleType>
        <xsd:restriction base="dms:DateTime"/>
      </xsd:simple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wsletterCategory xmlns="83430159-1845-4167-ba9d-902ab8b9998e" xsi:nil="true"/>
    <Date_x0020_of_x0020_Request xmlns="83430159-1845-4167-ba9d-902ab8b9998e" xsi:nil="true"/>
    <Date xmlns="83430159-1845-4167-ba9d-902ab8b9998e" xsi:nil="true"/>
    <lcf76f155ced4ddcb4097134ff3c332f xmlns="83430159-1845-4167-ba9d-902ab8b9998e">
      <Terms xmlns="http://schemas.microsoft.com/office/infopath/2007/PartnerControls"/>
    </lcf76f155ced4ddcb4097134ff3c332f>
    <TaxCatchAll xmlns="b0ade7d1-edcb-4f22-8a7a-5aa2a869a89a" xsi:nil="true"/>
  </documentManagement>
</p:properties>
</file>

<file path=customXml/itemProps1.xml><?xml version="1.0" encoding="utf-8"?>
<ds:datastoreItem xmlns:ds="http://schemas.openxmlformats.org/officeDocument/2006/customXml" ds:itemID="{67233C87-71B3-44D4-A618-BDD5860E8D72}"/>
</file>

<file path=customXml/itemProps2.xml><?xml version="1.0" encoding="utf-8"?>
<ds:datastoreItem xmlns:ds="http://schemas.openxmlformats.org/officeDocument/2006/customXml" ds:itemID="{F0505921-4D2C-4113-AABE-3B17A80A58C8}"/>
</file>

<file path=customXml/itemProps3.xml><?xml version="1.0" encoding="utf-8"?>
<ds:datastoreItem xmlns:ds="http://schemas.openxmlformats.org/officeDocument/2006/customXml" ds:itemID="{B97D2284-4985-495B-B79F-EDA77461A585}"/>
</file>

<file path=docProps/app.xml><?xml version="1.0" encoding="utf-8"?>
<Properties xmlns="http://schemas.openxmlformats.org/officeDocument/2006/extended-properties" xmlns:vt="http://schemas.openxmlformats.org/officeDocument/2006/docPropsVTypes">
  <Template>Office Theme</Template>
  <TotalTime>8971</TotalTime>
  <Words>1360</Words>
  <Application>Microsoft Office PowerPoint</Application>
  <PresentationFormat>Custom</PresentationFormat>
  <Paragraphs>155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Cultural Humility: A Lifelong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Ferrara, Nadia</dc:creator>
  <cp:lastModifiedBy>Leone, Felicia (she-elle)</cp:lastModifiedBy>
  <cp:revision>145</cp:revision>
  <dcterms:created xsi:type="dcterms:W3CDTF">2021-09-16T14:11:00Z</dcterms:created>
  <dcterms:modified xsi:type="dcterms:W3CDTF">2025-09-25T18:45:06Z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0x0101009D5F598F1A95F44CAD65378B25145D02</vt:lpwstr>
  </property>
</Properties>
</file>