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5"/>
  </p:notesMasterIdLst>
  <p:handoutMasterIdLst>
    <p:handoutMasterId r:id="rId56"/>
  </p:handoutMasterIdLst>
  <p:sldIdLst>
    <p:sldId id="801" r:id="rId5"/>
    <p:sldId id="906" r:id="rId6"/>
    <p:sldId id="894" r:id="rId7"/>
    <p:sldId id="902" r:id="rId8"/>
    <p:sldId id="803" r:id="rId9"/>
    <p:sldId id="804" r:id="rId10"/>
    <p:sldId id="805" r:id="rId11"/>
    <p:sldId id="806" r:id="rId12"/>
    <p:sldId id="593" r:id="rId13"/>
    <p:sldId id="596" r:id="rId14"/>
    <p:sldId id="750" r:id="rId15"/>
    <p:sldId id="810" r:id="rId16"/>
    <p:sldId id="760" r:id="rId17"/>
    <p:sldId id="918" r:id="rId18"/>
    <p:sldId id="896" r:id="rId19"/>
    <p:sldId id="816" r:id="rId20"/>
    <p:sldId id="817" r:id="rId21"/>
    <p:sldId id="889" r:id="rId22"/>
    <p:sldId id="904" r:id="rId23"/>
    <p:sldId id="891" r:id="rId24"/>
    <p:sldId id="909" r:id="rId25"/>
    <p:sldId id="910" r:id="rId26"/>
    <p:sldId id="892" r:id="rId27"/>
    <p:sldId id="862" r:id="rId28"/>
    <p:sldId id="893" r:id="rId29"/>
    <p:sldId id="870" r:id="rId30"/>
    <p:sldId id="914" r:id="rId31"/>
    <p:sldId id="897" r:id="rId32"/>
    <p:sldId id="895" r:id="rId33"/>
    <p:sldId id="882" r:id="rId34"/>
    <p:sldId id="883" r:id="rId35"/>
    <p:sldId id="919" r:id="rId36"/>
    <p:sldId id="920" r:id="rId37"/>
    <p:sldId id="922" r:id="rId38"/>
    <p:sldId id="921" r:id="rId39"/>
    <p:sldId id="923" r:id="rId40"/>
    <p:sldId id="886" r:id="rId41"/>
    <p:sldId id="887" r:id="rId42"/>
    <p:sldId id="879" r:id="rId43"/>
    <p:sldId id="925" r:id="rId44"/>
    <p:sldId id="857" r:id="rId45"/>
    <p:sldId id="901" r:id="rId46"/>
    <p:sldId id="911" r:id="rId47"/>
    <p:sldId id="924" r:id="rId48"/>
    <p:sldId id="899" r:id="rId49"/>
    <p:sldId id="898" r:id="rId50"/>
    <p:sldId id="900" r:id="rId51"/>
    <p:sldId id="742" r:id="rId52"/>
    <p:sldId id="905" r:id="rId53"/>
    <p:sldId id="80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C1AA"/>
    <a:srgbClr val="E6AF00"/>
    <a:srgbClr val="000000"/>
    <a:srgbClr val="532D6E"/>
    <a:srgbClr val="B026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930" autoAdjust="0"/>
    <p:restoredTop sz="93792" autoAdjust="0"/>
  </p:normalViewPr>
  <p:slideViewPr>
    <p:cSldViewPr snapToGrid="0">
      <p:cViewPr varScale="1">
        <p:scale>
          <a:sx n="103" d="100"/>
          <a:sy n="103" d="100"/>
        </p:scale>
        <p:origin x="120" y="276"/>
      </p:cViewPr>
      <p:guideLst/>
    </p:cSldViewPr>
  </p:slideViewPr>
  <p:notesTextViewPr>
    <p:cViewPr>
      <p:scale>
        <a:sx n="3" d="2"/>
        <a:sy n="3" d="2"/>
      </p:scale>
      <p:origin x="0" y="0"/>
    </p:cViewPr>
  </p:notesTextViewPr>
  <p:notesViewPr>
    <p:cSldViewPr snapToGrid="0" showGuide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0CB21A-426B-429C-80E5-65AB38C3EFD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CA"/>
        </a:p>
      </dgm:t>
    </dgm:pt>
    <dgm:pt modelId="{4AF04EBF-43F9-4349-A5D8-AE3576C80724}">
      <dgm:prSet phldrT="[Text]" custT="1"/>
      <dgm:spPr/>
      <dgm:t>
        <a:bodyPr/>
        <a:lstStyle/>
        <a:p>
          <a:endParaRPr lang="en-CA" sz="2400" dirty="0">
            <a:solidFill>
              <a:srgbClr val="FFFF00"/>
            </a:solidFill>
            <a:latin typeface="Century Gothic" panose="020B0502020202020204" pitchFamily="34" charset="0"/>
          </a:endParaRPr>
        </a:p>
      </dgm:t>
    </dgm:pt>
    <dgm:pt modelId="{41C1B6E5-4D02-4DDE-BF5E-F68B23A4F137}" type="parTrans" cxnId="{9203B62E-B49E-41DB-9B22-EB55E3EB1FBF}">
      <dgm:prSet/>
      <dgm:spPr/>
      <dgm:t>
        <a:bodyPr/>
        <a:lstStyle/>
        <a:p>
          <a:endParaRPr lang="en-CA"/>
        </a:p>
      </dgm:t>
    </dgm:pt>
    <dgm:pt modelId="{DCC048AD-6D1D-4BA4-987B-DA7C07FF63F7}" type="sibTrans" cxnId="{9203B62E-B49E-41DB-9B22-EB55E3EB1FBF}">
      <dgm:prSet/>
      <dgm:spPr/>
      <dgm:t>
        <a:bodyPr/>
        <a:lstStyle/>
        <a:p>
          <a:endParaRPr lang="en-CA"/>
        </a:p>
      </dgm:t>
    </dgm:pt>
    <dgm:pt modelId="{554659E1-33F8-4914-B60B-343FED8A8010}">
      <dgm:prSet phldrT="[Text]" custT="1"/>
      <dgm:spPr/>
      <dgm:t>
        <a:bodyPr/>
        <a:lstStyle/>
        <a:p>
          <a:endParaRPr lang="en-CA" sz="2400" dirty="0">
            <a:solidFill>
              <a:srgbClr val="FFFF00"/>
            </a:solidFill>
            <a:latin typeface="Century Gothic" panose="020B0502020202020204" pitchFamily="34" charset="0"/>
          </a:endParaRPr>
        </a:p>
      </dgm:t>
    </dgm:pt>
    <dgm:pt modelId="{C5154F28-1FE3-4399-8B65-C5C6D9E33F24}" type="parTrans" cxnId="{DEAAF2F1-0529-4A74-BB07-AE070EB3DECF}">
      <dgm:prSet/>
      <dgm:spPr/>
      <dgm:t>
        <a:bodyPr/>
        <a:lstStyle/>
        <a:p>
          <a:endParaRPr lang="en-CA"/>
        </a:p>
      </dgm:t>
    </dgm:pt>
    <dgm:pt modelId="{2C8465A6-76B5-4C8E-AC70-868BFCA7381A}" type="sibTrans" cxnId="{DEAAF2F1-0529-4A74-BB07-AE070EB3DECF}">
      <dgm:prSet/>
      <dgm:spPr/>
      <dgm:t>
        <a:bodyPr/>
        <a:lstStyle/>
        <a:p>
          <a:endParaRPr lang="en-CA"/>
        </a:p>
      </dgm:t>
    </dgm:pt>
    <dgm:pt modelId="{BD5CFBB6-2EA7-4402-856A-9B0BD43C5DF1}">
      <dgm:prSet phldrT="[Text]" custT="1"/>
      <dgm:spPr/>
      <dgm:t>
        <a:bodyPr/>
        <a:lstStyle/>
        <a:p>
          <a:endParaRPr lang="en-CA" sz="2400" dirty="0">
            <a:solidFill>
              <a:srgbClr val="FFFF00"/>
            </a:solidFill>
            <a:latin typeface="Century Gothic" panose="020B0502020202020204" pitchFamily="34" charset="0"/>
          </a:endParaRPr>
        </a:p>
      </dgm:t>
    </dgm:pt>
    <dgm:pt modelId="{6A4969B3-FBBC-412A-965B-7095C09CE33A}" type="parTrans" cxnId="{0F55AA72-A3BC-4B92-8384-EEA0A7D2911D}">
      <dgm:prSet/>
      <dgm:spPr/>
      <dgm:t>
        <a:bodyPr/>
        <a:lstStyle/>
        <a:p>
          <a:endParaRPr lang="en-CA"/>
        </a:p>
      </dgm:t>
    </dgm:pt>
    <dgm:pt modelId="{839FC83E-6CAC-4CA9-96EA-1BEF3B4231A7}" type="sibTrans" cxnId="{0F55AA72-A3BC-4B92-8384-EEA0A7D2911D}">
      <dgm:prSet/>
      <dgm:spPr/>
      <dgm:t>
        <a:bodyPr/>
        <a:lstStyle/>
        <a:p>
          <a:endParaRPr lang="en-CA"/>
        </a:p>
      </dgm:t>
    </dgm:pt>
    <dgm:pt modelId="{C142B8A7-33E0-4A29-B2FF-0B53CFE75DE0}">
      <dgm:prSet phldrT="[Text]" custT="1"/>
      <dgm:spPr/>
      <dgm:t>
        <a:bodyPr/>
        <a:lstStyle/>
        <a:p>
          <a:endParaRPr lang="en-CA" sz="2400" dirty="0">
            <a:solidFill>
              <a:srgbClr val="FFFF00"/>
            </a:solidFill>
            <a:latin typeface="Century Gothic" panose="020B0502020202020204" pitchFamily="34" charset="0"/>
          </a:endParaRPr>
        </a:p>
      </dgm:t>
    </dgm:pt>
    <dgm:pt modelId="{D13DC24E-4775-40E1-8F4E-634ABBAE8016}" type="sibTrans" cxnId="{295B5DF8-52CA-4D65-87B8-382ACF0AE473}">
      <dgm:prSet/>
      <dgm:spPr/>
      <dgm:t>
        <a:bodyPr/>
        <a:lstStyle/>
        <a:p>
          <a:endParaRPr lang="en-CA"/>
        </a:p>
      </dgm:t>
    </dgm:pt>
    <dgm:pt modelId="{4DAF3FEF-10C8-457E-8FC8-C4B193067324}" type="parTrans" cxnId="{295B5DF8-52CA-4D65-87B8-382ACF0AE473}">
      <dgm:prSet/>
      <dgm:spPr/>
      <dgm:t>
        <a:bodyPr/>
        <a:lstStyle/>
        <a:p>
          <a:endParaRPr lang="en-CA"/>
        </a:p>
      </dgm:t>
    </dgm:pt>
    <dgm:pt modelId="{6971B894-3D57-4C89-8149-BF1BC96333BA}" type="pres">
      <dgm:prSet presAssocID="{3E0CB21A-426B-429C-80E5-65AB38C3EFD1}" presName="cycle" presStyleCnt="0">
        <dgm:presLayoutVars>
          <dgm:dir/>
          <dgm:resizeHandles val="exact"/>
        </dgm:presLayoutVars>
      </dgm:prSet>
      <dgm:spPr/>
    </dgm:pt>
    <dgm:pt modelId="{F2EC0148-A29C-4D28-B118-9BBD0E5FDA90}" type="pres">
      <dgm:prSet presAssocID="{4AF04EBF-43F9-4349-A5D8-AE3576C80724}" presName="dummy" presStyleCnt="0"/>
      <dgm:spPr/>
    </dgm:pt>
    <dgm:pt modelId="{53093E35-12AF-428C-A014-09BA97978A27}" type="pres">
      <dgm:prSet presAssocID="{4AF04EBF-43F9-4349-A5D8-AE3576C80724}" presName="node" presStyleLbl="revTx" presStyleIdx="0" presStyleCnt="4">
        <dgm:presLayoutVars>
          <dgm:bulletEnabled val="1"/>
        </dgm:presLayoutVars>
      </dgm:prSet>
      <dgm:spPr/>
    </dgm:pt>
    <dgm:pt modelId="{EEBEB7C0-327D-4078-8445-B03A77E20672}" type="pres">
      <dgm:prSet presAssocID="{DCC048AD-6D1D-4BA4-987B-DA7C07FF63F7}" presName="sibTrans" presStyleLbl="node1" presStyleIdx="0" presStyleCnt="4"/>
      <dgm:spPr/>
    </dgm:pt>
    <dgm:pt modelId="{CC497A59-13F6-487E-94B0-88D7EAD94CC0}" type="pres">
      <dgm:prSet presAssocID="{C142B8A7-33E0-4A29-B2FF-0B53CFE75DE0}" presName="dummy" presStyleCnt="0"/>
      <dgm:spPr/>
    </dgm:pt>
    <dgm:pt modelId="{397D8C05-3835-4314-A502-2603F7F41A1F}" type="pres">
      <dgm:prSet presAssocID="{C142B8A7-33E0-4A29-B2FF-0B53CFE75DE0}" presName="node" presStyleLbl="revTx" presStyleIdx="1" presStyleCnt="4">
        <dgm:presLayoutVars>
          <dgm:bulletEnabled val="1"/>
        </dgm:presLayoutVars>
      </dgm:prSet>
      <dgm:spPr/>
    </dgm:pt>
    <dgm:pt modelId="{04293AA6-027F-47A2-BFF8-C6881291EAE4}" type="pres">
      <dgm:prSet presAssocID="{D13DC24E-4775-40E1-8F4E-634ABBAE8016}" presName="sibTrans" presStyleLbl="node1" presStyleIdx="1" presStyleCnt="4"/>
      <dgm:spPr/>
    </dgm:pt>
    <dgm:pt modelId="{E6FB3267-ED6F-42CB-81E5-779E5EAFAD98}" type="pres">
      <dgm:prSet presAssocID="{554659E1-33F8-4914-B60B-343FED8A8010}" presName="dummy" presStyleCnt="0"/>
      <dgm:spPr/>
    </dgm:pt>
    <dgm:pt modelId="{D6630AD2-165F-40D7-98D4-B54B8C1FCC47}" type="pres">
      <dgm:prSet presAssocID="{554659E1-33F8-4914-B60B-343FED8A8010}" presName="node" presStyleLbl="revTx" presStyleIdx="2" presStyleCnt="4">
        <dgm:presLayoutVars>
          <dgm:bulletEnabled val="1"/>
        </dgm:presLayoutVars>
      </dgm:prSet>
      <dgm:spPr/>
    </dgm:pt>
    <dgm:pt modelId="{3BD16966-02A0-4149-8CD4-CB2DD785AE62}" type="pres">
      <dgm:prSet presAssocID="{2C8465A6-76B5-4C8E-AC70-868BFCA7381A}" presName="sibTrans" presStyleLbl="node1" presStyleIdx="2" presStyleCnt="4"/>
      <dgm:spPr/>
    </dgm:pt>
    <dgm:pt modelId="{7C36A3AD-9EF0-4EF3-B8B2-B4E1C1F45D65}" type="pres">
      <dgm:prSet presAssocID="{BD5CFBB6-2EA7-4402-856A-9B0BD43C5DF1}" presName="dummy" presStyleCnt="0"/>
      <dgm:spPr/>
    </dgm:pt>
    <dgm:pt modelId="{58DAA735-4EBB-4FED-963D-21E281FF38F5}" type="pres">
      <dgm:prSet presAssocID="{BD5CFBB6-2EA7-4402-856A-9B0BD43C5DF1}" presName="node" presStyleLbl="revTx" presStyleIdx="3" presStyleCnt="4">
        <dgm:presLayoutVars>
          <dgm:bulletEnabled val="1"/>
        </dgm:presLayoutVars>
      </dgm:prSet>
      <dgm:spPr/>
    </dgm:pt>
    <dgm:pt modelId="{AA35E262-2A6E-4E22-8397-AC3E416E1F3E}" type="pres">
      <dgm:prSet presAssocID="{839FC83E-6CAC-4CA9-96EA-1BEF3B4231A7}" presName="sibTrans" presStyleLbl="node1" presStyleIdx="3" presStyleCnt="4"/>
      <dgm:spPr/>
    </dgm:pt>
  </dgm:ptLst>
  <dgm:cxnLst>
    <dgm:cxn modelId="{0C413402-F4FE-4E5F-8AA1-490064342646}" type="presOf" srcId="{839FC83E-6CAC-4CA9-96EA-1BEF3B4231A7}" destId="{AA35E262-2A6E-4E22-8397-AC3E416E1F3E}" srcOrd="0" destOrd="0" presId="urn:microsoft.com/office/officeart/2005/8/layout/cycle1"/>
    <dgm:cxn modelId="{5E5B0A15-C095-40EB-87D2-D68C35CC31EA}" type="presOf" srcId="{2C8465A6-76B5-4C8E-AC70-868BFCA7381A}" destId="{3BD16966-02A0-4149-8CD4-CB2DD785AE62}" srcOrd="0" destOrd="0" presId="urn:microsoft.com/office/officeart/2005/8/layout/cycle1"/>
    <dgm:cxn modelId="{746C9E1B-6E5C-43E5-AAEC-69AA5A8B4B44}" type="presOf" srcId="{4AF04EBF-43F9-4349-A5D8-AE3576C80724}" destId="{53093E35-12AF-428C-A014-09BA97978A27}" srcOrd="0" destOrd="0" presId="urn:microsoft.com/office/officeart/2005/8/layout/cycle1"/>
    <dgm:cxn modelId="{9203B62E-B49E-41DB-9B22-EB55E3EB1FBF}" srcId="{3E0CB21A-426B-429C-80E5-65AB38C3EFD1}" destId="{4AF04EBF-43F9-4349-A5D8-AE3576C80724}" srcOrd="0" destOrd="0" parTransId="{41C1B6E5-4D02-4DDE-BF5E-F68B23A4F137}" sibTransId="{DCC048AD-6D1D-4BA4-987B-DA7C07FF63F7}"/>
    <dgm:cxn modelId="{FDE5BC65-969E-402C-A138-FBDE0A321CD2}" type="presOf" srcId="{C142B8A7-33E0-4A29-B2FF-0B53CFE75DE0}" destId="{397D8C05-3835-4314-A502-2603F7F41A1F}" srcOrd="0" destOrd="0" presId="urn:microsoft.com/office/officeart/2005/8/layout/cycle1"/>
    <dgm:cxn modelId="{3ACA0146-A9E2-483B-8024-1FBA33113DF9}" type="presOf" srcId="{BD5CFBB6-2EA7-4402-856A-9B0BD43C5DF1}" destId="{58DAA735-4EBB-4FED-963D-21E281FF38F5}" srcOrd="0" destOrd="0" presId="urn:microsoft.com/office/officeart/2005/8/layout/cycle1"/>
    <dgm:cxn modelId="{0F55AA72-A3BC-4B92-8384-EEA0A7D2911D}" srcId="{3E0CB21A-426B-429C-80E5-65AB38C3EFD1}" destId="{BD5CFBB6-2EA7-4402-856A-9B0BD43C5DF1}" srcOrd="3" destOrd="0" parTransId="{6A4969B3-FBBC-412A-965B-7095C09CE33A}" sibTransId="{839FC83E-6CAC-4CA9-96EA-1BEF3B4231A7}"/>
    <dgm:cxn modelId="{5E68FE75-CA8E-4B09-8721-8C931B84E72C}" type="presOf" srcId="{554659E1-33F8-4914-B60B-343FED8A8010}" destId="{D6630AD2-165F-40D7-98D4-B54B8C1FCC47}" srcOrd="0" destOrd="0" presId="urn:microsoft.com/office/officeart/2005/8/layout/cycle1"/>
    <dgm:cxn modelId="{F0E64A57-1575-42CB-93B7-CD1FC0094A14}" type="presOf" srcId="{3E0CB21A-426B-429C-80E5-65AB38C3EFD1}" destId="{6971B894-3D57-4C89-8149-BF1BC96333BA}" srcOrd="0" destOrd="0" presId="urn:microsoft.com/office/officeart/2005/8/layout/cycle1"/>
    <dgm:cxn modelId="{820971B4-F465-4118-B509-EFD67774286B}" type="presOf" srcId="{D13DC24E-4775-40E1-8F4E-634ABBAE8016}" destId="{04293AA6-027F-47A2-BFF8-C6881291EAE4}" srcOrd="0" destOrd="0" presId="urn:microsoft.com/office/officeart/2005/8/layout/cycle1"/>
    <dgm:cxn modelId="{C3FE18DC-1469-4325-97D0-B3FCEC5C4CB2}" type="presOf" srcId="{DCC048AD-6D1D-4BA4-987B-DA7C07FF63F7}" destId="{EEBEB7C0-327D-4078-8445-B03A77E20672}" srcOrd="0" destOrd="0" presId="urn:microsoft.com/office/officeart/2005/8/layout/cycle1"/>
    <dgm:cxn modelId="{DEAAF2F1-0529-4A74-BB07-AE070EB3DECF}" srcId="{3E0CB21A-426B-429C-80E5-65AB38C3EFD1}" destId="{554659E1-33F8-4914-B60B-343FED8A8010}" srcOrd="2" destOrd="0" parTransId="{C5154F28-1FE3-4399-8B65-C5C6D9E33F24}" sibTransId="{2C8465A6-76B5-4C8E-AC70-868BFCA7381A}"/>
    <dgm:cxn modelId="{295B5DF8-52CA-4D65-87B8-382ACF0AE473}" srcId="{3E0CB21A-426B-429C-80E5-65AB38C3EFD1}" destId="{C142B8A7-33E0-4A29-B2FF-0B53CFE75DE0}" srcOrd="1" destOrd="0" parTransId="{4DAF3FEF-10C8-457E-8FC8-C4B193067324}" sibTransId="{D13DC24E-4775-40E1-8F4E-634ABBAE8016}"/>
    <dgm:cxn modelId="{E1842E17-1DE4-4967-B8AA-B0E485739BAB}" type="presParOf" srcId="{6971B894-3D57-4C89-8149-BF1BC96333BA}" destId="{F2EC0148-A29C-4D28-B118-9BBD0E5FDA90}" srcOrd="0" destOrd="0" presId="urn:microsoft.com/office/officeart/2005/8/layout/cycle1"/>
    <dgm:cxn modelId="{EF4A110B-5E82-4EE1-9AB7-585D0B827F6E}" type="presParOf" srcId="{6971B894-3D57-4C89-8149-BF1BC96333BA}" destId="{53093E35-12AF-428C-A014-09BA97978A27}" srcOrd="1" destOrd="0" presId="urn:microsoft.com/office/officeart/2005/8/layout/cycle1"/>
    <dgm:cxn modelId="{606169E6-34F2-4C6E-A345-93CEC6349B47}" type="presParOf" srcId="{6971B894-3D57-4C89-8149-BF1BC96333BA}" destId="{EEBEB7C0-327D-4078-8445-B03A77E20672}" srcOrd="2" destOrd="0" presId="urn:microsoft.com/office/officeart/2005/8/layout/cycle1"/>
    <dgm:cxn modelId="{88582C8D-AD39-4660-98FC-54C651420A40}" type="presParOf" srcId="{6971B894-3D57-4C89-8149-BF1BC96333BA}" destId="{CC497A59-13F6-487E-94B0-88D7EAD94CC0}" srcOrd="3" destOrd="0" presId="urn:microsoft.com/office/officeart/2005/8/layout/cycle1"/>
    <dgm:cxn modelId="{15BC60D6-0ED3-4F81-929F-15ACAF7BF464}" type="presParOf" srcId="{6971B894-3D57-4C89-8149-BF1BC96333BA}" destId="{397D8C05-3835-4314-A502-2603F7F41A1F}" srcOrd="4" destOrd="0" presId="urn:microsoft.com/office/officeart/2005/8/layout/cycle1"/>
    <dgm:cxn modelId="{94E7ABEE-245A-4000-BE87-A873D18255A5}" type="presParOf" srcId="{6971B894-3D57-4C89-8149-BF1BC96333BA}" destId="{04293AA6-027F-47A2-BFF8-C6881291EAE4}" srcOrd="5" destOrd="0" presId="urn:microsoft.com/office/officeart/2005/8/layout/cycle1"/>
    <dgm:cxn modelId="{D6F256AC-E773-45E1-936A-F45C94605FD2}" type="presParOf" srcId="{6971B894-3D57-4C89-8149-BF1BC96333BA}" destId="{E6FB3267-ED6F-42CB-81E5-779E5EAFAD98}" srcOrd="6" destOrd="0" presId="urn:microsoft.com/office/officeart/2005/8/layout/cycle1"/>
    <dgm:cxn modelId="{53BD2896-F546-40A0-A3D0-6EEF44EF7EE2}" type="presParOf" srcId="{6971B894-3D57-4C89-8149-BF1BC96333BA}" destId="{D6630AD2-165F-40D7-98D4-B54B8C1FCC47}" srcOrd="7" destOrd="0" presId="urn:microsoft.com/office/officeart/2005/8/layout/cycle1"/>
    <dgm:cxn modelId="{AFB68839-15C0-4BF0-8779-17180049FECF}" type="presParOf" srcId="{6971B894-3D57-4C89-8149-BF1BC96333BA}" destId="{3BD16966-02A0-4149-8CD4-CB2DD785AE62}" srcOrd="8" destOrd="0" presId="urn:microsoft.com/office/officeart/2005/8/layout/cycle1"/>
    <dgm:cxn modelId="{34FD81DA-41EF-43B2-B9AE-5DB6419A8DE6}" type="presParOf" srcId="{6971B894-3D57-4C89-8149-BF1BC96333BA}" destId="{7C36A3AD-9EF0-4EF3-B8B2-B4E1C1F45D65}" srcOrd="9" destOrd="0" presId="urn:microsoft.com/office/officeart/2005/8/layout/cycle1"/>
    <dgm:cxn modelId="{7DD2B31E-F558-49CA-A6E5-8C96EA6D469D}" type="presParOf" srcId="{6971B894-3D57-4C89-8149-BF1BC96333BA}" destId="{58DAA735-4EBB-4FED-963D-21E281FF38F5}" srcOrd="10" destOrd="0" presId="urn:microsoft.com/office/officeart/2005/8/layout/cycle1"/>
    <dgm:cxn modelId="{AF662484-1FB6-4A9B-8BE5-EE9D557BCED8}" type="presParOf" srcId="{6971B894-3D57-4C89-8149-BF1BC96333BA}" destId="{AA35E262-2A6E-4E22-8397-AC3E416E1F3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93E35-12AF-428C-A014-09BA97978A27}">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4735144" y="121283"/>
        <a:ext cx="1916906" cy="1916906"/>
      </dsp:txXfrm>
    </dsp:sp>
    <dsp:sp modelId="{EEBEB7C0-327D-4078-8445-B03A77E20672}">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7D8C05-3835-4314-A502-2603F7F41A1F}">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4735144" y="3380477"/>
        <a:ext cx="1916906" cy="1916906"/>
      </dsp:txXfrm>
    </dsp:sp>
    <dsp:sp modelId="{04293AA6-027F-47A2-BFF8-C6881291EAE4}">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30AD2-165F-40D7-98D4-B54B8C1FCC47}">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1475949" y="3380477"/>
        <a:ext cx="1916906" cy="1916906"/>
      </dsp:txXfrm>
    </dsp:sp>
    <dsp:sp modelId="{3BD16966-02A0-4149-8CD4-CB2DD785AE62}">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AA735-4EBB-4FED-963D-21E281FF38F5}">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CA" sz="2400" kern="1200" dirty="0">
            <a:solidFill>
              <a:srgbClr val="FFFF00"/>
            </a:solidFill>
            <a:latin typeface="Century Gothic" panose="020B0502020202020204" pitchFamily="34" charset="0"/>
          </a:endParaRPr>
        </a:p>
      </dsp:txBody>
      <dsp:txXfrm>
        <a:off x="1475949" y="121283"/>
        <a:ext cx="1916906" cy="1916906"/>
      </dsp:txXfrm>
    </dsp:sp>
    <dsp:sp modelId="{AA35E262-2A6E-4E22-8397-AC3E416E1F3E}">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196921-784A-4ECD-922A-00BBDC4CEB3C}" type="datetimeFigureOut">
              <a:rPr lang="en-CA" smtClean="0"/>
              <a:t>2024-09-25</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001039-BB6A-4C76-B0FA-18058F1188D4}" type="slidenum">
              <a:rPr lang="en-CA" smtClean="0"/>
              <a:t>‹#›</a:t>
            </a:fld>
            <a:endParaRPr lang="en-CA"/>
          </a:p>
        </p:txBody>
      </p:sp>
    </p:spTree>
    <p:extLst>
      <p:ext uri="{BB962C8B-B14F-4D97-AF65-F5344CB8AC3E}">
        <p14:creationId xmlns:p14="http://schemas.microsoft.com/office/powerpoint/2010/main" val="36075646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7EA41-950F-4D86-846D-0C65F5E6113A}" type="datetimeFigureOut">
              <a:rPr lang="en-CA" smtClean="0"/>
              <a:t>2024-09-25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C3C272-3646-43D9-945A-A6D371324446}" type="slidenum">
              <a:rPr lang="en-CA" smtClean="0"/>
              <a:t>‹#›</a:t>
            </a:fld>
            <a:endParaRPr lang="en-CA"/>
          </a:p>
        </p:txBody>
      </p:sp>
    </p:spTree>
    <p:extLst>
      <p:ext uri="{BB962C8B-B14F-4D97-AF65-F5344CB8AC3E}">
        <p14:creationId xmlns:p14="http://schemas.microsoft.com/office/powerpoint/2010/main" val="21778563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10</a:t>
            </a:fld>
            <a:endParaRPr lang="en-US"/>
          </a:p>
        </p:txBody>
      </p:sp>
    </p:spTree>
    <p:extLst>
      <p:ext uri="{BB962C8B-B14F-4D97-AF65-F5344CB8AC3E}">
        <p14:creationId xmlns:p14="http://schemas.microsoft.com/office/powerpoint/2010/main" val="226848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48</a:t>
            </a:fld>
            <a:endParaRPr lang="en-US"/>
          </a:p>
        </p:txBody>
      </p:sp>
    </p:spTree>
    <p:extLst>
      <p:ext uri="{BB962C8B-B14F-4D97-AF65-F5344CB8AC3E}">
        <p14:creationId xmlns:p14="http://schemas.microsoft.com/office/powerpoint/2010/main" val="3440618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49</a:t>
            </a:fld>
            <a:endParaRPr lang="en-US"/>
          </a:p>
        </p:txBody>
      </p:sp>
    </p:spTree>
    <p:extLst>
      <p:ext uri="{BB962C8B-B14F-4D97-AF65-F5344CB8AC3E}">
        <p14:creationId xmlns:p14="http://schemas.microsoft.com/office/powerpoint/2010/main" val="116436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CASE STUDY 2 - SARAH</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Sarah is a senior leader at a rapidly growing </a:t>
            </a:r>
            <a:r>
              <a:rPr lang="en-CA" sz="1200" kern="1200" dirty="0" err="1">
                <a:solidFill>
                  <a:schemeClr val="tx1"/>
                </a:solidFill>
                <a:effectLst/>
                <a:latin typeface="+mn-lt"/>
                <a:ea typeface="+mn-ea"/>
                <a:cs typeface="+mn-cs"/>
              </a:rPr>
              <a:t>startup</a:t>
            </a:r>
            <a:r>
              <a:rPr lang="en-CA" sz="1200" kern="1200" dirty="0">
                <a:solidFill>
                  <a:schemeClr val="tx1"/>
                </a:solidFill>
                <a:effectLst/>
                <a:latin typeface="+mn-lt"/>
                <a:ea typeface="+mn-ea"/>
                <a:cs typeface="+mn-cs"/>
              </a:rPr>
              <a:t> technology company. She’s incredible smart, experienced and driven. Her team looks up to her and together, they’ve been able to accomplish some incredible things, especially within the past year. However, within the past few months there’s ben a building tension between team members towards her that she is not aware of. This comes from the way that she delivers feedback. Sarah is a straight to the point kind of gal. When something goes wrong, or a team member makes a mistake, she just calls it out without much consideration for how it might be received. In the last meeting, she raised her voice at Jim for misquoting numbers for one of their major client account, and this happened in front of the entire team. She continued to scold him publicly before correcting his error and telling him how to do it right. Going forward, Jim is definitely more careful because of this experience as well as others, but he’s also less likely to bring forward any challenges he’s facing for fear of humiliation.</a:t>
            </a:r>
          </a:p>
        </p:txBody>
      </p:sp>
      <p:sp>
        <p:nvSpPr>
          <p:cNvPr id="4" name="Slide Number Placeholder 3"/>
          <p:cNvSpPr>
            <a:spLocks noGrp="1"/>
          </p:cNvSpPr>
          <p:nvPr>
            <p:ph type="sldNum" sz="quarter" idx="10"/>
          </p:nvPr>
        </p:nvSpPr>
        <p:spPr/>
        <p:txBody>
          <a:bodyPr/>
          <a:lstStyle/>
          <a:p>
            <a:fld id="{D3D0875E-9B00-4920-A711-5A29A1CAF558}" type="slidenum">
              <a:rPr lang="en-US" smtClean="0"/>
              <a:t>11</a:t>
            </a:fld>
            <a:endParaRPr lang="en-US"/>
          </a:p>
        </p:txBody>
      </p:sp>
    </p:spTree>
    <p:extLst>
      <p:ext uri="{BB962C8B-B14F-4D97-AF65-F5344CB8AC3E}">
        <p14:creationId xmlns:p14="http://schemas.microsoft.com/office/powerpoint/2010/main" val="4230064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What do you currently know about emotional intelligence?</a:t>
            </a:r>
          </a:p>
          <a:p>
            <a:pPr marL="228600" indent="-228600">
              <a:buFont typeface="+mj-lt"/>
              <a:buAutoNum type="arabicPeriod"/>
            </a:pPr>
            <a:r>
              <a:rPr lang="en-US" dirty="0"/>
              <a:t>What would you like to take away from</a:t>
            </a:r>
            <a:r>
              <a:rPr lang="en-US" baseline="0" dirty="0"/>
              <a:t> this session?</a:t>
            </a: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13</a:t>
            </a:fld>
            <a:endParaRPr lang="en-US"/>
          </a:p>
        </p:txBody>
      </p:sp>
    </p:spTree>
    <p:extLst>
      <p:ext uri="{BB962C8B-B14F-4D97-AF65-F5344CB8AC3E}">
        <p14:creationId xmlns:p14="http://schemas.microsoft.com/office/powerpoint/2010/main" val="1808088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24</a:t>
            </a:fld>
            <a:endParaRPr lang="en-US"/>
          </a:p>
        </p:txBody>
      </p:sp>
    </p:spTree>
    <p:extLst>
      <p:ext uri="{BB962C8B-B14F-4D97-AF65-F5344CB8AC3E}">
        <p14:creationId xmlns:p14="http://schemas.microsoft.com/office/powerpoint/2010/main" val="25596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26</a:t>
            </a:fld>
            <a:endParaRPr lang="en-US"/>
          </a:p>
        </p:txBody>
      </p:sp>
    </p:spTree>
    <p:extLst>
      <p:ext uri="{BB962C8B-B14F-4D97-AF65-F5344CB8AC3E}">
        <p14:creationId xmlns:p14="http://schemas.microsoft.com/office/powerpoint/2010/main" val="396671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39</a:t>
            </a:fld>
            <a:endParaRPr lang="en-US"/>
          </a:p>
        </p:txBody>
      </p:sp>
    </p:spTree>
    <p:extLst>
      <p:ext uri="{BB962C8B-B14F-4D97-AF65-F5344CB8AC3E}">
        <p14:creationId xmlns:p14="http://schemas.microsoft.com/office/powerpoint/2010/main" val="301603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a:p>
        </p:txBody>
      </p:sp>
      <p:sp>
        <p:nvSpPr>
          <p:cNvPr id="4" name="Slide Number Placeholder 3"/>
          <p:cNvSpPr>
            <a:spLocks noGrp="1"/>
          </p:cNvSpPr>
          <p:nvPr>
            <p:ph type="sldNum" sz="quarter" idx="10"/>
          </p:nvPr>
        </p:nvSpPr>
        <p:spPr/>
        <p:txBody>
          <a:bodyPr/>
          <a:lstStyle/>
          <a:p>
            <a:fld id="{D3D0875E-9B00-4920-A711-5A29A1CAF558}" type="slidenum">
              <a:rPr lang="en-US" smtClean="0"/>
              <a:t>40</a:t>
            </a:fld>
            <a:endParaRPr lang="en-US"/>
          </a:p>
        </p:txBody>
      </p:sp>
    </p:spTree>
    <p:extLst>
      <p:ext uri="{BB962C8B-B14F-4D97-AF65-F5344CB8AC3E}">
        <p14:creationId xmlns:p14="http://schemas.microsoft.com/office/powerpoint/2010/main" val="4135203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41</a:t>
            </a:fld>
            <a:endParaRPr lang="en-US"/>
          </a:p>
        </p:txBody>
      </p:sp>
    </p:spTree>
    <p:extLst>
      <p:ext uri="{BB962C8B-B14F-4D97-AF65-F5344CB8AC3E}">
        <p14:creationId xmlns:p14="http://schemas.microsoft.com/office/powerpoint/2010/main" val="311122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D3D0875E-9B00-4920-A711-5A29A1CAF558}" type="slidenum">
              <a:rPr lang="en-US" smtClean="0"/>
              <a:t>43</a:t>
            </a:fld>
            <a:endParaRPr lang="en-US"/>
          </a:p>
        </p:txBody>
      </p:sp>
    </p:spTree>
    <p:extLst>
      <p:ext uri="{BB962C8B-B14F-4D97-AF65-F5344CB8AC3E}">
        <p14:creationId xmlns:p14="http://schemas.microsoft.com/office/powerpoint/2010/main" val="41237834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D49B40-3595-4BE5-ACAF-1FFCD865D3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3949" y="2331628"/>
            <a:ext cx="3168053" cy="3835012"/>
          </a:xfrm>
          <a:prstGeom prst="rect">
            <a:avLst/>
          </a:prstGeom>
        </p:spPr>
      </p:pic>
      <p:sp>
        <p:nvSpPr>
          <p:cNvPr id="37" name="Title 1">
            <a:extLst>
              <a:ext uri="{FF2B5EF4-FFF2-40B4-BE49-F238E27FC236}">
                <a16:creationId xmlns:a16="http://schemas.microsoft.com/office/drawing/2014/main" id="{ACB79FD5-DC21-4DBA-B124-C62B97B796E1}"/>
              </a:ext>
            </a:extLst>
          </p:cNvPr>
          <p:cNvSpPr>
            <a:spLocks noGrp="1"/>
          </p:cNvSpPr>
          <p:nvPr>
            <p:ph type="title"/>
          </p:nvPr>
        </p:nvSpPr>
        <p:spPr>
          <a:xfrm>
            <a:off x="3032636" y="4850046"/>
            <a:ext cx="5855725" cy="552450"/>
          </a:xfrm>
          <a:prstGeom prst="rect">
            <a:avLst/>
          </a:prstGeom>
        </p:spPr>
        <p:txBody>
          <a:bodyPr/>
          <a:lstStyle>
            <a:lvl1pPr algn="l">
              <a:defRPr sz="2400" b="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10" name="Text Placeholder 9">
            <a:extLst>
              <a:ext uri="{FF2B5EF4-FFF2-40B4-BE49-F238E27FC236}">
                <a16:creationId xmlns:a16="http://schemas.microsoft.com/office/drawing/2014/main" id="{5C849C3E-D122-49D9-A5D5-7FB672E58A98}"/>
              </a:ext>
            </a:extLst>
          </p:cNvPr>
          <p:cNvSpPr>
            <a:spLocks noGrp="1"/>
          </p:cNvSpPr>
          <p:nvPr>
            <p:ph type="body" sz="quarter" idx="10" hasCustomPrompt="1"/>
          </p:nvPr>
        </p:nvSpPr>
        <p:spPr>
          <a:xfrm>
            <a:off x="695326" y="3207790"/>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DATE:</a:t>
            </a:r>
          </a:p>
        </p:txBody>
      </p:sp>
      <p:sp>
        <p:nvSpPr>
          <p:cNvPr id="6" name="Rectangle 5">
            <a:extLst>
              <a:ext uri="{FF2B5EF4-FFF2-40B4-BE49-F238E27FC236}">
                <a16:creationId xmlns:a16="http://schemas.microsoft.com/office/drawing/2014/main" id="{1F178FF2-7DB3-4DD2-8350-771B75EE2139}"/>
              </a:ext>
            </a:extLst>
          </p:cNvPr>
          <p:cNvSpPr/>
          <p:nvPr userDrawn="1"/>
        </p:nvSpPr>
        <p:spPr>
          <a:xfrm>
            <a:off x="0" y="0"/>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7" name="Picture 6" descr="A picture containing logo&#10;&#10;Description automatically generated">
            <a:extLst>
              <a:ext uri="{FF2B5EF4-FFF2-40B4-BE49-F238E27FC236}">
                <a16:creationId xmlns:a16="http://schemas.microsoft.com/office/drawing/2014/main" id="{63644BD5-1811-4E47-B06D-1DEEA4EC19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097" y="327965"/>
            <a:ext cx="1421558" cy="1842553"/>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12D1E860-49A7-43BE-A3E1-AD5CE0F9385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9068" y="296156"/>
            <a:ext cx="7028702" cy="1200914"/>
          </a:xfrm>
          <a:prstGeom prst="rect">
            <a:avLst/>
          </a:prstGeom>
        </p:spPr>
      </p:pic>
      <p:sp>
        <p:nvSpPr>
          <p:cNvPr id="9" name="Title 7">
            <a:extLst>
              <a:ext uri="{FF2B5EF4-FFF2-40B4-BE49-F238E27FC236}">
                <a16:creationId xmlns:a16="http://schemas.microsoft.com/office/drawing/2014/main" id="{D062DB95-CD23-40E8-BAD6-EACF8D5A06E1}"/>
              </a:ext>
            </a:extLst>
          </p:cNvPr>
          <p:cNvSpPr txBox="1">
            <a:spLocks/>
          </p:cNvSpPr>
          <p:nvPr userDrawn="1"/>
        </p:nvSpPr>
        <p:spPr>
          <a:xfrm>
            <a:off x="3319068"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
        <p:nvSpPr>
          <p:cNvPr id="15" name="Text Placeholder 9">
            <a:extLst>
              <a:ext uri="{FF2B5EF4-FFF2-40B4-BE49-F238E27FC236}">
                <a16:creationId xmlns:a16="http://schemas.microsoft.com/office/drawing/2014/main" id="{2FE4FD7E-27F4-4F18-9861-47411937CCAC}"/>
              </a:ext>
            </a:extLst>
          </p:cNvPr>
          <p:cNvSpPr>
            <a:spLocks noGrp="1"/>
          </p:cNvSpPr>
          <p:nvPr>
            <p:ph type="body" sz="quarter" idx="11" hasCustomPrompt="1"/>
          </p:nvPr>
        </p:nvSpPr>
        <p:spPr>
          <a:xfrm>
            <a:off x="695325" y="4029033"/>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SPEAKER:</a:t>
            </a:r>
          </a:p>
        </p:txBody>
      </p:sp>
      <p:sp>
        <p:nvSpPr>
          <p:cNvPr id="16" name="Text Placeholder 9">
            <a:extLst>
              <a:ext uri="{FF2B5EF4-FFF2-40B4-BE49-F238E27FC236}">
                <a16:creationId xmlns:a16="http://schemas.microsoft.com/office/drawing/2014/main" id="{EEAEE042-D161-46C9-940C-3E3D71DDCC86}"/>
              </a:ext>
            </a:extLst>
          </p:cNvPr>
          <p:cNvSpPr>
            <a:spLocks noGrp="1"/>
          </p:cNvSpPr>
          <p:nvPr>
            <p:ph type="body" sz="quarter" idx="12" hasCustomPrompt="1"/>
          </p:nvPr>
        </p:nvSpPr>
        <p:spPr>
          <a:xfrm>
            <a:off x="695324" y="4850276"/>
            <a:ext cx="2325737" cy="552450"/>
          </a:xfrm>
          <a:prstGeom prst="rect">
            <a:avLst/>
          </a:prstGeom>
        </p:spPr>
        <p:txBody>
          <a:bodyPr/>
          <a:lstStyle>
            <a:lvl1pPr marL="0" indent="0">
              <a:buNone/>
              <a:defRPr sz="2400" cap="all" baseline="0">
                <a:solidFill>
                  <a:srgbClr val="532D6E"/>
                </a:solidFill>
                <a:latin typeface="Roboto" panose="02000000000000000000" pitchFamily="2" charset="0"/>
                <a:ea typeface="Roboto" panose="02000000000000000000" pitchFamily="2" charset="0"/>
              </a:defRPr>
            </a:lvl1pPr>
          </a:lstStyle>
          <a:p>
            <a:pPr lvl="0"/>
            <a:r>
              <a:rPr lang="en-US" dirty="0"/>
              <a:t>SESSION:</a:t>
            </a:r>
          </a:p>
        </p:txBody>
      </p:sp>
      <p:sp>
        <p:nvSpPr>
          <p:cNvPr id="11" name="Rectangle 10">
            <a:extLst>
              <a:ext uri="{FF2B5EF4-FFF2-40B4-BE49-F238E27FC236}">
                <a16:creationId xmlns:a16="http://schemas.microsoft.com/office/drawing/2014/main" id="{D379F19B-60EC-4A8D-B65A-C57D6CBA5256}"/>
              </a:ext>
            </a:extLst>
          </p:cNvPr>
          <p:cNvSpPr/>
          <p:nvPr userDrawn="1"/>
        </p:nvSpPr>
        <p:spPr>
          <a:xfrm>
            <a:off x="0" y="6155655"/>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8" name="Content Placeholder 3">
            <a:extLst>
              <a:ext uri="{FF2B5EF4-FFF2-40B4-BE49-F238E27FC236}">
                <a16:creationId xmlns:a16="http://schemas.microsoft.com/office/drawing/2014/main" id="{F377BEEF-E1B4-4769-9A31-AF3BAD8A6476}"/>
              </a:ext>
            </a:extLst>
          </p:cNvPr>
          <p:cNvSpPr>
            <a:spLocks noGrp="1"/>
          </p:cNvSpPr>
          <p:nvPr>
            <p:ph sz="quarter" idx="14"/>
          </p:nvPr>
        </p:nvSpPr>
        <p:spPr>
          <a:xfrm>
            <a:off x="3041325" y="4026703"/>
            <a:ext cx="5847036" cy="541510"/>
          </a:xfrm>
          <a:prstGeom prst="rect">
            <a:avLst/>
          </a:prstGeom>
        </p:spPr>
        <p:txBody>
          <a:bodyPr/>
          <a:lstStyle>
            <a:lvl1pPr marL="0" indent="0">
              <a:buNone/>
              <a:defRPr sz="2400" cap="all" baseline="0">
                <a:solidFill>
                  <a:srgbClr val="5EC1AA"/>
                </a:solidFill>
                <a:latin typeface="Roboto" panose="02000000000000000000" pitchFamily="2" charset="0"/>
                <a:ea typeface="Roboto" panose="02000000000000000000" pitchFamily="2" charset="0"/>
              </a:defRPr>
            </a:lvl1pPr>
            <a:lvl2pPr marL="457200" indent="0">
              <a:buNone/>
              <a:defRPr/>
            </a:lvl2pPr>
          </a:lstStyle>
          <a:p>
            <a:pPr lvl="0"/>
            <a:r>
              <a:rPr lang="en-US" dirty="0"/>
              <a:t>Click to edit Master text styles</a:t>
            </a:r>
          </a:p>
        </p:txBody>
      </p:sp>
      <p:sp>
        <p:nvSpPr>
          <p:cNvPr id="19" name="Content Placeholder 3">
            <a:extLst>
              <a:ext uri="{FF2B5EF4-FFF2-40B4-BE49-F238E27FC236}">
                <a16:creationId xmlns:a16="http://schemas.microsoft.com/office/drawing/2014/main" id="{5DD8F045-FF67-4B68-86D5-6F3346A27EEE}"/>
              </a:ext>
            </a:extLst>
          </p:cNvPr>
          <p:cNvSpPr>
            <a:spLocks noGrp="1"/>
          </p:cNvSpPr>
          <p:nvPr>
            <p:ph sz="quarter" idx="15"/>
          </p:nvPr>
        </p:nvSpPr>
        <p:spPr>
          <a:xfrm>
            <a:off x="3041325" y="3203359"/>
            <a:ext cx="5847036" cy="552449"/>
          </a:xfrm>
          <a:prstGeom prst="rect">
            <a:avLst/>
          </a:prstGeom>
        </p:spPr>
        <p:txBody>
          <a:bodyPr/>
          <a:lstStyle>
            <a:lvl1pPr marL="0" indent="0">
              <a:buNone/>
              <a:defRPr sz="2400" cap="all" baseline="0">
                <a:solidFill>
                  <a:srgbClr val="5EC1AA"/>
                </a:solidFill>
                <a:latin typeface="Roboto" panose="02000000000000000000" pitchFamily="2" charset="0"/>
                <a:ea typeface="Roboto" panose="02000000000000000000" pitchFamily="2" charset="0"/>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41442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sp>
        <p:nvSpPr>
          <p:cNvPr id="9" name="Rectangle 8"/>
          <p:cNvSpPr/>
          <p:nvPr userDrawn="1"/>
        </p:nvSpPr>
        <p:spPr>
          <a:xfrm>
            <a:off x="0" y="4973614"/>
            <a:ext cx="12192000" cy="1884386"/>
          </a:xfrm>
          <a:prstGeom prst="rect">
            <a:avLst/>
          </a:prstGeom>
          <a: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973614"/>
            <a:ext cx="12192000" cy="1884386"/>
          </a:xfrm>
          <a:prstGeom prst="rect">
            <a:avLst/>
          </a:prstGeom>
          <a:gradFill>
            <a:gsLst>
              <a:gs pos="0">
                <a:schemeClr val="accent2">
                  <a:alpha val="86000"/>
                </a:schemeClr>
              </a:gs>
              <a:gs pos="58000">
                <a:schemeClr val="accent1">
                  <a:alpha val="9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userDrawn="1"/>
        </p:nvCxnSpPr>
        <p:spPr>
          <a:xfrm>
            <a:off x="10327341" y="4904329"/>
            <a:ext cx="1524381"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695329" y="4827114"/>
            <a:ext cx="84093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flipH="1">
            <a:off x="0" y="4640998"/>
            <a:ext cx="1092168"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11647541" y="6522798"/>
            <a:ext cx="104590" cy="20913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bg1"/>
                </a:solidFill>
              </a:rPr>
              <a:pPr algn="ctr"/>
              <a:t>‹#›</a:t>
            </a:fld>
            <a:endParaRPr lang="en-US" sz="1600" dirty="0">
              <a:solidFill>
                <a:schemeClr val="bg1"/>
              </a:solidFill>
            </a:endParaRPr>
          </a:p>
        </p:txBody>
      </p:sp>
    </p:spTree>
    <p:extLst>
      <p:ext uri="{BB962C8B-B14F-4D97-AF65-F5344CB8AC3E}">
        <p14:creationId xmlns:p14="http://schemas.microsoft.com/office/powerpoint/2010/main" val="90846109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81000" y="365125"/>
            <a:ext cx="11430000" cy="649224"/>
          </a:xfrm>
        </p:spPr>
        <p:txBody>
          <a:bodyPr/>
          <a:lstStyle>
            <a:lvl1pPr>
              <a:lnSpc>
                <a:spcPts val="4200"/>
              </a:lnSpc>
              <a:defRPr sz="4000">
                <a:solidFill>
                  <a:schemeClr val="accent6"/>
                </a:solidFill>
              </a:defRPr>
            </a:lvl1pPr>
          </a:lstStyle>
          <a:p>
            <a:r>
              <a:rPr lang="en-US" dirty="0"/>
              <a:t>Click to edit Master title style</a:t>
            </a:r>
          </a:p>
        </p:txBody>
      </p:sp>
      <p:cxnSp>
        <p:nvCxnSpPr>
          <p:cNvPr id="16" name="Straight Connector 15"/>
          <p:cNvCxnSpPr/>
          <p:nvPr userDrawn="1"/>
        </p:nvCxnSpPr>
        <p:spPr>
          <a:xfrm flipV="1">
            <a:off x="11647541" y="6522798"/>
            <a:ext cx="104590" cy="209132"/>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1704320" y="6565392"/>
            <a:ext cx="430901" cy="198978"/>
          </a:xfrm>
          <a:prstGeom prst="rect">
            <a:avLst/>
          </a:prstGeom>
          <a:noFill/>
        </p:spPr>
        <p:txBody>
          <a:bodyPr wrap="square" lIns="0" tIns="0" rIns="0" bIns="0" rtlCol="0" anchor="ctr" anchorCtr="0">
            <a:noAutofit/>
          </a:bodyPr>
          <a:lstStyle/>
          <a:p>
            <a:pPr algn="ctr"/>
            <a:fld id="{BC5C3F43-3B3D-42FD-A6D1-A52EEC185F63}" type="slidenum">
              <a:rPr lang="en-US" sz="1100" smtClean="0">
                <a:solidFill>
                  <a:schemeClr val="accent1"/>
                </a:solidFill>
              </a:rPr>
              <a:pPr algn="ctr"/>
              <a:t>‹#›</a:t>
            </a:fld>
            <a:endParaRPr lang="en-US" sz="1600" dirty="0">
              <a:solidFill>
                <a:schemeClr val="accent1"/>
              </a:solidFill>
            </a:endParaRPr>
          </a:p>
        </p:txBody>
      </p:sp>
      <p:sp>
        <p:nvSpPr>
          <p:cNvPr id="3" name="Chart Placeholder 2"/>
          <p:cNvSpPr>
            <a:spLocks noGrp="1"/>
          </p:cNvSpPr>
          <p:nvPr>
            <p:ph type="chart" sz="quarter" idx="10"/>
          </p:nvPr>
        </p:nvSpPr>
        <p:spPr>
          <a:xfrm>
            <a:off x="-210312" y="1801368"/>
            <a:ext cx="3310128" cy="2203704"/>
          </a:xfrm>
          <a:prstGeom prst="rect">
            <a:avLst/>
          </a:prstGeom>
        </p:spPr>
        <p:txBody>
          <a:bodyPr/>
          <a:lstStyle/>
          <a:p>
            <a:endParaRPr lang="en-US"/>
          </a:p>
        </p:txBody>
      </p:sp>
      <p:sp>
        <p:nvSpPr>
          <p:cNvPr id="9" name="Chart Placeholder 2"/>
          <p:cNvSpPr>
            <a:spLocks noGrp="1"/>
          </p:cNvSpPr>
          <p:nvPr>
            <p:ph type="chart" sz="quarter" idx="11"/>
          </p:nvPr>
        </p:nvSpPr>
        <p:spPr>
          <a:xfrm>
            <a:off x="2889504" y="1801368"/>
            <a:ext cx="3310128" cy="2203704"/>
          </a:xfrm>
          <a:prstGeom prst="rect">
            <a:avLst/>
          </a:prstGeom>
        </p:spPr>
        <p:txBody>
          <a:bodyPr/>
          <a:lstStyle/>
          <a:p>
            <a:endParaRPr lang="en-US"/>
          </a:p>
        </p:txBody>
      </p:sp>
      <p:sp>
        <p:nvSpPr>
          <p:cNvPr id="10" name="Chart Placeholder 2"/>
          <p:cNvSpPr>
            <a:spLocks noGrp="1"/>
          </p:cNvSpPr>
          <p:nvPr>
            <p:ph type="chart" sz="quarter" idx="12"/>
          </p:nvPr>
        </p:nvSpPr>
        <p:spPr>
          <a:xfrm>
            <a:off x="5989320" y="1801368"/>
            <a:ext cx="3310128" cy="2203704"/>
          </a:xfrm>
          <a:prstGeom prst="rect">
            <a:avLst/>
          </a:prstGeom>
        </p:spPr>
        <p:txBody>
          <a:bodyPr/>
          <a:lstStyle/>
          <a:p>
            <a:endParaRPr lang="en-US" dirty="0"/>
          </a:p>
        </p:txBody>
      </p:sp>
      <p:sp>
        <p:nvSpPr>
          <p:cNvPr id="11" name="Chart Placeholder 2"/>
          <p:cNvSpPr>
            <a:spLocks noGrp="1"/>
          </p:cNvSpPr>
          <p:nvPr>
            <p:ph type="chart" sz="quarter" idx="13"/>
          </p:nvPr>
        </p:nvSpPr>
        <p:spPr>
          <a:xfrm>
            <a:off x="9089136" y="1801368"/>
            <a:ext cx="3310128" cy="2203704"/>
          </a:xfrm>
          <a:prstGeom prst="rect">
            <a:avLst/>
          </a:prstGeom>
        </p:spPr>
        <p:txBody>
          <a:bodyPr/>
          <a:lstStyle/>
          <a:p>
            <a:endParaRPr lang="en-US" dirty="0"/>
          </a:p>
        </p:txBody>
      </p:sp>
    </p:spTree>
    <p:extLst>
      <p:ext uri="{BB962C8B-B14F-4D97-AF65-F5344CB8AC3E}">
        <p14:creationId xmlns:p14="http://schemas.microsoft.com/office/powerpoint/2010/main" val="16777810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Slide Number Placeholder 2"/>
          <p:cNvSpPr>
            <a:spLocks noGrp="1"/>
          </p:cNvSpPr>
          <p:nvPr>
            <p:ph type="sldNum" sz="quarter" idx="10"/>
          </p:nvPr>
        </p:nvSpPr>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5" name="Content Placeholder 2">
            <a:extLst>
              <a:ext uri="{FF2B5EF4-FFF2-40B4-BE49-F238E27FC236}">
                <a16:creationId xmlns:a16="http://schemas.microsoft.com/office/drawing/2014/main" id="{E859182A-FF7A-4B3F-99DF-4E7C3BDD06CC}"/>
              </a:ext>
            </a:extLst>
          </p:cNvPr>
          <p:cNvSpPr>
            <a:spLocks noGrp="1"/>
          </p:cNvSpPr>
          <p:nvPr>
            <p:ph idx="1"/>
          </p:nvPr>
        </p:nvSpPr>
        <p:spPr>
          <a:xfrm>
            <a:off x="698734" y="1632156"/>
            <a:ext cx="10761429" cy="4581316"/>
          </a:xfrm>
          <a:prstGeom prst="rect">
            <a:avLst/>
          </a:prstGeom>
        </p:spPr>
        <p:txBody>
          <a:bodyPr/>
          <a:lstStyle>
            <a:lvl1pPr marL="0" indent="0">
              <a:buNone/>
              <a:defRPr b="1">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72180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6" name="Content Placeholder 2">
            <a:extLst>
              <a:ext uri="{FF2B5EF4-FFF2-40B4-BE49-F238E27FC236}">
                <a16:creationId xmlns:a16="http://schemas.microsoft.com/office/drawing/2014/main" id="{7E6A5FA8-FEC2-4F4A-BA95-CDBE6861BEF6}"/>
              </a:ext>
            </a:extLst>
          </p:cNvPr>
          <p:cNvSpPr>
            <a:spLocks noGrp="1"/>
          </p:cNvSpPr>
          <p:nvPr>
            <p:ph idx="1"/>
          </p:nvPr>
        </p:nvSpPr>
        <p:spPr>
          <a:xfrm>
            <a:off x="698734" y="1632156"/>
            <a:ext cx="10761429" cy="4581316"/>
          </a:xfrm>
          <a:prstGeom prst="rect">
            <a:avLst/>
          </a:prstGeom>
        </p:spPr>
        <p:txBody>
          <a:bodyPr/>
          <a:lstStyle>
            <a:lvl1pPr marL="0" indent="0">
              <a:buNone/>
              <a:defRPr b="1">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itle 1">
            <a:extLst>
              <a:ext uri="{FF2B5EF4-FFF2-40B4-BE49-F238E27FC236}">
                <a16:creationId xmlns:a16="http://schemas.microsoft.com/office/drawing/2014/main" id="{A3482EB8-139C-419E-99A3-CFCC2A67F8C5}"/>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903392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13581" y="1832861"/>
            <a:ext cx="10764838" cy="1784355"/>
          </a:xfrm>
          <a:prstGeom prst="rect">
            <a:avLst/>
          </a:prstGeom>
        </p:spPr>
        <p:txBody>
          <a:bodyPr anchor="b"/>
          <a:lstStyle>
            <a:lvl1pPr>
              <a:defRPr sz="44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Text Placeholder 2"/>
          <p:cNvSpPr>
            <a:spLocks noGrp="1"/>
          </p:cNvSpPr>
          <p:nvPr>
            <p:ph type="body" idx="1"/>
          </p:nvPr>
        </p:nvSpPr>
        <p:spPr>
          <a:xfrm>
            <a:off x="713581" y="3617216"/>
            <a:ext cx="10764838" cy="1500187"/>
          </a:xfrm>
          <a:prstGeom prst="rect">
            <a:avLst/>
          </a:prstGeom>
        </p:spPr>
        <p:txBody>
          <a:bodyPr/>
          <a:lstStyle>
            <a:lvl1pPr marL="0" indent="0">
              <a:buNone/>
              <a:defRPr sz="2400">
                <a:solidFill>
                  <a:srgbClr val="5EC1AA"/>
                </a:solidFill>
                <a:latin typeface="Roboto" panose="02000000000000000000" pitchFamily="2" charset="0"/>
                <a:ea typeface="Roboto" panose="02000000000000000000" pitchFamily="2" charset="0"/>
                <a:cs typeface="Poppins" panose="000005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5" name="Slide Number Placeholder 2">
            <a:extLst>
              <a:ext uri="{FF2B5EF4-FFF2-40B4-BE49-F238E27FC236}">
                <a16:creationId xmlns:a16="http://schemas.microsoft.com/office/drawing/2014/main" id="{03CE0BC4-A0E7-4E5A-9E65-C0A574D86F3C}"/>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14" name="Rectangle 13">
            <a:extLst>
              <a:ext uri="{FF2B5EF4-FFF2-40B4-BE49-F238E27FC236}">
                <a16:creationId xmlns:a16="http://schemas.microsoft.com/office/drawing/2014/main" id="{07F87AE9-7405-4920-A7B3-F066B1B60217}"/>
              </a:ext>
            </a:extLst>
          </p:cNvPr>
          <p:cNvSpPr/>
          <p:nvPr userDrawn="1"/>
        </p:nvSpPr>
        <p:spPr>
          <a:xfrm>
            <a:off x="0" y="-24059"/>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15" name="Rectangle 14">
            <a:extLst>
              <a:ext uri="{FF2B5EF4-FFF2-40B4-BE49-F238E27FC236}">
                <a16:creationId xmlns:a16="http://schemas.microsoft.com/office/drawing/2014/main" id="{B1021593-6019-4E4D-B986-1CEDB6EB1D93}"/>
              </a:ext>
            </a:extLst>
          </p:cNvPr>
          <p:cNvSpPr/>
          <p:nvPr userDrawn="1"/>
        </p:nvSpPr>
        <p:spPr>
          <a:xfrm>
            <a:off x="0" y="6140447"/>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16" name="Picture 15" descr="A picture containing qr code&#10;&#10;Description automatically generated">
            <a:extLst>
              <a:ext uri="{FF2B5EF4-FFF2-40B4-BE49-F238E27FC236}">
                <a16:creationId xmlns:a16="http://schemas.microsoft.com/office/drawing/2014/main" id="{E98C3BE4-5E38-48E3-998F-7AC7BB238A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85694" y="296156"/>
            <a:ext cx="7028702" cy="1200914"/>
          </a:xfrm>
          <a:prstGeom prst="rect">
            <a:avLst/>
          </a:prstGeom>
        </p:spPr>
      </p:pic>
      <p:sp>
        <p:nvSpPr>
          <p:cNvPr id="17" name="Title 7">
            <a:extLst>
              <a:ext uri="{FF2B5EF4-FFF2-40B4-BE49-F238E27FC236}">
                <a16:creationId xmlns:a16="http://schemas.microsoft.com/office/drawing/2014/main" id="{3D4512B9-7439-4BE5-859F-CAA284C4EADD}"/>
              </a:ext>
            </a:extLst>
          </p:cNvPr>
          <p:cNvSpPr txBox="1">
            <a:spLocks/>
          </p:cNvSpPr>
          <p:nvPr userDrawn="1"/>
        </p:nvSpPr>
        <p:spPr>
          <a:xfrm>
            <a:off x="2485694"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Tree>
    <p:extLst>
      <p:ext uri="{BB962C8B-B14F-4D97-AF65-F5344CB8AC3E}">
        <p14:creationId xmlns:p14="http://schemas.microsoft.com/office/powerpoint/2010/main" val="2866272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95325" y="1632155"/>
            <a:ext cx="5400675" cy="4465707"/>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632154"/>
            <a:ext cx="5181600" cy="4465709"/>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Slide Number Placeholder 2">
            <a:extLst>
              <a:ext uri="{FF2B5EF4-FFF2-40B4-BE49-F238E27FC236}">
                <a16:creationId xmlns:a16="http://schemas.microsoft.com/office/drawing/2014/main" id="{737BA43C-A9DE-4B8A-A0B9-7FD01591BE57}"/>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7" name="Title 1">
            <a:extLst>
              <a:ext uri="{FF2B5EF4-FFF2-40B4-BE49-F238E27FC236}">
                <a16:creationId xmlns:a16="http://schemas.microsoft.com/office/drawing/2014/main" id="{36D27CA0-323D-4E1B-BCD3-730F847E66B8}"/>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397178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95326" y="1189038"/>
            <a:ext cx="5302250" cy="823912"/>
          </a:xfrm>
          <a:prstGeom prst="rect">
            <a:avLst/>
          </a:prstGeom>
        </p:spPr>
        <p:txBody>
          <a:bodyPr anchor="b"/>
          <a:lstStyle>
            <a:lvl1pPr marL="0" indent="0">
              <a:buNone/>
              <a:defRPr sz="2400" b="1">
                <a:latin typeface="Roboto" panose="02000000000000000000" pitchFamily="2" charset="0"/>
                <a:ea typeface="Roboto" panose="020000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95326" y="2094271"/>
            <a:ext cx="5324476" cy="4119205"/>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72200" y="1189038"/>
            <a:ext cx="5183188" cy="823912"/>
          </a:xfrm>
          <a:prstGeom prst="rect">
            <a:avLst/>
          </a:prstGeom>
        </p:spPr>
        <p:txBody>
          <a:bodyPr anchor="b"/>
          <a:lstStyle>
            <a:lvl1pPr marL="0" indent="0">
              <a:buNone/>
              <a:defRPr sz="2400" b="1">
                <a:latin typeface="Roboto" panose="02000000000000000000" pitchFamily="2" charset="0"/>
                <a:ea typeface="Roboto" panose="020000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199" y="2094270"/>
            <a:ext cx="5205523" cy="4119205"/>
          </a:xfrm>
          <a:prstGeom prst="rect">
            <a:avLst/>
          </a:prstGeom>
        </p:spPr>
        <p:txBody>
          <a:bodyPr/>
          <a:lstStyle>
            <a:lvl1pPr>
              <a:defRPr>
                <a:latin typeface="Roboto" panose="02000000000000000000" pitchFamily="2" charset="0"/>
                <a:ea typeface="Roboto" panose="02000000000000000000" pitchFamily="2" charset="0"/>
                <a:cs typeface="Poppins" panose="00000500000000000000" pitchFamily="2" charset="0"/>
              </a:defRPr>
            </a:lvl1pPr>
            <a:lvl2pPr>
              <a:defRPr>
                <a:latin typeface="Roboto" panose="02000000000000000000" pitchFamily="2" charset="0"/>
                <a:ea typeface="Roboto" panose="02000000000000000000" pitchFamily="2" charset="0"/>
                <a:cs typeface="Poppins" panose="00000500000000000000" pitchFamily="2" charset="0"/>
              </a:defRPr>
            </a:lvl2pPr>
            <a:lvl3pPr>
              <a:defRPr>
                <a:latin typeface="Roboto" panose="02000000000000000000" pitchFamily="2" charset="0"/>
                <a:ea typeface="Roboto" panose="02000000000000000000" pitchFamily="2" charset="0"/>
                <a:cs typeface="Poppins" panose="00000500000000000000" pitchFamily="2" charset="0"/>
              </a:defRPr>
            </a:lvl3pPr>
            <a:lvl4pPr>
              <a:defRPr>
                <a:latin typeface="Roboto" panose="02000000000000000000" pitchFamily="2" charset="0"/>
                <a:ea typeface="Roboto" panose="02000000000000000000" pitchFamily="2" charset="0"/>
                <a:cs typeface="Poppins" panose="00000500000000000000" pitchFamily="2" charset="0"/>
              </a:defRPr>
            </a:lvl4pPr>
            <a:lvl5pPr>
              <a:defRPr>
                <a:latin typeface="Roboto" panose="02000000000000000000" pitchFamily="2" charset="0"/>
                <a:ea typeface="Roboto" panose="020000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9" name="Slide Number Placeholder 2">
            <a:extLst>
              <a:ext uri="{FF2B5EF4-FFF2-40B4-BE49-F238E27FC236}">
                <a16:creationId xmlns:a16="http://schemas.microsoft.com/office/drawing/2014/main" id="{7DCF55A2-6641-4694-B776-E8EBDD168F86}"/>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
        <p:nvSpPr>
          <p:cNvPr id="8" name="Title 1">
            <a:extLst>
              <a:ext uri="{FF2B5EF4-FFF2-40B4-BE49-F238E27FC236}">
                <a16:creationId xmlns:a16="http://schemas.microsoft.com/office/drawing/2014/main" id="{CD68A25E-B4E4-4EDB-999C-36AB6F7BFAE4}"/>
              </a:ext>
            </a:extLst>
          </p:cNvPr>
          <p:cNvSpPr>
            <a:spLocks noGrp="1"/>
          </p:cNvSpPr>
          <p:nvPr>
            <p:ph type="title"/>
          </p:nvPr>
        </p:nvSpPr>
        <p:spPr>
          <a:xfrm>
            <a:off x="695325" y="963575"/>
            <a:ext cx="10655066" cy="669926"/>
          </a:xfrm>
          <a:prstGeom prst="rect">
            <a:avLst/>
          </a:prstGeom>
        </p:spPr>
        <p:txBody>
          <a:bodyPr/>
          <a:lstStyle>
            <a:lvl1pPr>
              <a:defRPr sz="3600" b="1">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Tree>
    <p:extLst>
      <p:ext uri="{BB962C8B-B14F-4D97-AF65-F5344CB8AC3E}">
        <p14:creationId xmlns:p14="http://schemas.microsoft.com/office/powerpoint/2010/main" val="253468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1">
                <a:latin typeface="Roboto" panose="02000000000000000000" pitchFamily="2" charset="0"/>
                <a:ea typeface="Roboto" panose="02000000000000000000" pitchFamily="2" charset="0"/>
                <a:cs typeface="Poppins" panose="00000500000000000000" pitchFamily="2" charset="0"/>
              </a:defRPr>
            </a:lvl1pPr>
            <a:lvl2pPr>
              <a:defRPr sz="2800">
                <a:latin typeface="Roboto" panose="02000000000000000000" pitchFamily="2" charset="0"/>
                <a:ea typeface="Roboto" panose="02000000000000000000" pitchFamily="2" charset="0"/>
                <a:cs typeface="Poppins" panose="00000500000000000000" pitchFamily="2" charset="0"/>
              </a:defRPr>
            </a:lvl2pPr>
            <a:lvl3pPr>
              <a:defRPr sz="2400">
                <a:latin typeface="Roboto" panose="02000000000000000000" pitchFamily="2" charset="0"/>
                <a:ea typeface="Roboto" panose="02000000000000000000" pitchFamily="2" charset="0"/>
                <a:cs typeface="Poppins" panose="00000500000000000000" pitchFamily="2" charset="0"/>
              </a:defRPr>
            </a:lvl3pPr>
            <a:lvl4pPr>
              <a:defRPr sz="2000">
                <a:latin typeface="Roboto" panose="02000000000000000000" pitchFamily="2" charset="0"/>
                <a:ea typeface="Roboto" panose="02000000000000000000" pitchFamily="2" charset="0"/>
                <a:cs typeface="Poppins" panose="00000500000000000000" pitchFamily="2" charset="0"/>
              </a:defRPr>
            </a:lvl4pPr>
            <a:lvl5pPr>
              <a:defRPr sz="2000">
                <a:latin typeface="Roboto" panose="02000000000000000000" pitchFamily="2" charset="0"/>
                <a:ea typeface="Roboto" panose="02000000000000000000" pitchFamily="2" charset="0"/>
                <a:cs typeface="Poppins" panose="00000500000000000000"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Roboto" panose="02000000000000000000" pitchFamily="2" charset="0"/>
                <a:ea typeface="Roboto" panose="020000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2">
            <a:extLst>
              <a:ext uri="{FF2B5EF4-FFF2-40B4-BE49-F238E27FC236}">
                <a16:creationId xmlns:a16="http://schemas.microsoft.com/office/drawing/2014/main" id="{7579D968-90EA-43B0-A2A4-2A15438F6F1A}"/>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Tree>
    <p:extLst>
      <p:ext uri="{BB962C8B-B14F-4D97-AF65-F5344CB8AC3E}">
        <p14:creationId xmlns:p14="http://schemas.microsoft.com/office/powerpoint/2010/main" val="3794009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b="1">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Roboto" panose="02000000000000000000" pitchFamily="2" charset="0"/>
                <a:ea typeface="Roboto" panose="02000000000000000000" pitchFamily="2" charset="0"/>
                <a:cs typeface="Poppins" panose="000005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Roboto" panose="02000000000000000000" pitchFamily="2" charset="0"/>
                <a:ea typeface="Roboto" panose="02000000000000000000" pitchFamily="2" charset="0"/>
                <a:cs typeface="Poppins" panose="000005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6" name="Slide Number Placeholder 2">
            <a:extLst>
              <a:ext uri="{FF2B5EF4-FFF2-40B4-BE49-F238E27FC236}">
                <a16:creationId xmlns:a16="http://schemas.microsoft.com/office/drawing/2014/main" id="{FFEBC82C-2EFC-451D-B0DB-60EB7B8B6B4B}"/>
              </a:ext>
            </a:extLst>
          </p:cNvPr>
          <p:cNvSpPr>
            <a:spLocks noGrp="1"/>
          </p:cNvSpPr>
          <p:nvPr>
            <p:ph type="sldNum" sz="quarter" idx="10"/>
          </p:nvPr>
        </p:nvSpPr>
        <p:spPr>
          <a:xfrm>
            <a:off x="11460163" y="6438265"/>
            <a:ext cx="523875" cy="365125"/>
          </a:xfrm>
        </p:spPr>
        <p:txBody>
          <a:bodyPr/>
          <a:lstStyle>
            <a:lvl1pPr>
              <a:defRPr>
                <a:latin typeface="Roboto" panose="02000000000000000000" pitchFamily="2" charset="0"/>
                <a:ea typeface="Roboto" panose="02000000000000000000" pitchFamily="2" charset="0"/>
              </a:defRPr>
            </a:lvl1pPr>
          </a:lstStyle>
          <a:p>
            <a:fld id="{A9B67BE4-B697-4B0C-AED9-AED1985FFEB6}" type="slidenum">
              <a:rPr lang="en-CA" smtClean="0"/>
              <a:pPr/>
              <a:t>‹#›</a:t>
            </a:fld>
            <a:endParaRPr lang="en-CA" dirty="0"/>
          </a:p>
        </p:txBody>
      </p:sp>
    </p:spTree>
    <p:extLst>
      <p:ext uri="{BB962C8B-B14F-4D97-AF65-F5344CB8AC3E}">
        <p14:creationId xmlns:p14="http://schemas.microsoft.com/office/powerpoint/2010/main" val="3171290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CA96FE-1E93-4FC8-90D8-E8CB2A790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23949" y="2331628"/>
            <a:ext cx="3168053" cy="3835012"/>
          </a:xfrm>
          <a:prstGeom prst="rect">
            <a:avLst/>
          </a:prstGeom>
        </p:spPr>
      </p:pic>
      <p:sp>
        <p:nvSpPr>
          <p:cNvPr id="4" name="Title 1">
            <a:extLst>
              <a:ext uri="{FF2B5EF4-FFF2-40B4-BE49-F238E27FC236}">
                <a16:creationId xmlns:a16="http://schemas.microsoft.com/office/drawing/2014/main" id="{EBF48ED7-E4C3-4C38-988A-44EF76E99821}"/>
              </a:ext>
            </a:extLst>
          </p:cNvPr>
          <p:cNvSpPr>
            <a:spLocks noGrp="1"/>
          </p:cNvSpPr>
          <p:nvPr>
            <p:ph type="title"/>
          </p:nvPr>
        </p:nvSpPr>
        <p:spPr>
          <a:xfrm>
            <a:off x="3032636" y="3208022"/>
            <a:ext cx="5482099" cy="2320413"/>
          </a:xfrm>
          <a:prstGeom prst="rect">
            <a:avLst/>
          </a:prstGeom>
        </p:spPr>
        <p:txBody>
          <a:bodyPr/>
          <a:lstStyle>
            <a:lvl1pPr algn="l">
              <a:defRPr sz="2400" b="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r>
              <a:rPr lang="en-US" dirty="0"/>
              <a:t>Click to edit Master title style</a:t>
            </a:r>
            <a:endParaRPr lang="en-CA" dirty="0"/>
          </a:p>
        </p:txBody>
      </p:sp>
      <p:sp>
        <p:nvSpPr>
          <p:cNvPr id="6" name="Rectangle 5">
            <a:extLst>
              <a:ext uri="{FF2B5EF4-FFF2-40B4-BE49-F238E27FC236}">
                <a16:creationId xmlns:a16="http://schemas.microsoft.com/office/drawing/2014/main" id="{FD8DC086-0F08-47DA-9216-ECA703A5922B}"/>
              </a:ext>
            </a:extLst>
          </p:cNvPr>
          <p:cNvSpPr/>
          <p:nvPr userDrawn="1"/>
        </p:nvSpPr>
        <p:spPr>
          <a:xfrm>
            <a:off x="0" y="0"/>
            <a:ext cx="12192000" cy="232041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pic>
        <p:nvPicPr>
          <p:cNvPr id="7" name="Picture 6" descr="A picture containing logo&#10;&#10;Description automatically generated">
            <a:extLst>
              <a:ext uri="{FF2B5EF4-FFF2-40B4-BE49-F238E27FC236}">
                <a16:creationId xmlns:a16="http://schemas.microsoft.com/office/drawing/2014/main" id="{3055E4E4-7A12-483E-A5BB-937FC03084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3097" y="327965"/>
            <a:ext cx="1421558" cy="1842553"/>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EDD4F0ED-1C32-4CB7-9F5F-4DC52D86988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319068" y="296156"/>
            <a:ext cx="7028702" cy="1200914"/>
          </a:xfrm>
          <a:prstGeom prst="rect">
            <a:avLst/>
          </a:prstGeom>
        </p:spPr>
      </p:pic>
      <p:sp>
        <p:nvSpPr>
          <p:cNvPr id="9" name="Title 7">
            <a:extLst>
              <a:ext uri="{FF2B5EF4-FFF2-40B4-BE49-F238E27FC236}">
                <a16:creationId xmlns:a16="http://schemas.microsoft.com/office/drawing/2014/main" id="{D730730C-2E08-4398-A241-E412182B3056}"/>
              </a:ext>
            </a:extLst>
          </p:cNvPr>
          <p:cNvSpPr txBox="1">
            <a:spLocks/>
          </p:cNvSpPr>
          <p:nvPr userDrawn="1"/>
        </p:nvSpPr>
        <p:spPr>
          <a:xfrm>
            <a:off x="3319068" y="1569208"/>
            <a:ext cx="7028702" cy="659185"/>
          </a:xfrm>
          <a:prstGeom prst="rect">
            <a:avLst/>
          </a:prstGeom>
        </p:spPr>
        <p:txBody>
          <a:bodyPr>
            <a:normAutofit/>
          </a:bodyPr>
          <a:lstStyle>
            <a:lvl1pPr algn="l" defTabSz="914400" rtl="0" eaLnBrk="1" latinLnBrk="0" hangingPunct="1">
              <a:lnSpc>
                <a:spcPct val="90000"/>
              </a:lnSpc>
              <a:spcBef>
                <a:spcPct val="0"/>
              </a:spcBef>
              <a:buNone/>
              <a:defRPr sz="2400" b="0" kern="1200" cap="all" baseline="0">
                <a:solidFill>
                  <a:srgbClr val="5EC1AA"/>
                </a:solidFill>
                <a:latin typeface="Roboto" panose="02000000000000000000" pitchFamily="2" charset="0"/>
                <a:ea typeface="Roboto" panose="02000000000000000000" pitchFamily="2" charset="0"/>
                <a:cs typeface="Poppins" panose="00000500000000000000" pitchFamily="2" charset="0"/>
              </a:defRPr>
            </a:lvl1pPr>
          </a:lstStyle>
          <a:p>
            <a:pPr algn="ctr"/>
            <a:r>
              <a:rPr lang="en-US" dirty="0"/>
              <a:t>ADVANCED HR IN A WORLD DISRUPTED</a:t>
            </a:r>
          </a:p>
        </p:txBody>
      </p:sp>
      <p:sp>
        <p:nvSpPr>
          <p:cNvPr id="14" name="Rectangle 13">
            <a:extLst>
              <a:ext uri="{FF2B5EF4-FFF2-40B4-BE49-F238E27FC236}">
                <a16:creationId xmlns:a16="http://schemas.microsoft.com/office/drawing/2014/main" id="{A8F2544D-464C-447A-99D1-63AF7D9E3DB7}"/>
              </a:ext>
            </a:extLst>
          </p:cNvPr>
          <p:cNvSpPr/>
          <p:nvPr userDrawn="1"/>
        </p:nvSpPr>
        <p:spPr>
          <a:xfrm>
            <a:off x="0" y="6155886"/>
            <a:ext cx="12192000" cy="702114"/>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95311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336B00-167D-4A37-91E1-307C8F9ACFF7}"/>
              </a:ext>
            </a:extLst>
          </p:cNvPr>
          <p:cNvSpPr/>
          <p:nvPr userDrawn="1"/>
        </p:nvSpPr>
        <p:spPr>
          <a:xfrm>
            <a:off x="0" y="1"/>
            <a:ext cx="12192000" cy="845573"/>
          </a:xfrm>
          <a:prstGeom prst="rect">
            <a:avLst/>
          </a:prstGeom>
          <a:solidFill>
            <a:srgbClr val="1E28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a typeface="Roboto" panose="02000000000000000000" pitchFamily="2" charset="0"/>
            </a:endParaRPr>
          </a:p>
        </p:txBody>
      </p:sp>
      <p:sp>
        <p:nvSpPr>
          <p:cNvPr id="6" name="Slide Number Placeholder 5"/>
          <p:cNvSpPr>
            <a:spLocks noGrp="1"/>
          </p:cNvSpPr>
          <p:nvPr>
            <p:ph type="sldNum" sz="quarter" idx="4"/>
          </p:nvPr>
        </p:nvSpPr>
        <p:spPr>
          <a:xfrm>
            <a:off x="11460163" y="6438265"/>
            <a:ext cx="523875" cy="365125"/>
          </a:xfrm>
          <a:prstGeom prst="rect">
            <a:avLst/>
          </a:prstGeom>
        </p:spPr>
        <p:txBody>
          <a:bodyPr vert="horz" lIns="91440" tIns="45720" rIns="91440" bIns="45720" rtlCol="0" anchor="ctr"/>
          <a:lstStyle>
            <a:lvl1pPr algn="ctr">
              <a:defRPr sz="1100">
                <a:solidFill>
                  <a:schemeClr val="bg1"/>
                </a:solidFill>
                <a:latin typeface="Klavika Basic Bold" panose="020B0806040000020004" pitchFamily="34" charset="0"/>
              </a:defRPr>
            </a:lvl1pPr>
          </a:lstStyle>
          <a:p>
            <a:fld id="{A9B67BE4-B697-4B0C-AED9-AED1985FFEB6}" type="slidenum">
              <a:rPr lang="en-CA" smtClean="0"/>
              <a:pPr/>
              <a:t>‹#›</a:t>
            </a:fld>
            <a:endParaRPr lang="en-CA" dirty="0"/>
          </a:p>
        </p:txBody>
      </p:sp>
      <p:pic>
        <p:nvPicPr>
          <p:cNvPr id="5" name="Picture 4" descr="A picture containing shape&#10;&#10;Description automatically generated">
            <a:extLst>
              <a:ext uri="{FF2B5EF4-FFF2-40B4-BE49-F238E27FC236}">
                <a16:creationId xmlns:a16="http://schemas.microsoft.com/office/drawing/2014/main" id="{C9832CC7-267E-4592-9A9D-2486982A9EB0}"/>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r="63043" b="8183"/>
          <a:stretch/>
        </p:blipFill>
        <p:spPr>
          <a:xfrm>
            <a:off x="124378" y="6369546"/>
            <a:ext cx="523875" cy="433844"/>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65A67213-0001-4575-8D60-5B13C97EF2C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942734" y="134384"/>
            <a:ext cx="3265103" cy="557871"/>
          </a:xfrm>
          <a:prstGeom prst="rect">
            <a:avLst/>
          </a:prstGeom>
        </p:spPr>
      </p:pic>
      <p:pic>
        <p:nvPicPr>
          <p:cNvPr id="3" name="Picture 2" descr="Icon&#10;&#10;Description automatically generated">
            <a:extLst>
              <a:ext uri="{FF2B5EF4-FFF2-40B4-BE49-F238E27FC236}">
                <a16:creationId xmlns:a16="http://schemas.microsoft.com/office/drawing/2014/main" id="{D9CA91F6-12AE-4BA5-A6E5-ED0217EFB8B4}"/>
              </a:ext>
            </a:extLst>
          </p:cNvPr>
          <p:cNvPicPr>
            <a:picLocks noChangeAspect="1"/>
          </p:cNvPicPr>
          <p:nvPr userDrawn="1"/>
        </p:nvPicPr>
        <p:blipFill>
          <a:blip r:embed="rId15">
            <a:alphaModFix amt="5000"/>
            <a:extLst>
              <a:ext uri="{28A0092B-C50C-407E-A947-70E740481C1C}">
                <a14:useLocalDpi xmlns:a14="http://schemas.microsoft.com/office/drawing/2010/main"/>
              </a:ext>
            </a:extLst>
          </a:blip>
          <a:stretch>
            <a:fillRect/>
          </a:stretch>
        </p:blipFill>
        <p:spPr>
          <a:xfrm>
            <a:off x="6156960" y="958370"/>
            <a:ext cx="5047488" cy="5802094"/>
          </a:xfrm>
          <a:prstGeom prst="rect">
            <a:avLst/>
          </a:prstGeom>
        </p:spPr>
      </p:pic>
    </p:spTree>
    <p:extLst>
      <p:ext uri="{BB962C8B-B14F-4D97-AF65-F5344CB8AC3E}">
        <p14:creationId xmlns:p14="http://schemas.microsoft.com/office/powerpoint/2010/main" val="427378029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6" r:id="rId7"/>
    <p:sldLayoutId id="2147483657" r:id="rId8"/>
    <p:sldLayoutId id="2147483659" r:id="rId9"/>
    <p:sldLayoutId id="2147483660" r:id="rId10"/>
    <p:sldLayoutId id="2147483661" r:id="rId11"/>
  </p:sldLayoutIdLst>
  <p:hf hdr="0" ftr="0" dt="0"/>
  <p:txStyles>
    <p:title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19" userDrawn="1">
          <p15:clr>
            <a:srgbClr val="F26B43"/>
          </p15:clr>
        </p15:guide>
        <p15:guide id="4" pos="438" userDrawn="1">
          <p15:clr>
            <a:srgbClr val="F26B43"/>
          </p15:clr>
        </p15:guide>
        <p15:guide id="5" orient="horz" pos="3972"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4.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a:t>
            </a:fld>
            <a:endParaRPr lang="en-CA"/>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3832018"/>
            <a:ext cx="12192000" cy="1215531"/>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78249" y="3890419"/>
            <a:ext cx="11381914" cy="1077218"/>
          </a:xfrm>
          <a:prstGeom prst="rect">
            <a:avLst/>
          </a:prstGeom>
          <a:noFill/>
        </p:spPr>
        <p:txBody>
          <a:bodyPr wrap="square" rtlCol="0">
            <a:spAutoFit/>
          </a:bodyPr>
          <a:lstStyle/>
          <a:p>
            <a:r>
              <a:rPr lang="fr-CA" sz="3200" b="1">
                <a:solidFill>
                  <a:schemeClr val="bg1"/>
                </a:solidFill>
                <a:latin typeface="Century Gothic"/>
                <a:cs typeface="Century Gothic"/>
              </a:rPr>
              <a:t>Diriger avec intelligence émotionnelle et</a:t>
            </a:r>
          </a:p>
          <a:p>
            <a:r>
              <a:rPr lang="fr-CA" sz="3200" b="1">
                <a:solidFill>
                  <a:schemeClr val="bg1"/>
                </a:solidFill>
                <a:latin typeface="Century Gothic"/>
                <a:cs typeface="Century Gothic"/>
              </a:rPr>
              <a:t>Résilience en période d'incertitude</a:t>
            </a:r>
          </a:p>
        </p:txBody>
      </p:sp>
      <p:pic>
        <p:nvPicPr>
          <p:cNvPr id="7" name="Picture 6">
            <a:extLst>
              <a:ext uri="{FF2B5EF4-FFF2-40B4-BE49-F238E27FC236}">
                <a16:creationId xmlns:a16="http://schemas.microsoft.com/office/drawing/2014/main" id="{1E1678AF-C4A1-430D-8428-E502C277B808}"/>
              </a:ext>
            </a:extLst>
          </p:cNvPr>
          <p:cNvPicPr>
            <a:picLocks noChangeAspect="1"/>
          </p:cNvPicPr>
          <p:nvPr/>
        </p:nvPicPr>
        <p:blipFill>
          <a:blip r:embed="rId3"/>
          <a:stretch>
            <a:fillRect/>
          </a:stretch>
        </p:blipFill>
        <p:spPr>
          <a:xfrm>
            <a:off x="0" y="5047549"/>
            <a:ext cx="12192000" cy="1810452"/>
          </a:xfrm>
          <a:prstGeom prst="rect">
            <a:avLst/>
          </a:prstGeom>
        </p:spPr>
      </p:pic>
      <p:pic>
        <p:nvPicPr>
          <p:cNvPr id="9" name="Picture 8">
            <a:extLst>
              <a:ext uri="{FF2B5EF4-FFF2-40B4-BE49-F238E27FC236}">
                <a16:creationId xmlns:a16="http://schemas.microsoft.com/office/drawing/2014/main" id="{19727800-1EBC-4E37-A347-E5392FB83711}"/>
              </a:ext>
            </a:extLst>
          </p:cNvPr>
          <p:cNvPicPr>
            <a:picLocks noChangeAspect="1"/>
          </p:cNvPicPr>
          <p:nvPr/>
        </p:nvPicPr>
        <p:blipFill>
          <a:blip r:embed="rId3"/>
          <a:stretch>
            <a:fillRect/>
          </a:stretch>
        </p:blipFill>
        <p:spPr>
          <a:xfrm>
            <a:off x="78249" y="112132"/>
            <a:ext cx="12113750" cy="666750"/>
          </a:xfrm>
          <a:prstGeom prst="rect">
            <a:avLst/>
          </a:prstGeom>
        </p:spPr>
      </p:pic>
    </p:spTree>
    <p:extLst>
      <p:ext uri="{BB962C8B-B14F-4D97-AF65-F5344CB8AC3E}">
        <p14:creationId xmlns:p14="http://schemas.microsoft.com/office/powerpoint/2010/main" val="1302922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8712597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Rectangle 12"/>
          <p:cNvSpPr/>
          <p:nvPr/>
        </p:nvSpPr>
        <p:spPr>
          <a:xfrm>
            <a:off x="0" y="0"/>
            <a:ext cx="12192000" cy="6858000"/>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EQ-i-Model.png"/>
          <p:cNvPicPr>
            <a:picLocks noChangeAspect="1"/>
          </p:cNvPicPr>
          <p:nvPr/>
        </p:nvPicPr>
        <p:blipFill rotWithShape="1">
          <a:blip r:embed="rId4" cstate="screen">
            <a:extLst>
              <a:ext uri="{28A0092B-C50C-407E-A947-70E740481C1C}">
                <a14:useLocalDpi xmlns:a14="http://schemas.microsoft.com/office/drawing/2010/main"/>
              </a:ext>
            </a:extLst>
          </a:blip>
          <a:srcRect t="10883" b="10263"/>
          <a:stretch/>
        </p:blipFill>
        <p:spPr>
          <a:xfrm>
            <a:off x="2491929" y="151186"/>
            <a:ext cx="6825362" cy="6391243"/>
          </a:xfrm>
          <a:prstGeom prst="rect">
            <a:avLst/>
          </a:prstGeom>
        </p:spPr>
      </p:pic>
    </p:spTree>
    <p:extLst>
      <p:ext uri="{BB962C8B-B14F-4D97-AF65-F5344CB8AC3E}">
        <p14:creationId xmlns:p14="http://schemas.microsoft.com/office/powerpoint/2010/main" val="52202712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EQ-i-Model.png">
            <a:extLst>
              <a:ext uri="{FF2B5EF4-FFF2-40B4-BE49-F238E27FC236}">
                <a16:creationId xmlns:a16="http://schemas.microsoft.com/office/drawing/2014/main" id="{5E9A524F-7E54-44D1-B51B-401C817ADA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883" b="10263"/>
          <a:stretch/>
        </p:blipFill>
        <p:spPr>
          <a:xfrm>
            <a:off x="5368696" y="178294"/>
            <a:ext cx="6825362" cy="6391243"/>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F6705867-A426-478B-ADF5-2F8616D21F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0981" y="696680"/>
            <a:ext cx="4011351" cy="6161320"/>
          </a:xfrm>
          <a:prstGeom prst="rect">
            <a:avLst/>
          </a:prstGeom>
        </p:spPr>
      </p:pic>
    </p:spTree>
    <p:extLst>
      <p:ext uri="{BB962C8B-B14F-4D97-AF65-F5344CB8AC3E}">
        <p14:creationId xmlns:p14="http://schemas.microsoft.com/office/powerpoint/2010/main" val="15796569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nthony-roberts-82wJ10pX1Fw-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1999" cy="685800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487F855-32EA-49C6-82E5-415E04818DCF}"/>
              </a:ext>
            </a:extLst>
          </p:cNvPr>
          <p:cNvSpPr/>
          <p:nvPr/>
        </p:nvSpPr>
        <p:spPr>
          <a:xfrm>
            <a:off x="1" y="2069328"/>
            <a:ext cx="12191999" cy="1569612"/>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681D604-B67F-4471-A662-A544946D1013}"/>
              </a:ext>
            </a:extLst>
          </p:cNvPr>
          <p:cNvSpPr txBox="1"/>
          <p:nvPr/>
        </p:nvSpPr>
        <p:spPr>
          <a:xfrm>
            <a:off x="1724935" y="2069327"/>
            <a:ext cx="8876390" cy="2800767"/>
          </a:xfrm>
          <a:prstGeom prst="rect">
            <a:avLst/>
          </a:prstGeom>
          <a:noFill/>
        </p:spPr>
        <p:txBody>
          <a:bodyPr wrap="square" rtlCol="0">
            <a:spAutoFit/>
          </a:bodyPr>
          <a:lstStyle/>
          <a:p>
            <a:pPr marL="742950" indent="-742950">
              <a:buFont typeface="+mj-lt"/>
              <a:buAutoNum type="arabicPeriod"/>
            </a:pPr>
            <a:r>
              <a:rPr lang="fr-CA" sz="4400" dirty="0">
                <a:solidFill>
                  <a:schemeClr val="bg1"/>
                </a:solidFill>
                <a:latin typeface="Century Gothic"/>
                <a:cs typeface="Century Gothic"/>
              </a:rPr>
              <a:t>Quelle est la paire de déséquilibre?</a:t>
            </a:r>
          </a:p>
          <a:p>
            <a:pPr marL="742950" indent="-742950">
              <a:buFont typeface="+mj-lt"/>
              <a:buAutoNum type="arabicPeriod"/>
            </a:pPr>
            <a:r>
              <a:rPr lang="fr-CA" sz="4400" dirty="0">
                <a:solidFill>
                  <a:schemeClr val="bg1"/>
                </a:solidFill>
                <a:latin typeface="Century Gothic"/>
                <a:cs typeface="Century Gothic"/>
              </a:rPr>
              <a:t>Quel est l'impact sur l’organisation?</a:t>
            </a:r>
          </a:p>
        </p:txBody>
      </p:sp>
    </p:spTree>
    <p:extLst>
      <p:ext uri="{BB962C8B-B14F-4D97-AF65-F5344CB8AC3E}">
        <p14:creationId xmlns:p14="http://schemas.microsoft.com/office/powerpoint/2010/main" val="116956808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2821AAE-1EB7-49E8-AD60-5030120738C3}"/>
              </a:ext>
            </a:extLst>
          </p:cNvPr>
          <p:cNvSpPr/>
          <p:nvPr/>
        </p:nvSpPr>
        <p:spPr>
          <a:xfrm>
            <a:off x="9627" y="2598822"/>
            <a:ext cx="4620125" cy="39131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D53B80F-210C-48A5-BD2C-61EECB418648}"/>
              </a:ext>
            </a:extLst>
          </p:cNvPr>
          <p:cNvSpPr/>
          <p:nvPr/>
        </p:nvSpPr>
        <p:spPr>
          <a:xfrm>
            <a:off x="470035" y="3959324"/>
            <a:ext cx="3091312" cy="39131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B5C6BF9C-6F2D-4101-9493-C26BC30643D2}"/>
              </a:ext>
            </a:extLst>
          </p:cNvPr>
          <p:cNvSpPr/>
          <p:nvPr/>
        </p:nvSpPr>
        <p:spPr>
          <a:xfrm rot="10800000">
            <a:off x="298001" y="2280163"/>
            <a:ext cx="636998" cy="788542"/>
          </a:xfrm>
          <a:prstGeom prst="downArrow">
            <a:avLst/>
          </a:prstGeom>
          <a:solidFill>
            <a:srgbClr val="5EC1A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19" name="Arrow: Down 18">
            <a:extLst>
              <a:ext uri="{FF2B5EF4-FFF2-40B4-BE49-F238E27FC236}">
                <a16:creationId xmlns:a16="http://schemas.microsoft.com/office/drawing/2014/main" id="{24E6C50D-99CC-4A0D-895B-8CDC8D237B1A}"/>
              </a:ext>
            </a:extLst>
          </p:cNvPr>
          <p:cNvSpPr/>
          <p:nvPr/>
        </p:nvSpPr>
        <p:spPr>
          <a:xfrm>
            <a:off x="296445" y="3867868"/>
            <a:ext cx="636998" cy="788542"/>
          </a:xfrm>
          <a:prstGeom prst="downArrow">
            <a:avLst/>
          </a:prstGeom>
          <a:solidFill>
            <a:srgbClr val="5EC1A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FF00"/>
              </a:highlight>
            </a:endParaRPr>
          </a:p>
        </p:txBody>
      </p:sp>
      <p:sp>
        <p:nvSpPr>
          <p:cNvPr id="22" name="TextBox 21">
            <a:extLst>
              <a:ext uri="{FF2B5EF4-FFF2-40B4-BE49-F238E27FC236}">
                <a16:creationId xmlns:a16="http://schemas.microsoft.com/office/drawing/2014/main" id="{BE85ECCA-17F5-46DA-A950-0DED76B3B1E5}"/>
              </a:ext>
            </a:extLst>
          </p:cNvPr>
          <p:cNvSpPr txBox="1"/>
          <p:nvPr/>
        </p:nvSpPr>
        <p:spPr>
          <a:xfrm>
            <a:off x="1068563" y="2393177"/>
            <a:ext cx="3782570" cy="2123658"/>
          </a:xfrm>
          <a:prstGeom prst="rect">
            <a:avLst/>
          </a:prstGeom>
          <a:noFill/>
        </p:spPr>
        <p:txBody>
          <a:bodyPr wrap="square" rtlCol="0">
            <a:spAutoFit/>
          </a:bodyPr>
          <a:lstStyle/>
          <a:p>
            <a:r>
              <a:rPr lang="fr-CA" sz="4400">
                <a:solidFill>
                  <a:schemeClr val="bg1"/>
                </a:solidFill>
                <a:latin typeface="Century Gothic"/>
                <a:cs typeface="Century Gothic"/>
              </a:rPr>
              <a:t>Assertivité</a:t>
            </a:r>
          </a:p>
          <a:p>
            <a:endParaRPr lang="en-US" sz="4400" dirty="0">
              <a:solidFill>
                <a:srgbClr val="FFFF00"/>
              </a:solidFill>
              <a:latin typeface="Century Gothic"/>
              <a:cs typeface="Century Gothic"/>
            </a:endParaRPr>
          </a:p>
          <a:p>
            <a:r>
              <a:rPr lang="fr-CA" sz="4400">
                <a:solidFill>
                  <a:schemeClr val="bg1"/>
                </a:solidFill>
                <a:latin typeface="Century Gothic"/>
                <a:cs typeface="Century Gothic"/>
              </a:rPr>
              <a:t>Empathie</a:t>
            </a:r>
          </a:p>
        </p:txBody>
      </p:sp>
      <p:pic>
        <p:nvPicPr>
          <p:cNvPr id="14" name="Picture 13" descr="A picture containing person&#10;&#10;Description automatically generated">
            <a:extLst>
              <a:ext uri="{FF2B5EF4-FFF2-40B4-BE49-F238E27FC236}">
                <a16:creationId xmlns:a16="http://schemas.microsoft.com/office/drawing/2014/main" id="{D7F3B651-FA86-497D-8CC9-43998A07AC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5193" y="696680"/>
            <a:ext cx="4011351" cy="6161320"/>
          </a:xfrm>
          <a:prstGeom prst="rect">
            <a:avLst/>
          </a:prstGeom>
        </p:spPr>
      </p:pic>
    </p:spTree>
    <p:extLst>
      <p:ext uri="{BB962C8B-B14F-4D97-AF65-F5344CB8AC3E}">
        <p14:creationId xmlns:p14="http://schemas.microsoft.com/office/powerpoint/2010/main" val="26345738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14</a:t>
            </a:fld>
            <a:endParaRPr lang="en-CA"/>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0" y="988516"/>
            <a:ext cx="7337601" cy="5632311"/>
          </a:xfrm>
          <a:prstGeom prst="rect">
            <a:avLst/>
          </a:prstGeom>
          <a:noFill/>
        </p:spPr>
        <p:txBody>
          <a:bodyPr wrap="square" rtlCol="0">
            <a:spAutoFit/>
          </a:bodyPr>
          <a:lstStyle/>
          <a:p>
            <a:r>
              <a:rPr lang="fr-CA" sz="4000" dirty="0">
                <a:solidFill>
                  <a:schemeClr val="bg1"/>
                </a:solidFill>
                <a:latin typeface="Century Gothic"/>
                <a:cs typeface="Century Gothic"/>
              </a:rPr>
              <a:t>Flexibilité</a:t>
            </a:r>
          </a:p>
          <a:p>
            <a:r>
              <a:rPr lang="fr-CA" sz="4000" dirty="0">
                <a:solidFill>
                  <a:schemeClr val="bg1"/>
                </a:solidFill>
                <a:latin typeface="Century Gothic"/>
                <a:cs typeface="Century Gothic"/>
              </a:rPr>
              <a:t>Empathie</a:t>
            </a:r>
          </a:p>
          <a:p>
            <a:r>
              <a:rPr lang="fr-CA" sz="4000" dirty="0">
                <a:solidFill>
                  <a:schemeClr val="bg1"/>
                </a:solidFill>
                <a:latin typeface="Century Gothic"/>
                <a:cs typeface="Century Gothic"/>
              </a:rPr>
              <a:t>Optimisme</a:t>
            </a:r>
          </a:p>
          <a:p>
            <a:r>
              <a:rPr lang="fr-CA" sz="4000" dirty="0">
                <a:solidFill>
                  <a:schemeClr val="bg1"/>
                </a:solidFill>
                <a:latin typeface="Century Gothic"/>
                <a:cs typeface="Century Gothic"/>
              </a:rPr>
              <a:t>Confiance</a:t>
            </a:r>
          </a:p>
          <a:p>
            <a:r>
              <a:rPr lang="fr-CA" sz="4000" dirty="0">
                <a:solidFill>
                  <a:schemeClr val="bg1"/>
                </a:solidFill>
                <a:latin typeface="Century Gothic"/>
                <a:cs typeface="Century Gothic"/>
              </a:rPr>
              <a:t>Assertivité</a:t>
            </a:r>
          </a:p>
          <a:p>
            <a:r>
              <a:rPr lang="fr-CA" sz="4000" dirty="0">
                <a:solidFill>
                  <a:srgbClr val="5EC1AA"/>
                </a:solidFill>
                <a:latin typeface="Century Gothic"/>
                <a:cs typeface="Century Gothic"/>
              </a:rPr>
              <a:t>Conscience de soi</a:t>
            </a:r>
          </a:p>
          <a:p>
            <a:r>
              <a:rPr lang="fr-CA" sz="4000" dirty="0">
                <a:solidFill>
                  <a:schemeClr val="bg1"/>
                </a:solidFill>
                <a:latin typeface="Century Gothic"/>
                <a:cs typeface="Century Gothic"/>
              </a:rPr>
              <a:t>Tolérance au stress</a:t>
            </a:r>
          </a:p>
          <a:p>
            <a:r>
              <a:rPr lang="fr-CA" sz="4000" dirty="0">
                <a:solidFill>
                  <a:schemeClr val="bg1"/>
                </a:solidFill>
                <a:latin typeface="Century Gothic"/>
                <a:cs typeface="Century Gothic"/>
              </a:rPr>
              <a:t>Résolution de problèmes</a:t>
            </a:r>
          </a:p>
          <a:p>
            <a:r>
              <a:rPr lang="fr-CA" sz="4000" dirty="0">
                <a:solidFill>
                  <a:schemeClr val="bg1"/>
                </a:solidFill>
                <a:latin typeface="Century Gothic"/>
                <a:cs typeface="Century Gothic"/>
              </a:rPr>
              <a:t>Compétences relationnelles</a:t>
            </a:r>
          </a:p>
        </p:txBody>
      </p:sp>
      <p:pic>
        <p:nvPicPr>
          <p:cNvPr id="6" name="Picture 5">
            <a:extLst>
              <a:ext uri="{FF2B5EF4-FFF2-40B4-BE49-F238E27FC236}">
                <a16:creationId xmlns:a16="http://schemas.microsoft.com/office/drawing/2014/main" id="{1D4EEBCC-47C5-4961-BC7A-FD95908A238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35615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15</a:t>
            </a:fld>
            <a:endParaRPr lang="en-CA"/>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1" y="988516"/>
            <a:ext cx="7306304" cy="5632311"/>
          </a:xfrm>
          <a:prstGeom prst="rect">
            <a:avLst/>
          </a:prstGeom>
          <a:noFill/>
        </p:spPr>
        <p:txBody>
          <a:bodyPr wrap="square" rtlCol="0">
            <a:spAutoFit/>
          </a:bodyPr>
          <a:lstStyle/>
          <a:p>
            <a:r>
              <a:rPr lang="fr-CA" sz="4000" dirty="0">
                <a:solidFill>
                  <a:schemeClr val="bg1"/>
                </a:solidFill>
                <a:latin typeface="Century Gothic"/>
                <a:cs typeface="Century Gothic"/>
              </a:rPr>
              <a:t>Flexibilité</a:t>
            </a:r>
          </a:p>
          <a:p>
            <a:r>
              <a:rPr lang="fr-CA" sz="4000" dirty="0">
                <a:solidFill>
                  <a:schemeClr val="bg1"/>
                </a:solidFill>
                <a:latin typeface="Century Gothic"/>
                <a:cs typeface="Century Gothic"/>
              </a:rPr>
              <a:t>Empathie</a:t>
            </a:r>
          </a:p>
          <a:p>
            <a:r>
              <a:rPr lang="fr-CA" sz="4000" dirty="0">
                <a:solidFill>
                  <a:schemeClr val="bg1"/>
                </a:solidFill>
                <a:latin typeface="Century Gothic"/>
                <a:cs typeface="Century Gothic"/>
              </a:rPr>
              <a:t>Optimisme</a:t>
            </a:r>
          </a:p>
          <a:p>
            <a:r>
              <a:rPr lang="fr-CA" sz="4000" dirty="0">
                <a:solidFill>
                  <a:schemeClr val="bg1"/>
                </a:solidFill>
                <a:latin typeface="Century Gothic"/>
                <a:cs typeface="Century Gothic"/>
              </a:rPr>
              <a:t>Confiance</a:t>
            </a:r>
          </a:p>
          <a:p>
            <a:r>
              <a:rPr lang="fr-CA" sz="4000" dirty="0">
                <a:solidFill>
                  <a:schemeClr val="bg1"/>
                </a:solidFill>
                <a:latin typeface="Century Gothic"/>
                <a:cs typeface="Century Gothic"/>
              </a:rPr>
              <a:t>Assertivité</a:t>
            </a:r>
          </a:p>
          <a:p>
            <a:r>
              <a:rPr lang="fr-CA" sz="4000" dirty="0">
                <a:solidFill>
                  <a:schemeClr val="bg1"/>
                </a:solidFill>
                <a:latin typeface="Century Gothic"/>
                <a:cs typeface="Century Gothic"/>
              </a:rPr>
              <a:t>Conscience de soi</a:t>
            </a:r>
          </a:p>
          <a:p>
            <a:r>
              <a:rPr lang="fr-CA" sz="4000" dirty="0">
                <a:solidFill>
                  <a:srgbClr val="5EC1AA"/>
                </a:solidFill>
                <a:latin typeface="Century Gothic"/>
                <a:cs typeface="Century Gothic"/>
              </a:rPr>
              <a:t>Tolérance au stress</a:t>
            </a:r>
          </a:p>
          <a:p>
            <a:r>
              <a:rPr lang="fr-CA" sz="4000" dirty="0">
                <a:solidFill>
                  <a:schemeClr val="bg1"/>
                </a:solidFill>
                <a:latin typeface="Century Gothic"/>
                <a:cs typeface="Century Gothic"/>
              </a:rPr>
              <a:t>Résolution de problèmes</a:t>
            </a:r>
          </a:p>
          <a:p>
            <a:r>
              <a:rPr lang="fr-CA" sz="4000" dirty="0">
                <a:solidFill>
                  <a:schemeClr val="bg1"/>
                </a:solidFill>
                <a:latin typeface="Century Gothic"/>
                <a:cs typeface="Century Gothic"/>
              </a:rPr>
              <a:t>Compétences relationnelles</a:t>
            </a:r>
          </a:p>
        </p:txBody>
      </p:sp>
      <p:pic>
        <p:nvPicPr>
          <p:cNvPr id="6" name="Picture 5">
            <a:extLst>
              <a:ext uri="{FF2B5EF4-FFF2-40B4-BE49-F238E27FC236}">
                <a16:creationId xmlns:a16="http://schemas.microsoft.com/office/drawing/2014/main" id="{1D4EEBCC-47C5-4961-BC7A-FD95908A238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01032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16</a:t>
            </a:fld>
            <a:endParaRPr lang="en-CA"/>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256066" y="2363100"/>
            <a:ext cx="11679867" cy="1323439"/>
          </a:xfrm>
          <a:prstGeom prst="rect">
            <a:avLst/>
          </a:prstGeom>
          <a:noFill/>
        </p:spPr>
        <p:txBody>
          <a:bodyPr wrap="square" rtlCol="0">
            <a:spAutoFit/>
          </a:bodyPr>
          <a:lstStyle/>
          <a:p>
            <a:r>
              <a:rPr lang="fr-CA" sz="4000">
                <a:solidFill>
                  <a:schemeClr val="bg1"/>
                </a:solidFill>
                <a:latin typeface="Century Gothic"/>
                <a:cs typeface="Century Gothic"/>
              </a:rPr>
              <a:t>Comment la </a:t>
            </a:r>
            <a:r>
              <a:rPr lang="fr-CA" sz="4000">
                <a:solidFill>
                  <a:srgbClr val="5EC1AA"/>
                </a:solidFill>
                <a:latin typeface="Century Gothic"/>
                <a:cs typeface="Century Gothic"/>
              </a:rPr>
              <a:t>résilience</a:t>
            </a:r>
            <a:r>
              <a:rPr lang="fr-CA" sz="4000">
                <a:solidFill>
                  <a:schemeClr val="bg1"/>
                </a:solidFill>
                <a:latin typeface="Century Gothic"/>
                <a:cs typeface="Century Gothic"/>
              </a:rPr>
              <a:t> s'applique-t-elle </a:t>
            </a:r>
          </a:p>
          <a:p>
            <a:r>
              <a:rPr lang="fr-CA" sz="4000">
                <a:solidFill>
                  <a:schemeClr val="bg1"/>
                </a:solidFill>
                <a:latin typeface="Century Gothic"/>
                <a:cs typeface="Century Gothic"/>
              </a:rPr>
              <a:t>à notre environnement actuel?</a:t>
            </a:r>
          </a:p>
        </p:txBody>
      </p:sp>
      <p:pic>
        <p:nvPicPr>
          <p:cNvPr id="6" name="Picture 5">
            <a:extLst>
              <a:ext uri="{FF2B5EF4-FFF2-40B4-BE49-F238E27FC236}">
                <a16:creationId xmlns:a16="http://schemas.microsoft.com/office/drawing/2014/main" id="{5C06FD08-33C6-48B9-8ACF-50F5C4122BD1}"/>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88529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25EDCD7-0307-4187-928C-945C59C20977}"/>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17</a:t>
            </a:fld>
            <a:endParaRPr lang="en-CA"/>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fr-CA">
                <a:solidFill>
                  <a:srgbClr val="5EC1AA"/>
                </a:solidFill>
              </a:rPr>
              <a:t>PARTIE 2</a:t>
            </a:r>
            <a:r>
              <a:rPr lang="fr-CA">
                <a:solidFill>
                  <a:schemeClr val="bg1"/>
                </a:solidFill>
              </a:rPr>
              <a:t>  Comprendre notre état actuel</a:t>
            </a:r>
          </a:p>
        </p:txBody>
      </p:sp>
      <p:pic>
        <p:nvPicPr>
          <p:cNvPr id="7" name="Picture 6">
            <a:extLst>
              <a:ext uri="{FF2B5EF4-FFF2-40B4-BE49-F238E27FC236}">
                <a16:creationId xmlns:a16="http://schemas.microsoft.com/office/drawing/2014/main" id="{41A9CB36-356D-4CD2-889F-2F1D1B844C1E}"/>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79247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18</a:t>
            </a:fld>
            <a:endParaRPr lang="en-CA"/>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398"/>
            <a:ext cx="12192000" cy="6020602"/>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837398"/>
            <a:ext cx="12192000" cy="6020602"/>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FA9A08-FE01-419B-8238-58136349054F}"/>
              </a:ext>
            </a:extLst>
          </p:cNvPr>
          <p:cNvSpPr txBox="1"/>
          <p:nvPr/>
        </p:nvSpPr>
        <p:spPr>
          <a:xfrm>
            <a:off x="691116" y="2841626"/>
            <a:ext cx="11100391" cy="1077218"/>
          </a:xfrm>
          <a:prstGeom prst="rect">
            <a:avLst/>
          </a:prstGeom>
          <a:noFill/>
        </p:spPr>
        <p:txBody>
          <a:bodyPr wrap="square" rtlCol="0">
            <a:spAutoFit/>
          </a:bodyPr>
          <a:lstStyle/>
          <a:p>
            <a:r>
              <a:rPr lang="fr-CA" sz="4400" dirty="0">
                <a:solidFill>
                  <a:schemeClr val="bg1"/>
                </a:solidFill>
                <a:latin typeface="Century Gothic"/>
                <a:cs typeface="Century Gothic"/>
              </a:rPr>
              <a:t>Le </a:t>
            </a:r>
            <a:r>
              <a:rPr lang="fr-CA" sz="4400" dirty="0">
                <a:solidFill>
                  <a:srgbClr val="5EC1AA"/>
                </a:solidFill>
                <a:latin typeface="Century Gothic"/>
                <a:cs typeface="Century Gothic"/>
              </a:rPr>
              <a:t>monde moderne</a:t>
            </a:r>
          </a:p>
          <a:p>
            <a:endParaRPr lang="en-CA" sz="2000" i="1" dirty="0">
              <a:solidFill>
                <a:schemeClr val="bg1"/>
              </a:solidFill>
              <a:latin typeface="Century Gothic"/>
              <a:cs typeface="Century Gothic"/>
            </a:endParaRPr>
          </a:p>
        </p:txBody>
      </p:sp>
      <p:pic>
        <p:nvPicPr>
          <p:cNvPr id="9" name="Picture 8">
            <a:extLst>
              <a:ext uri="{FF2B5EF4-FFF2-40B4-BE49-F238E27FC236}">
                <a16:creationId xmlns:a16="http://schemas.microsoft.com/office/drawing/2014/main" id="{7C17B652-1D1A-43DC-BD6D-BAC09AEE599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46092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19</a:t>
            </a:fld>
            <a:endParaRPr lang="en-CA"/>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398"/>
            <a:ext cx="12192000" cy="6020602"/>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837398"/>
            <a:ext cx="12192000" cy="6020602"/>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1FA9A08-FE01-419B-8238-58136349054F}"/>
              </a:ext>
            </a:extLst>
          </p:cNvPr>
          <p:cNvSpPr txBox="1"/>
          <p:nvPr/>
        </p:nvSpPr>
        <p:spPr>
          <a:xfrm>
            <a:off x="691116" y="2841626"/>
            <a:ext cx="11100391" cy="2431435"/>
          </a:xfrm>
          <a:prstGeom prst="rect">
            <a:avLst/>
          </a:prstGeom>
          <a:noFill/>
        </p:spPr>
        <p:txBody>
          <a:bodyPr wrap="square" rtlCol="0">
            <a:spAutoFit/>
          </a:bodyPr>
          <a:lstStyle/>
          <a:p>
            <a:r>
              <a:rPr lang="fr-CA" sz="4400" dirty="0">
                <a:solidFill>
                  <a:schemeClr val="bg1"/>
                </a:solidFill>
                <a:latin typeface="Century Gothic"/>
                <a:cs typeface="Century Gothic"/>
              </a:rPr>
              <a:t>Quelle est la réalité actuelle concernant la façon dont </a:t>
            </a:r>
          </a:p>
          <a:p>
            <a:r>
              <a:rPr lang="fr-CA" sz="4400" dirty="0">
                <a:solidFill>
                  <a:schemeClr val="bg1"/>
                </a:solidFill>
                <a:latin typeface="Century Gothic"/>
                <a:cs typeface="Century Gothic"/>
              </a:rPr>
              <a:t>nous vivons le </a:t>
            </a:r>
            <a:r>
              <a:rPr lang="fr-CA" sz="4400" dirty="0">
                <a:solidFill>
                  <a:srgbClr val="5EC1AA"/>
                </a:solidFill>
                <a:latin typeface="Century Gothic"/>
                <a:cs typeface="Century Gothic"/>
              </a:rPr>
              <a:t>stress</a:t>
            </a:r>
            <a:r>
              <a:rPr lang="fr-CA" sz="4400" dirty="0">
                <a:solidFill>
                  <a:schemeClr val="bg1"/>
                </a:solidFill>
                <a:latin typeface="Century Gothic"/>
                <a:cs typeface="Century Gothic"/>
              </a:rPr>
              <a:t> aujourd'hui?</a:t>
            </a:r>
          </a:p>
          <a:p>
            <a:endParaRPr lang="en-CA" sz="2000" i="1" dirty="0">
              <a:solidFill>
                <a:schemeClr val="bg1"/>
              </a:solidFill>
              <a:latin typeface="Century Gothic"/>
              <a:cs typeface="Century Gothic"/>
            </a:endParaRPr>
          </a:p>
        </p:txBody>
      </p:sp>
      <p:pic>
        <p:nvPicPr>
          <p:cNvPr id="9" name="Picture 8">
            <a:extLst>
              <a:ext uri="{FF2B5EF4-FFF2-40B4-BE49-F238E27FC236}">
                <a16:creationId xmlns:a16="http://schemas.microsoft.com/office/drawing/2014/main" id="{E6E478FB-6FE9-4464-B1AC-CE34DCFB5092}"/>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9264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a:t>
            </a:fld>
            <a:endParaRPr lang="en-CA"/>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602476" y="1570730"/>
            <a:ext cx="11275199" cy="4031873"/>
          </a:xfrm>
          <a:prstGeom prst="rect">
            <a:avLst/>
          </a:prstGeom>
          <a:noFill/>
        </p:spPr>
        <p:txBody>
          <a:bodyPr wrap="square" rtlCol="0">
            <a:spAutoFit/>
          </a:bodyPr>
          <a:lstStyle/>
          <a:p>
            <a:r>
              <a:rPr lang="fr-CA" sz="3200" dirty="0">
                <a:solidFill>
                  <a:schemeClr val="bg1"/>
                </a:solidFill>
                <a:latin typeface="Century Gothic"/>
                <a:cs typeface="Century Gothic"/>
              </a:rPr>
              <a:t>Ordre du jour</a:t>
            </a:r>
          </a:p>
          <a:p>
            <a:endParaRPr lang="en-US" sz="3200" dirty="0">
              <a:solidFill>
                <a:schemeClr val="bg1"/>
              </a:solidFill>
              <a:latin typeface="Century Gothic"/>
              <a:cs typeface="Century Gothic"/>
            </a:endParaRPr>
          </a:p>
          <a:p>
            <a:r>
              <a:rPr lang="fr-CA" sz="3200" dirty="0">
                <a:solidFill>
                  <a:srgbClr val="5EC1AA"/>
                </a:solidFill>
                <a:latin typeface="Century Gothic"/>
                <a:cs typeface="Century Gothic"/>
              </a:rPr>
              <a:t>PARTIE 1</a:t>
            </a:r>
            <a:r>
              <a:rPr lang="fr-CA" sz="3200" dirty="0">
                <a:solidFill>
                  <a:schemeClr val="bg1"/>
                </a:solidFill>
                <a:latin typeface="Century Gothic"/>
                <a:cs typeface="Century Gothic"/>
              </a:rPr>
              <a:t>  Introduction à l'intelligence émotionnelle</a:t>
            </a:r>
          </a:p>
          <a:p>
            <a:r>
              <a:rPr lang="fr-CA" sz="3200" dirty="0">
                <a:solidFill>
                  <a:srgbClr val="5EC1AA"/>
                </a:solidFill>
                <a:latin typeface="Century Gothic"/>
                <a:cs typeface="Century Gothic"/>
              </a:rPr>
              <a:t>PARTIE 2</a:t>
            </a:r>
            <a:r>
              <a:rPr lang="fr-CA" sz="3200" dirty="0">
                <a:solidFill>
                  <a:schemeClr val="bg1"/>
                </a:solidFill>
                <a:latin typeface="Century Gothic"/>
                <a:cs typeface="Century Gothic"/>
              </a:rPr>
              <a:t>  Comprendre notre environnement actuel</a:t>
            </a:r>
          </a:p>
          <a:p>
            <a:r>
              <a:rPr lang="fr-CA" sz="3200" dirty="0">
                <a:solidFill>
                  <a:srgbClr val="5EC1AA"/>
                </a:solidFill>
                <a:latin typeface="Century Gothic"/>
                <a:cs typeface="Century Gothic"/>
              </a:rPr>
              <a:t>PARTIE 3</a:t>
            </a:r>
            <a:r>
              <a:rPr lang="fr-CA" sz="3200" dirty="0">
                <a:solidFill>
                  <a:schemeClr val="bg1"/>
                </a:solidFill>
                <a:latin typeface="Century Gothic"/>
                <a:cs typeface="Century Gothic"/>
              </a:rPr>
              <a:t>  Introduction à la résilience émotionnelle</a:t>
            </a:r>
          </a:p>
          <a:p>
            <a:r>
              <a:rPr lang="fr-CA" sz="3200" dirty="0">
                <a:solidFill>
                  <a:srgbClr val="5EC1AA"/>
                </a:solidFill>
                <a:latin typeface="Century Gothic"/>
                <a:cs typeface="Century Gothic"/>
              </a:rPr>
              <a:t>PARTIE 4</a:t>
            </a:r>
            <a:r>
              <a:rPr lang="fr-CA" sz="3200" dirty="0">
                <a:solidFill>
                  <a:schemeClr val="bg1"/>
                </a:solidFill>
                <a:latin typeface="Century Gothic"/>
                <a:cs typeface="Century Gothic"/>
              </a:rPr>
              <a:t>  Stratégie pour améliorer l'intelligence                émotionnelle</a:t>
            </a:r>
          </a:p>
          <a:p>
            <a:endParaRPr lang="en-US" sz="3200" dirty="0">
              <a:solidFill>
                <a:schemeClr val="bg1"/>
              </a:solidFill>
              <a:latin typeface="Century Gothic"/>
              <a:cs typeface="Century Gothic"/>
            </a:endParaRPr>
          </a:p>
        </p:txBody>
      </p:sp>
      <p:pic>
        <p:nvPicPr>
          <p:cNvPr id="7" name="Picture 6">
            <a:extLst>
              <a:ext uri="{FF2B5EF4-FFF2-40B4-BE49-F238E27FC236}">
                <a16:creationId xmlns:a16="http://schemas.microsoft.com/office/drawing/2014/main" id="{7E929AB3-B7B8-4541-9509-F58FD938E087}"/>
              </a:ext>
            </a:extLst>
          </p:cNvPr>
          <p:cNvPicPr>
            <a:picLocks noChangeAspect="1"/>
          </p:cNvPicPr>
          <p:nvPr/>
        </p:nvPicPr>
        <p:blipFill>
          <a:blip r:embed="rId3"/>
          <a:stretch>
            <a:fillRect/>
          </a:stretch>
        </p:blipFill>
        <p:spPr>
          <a:xfrm>
            <a:off x="161925" y="91380"/>
            <a:ext cx="12030075" cy="666750"/>
          </a:xfrm>
          <a:prstGeom prst="rect">
            <a:avLst/>
          </a:prstGeom>
        </p:spPr>
      </p:pic>
      <p:pic>
        <p:nvPicPr>
          <p:cNvPr id="8" name="Picture 7">
            <a:extLst>
              <a:ext uri="{FF2B5EF4-FFF2-40B4-BE49-F238E27FC236}">
                <a16:creationId xmlns:a16="http://schemas.microsoft.com/office/drawing/2014/main" id="{1406D5BE-9D48-40B6-A61A-03575C000095}"/>
              </a:ext>
            </a:extLst>
          </p:cNvPr>
          <p:cNvPicPr>
            <a:picLocks noChangeAspect="1"/>
          </p:cNvPicPr>
          <p:nvPr/>
        </p:nvPicPr>
        <p:blipFill>
          <a:blip r:embed="rId3"/>
          <a:stretch>
            <a:fillRect/>
          </a:stretch>
        </p:blipFill>
        <p:spPr>
          <a:xfrm>
            <a:off x="0" y="5047549"/>
            <a:ext cx="12192000" cy="1810452"/>
          </a:xfrm>
          <a:prstGeom prst="rect">
            <a:avLst/>
          </a:prstGeom>
        </p:spPr>
      </p:pic>
    </p:spTree>
    <p:extLst>
      <p:ext uri="{BB962C8B-B14F-4D97-AF65-F5344CB8AC3E}">
        <p14:creationId xmlns:p14="http://schemas.microsoft.com/office/powerpoint/2010/main" val="300911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20</a:t>
            </a:fld>
            <a:endParaRPr lang="en-CA"/>
          </a:p>
        </p:txBody>
      </p:sp>
      <p:pic>
        <p:nvPicPr>
          <p:cNvPr id="6" name="Picture 5" descr="chuttersnap-T5H17wB55VY-unsplash.jpg">
            <a:extLst>
              <a:ext uri="{FF2B5EF4-FFF2-40B4-BE49-F238E27FC236}">
                <a16:creationId xmlns:a16="http://schemas.microsoft.com/office/drawing/2014/main" id="{84393391-7790-4CF3-A063-50DBED9DB1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47023"/>
            <a:ext cx="12192000" cy="6010977"/>
          </a:xfrm>
          <a:prstGeom prst="rect">
            <a:avLst/>
          </a:prstGeom>
        </p:spPr>
      </p:pic>
      <p:sp>
        <p:nvSpPr>
          <p:cNvPr id="7" name="Rectangle 6">
            <a:extLst>
              <a:ext uri="{FF2B5EF4-FFF2-40B4-BE49-F238E27FC236}">
                <a16:creationId xmlns:a16="http://schemas.microsoft.com/office/drawing/2014/main" id="{A48A72D7-3359-4B98-BB50-E3BEBEBCAD6B}"/>
              </a:ext>
            </a:extLst>
          </p:cNvPr>
          <p:cNvSpPr/>
          <p:nvPr/>
        </p:nvSpPr>
        <p:spPr>
          <a:xfrm>
            <a:off x="0" y="847023"/>
            <a:ext cx="12192000" cy="6010977"/>
          </a:xfrm>
          <a:prstGeom prst="rect">
            <a:avLst/>
          </a:prstGeom>
          <a:solidFill>
            <a:srgbClr val="00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9B7FCCC-0772-4D0B-A971-066B288A3DBF}"/>
              </a:ext>
            </a:extLst>
          </p:cNvPr>
          <p:cNvSpPr txBox="1"/>
          <p:nvPr/>
        </p:nvSpPr>
        <p:spPr>
          <a:xfrm>
            <a:off x="527081" y="1241777"/>
            <a:ext cx="11096010" cy="5693866"/>
          </a:xfrm>
          <a:prstGeom prst="rect">
            <a:avLst/>
          </a:prstGeom>
          <a:noFill/>
        </p:spPr>
        <p:txBody>
          <a:bodyPr wrap="square" rtlCol="0">
            <a:spAutoFit/>
          </a:bodyPr>
          <a:lstStyle/>
          <a:p>
            <a:r>
              <a:rPr lang="fr-CA" sz="3600" dirty="0">
                <a:solidFill>
                  <a:srgbClr val="5EC1AA"/>
                </a:solidFill>
                <a:latin typeface="Century Gothic"/>
                <a:cs typeface="Century Gothic"/>
              </a:rPr>
              <a:t>52 % </a:t>
            </a:r>
            <a:r>
              <a:rPr lang="fr-CA" sz="3600" dirty="0">
                <a:solidFill>
                  <a:schemeClr val="bg1"/>
                </a:solidFill>
                <a:latin typeface="Century Gothic"/>
                <a:cs typeface="Century Gothic"/>
              </a:rPr>
              <a:t>des travailleurs se disent quotidiennement stressés au travail</a:t>
            </a:r>
          </a:p>
          <a:p>
            <a:endParaRPr lang="en-US" sz="3600" dirty="0">
              <a:solidFill>
                <a:srgbClr val="FFFF00"/>
              </a:solidFill>
              <a:latin typeface="Century Gothic"/>
              <a:cs typeface="Century Gothic"/>
            </a:endParaRPr>
          </a:p>
          <a:p>
            <a:r>
              <a:rPr lang="fr-CA" sz="3600" dirty="0">
                <a:solidFill>
                  <a:srgbClr val="5EC1AA"/>
                </a:solidFill>
                <a:latin typeface="Century Gothic"/>
                <a:cs typeface="Century Gothic"/>
              </a:rPr>
              <a:t>60 % </a:t>
            </a:r>
            <a:r>
              <a:rPr lang="fr-CA" sz="3600" dirty="0">
                <a:solidFill>
                  <a:schemeClr val="bg1"/>
                </a:solidFill>
                <a:latin typeface="Century Gothic"/>
                <a:cs typeface="Century Gothic"/>
              </a:rPr>
              <a:t>déclarent que la pression liée au travail a augmenté au cours des cinq dernières années</a:t>
            </a:r>
          </a:p>
          <a:p>
            <a:endParaRPr lang="en-US" sz="3600" dirty="0">
              <a:solidFill>
                <a:srgbClr val="FFFF00"/>
              </a:solidFill>
              <a:latin typeface="Century Gothic"/>
              <a:cs typeface="Century Gothic"/>
            </a:endParaRPr>
          </a:p>
          <a:p>
            <a:r>
              <a:rPr lang="fr-CA" sz="3600" dirty="0">
                <a:solidFill>
                  <a:srgbClr val="5EC1AA"/>
                </a:solidFill>
                <a:latin typeface="Century Gothic"/>
                <a:cs typeface="Century Gothic"/>
              </a:rPr>
              <a:t>46 % </a:t>
            </a:r>
            <a:r>
              <a:rPr lang="fr-CA" sz="3600" dirty="0">
                <a:solidFill>
                  <a:schemeClr val="bg1"/>
                </a:solidFill>
                <a:latin typeface="Century Gothic"/>
                <a:cs typeface="Century Gothic"/>
              </a:rPr>
              <a:t>des responsables des RH affirment que l'épuisement professionnel est responsable de près de la moitié des départs</a:t>
            </a:r>
          </a:p>
          <a:p>
            <a:r>
              <a:rPr lang="fr-CA" sz="3600" dirty="0">
                <a:solidFill>
                  <a:schemeClr val="bg1"/>
                </a:solidFill>
                <a:latin typeface="Century Gothic"/>
                <a:cs typeface="Century Gothic"/>
              </a:rPr>
              <a:t> </a:t>
            </a:r>
          </a:p>
        </p:txBody>
      </p:sp>
      <p:pic>
        <p:nvPicPr>
          <p:cNvPr id="9" name="Picture 8">
            <a:extLst>
              <a:ext uri="{FF2B5EF4-FFF2-40B4-BE49-F238E27FC236}">
                <a16:creationId xmlns:a16="http://schemas.microsoft.com/office/drawing/2014/main" id="{20CF38C9-4E49-484C-BCD2-76C2CA067BF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920700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21</a:t>
            </a:fld>
            <a:endParaRPr lang="en-CA"/>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fr-CA" sz="4000">
                <a:solidFill>
                  <a:schemeClr val="bg1"/>
                </a:solidFill>
                <a:latin typeface="Century Gothic"/>
                <a:cs typeface="Century Gothic"/>
              </a:rPr>
              <a:t>Pression</a:t>
            </a:r>
          </a:p>
          <a:p>
            <a:r>
              <a:rPr lang="fr-CA" sz="440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fr-CA" sz="4000">
                <a:solidFill>
                  <a:schemeClr val="bg1"/>
                </a:solidFill>
                <a:latin typeface="Century Gothic"/>
                <a:cs typeface="Century Gothic"/>
              </a:rPr>
              <a:t>Rendement</a:t>
            </a:r>
          </a:p>
          <a:p>
            <a:r>
              <a:rPr lang="fr-CA" sz="440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10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22</a:t>
            </a:fld>
            <a:endParaRPr lang="en-CA"/>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fr-CA" sz="4000">
                <a:solidFill>
                  <a:schemeClr val="bg1"/>
                </a:solidFill>
                <a:latin typeface="Century Gothic"/>
                <a:cs typeface="Century Gothic"/>
              </a:rPr>
              <a:t>Pression</a:t>
            </a:r>
          </a:p>
          <a:p>
            <a:r>
              <a:rPr lang="fr-CA" sz="440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fr-CA" sz="4000">
                <a:solidFill>
                  <a:schemeClr val="bg1"/>
                </a:solidFill>
                <a:latin typeface="Century Gothic"/>
                <a:cs typeface="Century Gothic"/>
              </a:rPr>
              <a:t>Rendement</a:t>
            </a:r>
          </a:p>
          <a:p>
            <a:r>
              <a:rPr lang="fr-CA" sz="440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Arrow: Left 2">
            <a:extLst>
              <a:ext uri="{FF2B5EF4-FFF2-40B4-BE49-F238E27FC236}">
                <a16:creationId xmlns:a16="http://schemas.microsoft.com/office/drawing/2014/main" id="{B800BDE4-EB8A-4AEB-9478-B6866DF492FC}"/>
              </a:ext>
            </a:extLst>
          </p:cNvPr>
          <p:cNvSpPr/>
          <p:nvPr/>
        </p:nvSpPr>
        <p:spPr>
          <a:xfrm rot="18049123">
            <a:off x="7832037" y="3110945"/>
            <a:ext cx="1073425" cy="636105"/>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1B57C4E2-7BB3-4137-A121-B1A9F55F418A}"/>
              </a:ext>
            </a:extLst>
          </p:cNvPr>
          <p:cNvSpPr txBox="1"/>
          <p:nvPr/>
        </p:nvSpPr>
        <p:spPr>
          <a:xfrm>
            <a:off x="7991067" y="2037885"/>
            <a:ext cx="1875175" cy="1200329"/>
          </a:xfrm>
          <a:prstGeom prst="rect">
            <a:avLst/>
          </a:prstGeom>
          <a:noFill/>
        </p:spPr>
        <p:txBody>
          <a:bodyPr wrap="square" rtlCol="0">
            <a:spAutoFit/>
          </a:bodyPr>
          <a:lstStyle/>
          <a:p>
            <a:pPr algn="ctr"/>
            <a:r>
              <a:rPr lang="fr-CA" sz="2400">
                <a:solidFill>
                  <a:schemeClr val="accent2"/>
                </a:solidFill>
                <a:latin typeface="Century Gothic"/>
                <a:cs typeface="Century Gothic"/>
              </a:rPr>
              <a:t>Vous êtes </a:t>
            </a:r>
          </a:p>
          <a:p>
            <a:pPr algn="ctr"/>
            <a:r>
              <a:rPr lang="fr-CA" sz="2400">
                <a:solidFill>
                  <a:schemeClr val="accent2"/>
                </a:solidFill>
                <a:latin typeface="Century Gothic"/>
                <a:cs typeface="Century Gothic"/>
              </a:rPr>
              <a:t>ici</a:t>
            </a:r>
          </a:p>
          <a:p>
            <a:pPr algn="ctr"/>
            <a:r>
              <a:rPr lang="fr-CA" sz="2400">
                <a:solidFill>
                  <a:schemeClr val="bg1"/>
                </a:solidFill>
                <a:latin typeface="Century Gothic"/>
                <a:cs typeface="Century Gothic"/>
              </a:rPr>
              <a:t> </a:t>
            </a:r>
          </a:p>
        </p:txBody>
      </p:sp>
    </p:spTree>
    <p:extLst>
      <p:ext uri="{BB962C8B-B14F-4D97-AF65-F5344CB8AC3E}">
        <p14:creationId xmlns:p14="http://schemas.microsoft.com/office/powerpoint/2010/main" val="1087589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23</a:t>
            </a:fld>
            <a:endParaRPr lang="en-CA"/>
          </a:p>
        </p:txBody>
      </p:sp>
      <p:pic>
        <p:nvPicPr>
          <p:cNvPr id="14" name="Picture 13" descr="nikko-macaspac-6SNbWyFwuhk-unsplash.jpg">
            <a:extLst>
              <a:ext uri="{FF2B5EF4-FFF2-40B4-BE49-F238E27FC236}">
                <a16:creationId xmlns:a16="http://schemas.microsoft.com/office/drawing/2014/main" id="{77CD7EBF-BFB6-424F-99DA-7BF078B527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837397"/>
            <a:ext cx="12192000" cy="6020603"/>
          </a:xfrm>
          <a:prstGeom prst="rect">
            <a:avLst/>
          </a:prstGeom>
        </p:spPr>
      </p:pic>
      <p:sp>
        <p:nvSpPr>
          <p:cNvPr id="15" name="Rectangle 14">
            <a:extLst>
              <a:ext uri="{FF2B5EF4-FFF2-40B4-BE49-F238E27FC236}">
                <a16:creationId xmlns:a16="http://schemas.microsoft.com/office/drawing/2014/main" id="{44D25D4F-251F-48F2-B9E7-C01CBE0CDF60}"/>
              </a:ext>
            </a:extLst>
          </p:cNvPr>
          <p:cNvSpPr/>
          <p:nvPr/>
        </p:nvSpPr>
        <p:spPr>
          <a:xfrm>
            <a:off x="0" y="837397"/>
            <a:ext cx="12191998" cy="6020602"/>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7C2DD9-FA82-4B21-9D5A-1BD002782C41}"/>
              </a:ext>
            </a:extLst>
          </p:cNvPr>
          <p:cNvSpPr txBox="1"/>
          <p:nvPr/>
        </p:nvSpPr>
        <p:spPr>
          <a:xfrm>
            <a:off x="642988" y="1741784"/>
            <a:ext cx="11100391" cy="3477875"/>
          </a:xfrm>
          <a:prstGeom prst="rect">
            <a:avLst/>
          </a:prstGeom>
          <a:noFill/>
        </p:spPr>
        <p:txBody>
          <a:bodyPr wrap="square" rtlCol="0">
            <a:spAutoFit/>
          </a:bodyPr>
          <a:lstStyle/>
          <a:p>
            <a:r>
              <a:rPr lang="fr-CA" sz="4400" dirty="0">
                <a:solidFill>
                  <a:schemeClr val="bg1"/>
                </a:solidFill>
                <a:latin typeface="Century Gothic"/>
                <a:cs typeface="Century Gothic"/>
              </a:rPr>
              <a:t>Pour la première fois, l’</a:t>
            </a:r>
            <a:r>
              <a:rPr lang="fr-CA" sz="4400" dirty="0">
                <a:solidFill>
                  <a:srgbClr val="5EC1AA"/>
                </a:solidFill>
                <a:latin typeface="Century Gothic"/>
                <a:cs typeface="Century Gothic"/>
              </a:rPr>
              <a:t>épuisement professionnel</a:t>
            </a:r>
            <a:r>
              <a:rPr lang="fr-CA" sz="4400" dirty="0">
                <a:solidFill>
                  <a:srgbClr val="FFFF00"/>
                </a:solidFill>
                <a:latin typeface="Century Gothic"/>
                <a:cs typeface="Century Gothic"/>
              </a:rPr>
              <a:t> </a:t>
            </a:r>
            <a:r>
              <a:rPr lang="fr-CA" sz="4400" dirty="0">
                <a:solidFill>
                  <a:schemeClr val="bg1"/>
                </a:solidFill>
                <a:latin typeface="Century Gothic"/>
                <a:cs typeface="Century Gothic"/>
              </a:rPr>
              <a:t>a été reconnu comme un diagnostic médical officiel par l'Organisation mondiale de la Santé. (depuis mai 2019)</a:t>
            </a:r>
          </a:p>
        </p:txBody>
      </p:sp>
      <p:pic>
        <p:nvPicPr>
          <p:cNvPr id="17" name="Picture 16" descr="WHO logo.png">
            <a:extLst>
              <a:ext uri="{FF2B5EF4-FFF2-40B4-BE49-F238E27FC236}">
                <a16:creationId xmlns:a16="http://schemas.microsoft.com/office/drawing/2014/main" id="{415AC7CB-1A78-42F5-86D0-B51CB6250710}"/>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160894" y="5460185"/>
            <a:ext cx="3798824" cy="1120836"/>
          </a:xfrm>
          <a:prstGeom prst="rect">
            <a:avLst/>
          </a:prstGeom>
        </p:spPr>
      </p:pic>
      <p:pic>
        <p:nvPicPr>
          <p:cNvPr id="7" name="Picture 6">
            <a:extLst>
              <a:ext uri="{FF2B5EF4-FFF2-40B4-BE49-F238E27FC236}">
                <a16:creationId xmlns:a16="http://schemas.microsoft.com/office/drawing/2014/main" id="{CC2C6E6C-4174-485C-B916-37D23A8E6049}"/>
              </a:ext>
            </a:extLst>
          </p:cNvPr>
          <p:cNvPicPr>
            <a:picLocks noChangeAspect="1"/>
          </p:cNvPicPr>
          <p:nvPr/>
        </p:nvPicPr>
        <p:blipFill>
          <a:blip r:embed="rId4"/>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236179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7" y="2393177"/>
            <a:ext cx="9862324" cy="769441"/>
          </a:xfrm>
          <a:prstGeom prst="rect">
            <a:avLst/>
          </a:prstGeom>
          <a:noFill/>
        </p:spPr>
        <p:txBody>
          <a:bodyPr wrap="square" rtlCol="0">
            <a:spAutoFit/>
          </a:bodyPr>
          <a:lstStyle/>
          <a:p>
            <a:r>
              <a:rPr lang="fr-CA" sz="4400">
                <a:solidFill>
                  <a:schemeClr val="bg1"/>
                </a:solidFill>
                <a:latin typeface="Century Gothic"/>
                <a:cs typeface="Century Gothic"/>
              </a:rPr>
              <a:t>Votre cerveau face au </a:t>
            </a:r>
            <a:r>
              <a:rPr lang="fr-CA" sz="4400">
                <a:solidFill>
                  <a:srgbClr val="5EC1AA"/>
                </a:solidFill>
                <a:latin typeface="Century Gothic"/>
                <a:cs typeface="Century Gothic"/>
              </a:rPr>
              <a:t>stress</a:t>
            </a:r>
            <a:r>
              <a:rPr lang="fr-CA" sz="4400">
                <a:solidFill>
                  <a:schemeClr val="bg1"/>
                </a:solidFill>
                <a:latin typeface="Century Gothic"/>
                <a:cs typeface="Century Gothic"/>
              </a:rPr>
              <a:t>..</a:t>
            </a:r>
          </a:p>
        </p:txBody>
      </p:sp>
    </p:spTree>
    <p:extLst>
      <p:ext uri="{BB962C8B-B14F-4D97-AF65-F5344CB8AC3E}">
        <p14:creationId xmlns:p14="http://schemas.microsoft.com/office/powerpoint/2010/main" val="107177652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25</a:t>
            </a:fld>
            <a:endParaRPr lang="en-CA"/>
          </a:p>
        </p:txBody>
      </p:sp>
      <p:pic>
        <p:nvPicPr>
          <p:cNvPr id="7" name="Picture 6" descr="A picture containing bird, coral, water, sitting&#10;&#10;Description automatically generated">
            <a:extLst>
              <a:ext uri="{FF2B5EF4-FFF2-40B4-BE49-F238E27FC236}">
                <a16:creationId xmlns:a16="http://schemas.microsoft.com/office/drawing/2014/main" id="{0063E4D9-BBB6-46EA-BC11-AD2F51D85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6649"/>
            <a:ext cx="12192000" cy="6858000"/>
          </a:xfrm>
          <a:prstGeom prst="rect">
            <a:avLst/>
          </a:prstGeom>
        </p:spPr>
      </p:pic>
      <p:sp>
        <p:nvSpPr>
          <p:cNvPr id="8" name="Rectangle 7">
            <a:extLst>
              <a:ext uri="{FF2B5EF4-FFF2-40B4-BE49-F238E27FC236}">
                <a16:creationId xmlns:a16="http://schemas.microsoft.com/office/drawing/2014/main" id="{9667D2F5-2752-417D-B117-934B1B0D716E}"/>
              </a:ext>
            </a:extLst>
          </p:cNvPr>
          <p:cNvSpPr/>
          <p:nvPr/>
        </p:nvSpPr>
        <p:spPr>
          <a:xfrm>
            <a:off x="0" y="856649"/>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3E88FA-3141-4A06-AAB7-8FE3CE57F21C}"/>
              </a:ext>
            </a:extLst>
          </p:cNvPr>
          <p:cNvSpPr txBox="1"/>
          <p:nvPr/>
        </p:nvSpPr>
        <p:spPr>
          <a:xfrm>
            <a:off x="301238" y="986441"/>
            <a:ext cx="11426474" cy="6924973"/>
          </a:xfrm>
          <a:prstGeom prst="rect">
            <a:avLst/>
          </a:prstGeom>
          <a:noFill/>
        </p:spPr>
        <p:txBody>
          <a:bodyPr wrap="square" rtlCol="0">
            <a:spAutoFit/>
          </a:bodyPr>
          <a:lstStyle/>
          <a:p>
            <a:r>
              <a:rPr lang="fr-CA" sz="4000" dirty="0">
                <a:solidFill>
                  <a:schemeClr val="bg1"/>
                </a:solidFill>
                <a:latin typeface="Century Gothic"/>
                <a:cs typeface="Century Gothic"/>
              </a:rPr>
              <a:t>Système nerveux </a:t>
            </a:r>
          </a:p>
          <a:p>
            <a:r>
              <a:rPr lang="fr-CA" sz="4000" dirty="0">
                <a:solidFill>
                  <a:schemeClr val="bg1"/>
                </a:solidFill>
                <a:latin typeface="Century Gothic"/>
                <a:cs typeface="Century Gothic"/>
              </a:rPr>
              <a:t>parasympathique </a:t>
            </a:r>
            <a:r>
              <a:rPr lang="fr-CA" sz="4000" dirty="0">
                <a:solidFill>
                  <a:srgbClr val="5EC1AA"/>
                </a:solidFill>
                <a:latin typeface="Century Gothic"/>
                <a:cs typeface="Century Gothic"/>
              </a:rPr>
              <a:t>(SNP)</a:t>
            </a: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r>
              <a:rPr lang="fr-CA" sz="3200" i="1" dirty="0">
                <a:solidFill>
                  <a:schemeClr val="bg1"/>
                </a:solidFill>
                <a:latin typeface="Century Gothic"/>
                <a:cs typeface="Century Gothic"/>
              </a:rPr>
              <a:t>Sécrétion d'adrénaline</a:t>
            </a:r>
          </a:p>
          <a:p>
            <a:pPr marL="514350" indent="-514350">
              <a:buFont typeface="Arial" panose="020B0604020202020204" pitchFamily="34" charset="0"/>
              <a:buChar char="•"/>
            </a:pPr>
            <a:r>
              <a:rPr lang="fr-CA" sz="3200" i="1" dirty="0">
                <a:solidFill>
                  <a:schemeClr val="bg1"/>
                </a:solidFill>
                <a:latin typeface="Century Gothic"/>
                <a:cs typeface="Century Gothic"/>
              </a:rPr>
              <a:t>Envoie du sang aux grands muscles (survie)</a:t>
            </a:r>
          </a:p>
          <a:p>
            <a:pPr marL="514350" indent="-514350">
              <a:buFont typeface="Arial" panose="020B0604020202020204" pitchFamily="34" charset="0"/>
              <a:buChar char="•"/>
            </a:pPr>
            <a:r>
              <a:rPr lang="fr-CA" sz="3200" i="1" dirty="0">
                <a:solidFill>
                  <a:schemeClr val="bg1"/>
                </a:solidFill>
                <a:latin typeface="Century Gothic"/>
                <a:cs typeface="Century Gothic"/>
              </a:rPr>
              <a:t>Pouls et tension artérielle augmentent</a:t>
            </a:r>
          </a:p>
          <a:p>
            <a:pPr marL="514350" indent="-514350">
              <a:buFont typeface="Arial" panose="020B0604020202020204" pitchFamily="34" charset="0"/>
              <a:buChar char="•"/>
            </a:pPr>
            <a:r>
              <a:rPr lang="fr-CA" sz="3200" i="1" dirty="0">
                <a:solidFill>
                  <a:schemeClr val="bg1"/>
                </a:solidFill>
                <a:latin typeface="Century Gothic"/>
                <a:cs typeface="Century Gothic"/>
              </a:rPr>
              <a:t>Respiration devient plus rapide et superficielle</a:t>
            </a:r>
          </a:p>
          <a:p>
            <a:pPr marL="514350" indent="-514350">
              <a:buFont typeface="Arial" panose="020B0604020202020204" pitchFamily="34" charset="0"/>
              <a:buChar char="•"/>
            </a:pPr>
            <a:r>
              <a:rPr lang="fr-CA" sz="3200" i="1" dirty="0">
                <a:solidFill>
                  <a:schemeClr val="bg1"/>
                </a:solidFill>
                <a:latin typeface="Century Gothic"/>
                <a:cs typeface="Century Gothic"/>
              </a:rPr>
              <a:t>Cortisol pénètre dans la circulation sanguine</a:t>
            </a:r>
          </a:p>
          <a:p>
            <a:pPr marL="514350" indent="-514350">
              <a:buFont typeface="Arial" panose="020B0604020202020204" pitchFamily="34" charset="0"/>
              <a:buChar char="•"/>
            </a:pPr>
            <a:r>
              <a:rPr lang="fr-CA" sz="3200" i="1" dirty="0">
                <a:solidFill>
                  <a:schemeClr val="bg1"/>
                </a:solidFill>
                <a:latin typeface="Century Gothic"/>
                <a:cs typeface="Century Gothic"/>
              </a:rPr>
              <a:t>Cortisol : Diminue le système immunitaire</a:t>
            </a:r>
          </a:p>
          <a:p>
            <a:pPr marL="514350" indent="-514350">
              <a:buFont typeface="Arial" panose="020B0604020202020204" pitchFamily="34" charset="0"/>
              <a:buChar char="•"/>
            </a:pPr>
            <a:r>
              <a:rPr lang="fr-CA" sz="3200" i="1" dirty="0">
                <a:solidFill>
                  <a:schemeClr val="bg1"/>
                </a:solidFill>
                <a:latin typeface="Century Gothic"/>
                <a:cs typeface="Century Gothic"/>
              </a:rPr>
              <a:t>Cortisol : Inhibe la neurogenèse</a:t>
            </a:r>
          </a:p>
          <a:p>
            <a:pPr marL="514350" indent="-514350">
              <a:buFont typeface="Arial" panose="020B0604020202020204" pitchFamily="34" charset="0"/>
              <a:buChar char="•"/>
            </a:pPr>
            <a:r>
              <a:rPr lang="fr-CA" sz="3200" i="1" dirty="0">
                <a:solidFill>
                  <a:schemeClr val="bg1"/>
                </a:solidFill>
                <a:latin typeface="Century Gothic"/>
                <a:cs typeface="Century Gothic"/>
              </a:rPr>
              <a:t>Troubles cognitifs, perceptifs et émotionnels</a:t>
            </a:r>
          </a:p>
          <a:p>
            <a:pPr marL="514350" indent="-514350">
              <a:buFont typeface="Arial" panose="020B0604020202020204" pitchFamily="34" charset="0"/>
              <a:buChar char="•"/>
            </a:pPr>
            <a:endParaRPr lang="en-CA" sz="3200" i="1" dirty="0">
              <a:solidFill>
                <a:schemeClr val="bg1"/>
              </a:solidFill>
              <a:latin typeface="Century Gothic"/>
              <a:cs typeface="Century Gothic"/>
            </a:endParaRPr>
          </a:p>
          <a:p>
            <a:pPr marL="514350" indent="-514350">
              <a:buFont typeface="Arial" panose="020B0604020202020204" pitchFamily="34" charset="0"/>
              <a:buChar char="•"/>
            </a:pPr>
            <a:endParaRPr lang="en-US" sz="4400" dirty="0">
              <a:solidFill>
                <a:schemeClr val="bg1"/>
              </a:solidFill>
              <a:latin typeface="Century Gothic"/>
              <a:cs typeface="Century Gothic"/>
            </a:endParaRPr>
          </a:p>
        </p:txBody>
      </p:sp>
      <p:pic>
        <p:nvPicPr>
          <p:cNvPr id="6" name="Picture 5">
            <a:extLst>
              <a:ext uri="{FF2B5EF4-FFF2-40B4-BE49-F238E27FC236}">
                <a16:creationId xmlns:a16="http://schemas.microsoft.com/office/drawing/2014/main" id="{043B7B55-979E-4831-8E44-F73DD21AB073}"/>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696809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picture containing text&#10;&#10;Description automatically generated">
            <a:extLst>
              <a:ext uri="{FF2B5EF4-FFF2-40B4-BE49-F238E27FC236}">
                <a16:creationId xmlns:a16="http://schemas.microsoft.com/office/drawing/2014/main" id="{C9BA59FE-F5D7-4978-A03F-7EE444E4B0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95294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27</a:t>
            </a:fld>
            <a:endParaRPr lang="en-CA"/>
          </a:p>
        </p:txBody>
      </p:sp>
      <p:pic>
        <p:nvPicPr>
          <p:cNvPr id="6" name="Picture 5" descr="joey-kyber-132520-unsplash.jpg">
            <a:extLst>
              <a:ext uri="{FF2B5EF4-FFF2-40B4-BE49-F238E27FC236}">
                <a16:creationId xmlns:a16="http://schemas.microsoft.com/office/drawing/2014/main" id="{9FEE83DA-3FDB-491D-A8CF-89CA41992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8A9785C6-78A7-41A5-84A7-3CED2D4F6C7C}"/>
              </a:ext>
            </a:extLst>
          </p:cNvPr>
          <p:cNvSpPr/>
          <p:nvPr/>
        </p:nvSpPr>
        <p:spPr>
          <a:xfrm>
            <a:off x="0" y="0"/>
            <a:ext cx="12192000"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hart&#10;&#10;Description automatically generated">
            <a:extLst>
              <a:ext uri="{FF2B5EF4-FFF2-40B4-BE49-F238E27FC236}">
                <a16:creationId xmlns:a16="http://schemas.microsoft.com/office/drawing/2014/main" id="{E074C744-64EF-462B-AD2B-626E63C4D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36304" y="850007"/>
            <a:ext cx="7959357" cy="4622987"/>
          </a:xfrm>
          <a:prstGeom prst="rect">
            <a:avLst/>
          </a:prstGeom>
          <a:ln>
            <a:noFill/>
          </a:ln>
          <a:effectLst>
            <a:softEdge rad="112500"/>
          </a:effectLst>
        </p:spPr>
      </p:pic>
      <p:sp>
        <p:nvSpPr>
          <p:cNvPr id="11" name="TextBox 10">
            <a:extLst>
              <a:ext uri="{FF2B5EF4-FFF2-40B4-BE49-F238E27FC236}">
                <a16:creationId xmlns:a16="http://schemas.microsoft.com/office/drawing/2014/main" id="{41625048-132B-46A9-B790-768C8EECCCA2}"/>
              </a:ext>
            </a:extLst>
          </p:cNvPr>
          <p:cNvSpPr txBox="1"/>
          <p:nvPr/>
        </p:nvSpPr>
        <p:spPr>
          <a:xfrm>
            <a:off x="4850812" y="5745767"/>
            <a:ext cx="2335179" cy="1384995"/>
          </a:xfrm>
          <a:prstGeom prst="rect">
            <a:avLst/>
          </a:prstGeom>
          <a:noFill/>
        </p:spPr>
        <p:txBody>
          <a:bodyPr wrap="square" rtlCol="0">
            <a:spAutoFit/>
          </a:bodyPr>
          <a:lstStyle/>
          <a:p>
            <a:r>
              <a:rPr lang="fr-CA" sz="4000">
                <a:solidFill>
                  <a:schemeClr val="bg1"/>
                </a:solidFill>
                <a:latin typeface="Century Gothic"/>
                <a:cs typeface="Century Gothic"/>
              </a:rPr>
              <a:t>Pression</a:t>
            </a:r>
          </a:p>
          <a:p>
            <a:r>
              <a:rPr lang="fr-CA" sz="4400">
                <a:solidFill>
                  <a:schemeClr val="bg1"/>
                </a:solidFill>
                <a:latin typeface="Century Gothic"/>
                <a:cs typeface="Century Gothic"/>
              </a:rPr>
              <a:t> </a:t>
            </a:r>
          </a:p>
        </p:txBody>
      </p:sp>
      <p:sp>
        <p:nvSpPr>
          <p:cNvPr id="12" name="TextBox 11">
            <a:extLst>
              <a:ext uri="{FF2B5EF4-FFF2-40B4-BE49-F238E27FC236}">
                <a16:creationId xmlns:a16="http://schemas.microsoft.com/office/drawing/2014/main" id="{83B62C4E-F06E-4D72-A4CE-68BCDC8250A4}"/>
              </a:ext>
            </a:extLst>
          </p:cNvPr>
          <p:cNvSpPr txBox="1"/>
          <p:nvPr/>
        </p:nvSpPr>
        <p:spPr>
          <a:xfrm rot="16200000">
            <a:off x="-503966" y="2829711"/>
            <a:ext cx="3901572" cy="1384995"/>
          </a:xfrm>
          <a:prstGeom prst="rect">
            <a:avLst/>
          </a:prstGeom>
          <a:noFill/>
        </p:spPr>
        <p:txBody>
          <a:bodyPr wrap="square" rtlCol="0">
            <a:spAutoFit/>
          </a:bodyPr>
          <a:lstStyle/>
          <a:p>
            <a:r>
              <a:rPr lang="fr-CA" sz="4000">
                <a:solidFill>
                  <a:schemeClr val="bg1"/>
                </a:solidFill>
                <a:latin typeface="Century Gothic"/>
                <a:cs typeface="Century Gothic"/>
              </a:rPr>
              <a:t>Rendement</a:t>
            </a:r>
          </a:p>
          <a:p>
            <a:r>
              <a:rPr lang="fr-CA" sz="4400">
                <a:solidFill>
                  <a:schemeClr val="bg1"/>
                </a:solidFill>
                <a:latin typeface="Century Gothic"/>
                <a:cs typeface="Century Gothic"/>
              </a:rPr>
              <a:t> </a:t>
            </a:r>
          </a:p>
        </p:txBody>
      </p:sp>
      <p:cxnSp>
        <p:nvCxnSpPr>
          <p:cNvPr id="13" name="Straight Arrow Connector 12">
            <a:extLst>
              <a:ext uri="{FF2B5EF4-FFF2-40B4-BE49-F238E27FC236}">
                <a16:creationId xmlns:a16="http://schemas.microsoft.com/office/drawing/2014/main" id="{6ACC18A7-92F3-4230-B5B4-F2FDCB42D2EB}"/>
              </a:ext>
            </a:extLst>
          </p:cNvPr>
          <p:cNvCxnSpPr/>
          <p:nvPr/>
        </p:nvCxnSpPr>
        <p:spPr>
          <a:xfrm flipV="1">
            <a:off x="2325757" y="626165"/>
            <a:ext cx="0" cy="46713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19BFD76-7515-4CC0-AAD1-B870C6F18140}"/>
              </a:ext>
            </a:extLst>
          </p:cNvPr>
          <p:cNvCxnSpPr>
            <a:cxnSpLocks/>
          </p:cNvCxnSpPr>
          <p:nvPr/>
        </p:nvCxnSpPr>
        <p:spPr>
          <a:xfrm>
            <a:off x="2305879" y="5276099"/>
            <a:ext cx="8216347" cy="230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Arrow: Left 2">
            <a:extLst>
              <a:ext uri="{FF2B5EF4-FFF2-40B4-BE49-F238E27FC236}">
                <a16:creationId xmlns:a16="http://schemas.microsoft.com/office/drawing/2014/main" id="{B800BDE4-EB8A-4AEB-9478-B6866DF492FC}"/>
              </a:ext>
            </a:extLst>
          </p:cNvPr>
          <p:cNvSpPr/>
          <p:nvPr/>
        </p:nvSpPr>
        <p:spPr>
          <a:xfrm rot="19673530">
            <a:off x="6963467" y="1820478"/>
            <a:ext cx="1073425" cy="636105"/>
          </a:xfrm>
          <a:prstGeom prst="leftArrow">
            <a:avLst/>
          </a:prstGeom>
          <a:solidFill>
            <a:srgbClr val="E6A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TextBox 14">
            <a:extLst>
              <a:ext uri="{FF2B5EF4-FFF2-40B4-BE49-F238E27FC236}">
                <a16:creationId xmlns:a16="http://schemas.microsoft.com/office/drawing/2014/main" id="{1B57C4E2-7BB3-4137-A121-B1A9F55F418A}"/>
              </a:ext>
            </a:extLst>
          </p:cNvPr>
          <p:cNvSpPr txBox="1"/>
          <p:nvPr/>
        </p:nvSpPr>
        <p:spPr>
          <a:xfrm>
            <a:off x="7931712" y="1128858"/>
            <a:ext cx="1457733" cy="1569660"/>
          </a:xfrm>
          <a:prstGeom prst="rect">
            <a:avLst/>
          </a:prstGeom>
          <a:noFill/>
        </p:spPr>
        <p:txBody>
          <a:bodyPr wrap="square" rtlCol="0">
            <a:spAutoFit/>
          </a:bodyPr>
          <a:lstStyle/>
          <a:p>
            <a:pPr algn="ctr"/>
            <a:r>
              <a:rPr lang="fr-CA" sz="2400">
                <a:solidFill>
                  <a:srgbClr val="E6AF00"/>
                </a:solidFill>
                <a:latin typeface="Century Gothic"/>
                <a:cs typeface="Century Gothic"/>
              </a:rPr>
              <a:t>Et si vous étiez là?</a:t>
            </a:r>
          </a:p>
          <a:p>
            <a:pPr algn="ctr"/>
            <a:r>
              <a:rPr lang="fr-CA" sz="2400">
                <a:solidFill>
                  <a:schemeClr val="bg1"/>
                </a:solidFill>
                <a:latin typeface="Century Gothic"/>
                <a:cs typeface="Century Gothic"/>
              </a:rPr>
              <a:t> </a:t>
            </a:r>
          </a:p>
        </p:txBody>
      </p:sp>
    </p:spTree>
    <p:extLst>
      <p:ext uri="{BB962C8B-B14F-4D97-AF65-F5344CB8AC3E}">
        <p14:creationId xmlns:p14="http://schemas.microsoft.com/office/powerpoint/2010/main" val="107785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2F85EFE-7F33-4684-921E-DAE5C891BD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399"/>
            <a:ext cx="12192000" cy="6020601"/>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28</a:t>
            </a:fld>
            <a:endParaRPr lang="en-CA"/>
          </a:p>
        </p:txBody>
      </p:sp>
      <p:sp>
        <p:nvSpPr>
          <p:cNvPr id="8" name="Rectangle 7">
            <a:extLst>
              <a:ext uri="{FF2B5EF4-FFF2-40B4-BE49-F238E27FC236}">
                <a16:creationId xmlns:a16="http://schemas.microsoft.com/office/drawing/2014/main" id="{9667D2F5-2752-417D-B117-934B1B0D716E}"/>
              </a:ext>
            </a:extLst>
          </p:cNvPr>
          <p:cNvSpPr/>
          <p:nvPr/>
        </p:nvSpPr>
        <p:spPr>
          <a:xfrm>
            <a:off x="0" y="837399"/>
            <a:ext cx="12192000" cy="602060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84FFCD-B7E1-409F-84BD-A67852B36125}"/>
              </a:ext>
            </a:extLst>
          </p:cNvPr>
          <p:cNvSpPr txBox="1"/>
          <p:nvPr/>
        </p:nvSpPr>
        <p:spPr>
          <a:xfrm>
            <a:off x="602476" y="2578544"/>
            <a:ext cx="11050807" cy="2123658"/>
          </a:xfrm>
          <a:prstGeom prst="rect">
            <a:avLst/>
          </a:prstGeom>
          <a:noFill/>
        </p:spPr>
        <p:txBody>
          <a:bodyPr wrap="square" rtlCol="0">
            <a:spAutoFit/>
          </a:bodyPr>
          <a:lstStyle/>
          <a:p>
            <a:pPr algn="ctr"/>
            <a:r>
              <a:rPr lang="fr-CA" sz="4400" dirty="0">
                <a:solidFill>
                  <a:schemeClr val="bg1"/>
                </a:solidFill>
                <a:latin typeface="Century Gothic"/>
                <a:cs typeface="Century Gothic"/>
              </a:rPr>
              <a:t>Nous </a:t>
            </a:r>
            <a:r>
              <a:rPr lang="fr-CA" sz="4400" dirty="0">
                <a:solidFill>
                  <a:srgbClr val="5EC1AA"/>
                </a:solidFill>
                <a:latin typeface="Century Gothic"/>
                <a:cs typeface="Century Gothic"/>
              </a:rPr>
              <a:t>avons besoin</a:t>
            </a:r>
            <a:r>
              <a:rPr lang="fr-CA" sz="4400" dirty="0">
                <a:solidFill>
                  <a:schemeClr val="bg1"/>
                </a:solidFill>
                <a:latin typeface="Century Gothic"/>
                <a:cs typeface="Century Gothic"/>
              </a:rPr>
              <a:t> de leaders </a:t>
            </a:r>
          </a:p>
          <a:p>
            <a:pPr algn="ctr"/>
            <a:r>
              <a:rPr lang="fr-CA" sz="4400" dirty="0">
                <a:solidFill>
                  <a:schemeClr val="bg1"/>
                </a:solidFill>
                <a:latin typeface="Century Gothic"/>
                <a:cs typeface="Century Gothic"/>
              </a:rPr>
              <a:t>plus résilients sur le plan émotionnel </a:t>
            </a:r>
          </a:p>
          <a:p>
            <a:pPr algn="ctr"/>
            <a:r>
              <a:rPr lang="fr-CA" sz="4400" dirty="0">
                <a:solidFill>
                  <a:schemeClr val="bg1"/>
                </a:solidFill>
                <a:latin typeface="Century Gothic"/>
                <a:cs typeface="Century Gothic"/>
              </a:rPr>
              <a:t>que jamais.</a:t>
            </a:r>
          </a:p>
        </p:txBody>
      </p:sp>
      <p:pic>
        <p:nvPicPr>
          <p:cNvPr id="7" name="Picture 6">
            <a:extLst>
              <a:ext uri="{FF2B5EF4-FFF2-40B4-BE49-F238E27FC236}">
                <a16:creationId xmlns:a16="http://schemas.microsoft.com/office/drawing/2014/main" id="{9370CA01-CA76-4CBF-9D69-C01ADE174AE0}"/>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325209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30E8A5C-7101-4FF0-8431-10BF33685B6F}"/>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29</a:t>
            </a:fld>
            <a:endParaRPr lang="en-CA"/>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fr-CA">
                <a:solidFill>
                  <a:srgbClr val="5EC1AA"/>
                </a:solidFill>
              </a:rPr>
              <a:t>PARTIE 3</a:t>
            </a:r>
            <a:r>
              <a:rPr lang="fr-CA">
                <a:solidFill>
                  <a:schemeClr val="bg1"/>
                </a:solidFill>
              </a:rPr>
              <a:t> </a:t>
            </a:r>
            <a:r>
              <a:rPr lang="fr-CA"/>
              <a:t> </a:t>
            </a:r>
            <a:r>
              <a:rPr lang="fr-CA">
                <a:solidFill>
                  <a:schemeClr val="bg1"/>
                </a:solidFill>
              </a:rPr>
              <a:t>Définir la résilience émotionnelle</a:t>
            </a:r>
          </a:p>
        </p:txBody>
      </p:sp>
      <p:pic>
        <p:nvPicPr>
          <p:cNvPr id="7" name="Picture 6">
            <a:extLst>
              <a:ext uri="{FF2B5EF4-FFF2-40B4-BE49-F238E27FC236}">
                <a16:creationId xmlns:a16="http://schemas.microsoft.com/office/drawing/2014/main" id="{E1D83F73-70D7-4AF0-A553-C43CB4800B25}"/>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27942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3</a:t>
            </a:fld>
            <a:endParaRPr lang="en-CA"/>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C4B3E2-8D50-4B06-9BB3-F1139706D35A}"/>
              </a:ext>
            </a:extLst>
          </p:cNvPr>
          <p:cNvSpPr txBox="1"/>
          <p:nvPr/>
        </p:nvSpPr>
        <p:spPr>
          <a:xfrm>
            <a:off x="602476" y="1570730"/>
            <a:ext cx="11381914" cy="2554545"/>
          </a:xfrm>
          <a:prstGeom prst="rect">
            <a:avLst/>
          </a:prstGeom>
          <a:noFill/>
        </p:spPr>
        <p:txBody>
          <a:bodyPr wrap="square" rtlCol="0">
            <a:spAutoFit/>
          </a:bodyPr>
          <a:lstStyle/>
          <a:p>
            <a:r>
              <a:rPr lang="fr-CA" sz="3200">
                <a:solidFill>
                  <a:schemeClr val="bg1"/>
                </a:solidFill>
                <a:latin typeface="Century Gothic"/>
                <a:cs typeface="Century Gothic"/>
              </a:rPr>
              <a:t>Objectifs d'apprentissage</a:t>
            </a:r>
          </a:p>
          <a:p>
            <a:endParaRPr lang="en-US" sz="3200" dirty="0">
              <a:solidFill>
                <a:schemeClr val="bg1"/>
              </a:solidFill>
              <a:latin typeface="Century Gothic"/>
              <a:cs typeface="Century Gothic"/>
            </a:endParaRPr>
          </a:p>
          <a:p>
            <a:pPr marL="514350" indent="-514350">
              <a:buFont typeface="+mj-lt"/>
              <a:buAutoNum type="arabicPeriod"/>
            </a:pPr>
            <a:r>
              <a:rPr lang="fr-CA" sz="3200">
                <a:solidFill>
                  <a:srgbClr val="5EC1AA"/>
                </a:solidFill>
                <a:latin typeface="Century Gothic"/>
                <a:cs typeface="Century Gothic"/>
              </a:rPr>
              <a:t>Définir</a:t>
            </a:r>
            <a:r>
              <a:rPr lang="fr-CA" sz="3200">
                <a:solidFill>
                  <a:schemeClr val="bg1"/>
                </a:solidFill>
                <a:latin typeface="Century Gothic"/>
                <a:cs typeface="Century Gothic"/>
              </a:rPr>
              <a:t> l'intelligence émotionnelle (IE) et la résilience</a:t>
            </a:r>
          </a:p>
          <a:p>
            <a:pPr marL="514350" indent="-514350">
              <a:buFont typeface="+mj-lt"/>
              <a:buAutoNum type="arabicPeriod"/>
            </a:pPr>
            <a:r>
              <a:rPr lang="fr-CA" sz="3200">
                <a:solidFill>
                  <a:srgbClr val="5EC1AA"/>
                </a:solidFill>
                <a:latin typeface="Century Gothic"/>
                <a:cs typeface="Century Gothic"/>
              </a:rPr>
              <a:t>Décrire</a:t>
            </a:r>
            <a:r>
              <a:rPr lang="fr-CA" sz="3200">
                <a:solidFill>
                  <a:schemeClr val="bg1"/>
                </a:solidFill>
                <a:latin typeface="Century Gothic"/>
                <a:cs typeface="Century Gothic"/>
              </a:rPr>
              <a:t> le lien entre l'IE et le leadership</a:t>
            </a:r>
          </a:p>
          <a:p>
            <a:pPr marL="514350" indent="-514350">
              <a:buFont typeface="+mj-lt"/>
              <a:buAutoNum type="arabicPeriod"/>
            </a:pPr>
            <a:r>
              <a:rPr lang="fr-CA" sz="3200">
                <a:solidFill>
                  <a:srgbClr val="5EC1AA"/>
                </a:solidFill>
                <a:latin typeface="Century Gothic"/>
                <a:cs typeface="Century Gothic"/>
              </a:rPr>
              <a:t>Appliquer</a:t>
            </a:r>
            <a:r>
              <a:rPr lang="fr-CA" sz="3200">
                <a:solidFill>
                  <a:schemeClr val="bg1"/>
                </a:solidFill>
                <a:latin typeface="Century Gothic"/>
                <a:cs typeface="Century Gothic"/>
              </a:rPr>
              <a:t> 2 ou 3 stratégies pour améliorer l'IE et la résilience</a:t>
            </a:r>
          </a:p>
        </p:txBody>
      </p:sp>
      <p:pic>
        <p:nvPicPr>
          <p:cNvPr id="7" name="Picture 6">
            <a:extLst>
              <a:ext uri="{FF2B5EF4-FFF2-40B4-BE49-F238E27FC236}">
                <a16:creationId xmlns:a16="http://schemas.microsoft.com/office/drawing/2014/main" id="{687D0E1E-A4B6-441C-AA30-997ED48BB8F0}"/>
              </a:ext>
            </a:extLst>
          </p:cNvPr>
          <p:cNvPicPr>
            <a:picLocks noChangeAspect="1"/>
          </p:cNvPicPr>
          <p:nvPr/>
        </p:nvPicPr>
        <p:blipFill>
          <a:blip r:embed="rId3"/>
          <a:stretch>
            <a:fillRect/>
          </a:stretch>
        </p:blipFill>
        <p:spPr>
          <a:xfrm>
            <a:off x="161925" y="91380"/>
            <a:ext cx="12030075" cy="666750"/>
          </a:xfrm>
          <a:prstGeom prst="rect">
            <a:avLst/>
          </a:prstGeom>
        </p:spPr>
      </p:pic>
      <p:pic>
        <p:nvPicPr>
          <p:cNvPr id="8" name="Picture 7">
            <a:extLst>
              <a:ext uri="{FF2B5EF4-FFF2-40B4-BE49-F238E27FC236}">
                <a16:creationId xmlns:a16="http://schemas.microsoft.com/office/drawing/2014/main" id="{29C244FD-AA90-46F8-B432-F41EE6E17D51}"/>
              </a:ext>
            </a:extLst>
          </p:cNvPr>
          <p:cNvPicPr>
            <a:picLocks noChangeAspect="1"/>
          </p:cNvPicPr>
          <p:nvPr/>
        </p:nvPicPr>
        <p:blipFill>
          <a:blip r:embed="rId3"/>
          <a:stretch>
            <a:fillRect/>
          </a:stretch>
        </p:blipFill>
        <p:spPr>
          <a:xfrm>
            <a:off x="0" y="5047549"/>
            <a:ext cx="12192000" cy="1810452"/>
          </a:xfrm>
          <a:prstGeom prst="rect">
            <a:avLst/>
          </a:prstGeom>
        </p:spPr>
      </p:pic>
    </p:spTree>
    <p:extLst>
      <p:ext uri="{BB962C8B-B14F-4D97-AF65-F5344CB8AC3E}">
        <p14:creationId xmlns:p14="http://schemas.microsoft.com/office/powerpoint/2010/main" val="103288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30</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7" name="Picture 6" descr="A person standing in front of a sunset&#10;&#10;Description automatically generated">
            <a:extLst>
              <a:ext uri="{FF2B5EF4-FFF2-40B4-BE49-F238E27FC236}">
                <a16:creationId xmlns:a16="http://schemas.microsoft.com/office/drawing/2014/main" id="{E691856B-28B2-447E-B78D-88F2CAF4B9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42480"/>
            <a:ext cx="12192000" cy="6015520"/>
          </a:xfrm>
          <a:prstGeom prst="rect">
            <a:avLst/>
          </a:prstGeom>
        </p:spPr>
      </p:pic>
      <p:sp>
        <p:nvSpPr>
          <p:cNvPr id="8" name="Rectangle 7">
            <a:extLst>
              <a:ext uri="{FF2B5EF4-FFF2-40B4-BE49-F238E27FC236}">
                <a16:creationId xmlns:a16="http://schemas.microsoft.com/office/drawing/2014/main" id="{CE74C344-CBD9-44E8-AF66-9798B3F3BF3F}"/>
              </a:ext>
            </a:extLst>
          </p:cNvPr>
          <p:cNvSpPr/>
          <p:nvPr/>
        </p:nvSpPr>
        <p:spPr>
          <a:xfrm>
            <a:off x="0" y="842480"/>
            <a:ext cx="12192000" cy="601552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848757-155B-479D-A69C-46DA8BF5D08A}"/>
              </a:ext>
            </a:extLst>
          </p:cNvPr>
          <p:cNvSpPr txBox="1"/>
          <p:nvPr/>
        </p:nvSpPr>
        <p:spPr>
          <a:xfrm>
            <a:off x="602476" y="2578544"/>
            <a:ext cx="11050807" cy="2123658"/>
          </a:xfrm>
          <a:prstGeom prst="rect">
            <a:avLst/>
          </a:prstGeom>
          <a:noFill/>
        </p:spPr>
        <p:txBody>
          <a:bodyPr wrap="square" rtlCol="0">
            <a:spAutoFit/>
          </a:bodyPr>
          <a:lstStyle/>
          <a:p>
            <a:pPr algn="ctr"/>
            <a:r>
              <a:rPr lang="fr-CA" sz="4400">
                <a:solidFill>
                  <a:schemeClr val="bg1"/>
                </a:solidFill>
                <a:latin typeface="Century Gothic"/>
                <a:cs typeface="Century Gothic"/>
              </a:rPr>
              <a:t>La </a:t>
            </a:r>
            <a:r>
              <a:rPr lang="fr-CA" sz="4400">
                <a:solidFill>
                  <a:srgbClr val="5EC1AA"/>
                </a:solidFill>
                <a:latin typeface="Century Gothic"/>
                <a:cs typeface="Century Gothic"/>
              </a:rPr>
              <a:t>résilience</a:t>
            </a:r>
            <a:r>
              <a:rPr lang="fr-CA" sz="4400">
                <a:solidFill>
                  <a:schemeClr val="bg1"/>
                </a:solidFill>
                <a:latin typeface="Century Gothic"/>
                <a:cs typeface="Century Gothic"/>
              </a:rPr>
              <a:t> est la capacité à endurer, à se remettre et à trouver un équilibre, </a:t>
            </a:r>
          </a:p>
          <a:p>
            <a:pPr algn="ctr"/>
            <a:r>
              <a:rPr lang="fr-CA" sz="4400">
                <a:solidFill>
                  <a:schemeClr val="bg1"/>
                </a:solidFill>
                <a:latin typeface="Century Gothic"/>
                <a:cs typeface="Century Gothic"/>
              </a:rPr>
              <a:t>dans des situations difficiles.</a:t>
            </a:r>
          </a:p>
        </p:txBody>
      </p:sp>
      <p:pic>
        <p:nvPicPr>
          <p:cNvPr id="10" name="Picture 9">
            <a:extLst>
              <a:ext uri="{FF2B5EF4-FFF2-40B4-BE49-F238E27FC236}">
                <a16:creationId xmlns:a16="http://schemas.microsoft.com/office/drawing/2014/main" id="{725EB166-BD47-431D-AB4E-726342178181}"/>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79041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31</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832207"/>
            <a:ext cx="12192000" cy="6858000"/>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D34E2E-2FC6-491D-990F-E29C1B96B7A1}"/>
              </a:ext>
            </a:extLst>
          </p:cNvPr>
          <p:cNvSpPr txBox="1"/>
          <p:nvPr/>
        </p:nvSpPr>
        <p:spPr>
          <a:xfrm>
            <a:off x="247650" y="1804282"/>
            <a:ext cx="11868150" cy="4154984"/>
          </a:xfrm>
          <a:prstGeom prst="rect">
            <a:avLst/>
          </a:prstGeom>
          <a:noFill/>
        </p:spPr>
        <p:txBody>
          <a:bodyPr wrap="square" rtlCol="0">
            <a:spAutoFit/>
          </a:bodyPr>
          <a:lstStyle/>
          <a:p>
            <a:r>
              <a:rPr lang="fr-CA" sz="4400" dirty="0">
                <a:solidFill>
                  <a:schemeClr val="bg1"/>
                </a:solidFill>
                <a:latin typeface="Century Gothic"/>
                <a:cs typeface="Century Gothic"/>
              </a:rPr>
              <a:t>Selon des recherches de pointe, trois qualités de l'état d'esprit permettent de prédire la résilience d'une personne dans les moments difficiles.</a:t>
            </a:r>
          </a:p>
          <a:p>
            <a:endParaRPr lang="en-US" sz="4400" dirty="0">
              <a:solidFill>
                <a:schemeClr val="bg1"/>
              </a:solidFill>
              <a:latin typeface="Century Gothic"/>
              <a:cs typeface="Century Gothic"/>
            </a:endParaRPr>
          </a:p>
          <a:p>
            <a:r>
              <a:rPr lang="fr-CA" sz="4400" dirty="0">
                <a:solidFill>
                  <a:srgbClr val="5EC1AA"/>
                </a:solidFill>
                <a:latin typeface="Century Gothic"/>
                <a:cs typeface="Century Gothic"/>
              </a:rPr>
              <a:t>Défi</a:t>
            </a:r>
            <a:r>
              <a:rPr lang="fr-CA" sz="4400" dirty="0">
                <a:solidFill>
                  <a:schemeClr val="bg1"/>
                </a:solidFill>
                <a:latin typeface="Century Gothic"/>
                <a:cs typeface="Century Gothic"/>
              </a:rPr>
              <a:t>, </a:t>
            </a:r>
            <a:r>
              <a:rPr lang="fr-CA" sz="4400" dirty="0">
                <a:solidFill>
                  <a:srgbClr val="5EC1AA"/>
                </a:solidFill>
                <a:latin typeface="Century Gothic"/>
                <a:cs typeface="Century Gothic"/>
              </a:rPr>
              <a:t>Contrôle</a:t>
            </a:r>
            <a:r>
              <a:rPr lang="fr-CA" sz="4400" dirty="0">
                <a:solidFill>
                  <a:schemeClr val="bg1"/>
                </a:solidFill>
                <a:latin typeface="Century Gothic"/>
                <a:cs typeface="Century Gothic"/>
              </a:rPr>
              <a:t> et </a:t>
            </a:r>
            <a:r>
              <a:rPr lang="fr-CA" sz="4400" dirty="0">
                <a:solidFill>
                  <a:srgbClr val="5EC1AA"/>
                </a:solidFill>
                <a:latin typeface="Century Gothic"/>
                <a:cs typeface="Century Gothic"/>
              </a:rPr>
              <a:t>Engagement </a:t>
            </a:r>
          </a:p>
        </p:txBody>
      </p:sp>
      <p:pic>
        <p:nvPicPr>
          <p:cNvPr id="8" name="Picture 7">
            <a:extLst>
              <a:ext uri="{FF2B5EF4-FFF2-40B4-BE49-F238E27FC236}">
                <a16:creationId xmlns:a16="http://schemas.microsoft.com/office/drawing/2014/main" id="{6B0A5327-3727-4ECE-9DA4-2CD996C6E632}"/>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591477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32</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neonbrand-dGCUivMSQc0-unsplash.jpg">
            <a:extLst>
              <a:ext uri="{FF2B5EF4-FFF2-40B4-BE49-F238E27FC236}">
                <a16:creationId xmlns:a16="http://schemas.microsoft.com/office/drawing/2014/main" id="{54819EA9-A6FC-4122-B3BE-A89E8AF4F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99"/>
          <a:stretch/>
        </p:blipFill>
        <p:spPr>
          <a:xfrm>
            <a:off x="0" y="847023"/>
            <a:ext cx="12192000" cy="7440329"/>
          </a:xfrm>
          <a:prstGeom prst="rect">
            <a:avLst/>
          </a:prstGeom>
        </p:spPr>
      </p:pic>
      <p:sp>
        <p:nvSpPr>
          <p:cNvPr id="9" name="Rectangle 8">
            <a:extLst>
              <a:ext uri="{FF2B5EF4-FFF2-40B4-BE49-F238E27FC236}">
                <a16:creationId xmlns:a16="http://schemas.microsoft.com/office/drawing/2014/main" id="{5E5942BF-C7A7-4E60-A7D2-89F8ABFB03C5}"/>
              </a:ext>
            </a:extLst>
          </p:cNvPr>
          <p:cNvSpPr/>
          <p:nvPr/>
        </p:nvSpPr>
        <p:spPr>
          <a:xfrm>
            <a:off x="0" y="847022"/>
            <a:ext cx="12192000" cy="6010977"/>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C3D660-9622-4DE6-8CE2-178E7E63C97E}"/>
              </a:ext>
            </a:extLst>
          </p:cNvPr>
          <p:cNvSpPr txBox="1"/>
          <p:nvPr/>
        </p:nvSpPr>
        <p:spPr>
          <a:xfrm>
            <a:off x="247500" y="806995"/>
            <a:ext cx="11589524" cy="3847207"/>
          </a:xfrm>
          <a:prstGeom prst="rect">
            <a:avLst/>
          </a:prstGeom>
          <a:noFill/>
        </p:spPr>
        <p:txBody>
          <a:bodyPr wrap="square" rtlCol="0">
            <a:spAutoFit/>
          </a:bodyPr>
          <a:lstStyle/>
          <a:p>
            <a:r>
              <a:rPr lang="fr-CA" sz="6000">
                <a:solidFill>
                  <a:srgbClr val="5EC1AA"/>
                </a:solidFill>
                <a:latin typeface="Century Gothic"/>
                <a:cs typeface="Century Gothic"/>
              </a:rPr>
              <a:t>Défi</a:t>
            </a:r>
          </a:p>
          <a:p>
            <a:endParaRPr lang="en-US" sz="3200" i="1" dirty="0">
              <a:solidFill>
                <a:schemeClr val="bg1"/>
              </a:solidFill>
              <a:latin typeface="Century Gothic"/>
              <a:cs typeface="Century Gothic"/>
            </a:endParaRPr>
          </a:p>
          <a:p>
            <a:r>
              <a:rPr lang="fr-CA" sz="3200" i="1">
                <a:solidFill>
                  <a:schemeClr val="bg1"/>
                </a:solidFill>
                <a:latin typeface="Century Gothic"/>
                <a:cs typeface="Century Gothic"/>
              </a:rPr>
              <a:t>Considérer le changement et les nouvelles expériences comme des occasions stimulantes d'apprendre et d’évoluer  </a:t>
            </a:r>
          </a:p>
          <a:p>
            <a:endParaRPr lang="is-IS" sz="4400"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354954F6-8453-4B43-BA44-DA46824E6C7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792231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33</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neonbrand-dGCUivMSQc0-unsplash.jpg">
            <a:extLst>
              <a:ext uri="{FF2B5EF4-FFF2-40B4-BE49-F238E27FC236}">
                <a16:creationId xmlns:a16="http://schemas.microsoft.com/office/drawing/2014/main" id="{54819EA9-A6FC-4122-B3BE-A89E8AF4F6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3399"/>
          <a:stretch/>
        </p:blipFill>
        <p:spPr>
          <a:xfrm>
            <a:off x="0" y="847023"/>
            <a:ext cx="12192000" cy="7440329"/>
          </a:xfrm>
          <a:prstGeom prst="rect">
            <a:avLst/>
          </a:prstGeom>
        </p:spPr>
      </p:pic>
      <p:sp>
        <p:nvSpPr>
          <p:cNvPr id="9" name="Rectangle 8">
            <a:extLst>
              <a:ext uri="{FF2B5EF4-FFF2-40B4-BE49-F238E27FC236}">
                <a16:creationId xmlns:a16="http://schemas.microsoft.com/office/drawing/2014/main" id="{5E5942BF-C7A7-4E60-A7D2-89F8ABFB03C5}"/>
              </a:ext>
            </a:extLst>
          </p:cNvPr>
          <p:cNvSpPr/>
          <p:nvPr/>
        </p:nvSpPr>
        <p:spPr>
          <a:xfrm>
            <a:off x="0" y="847022"/>
            <a:ext cx="12192000" cy="6010977"/>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C3D660-9622-4DE6-8CE2-178E7E63C97E}"/>
              </a:ext>
            </a:extLst>
          </p:cNvPr>
          <p:cNvSpPr txBox="1"/>
          <p:nvPr/>
        </p:nvSpPr>
        <p:spPr>
          <a:xfrm>
            <a:off x="247500" y="806995"/>
            <a:ext cx="11589524" cy="5816977"/>
          </a:xfrm>
          <a:prstGeom prst="rect">
            <a:avLst/>
          </a:prstGeom>
          <a:noFill/>
        </p:spPr>
        <p:txBody>
          <a:bodyPr wrap="square" rtlCol="0">
            <a:spAutoFit/>
          </a:bodyPr>
          <a:lstStyle/>
          <a:p>
            <a:r>
              <a:rPr lang="fr-CA" sz="6000">
                <a:solidFill>
                  <a:srgbClr val="5EC1AA"/>
                </a:solidFill>
                <a:latin typeface="Century Gothic"/>
                <a:cs typeface="Century Gothic"/>
              </a:rPr>
              <a:t>Défi</a:t>
            </a:r>
          </a:p>
          <a:p>
            <a:endParaRPr lang="en-US" sz="3200" i="1" dirty="0">
              <a:solidFill>
                <a:schemeClr val="bg1"/>
              </a:solidFill>
              <a:latin typeface="Century Gothic"/>
              <a:cs typeface="Century Gothic"/>
            </a:endParaRPr>
          </a:p>
          <a:p>
            <a:r>
              <a:rPr lang="fr-CA" sz="3200" i="1">
                <a:solidFill>
                  <a:schemeClr val="bg1"/>
                </a:solidFill>
                <a:latin typeface="Century Gothic"/>
                <a:cs typeface="Century Gothic"/>
              </a:rPr>
              <a:t>Considérer le changement et les nouvelles expériences comme des occasions stimulantes d'apprendre et d’évoluer  </a:t>
            </a:r>
          </a:p>
          <a:p>
            <a:endParaRPr lang="is-IS" sz="3200" i="1" dirty="0">
              <a:solidFill>
                <a:schemeClr val="bg1"/>
              </a:solidFill>
              <a:latin typeface="Century Gothic"/>
              <a:cs typeface="Century Gothic"/>
            </a:endParaRPr>
          </a:p>
          <a:p>
            <a:pPr marL="457200" indent="-457200">
              <a:buFont typeface="Arial" panose="020B0604020202020204" pitchFamily="34" charset="0"/>
              <a:buChar char="•"/>
            </a:pPr>
            <a:r>
              <a:rPr lang="fr-CA" sz="3200" i="1">
                <a:solidFill>
                  <a:schemeClr val="bg1"/>
                </a:solidFill>
                <a:latin typeface="Century Gothic"/>
                <a:cs typeface="Century Gothic"/>
              </a:rPr>
              <a:t>Que m'apprend cette situation?</a:t>
            </a:r>
          </a:p>
          <a:p>
            <a:pPr marL="457200" indent="-457200">
              <a:buFont typeface="Arial" panose="020B0604020202020204" pitchFamily="34" charset="0"/>
              <a:buChar char="•"/>
            </a:pPr>
            <a:r>
              <a:rPr lang="fr-CA" sz="3200" i="1">
                <a:solidFill>
                  <a:schemeClr val="bg1"/>
                </a:solidFill>
                <a:latin typeface="Century Gothic"/>
                <a:cs typeface="Century Gothic"/>
              </a:rPr>
              <a:t>Quelles sont les compétences que je peux acquérir et qui me seraient utiles?</a:t>
            </a:r>
          </a:p>
          <a:p>
            <a:pPr marL="457200" indent="-457200">
              <a:buFont typeface="Arial" panose="020B0604020202020204" pitchFamily="34" charset="0"/>
              <a:buChar char="•"/>
            </a:pPr>
            <a:r>
              <a:rPr lang="fr-CA" sz="3200" i="1">
                <a:solidFill>
                  <a:schemeClr val="bg1"/>
                </a:solidFill>
                <a:latin typeface="Century Gothic"/>
                <a:cs typeface="Century Gothic"/>
              </a:rPr>
              <a:t>Comment puis-je utiliser cette situation à mon/notre avantage?</a:t>
            </a:r>
          </a:p>
          <a:p>
            <a:endParaRPr lang="is-IS" sz="4400" dirty="0">
              <a:solidFill>
                <a:schemeClr val="bg1"/>
              </a:solidFill>
              <a:latin typeface="Century Gothic"/>
              <a:cs typeface="Century Gothic"/>
            </a:endParaRP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354954F6-8453-4B43-BA44-DA46824E6C7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4434574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34</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nikita-kachanovsky-FJFPuE1MAOM-unsplash.jpg">
            <a:extLst>
              <a:ext uri="{FF2B5EF4-FFF2-40B4-BE49-F238E27FC236}">
                <a16:creationId xmlns:a16="http://schemas.microsoft.com/office/drawing/2014/main" id="{7B2D7EEE-339E-4746-AF73-4E1AA675A3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081917" y="-2252082"/>
            <a:ext cx="6028165" cy="12192000"/>
          </a:xfrm>
          <a:prstGeom prst="rect">
            <a:avLst/>
          </a:prstGeom>
        </p:spPr>
      </p:pic>
      <p:sp>
        <p:nvSpPr>
          <p:cNvPr id="11" name="Rectangle 10">
            <a:extLst>
              <a:ext uri="{FF2B5EF4-FFF2-40B4-BE49-F238E27FC236}">
                <a16:creationId xmlns:a16="http://schemas.microsoft.com/office/drawing/2014/main" id="{3C8203C6-1428-4F51-BBDE-0F7A031A67B1}"/>
              </a:ext>
            </a:extLst>
          </p:cNvPr>
          <p:cNvSpPr/>
          <p:nvPr/>
        </p:nvSpPr>
        <p:spPr>
          <a:xfrm>
            <a:off x="0" y="829834"/>
            <a:ext cx="12192000" cy="6028165"/>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E1F7869-3764-48CB-8BD7-258CD3E73435}"/>
              </a:ext>
            </a:extLst>
          </p:cNvPr>
          <p:cNvSpPr txBox="1"/>
          <p:nvPr/>
        </p:nvSpPr>
        <p:spPr>
          <a:xfrm>
            <a:off x="247500" y="784493"/>
            <a:ext cx="11589524" cy="2923877"/>
          </a:xfrm>
          <a:prstGeom prst="rect">
            <a:avLst/>
          </a:prstGeom>
          <a:noFill/>
        </p:spPr>
        <p:txBody>
          <a:bodyPr wrap="square" rtlCol="0">
            <a:spAutoFit/>
          </a:bodyPr>
          <a:lstStyle/>
          <a:p>
            <a:r>
              <a:rPr lang="fr-CA" sz="6000">
                <a:solidFill>
                  <a:srgbClr val="5EC1AA"/>
                </a:solidFill>
                <a:latin typeface="Century Gothic"/>
                <a:cs typeface="Century Gothic"/>
              </a:rPr>
              <a:t>Contrôle</a:t>
            </a:r>
          </a:p>
          <a:p>
            <a:endParaRPr lang="en-CA" sz="6000" dirty="0">
              <a:solidFill>
                <a:srgbClr val="FFFF00"/>
              </a:solidFill>
              <a:latin typeface="Century Gothic"/>
              <a:cs typeface="Century Gothic"/>
            </a:endParaRPr>
          </a:p>
          <a:p>
            <a:r>
              <a:rPr lang="fr-CA" sz="3200" i="1">
                <a:solidFill>
                  <a:schemeClr val="bg1"/>
                </a:solidFill>
                <a:latin typeface="Century Gothic"/>
                <a:cs typeface="Century Gothic"/>
              </a:rPr>
              <a:t>Croyance en sa capacité à contrôler ou à influencer les résultats</a:t>
            </a:r>
          </a:p>
          <a:p>
            <a:endParaRPr lang="en-CA" sz="3200" i="1"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7987B874-A36E-482D-BD84-E10211791E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54806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35</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nikita-kachanovsky-FJFPuE1MAOM-unsplash.jpg">
            <a:extLst>
              <a:ext uri="{FF2B5EF4-FFF2-40B4-BE49-F238E27FC236}">
                <a16:creationId xmlns:a16="http://schemas.microsoft.com/office/drawing/2014/main" id="{7B2D7EEE-339E-4746-AF73-4E1AA675A3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081917" y="-2252082"/>
            <a:ext cx="6028165" cy="12192000"/>
          </a:xfrm>
          <a:prstGeom prst="rect">
            <a:avLst/>
          </a:prstGeom>
        </p:spPr>
      </p:pic>
      <p:sp>
        <p:nvSpPr>
          <p:cNvPr id="11" name="Rectangle 10">
            <a:extLst>
              <a:ext uri="{FF2B5EF4-FFF2-40B4-BE49-F238E27FC236}">
                <a16:creationId xmlns:a16="http://schemas.microsoft.com/office/drawing/2014/main" id="{3C8203C6-1428-4F51-BBDE-0F7A031A67B1}"/>
              </a:ext>
            </a:extLst>
          </p:cNvPr>
          <p:cNvSpPr/>
          <p:nvPr/>
        </p:nvSpPr>
        <p:spPr>
          <a:xfrm>
            <a:off x="0" y="829834"/>
            <a:ext cx="12192000" cy="6028165"/>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E1F7869-3764-48CB-8BD7-258CD3E73435}"/>
              </a:ext>
            </a:extLst>
          </p:cNvPr>
          <p:cNvSpPr txBox="1"/>
          <p:nvPr/>
        </p:nvSpPr>
        <p:spPr>
          <a:xfrm>
            <a:off x="247500" y="784493"/>
            <a:ext cx="11589524" cy="5509200"/>
          </a:xfrm>
          <a:prstGeom prst="rect">
            <a:avLst/>
          </a:prstGeom>
          <a:noFill/>
        </p:spPr>
        <p:txBody>
          <a:bodyPr wrap="square" rtlCol="0">
            <a:spAutoFit/>
          </a:bodyPr>
          <a:lstStyle/>
          <a:p>
            <a:r>
              <a:rPr lang="fr-CA" sz="3200" dirty="0">
                <a:solidFill>
                  <a:srgbClr val="5EC1AA"/>
                </a:solidFill>
                <a:latin typeface="Century Gothic"/>
                <a:cs typeface="Century Gothic"/>
              </a:rPr>
              <a:t>Contrôle</a:t>
            </a:r>
          </a:p>
          <a:p>
            <a:endParaRPr lang="en-CA" sz="3200" dirty="0">
              <a:solidFill>
                <a:srgbClr val="FFFF00"/>
              </a:solidFill>
              <a:latin typeface="Century Gothic"/>
              <a:cs typeface="Century Gothic"/>
            </a:endParaRPr>
          </a:p>
          <a:p>
            <a:r>
              <a:rPr lang="fr-CA" sz="3200" i="1" dirty="0">
                <a:solidFill>
                  <a:schemeClr val="bg1"/>
                </a:solidFill>
                <a:latin typeface="Century Gothic"/>
                <a:cs typeface="Century Gothic"/>
              </a:rPr>
              <a:t>Croyance en sa capacité à contrôler ou à influencer les résultats</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fr-CA" sz="3200" i="1" dirty="0">
                <a:solidFill>
                  <a:schemeClr val="bg1"/>
                </a:solidFill>
                <a:latin typeface="Century Gothic"/>
                <a:cs typeface="Century Gothic"/>
              </a:rPr>
              <a:t>Qu'est-ce que je peux contrôler?</a:t>
            </a:r>
          </a:p>
          <a:p>
            <a:pPr marL="457200" indent="-457200">
              <a:buFont typeface="Arial" panose="020B0604020202020204" pitchFamily="34" charset="0"/>
              <a:buChar char="•"/>
            </a:pPr>
            <a:r>
              <a:rPr lang="fr-CA" sz="3200" i="1" dirty="0">
                <a:solidFill>
                  <a:schemeClr val="bg1"/>
                </a:solidFill>
                <a:latin typeface="Century Gothic"/>
                <a:cs typeface="Century Gothic"/>
              </a:rPr>
              <a:t>Qu'est-ce qui échappe à mon contrôle?</a:t>
            </a:r>
          </a:p>
          <a:p>
            <a:pPr marL="457200" indent="-457200">
              <a:buFont typeface="Arial" panose="020B0604020202020204" pitchFamily="34" charset="0"/>
              <a:buChar char="•"/>
            </a:pPr>
            <a:r>
              <a:rPr lang="fr-CA" sz="3200" i="1" dirty="0">
                <a:solidFill>
                  <a:schemeClr val="bg1"/>
                </a:solidFill>
                <a:latin typeface="Century Gothic"/>
                <a:cs typeface="Century Gothic"/>
              </a:rPr>
              <a:t>Comment puis-je limiter mon attention à ce que je ne peux pas contrôler?</a:t>
            </a:r>
          </a:p>
          <a:p>
            <a:pPr marL="457200" indent="-457200">
              <a:buFont typeface="Arial" panose="020B0604020202020204" pitchFamily="34" charset="0"/>
              <a:buChar char="•"/>
            </a:pPr>
            <a:r>
              <a:rPr lang="fr-CA" sz="3200" i="1" dirty="0">
                <a:solidFill>
                  <a:schemeClr val="bg1"/>
                </a:solidFill>
                <a:latin typeface="Century Gothic"/>
                <a:cs typeface="Century Gothic"/>
              </a:rPr>
              <a:t>Comment puis-je me concentrer davantage sur ce que je peux contrôler? </a:t>
            </a:r>
          </a:p>
        </p:txBody>
      </p:sp>
      <p:pic>
        <p:nvPicPr>
          <p:cNvPr id="8" name="Picture 7">
            <a:extLst>
              <a:ext uri="{FF2B5EF4-FFF2-40B4-BE49-F238E27FC236}">
                <a16:creationId xmlns:a16="http://schemas.microsoft.com/office/drawing/2014/main" id="{7987B874-A36E-482D-BD84-E10211791E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15923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36</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hu-chen-FZ0qzjVF_-c-unsplash.jpg">
            <a:extLst>
              <a:ext uri="{FF2B5EF4-FFF2-40B4-BE49-F238E27FC236}">
                <a16:creationId xmlns:a16="http://schemas.microsoft.com/office/drawing/2014/main" id="{9C1564C1-C8CF-4AB9-A12B-2819D3E17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9" name="Rectangle 8">
            <a:extLst>
              <a:ext uri="{FF2B5EF4-FFF2-40B4-BE49-F238E27FC236}">
                <a16:creationId xmlns:a16="http://schemas.microsoft.com/office/drawing/2014/main" id="{DB6DDCFE-7A4B-4D4E-94C0-00F457918E7E}"/>
              </a:ext>
            </a:extLst>
          </p:cNvPr>
          <p:cNvSpPr/>
          <p:nvPr/>
        </p:nvSpPr>
        <p:spPr>
          <a:xfrm>
            <a:off x="0"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4ADE3F-205F-4F91-B514-41D6AF29F74F}"/>
              </a:ext>
            </a:extLst>
          </p:cNvPr>
          <p:cNvSpPr txBox="1"/>
          <p:nvPr/>
        </p:nvSpPr>
        <p:spPr>
          <a:xfrm>
            <a:off x="247500" y="793824"/>
            <a:ext cx="11589524" cy="3354765"/>
          </a:xfrm>
          <a:prstGeom prst="rect">
            <a:avLst/>
          </a:prstGeom>
          <a:noFill/>
        </p:spPr>
        <p:txBody>
          <a:bodyPr wrap="square" rtlCol="0">
            <a:spAutoFit/>
          </a:bodyPr>
          <a:lstStyle/>
          <a:p>
            <a:r>
              <a:rPr lang="fr-CA" sz="6000">
                <a:solidFill>
                  <a:srgbClr val="5EC1AA"/>
                </a:solidFill>
                <a:latin typeface="Century Gothic"/>
                <a:cs typeface="Century Gothic"/>
              </a:rPr>
              <a:t>Engagement</a:t>
            </a:r>
          </a:p>
          <a:p>
            <a:endParaRPr lang="en-US" sz="4400" dirty="0">
              <a:solidFill>
                <a:schemeClr val="bg1"/>
              </a:solidFill>
              <a:latin typeface="Century Gothic"/>
              <a:cs typeface="Century Gothic"/>
            </a:endParaRPr>
          </a:p>
          <a:p>
            <a:r>
              <a:rPr lang="fr-CA" sz="3200" i="1">
                <a:solidFill>
                  <a:schemeClr val="bg1"/>
                </a:solidFill>
                <a:latin typeface="Century Gothic"/>
                <a:cs typeface="Century Gothic"/>
              </a:rPr>
              <a:t>Tendance à considérer les activités quotidiennes et le monde comme intéressants, significatifs et ayant un but</a:t>
            </a: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FF5FECAA-CCFA-45DC-A1CA-2E9306142C7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634465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37</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8" name="Picture 7" descr="hu-chen-FZ0qzjVF_-c-unsplash.jpg">
            <a:extLst>
              <a:ext uri="{FF2B5EF4-FFF2-40B4-BE49-F238E27FC236}">
                <a16:creationId xmlns:a16="http://schemas.microsoft.com/office/drawing/2014/main" id="{9C1564C1-C8CF-4AB9-A12B-2819D3E178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9" name="Rectangle 8">
            <a:extLst>
              <a:ext uri="{FF2B5EF4-FFF2-40B4-BE49-F238E27FC236}">
                <a16:creationId xmlns:a16="http://schemas.microsoft.com/office/drawing/2014/main" id="{DB6DDCFE-7A4B-4D4E-94C0-00F457918E7E}"/>
              </a:ext>
            </a:extLst>
          </p:cNvPr>
          <p:cNvSpPr/>
          <p:nvPr/>
        </p:nvSpPr>
        <p:spPr>
          <a:xfrm>
            <a:off x="0"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4ADE3F-205F-4F91-B514-41D6AF29F74F}"/>
              </a:ext>
            </a:extLst>
          </p:cNvPr>
          <p:cNvSpPr txBox="1"/>
          <p:nvPr/>
        </p:nvSpPr>
        <p:spPr>
          <a:xfrm>
            <a:off x="247500" y="793824"/>
            <a:ext cx="11589524" cy="5324535"/>
          </a:xfrm>
          <a:prstGeom prst="rect">
            <a:avLst/>
          </a:prstGeom>
          <a:noFill/>
        </p:spPr>
        <p:txBody>
          <a:bodyPr wrap="square" rtlCol="0">
            <a:spAutoFit/>
          </a:bodyPr>
          <a:lstStyle/>
          <a:p>
            <a:r>
              <a:rPr lang="fr-CA" sz="6000">
                <a:solidFill>
                  <a:srgbClr val="5EC1AA"/>
                </a:solidFill>
                <a:latin typeface="Century Gothic"/>
                <a:cs typeface="Century Gothic"/>
              </a:rPr>
              <a:t>Engagement</a:t>
            </a:r>
          </a:p>
          <a:p>
            <a:endParaRPr lang="en-US" sz="4400" dirty="0">
              <a:solidFill>
                <a:schemeClr val="bg1"/>
              </a:solidFill>
              <a:latin typeface="Century Gothic"/>
              <a:cs typeface="Century Gothic"/>
            </a:endParaRPr>
          </a:p>
          <a:p>
            <a:r>
              <a:rPr lang="fr-CA" sz="3200" i="1">
                <a:solidFill>
                  <a:schemeClr val="bg1"/>
                </a:solidFill>
                <a:latin typeface="Century Gothic"/>
                <a:cs typeface="Century Gothic"/>
              </a:rPr>
              <a:t>Tendance à considérer les activités quotidiennes et le monde comme intéressants, significatifs et ayant un but</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fr-CA" sz="3200" i="1">
                <a:solidFill>
                  <a:schemeClr val="bg1"/>
                </a:solidFill>
                <a:latin typeface="Century Gothic"/>
                <a:cs typeface="Century Gothic"/>
              </a:rPr>
              <a:t>Quel est mon « pourquoi »?</a:t>
            </a:r>
          </a:p>
          <a:p>
            <a:pPr marL="457200" indent="-457200">
              <a:buFont typeface="Arial" panose="020B0604020202020204" pitchFamily="34" charset="0"/>
              <a:buChar char="•"/>
            </a:pPr>
            <a:r>
              <a:rPr lang="fr-CA" sz="3200" i="1">
                <a:solidFill>
                  <a:schemeClr val="bg1"/>
                </a:solidFill>
                <a:latin typeface="Century Gothic"/>
                <a:cs typeface="Century Gothic"/>
              </a:rPr>
              <a:t>Quelle est la vision ici? Où allons-nous?</a:t>
            </a:r>
          </a:p>
          <a:p>
            <a:pPr marL="457200" indent="-457200">
              <a:buFont typeface="Arial" panose="020B0604020202020204" pitchFamily="34" charset="0"/>
              <a:buChar char="•"/>
            </a:pPr>
            <a:r>
              <a:rPr lang="fr-CA" sz="3200" i="1">
                <a:solidFill>
                  <a:schemeClr val="bg1"/>
                </a:solidFill>
                <a:latin typeface="Century Gothic"/>
                <a:cs typeface="Century Gothic"/>
              </a:rPr>
              <a:t>Quel est l'impact le plus important du quotidien?</a:t>
            </a:r>
          </a:p>
          <a:p>
            <a:endParaRPr lang="en-US" sz="4400" dirty="0">
              <a:solidFill>
                <a:schemeClr val="bg1"/>
              </a:solidFill>
              <a:latin typeface="Century Gothic"/>
              <a:cs typeface="Century Gothic"/>
            </a:endParaRPr>
          </a:p>
        </p:txBody>
      </p:sp>
      <p:pic>
        <p:nvPicPr>
          <p:cNvPr id="10" name="Picture 9">
            <a:extLst>
              <a:ext uri="{FF2B5EF4-FFF2-40B4-BE49-F238E27FC236}">
                <a16:creationId xmlns:a16="http://schemas.microsoft.com/office/drawing/2014/main" id="{FF5FECAA-CCFA-45DC-A1CA-2E9306142C7C}"/>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510682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38</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4" name="Picture 13" descr="A cellphone on a table&#10;&#10;Description automatically generated">
            <a:extLst>
              <a:ext uri="{FF2B5EF4-FFF2-40B4-BE49-F238E27FC236}">
                <a16:creationId xmlns:a16="http://schemas.microsoft.com/office/drawing/2014/main" id="{52C604DB-7B3D-4899-87BD-5E9F4DB711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15" name="Rectangle 14">
            <a:extLst>
              <a:ext uri="{FF2B5EF4-FFF2-40B4-BE49-F238E27FC236}">
                <a16:creationId xmlns:a16="http://schemas.microsoft.com/office/drawing/2014/main" id="{D0C78894-1090-493C-9CA9-03271DD73764}"/>
              </a:ext>
            </a:extLst>
          </p:cNvPr>
          <p:cNvSpPr/>
          <p:nvPr/>
        </p:nvSpPr>
        <p:spPr>
          <a:xfrm>
            <a:off x="1"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9C626A-4CA4-4411-BDDD-A27A7731B4D0}"/>
              </a:ext>
            </a:extLst>
          </p:cNvPr>
          <p:cNvSpPr txBox="1"/>
          <p:nvPr/>
        </p:nvSpPr>
        <p:spPr>
          <a:xfrm>
            <a:off x="247500" y="791993"/>
            <a:ext cx="11589524" cy="3354765"/>
          </a:xfrm>
          <a:prstGeom prst="rect">
            <a:avLst/>
          </a:prstGeom>
          <a:noFill/>
        </p:spPr>
        <p:txBody>
          <a:bodyPr wrap="square" rtlCol="0">
            <a:spAutoFit/>
          </a:bodyPr>
          <a:lstStyle/>
          <a:p>
            <a:r>
              <a:rPr lang="fr-CA" sz="6000">
                <a:solidFill>
                  <a:srgbClr val="5EC1AA"/>
                </a:solidFill>
                <a:latin typeface="Century Gothic"/>
                <a:cs typeface="Century Gothic"/>
              </a:rPr>
              <a:t>Rétablissement / Renouvellement</a:t>
            </a:r>
          </a:p>
          <a:p>
            <a:endParaRPr lang="en-US" sz="4400" dirty="0">
              <a:solidFill>
                <a:schemeClr val="bg1"/>
              </a:solidFill>
              <a:latin typeface="Century Gothic"/>
              <a:cs typeface="Century Gothic"/>
            </a:endParaRPr>
          </a:p>
          <a:p>
            <a:r>
              <a:rPr lang="fr-CA" sz="3200" i="1">
                <a:solidFill>
                  <a:schemeClr val="bg1"/>
                </a:solidFill>
                <a:latin typeface="Century Gothic"/>
                <a:cs typeface="Century Gothic"/>
              </a:rPr>
              <a:t>De nouvelles études montrent que la résilience ne se limite pas à la façon dont on fait face aux difficultés, mais aussi à la façon dont on se rétablit.</a:t>
            </a: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BAC5DF05-265D-4D38-98CB-B54FD52FA228}"/>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2239513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table, person, person&#10;&#10;Description automatically generated">
            <a:extLst>
              <a:ext uri="{FF2B5EF4-FFF2-40B4-BE49-F238E27FC236}">
                <a16:creationId xmlns:a16="http://schemas.microsoft.com/office/drawing/2014/main" id="{85C2EB70-32C2-4278-99F9-0DDB56C6E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68274"/>
          </a:xfrm>
          <a:prstGeom prst="rect">
            <a:avLst/>
          </a:prstGeom>
        </p:spPr>
      </p:pic>
      <p:sp>
        <p:nvSpPr>
          <p:cNvPr id="3" name="TextBox 2">
            <a:extLst>
              <a:ext uri="{FF2B5EF4-FFF2-40B4-BE49-F238E27FC236}">
                <a16:creationId xmlns:a16="http://schemas.microsoft.com/office/drawing/2014/main" id="{68136EC9-180F-4E1D-9FEE-12C876948F39}"/>
              </a:ext>
            </a:extLst>
          </p:cNvPr>
          <p:cNvSpPr txBox="1"/>
          <p:nvPr/>
        </p:nvSpPr>
        <p:spPr>
          <a:xfrm>
            <a:off x="-46655" y="6576375"/>
            <a:ext cx="1051249" cy="338554"/>
          </a:xfrm>
          <a:prstGeom prst="rect">
            <a:avLst/>
          </a:prstGeom>
          <a:noFill/>
        </p:spPr>
        <p:txBody>
          <a:bodyPr wrap="square" rtlCol="0">
            <a:spAutoFit/>
          </a:bodyPr>
          <a:lstStyle/>
          <a:p>
            <a:r>
              <a:rPr lang="fr-CA" sz="1600" b="1" i="1">
                <a:solidFill>
                  <a:schemeClr val="bg1"/>
                </a:solidFill>
                <a:latin typeface="Century Gothic"/>
                <a:cs typeface="Century Gothic"/>
              </a:rPr>
              <a:t>STOP</a:t>
            </a:r>
          </a:p>
        </p:txBody>
      </p:sp>
    </p:spTree>
    <p:extLst>
      <p:ext uri="{BB962C8B-B14F-4D97-AF65-F5344CB8AC3E}">
        <p14:creationId xmlns:p14="http://schemas.microsoft.com/office/powerpoint/2010/main" val="61046794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FDF17-FB02-4D1F-8326-2CAA2CD8A458}"/>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4</a:t>
            </a:fld>
            <a:endParaRPr lang="en-CA"/>
          </a:p>
        </p:txBody>
      </p:sp>
      <p:pic>
        <p:nvPicPr>
          <p:cNvPr id="3" name="Picture 2" descr="iStock-861122560.jpg">
            <a:extLst>
              <a:ext uri="{FF2B5EF4-FFF2-40B4-BE49-F238E27FC236}">
                <a16:creationId xmlns:a16="http://schemas.microsoft.com/office/drawing/2014/main" id="{297261A1-6AFE-4DF0-AA65-A5114B88E9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37282"/>
            <a:ext cx="12192000" cy="4214060"/>
          </a:xfrm>
          <a:prstGeom prst="rect">
            <a:avLst/>
          </a:prstGeom>
        </p:spPr>
      </p:pic>
      <p:sp>
        <p:nvSpPr>
          <p:cNvPr id="4" name="Rectangle 3">
            <a:extLst>
              <a:ext uri="{FF2B5EF4-FFF2-40B4-BE49-F238E27FC236}">
                <a16:creationId xmlns:a16="http://schemas.microsoft.com/office/drawing/2014/main" id="{4A7646C9-2763-4446-B532-2AD28FFBB781}"/>
              </a:ext>
            </a:extLst>
          </p:cNvPr>
          <p:cNvSpPr/>
          <p:nvPr/>
        </p:nvSpPr>
        <p:spPr>
          <a:xfrm>
            <a:off x="0" y="833492"/>
            <a:ext cx="12192000" cy="4214060"/>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11D79E-60CA-4D18-9216-326226B1776F}"/>
              </a:ext>
            </a:extLst>
          </p:cNvPr>
          <p:cNvSpPr/>
          <p:nvPr/>
        </p:nvSpPr>
        <p:spPr>
          <a:xfrm flipV="1">
            <a:off x="0" y="5037926"/>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8091249-4F8B-452D-AA2E-F5891586289A}"/>
              </a:ext>
            </a:extLst>
          </p:cNvPr>
          <p:cNvSpPr>
            <a:spLocks noGrp="1"/>
          </p:cNvSpPr>
          <p:nvPr>
            <p:ph type="title"/>
          </p:nvPr>
        </p:nvSpPr>
        <p:spPr>
          <a:xfrm>
            <a:off x="67492" y="5635894"/>
            <a:ext cx="11665703" cy="620526"/>
          </a:xfrm>
        </p:spPr>
        <p:txBody>
          <a:bodyPr/>
          <a:lstStyle/>
          <a:p>
            <a:r>
              <a:rPr lang="fr-CA">
                <a:solidFill>
                  <a:srgbClr val="5EC1AA"/>
                </a:solidFill>
              </a:rPr>
              <a:t>PARTIE 1</a:t>
            </a:r>
            <a:r>
              <a:rPr lang="fr-CA">
                <a:solidFill>
                  <a:schemeClr val="bg1"/>
                </a:solidFill>
              </a:rPr>
              <a:t>  Introduction à l'intelligence émotionnelle</a:t>
            </a:r>
          </a:p>
        </p:txBody>
      </p:sp>
      <p:pic>
        <p:nvPicPr>
          <p:cNvPr id="8" name="Picture 7">
            <a:extLst>
              <a:ext uri="{FF2B5EF4-FFF2-40B4-BE49-F238E27FC236}">
                <a16:creationId xmlns:a16="http://schemas.microsoft.com/office/drawing/2014/main" id="{73DF9553-053B-480A-9ADF-B7596D7E579E}"/>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864453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table, person, person&#10;&#10;Description automatically generated">
            <a:extLst>
              <a:ext uri="{FF2B5EF4-FFF2-40B4-BE49-F238E27FC236}">
                <a16:creationId xmlns:a16="http://schemas.microsoft.com/office/drawing/2014/main" id="{85C2EB70-32C2-4278-99F9-0DDB56C6E2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68274"/>
          </a:xfrm>
          <a:prstGeom prst="rect">
            <a:avLst/>
          </a:prstGeom>
        </p:spPr>
      </p:pic>
      <p:sp>
        <p:nvSpPr>
          <p:cNvPr id="3" name="TextBox 2">
            <a:extLst>
              <a:ext uri="{FF2B5EF4-FFF2-40B4-BE49-F238E27FC236}">
                <a16:creationId xmlns:a16="http://schemas.microsoft.com/office/drawing/2014/main" id="{68136EC9-180F-4E1D-9FEE-12C876948F39}"/>
              </a:ext>
            </a:extLst>
          </p:cNvPr>
          <p:cNvSpPr txBox="1"/>
          <p:nvPr/>
        </p:nvSpPr>
        <p:spPr>
          <a:xfrm>
            <a:off x="-46655" y="6576375"/>
            <a:ext cx="1051249" cy="338554"/>
          </a:xfrm>
          <a:prstGeom prst="rect">
            <a:avLst/>
          </a:prstGeom>
          <a:noFill/>
        </p:spPr>
        <p:txBody>
          <a:bodyPr wrap="square" rtlCol="0">
            <a:spAutoFit/>
          </a:bodyPr>
          <a:lstStyle/>
          <a:p>
            <a:r>
              <a:rPr lang="fr-CA" sz="1600" b="1" i="1">
                <a:solidFill>
                  <a:schemeClr val="bg1"/>
                </a:solidFill>
                <a:latin typeface="Century Gothic"/>
                <a:cs typeface="Century Gothic"/>
              </a:rPr>
              <a:t>STOP</a:t>
            </a:r>
          </a:p>
        </p:txBody>
      </p:sp>
      <p:sp>
        <p:nvSpPr>
          <p:cNvPr id="2" name="Rectangle 1">
            <a:extLst>
              <a:ext uri="{FF2B5EF4-FFF2-40B4-BE49-F238E27FC236}">
                <a16:creationId xmlns:a16="http://schemas.microsoft.com/office/drawing/2014/main" id="{1BB8ED46-6789-FA03-7947-E6228701F5EE}"/>
              </a:ext>
            </a:extLst>
          </p:cNvPr>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CAE452-932A-F16F-6C72-4C8C0A39B32E}"/>
              </a:ext>
            </a:extLst>
          </p:cNvPr>
          <p:cNvSpPr txBox="1"/>
          <p:nvPr/>
        </p:nvSpPr>
        <p:spPr>
          <a:xfrm>
            <a:off x="602477" y="2393177"/>
            <a:ext cx="9862324" cy="2123658"/>
          </a:xfrm>
          <a:prstGeom prst="rect">
            <a:avLst/>
          </a:prstGeom>
          <a:noFill/>
        </p:spPr>
        <p:txBody>
          <a:bodyPr wrap="square" rtlCol="0">
            <a:spAutoFit/>
          </a:bodyPr>
          <a:lstStyle/>
          <a:p>
            <a:pPr algn="ctr"/>
            <a:r>
              <a:rPr lang="fr-CA" sz="4400">
                <a:solidFill>
                  <a:schemeClr val="bg1"/>
                </a:solidFill>
                <a:latin typeface="Century Gothic"/>
                <a:cs typeface="Century Gothic"/>
              </a:rPr>
              <a:t>La lenteur est fluide.</a:t>
            </a:r>
          </a:p>
          <a:p>
            <a:pPr algn="ctr"/>
            <a:endParaRPr lang="en-CA" sz="4400" dirty="0">
              <a:solidFill>
                <a:schemeClr val="bg1"/>
              </a:solidFill>
              <a:latin typeface="Century Gothic"/>
              <a:cs typeface="Century Gothic"/>
            </a:endParaRPr>
          </a:p>
          <a:p>
            <a:pPr algn="ctr"/>
            <a:r>
              <a:rPr lang="fr-CA" sz="4400">
                <a:solidFill>
                  <a:schemeClr val="bg1"/>
                </a:solidFill>
                <a:latin typeface="Century Gothic"/>
                <a:cs typeface="Century Gothic"/>
              </a:rPr>
              <a:t>Et la fluidité est </a:t>
            </a:r>
            <a:r>
              <a:rPr lang="fr-CA" sz="4400" u="sng">
                <a:solidFill>
                  <a:schemeClr val="bg1"/>
                </a:solidFill>
                <a:latin typeface="Century Gothic"/>
                <a:cs typeface="Century Gothic"/>
              </a:rPr>
              <a:t>rapide</a:t>
            </a:r>
            <a:r>
              <a:rPr lang="fr-CA" sz="4400">
                <a:solidFill>
                  <a:schemeClr val="bg1"/>
                </a:solidFill>
                <a:latin typeface="Century Gothic"/>
                <a:cs typeface="Century Gothic"/>
              </a:rPr>
              <a:t>.</a:t>
            </a:r>
          </a:p>
        </p:txBody>
      </p:sp>
    </p:spTree>
    <p:extLst>
      <p:ext uri="{BB962C8B-B14F-4D97-AF65-F5344CB8AC3E}">
        <p14:creationId xmlns:p14="http://schemas.microsoft.com/office/powerpoint/2010/main" val="424924260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7" y="2393177"/>
            <a:ext cx="9862324" cy="769441"/>
          </a:xfrm>
          <a:prstGeom prst="rect">
            <a:avLst/>
          </a:prstGeom>
          <a:noFill/>
        </p:spPr>
        <p:txBody>
          <a:bodyPr wrap="square" rtlCol="0">
            <a:spAutoFit/>
          </a:bodyPr>
          <a:lstStyle/>
          <a:p>
            <a:r>
              <a:rPr lang="fr-CA" sz="4400">
                <a:solidFill>
                  <a:schemeClr val="bg1"/>
                </a:solidFill>
                <a:latin typeface="Century Gothic"/>
                <a:cs typeface="Century Gothic"/>
              </a:rPr>
              <a:t>Votre cerveau face au </a:t>
            </a:r>
            <a:r>
              <a:rPr lang="fr-CA" sz="4400">
                <a:solidFill>
                  <a:srgbClr val="5EC1AA"/>
                </a:solidFill>
                <a:latin typeface="Century Gothic"/>
                <a:cs typeface="Century Gothic"/>
              </a:rPr>
              <a:t>stress</a:t>
            </a:r>
            <a:r>
              <a:rPr lang="fr-CA" sz="4400">
                <a:solidFill>
                  <a:schemeClr val="bg1"/>
                </a:solidFill>
                <a:latin typeface="Century Gothic"/>
                <a:cs typeface="Century Gothic"/>
              </a:rPr>
              <a:t>...</a:t>
            </a:r>
          </a:p>
        </p:txBody>
      </p:sp>
    </p:spTree>
    <p:extLst>
      <p:ext uri="{BB962C8B-B14F-4D97-AF65-F5344CB8AC3E}">
        <p14:creationId xmlns:p14="http://schemas.microsoft.com/office/powerpoint/2010/main" val="272315119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0863395" y="5764496"/>
            <a:ext cx="523875" cy="365125"/>
          </a:xfrm>
        </p:spPr>
        <p:txBody>
          <a:bodyPr/>
          <a:lstStyle/>
          <a:p>
            <a:fld id="{A9B67BE4-B697-4B0C-AED9-AED1985FFEB6}" type="slidenum">
              <a:rPr lang="en-CA" smtClean="0"/>
              <a:pPr/>
              <a:t>42</a:t>
            </a:fld>
            <a:endParaRPr lang="en-CA"/>
          </a:p>
        </p:txBody>
      </p:sp>
      <p:pic>
        <p:nvPicPr>
          <p:cNvPr id="7" name="Picture 6" descr="A picture containing bird, coral, water, sitting&#10;&#10;Description automatically generated">
            <a:extLst>
              <a:ext uri="{FF2B5EF4-FFF2-40B4-BE49-F238E27FC236}">
                <a16:creationId xmlns:a16="http://schemas.microsoft.com/office/drawing/2014/main" id="{0063E4D9-BBB6-46EA-BC11-AD2F51D85D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6649"/>
            <a:ext cx="12192000" cy="6858000"/>
          </a:xfrm>
          <a:prstGeom prst="rect">
            <a:avLst/>
          </a:prstGeom>
        </p:spPr>
      </p:pic>
      <p:sp>
        <p:nvSpPr>
          <p:cNvPr id="8" name="Rectangle 7">
            <a:extLst>
              <a:ext uri="{FF2B5EF4-FFF2-40B4-BE49-F238E27FC236}">
                <a16:creationId xmlns:a16="http://schemas.microsoft.com/office/drawing/2014/main" id="{9667D2F5-2752-417D-B117-934B1B0D716E}"/>
              </a:ext>
            </a:extLst>
          </p:cNvPr>
          <p:cNvSpPr/>
          <p:nvPr/>
        </p:nvSpPr>
        <p:spPr>
          <a:xfrm>
            <a:off x="0" y="856649"/>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3E88FA-3141-4A06-AAB7-8FE3CE57F21C}"/>
              </a:ext>
            </a:extLst>
          </p:cNvPr>
          <p:cNvSpPr txBox="1"/>
          <p:nvPr/>
        </p:nvSpPr>
        <p:spPr>
          <a:xfrm>
            <a:off x="301238" y="986441"/>
            <a:ext cx="11426474" cy="6124754"/>
          </a:xfrm>
          <a:prstGeom prst="rect">
            <a:avLst/>
          </a:prstGeom>
          <a:noFill/>
        </p:spPr>
        <p:txBody>
          <a:bodyPr wrap="square" rtlCol="0">
            <a:spAutoFit/>
          </a:bodyPr>
          <a:lstStyle/>
          <a:p>
            <a:r>
              <a:rPr lang="fr-CA" sz="2800" dirty="0">
                <a:solidFill>
                  <a:schemeClr val="bg1"/>
                </a:solidFill>
                <a:latin typeface="Century Gothic"/>
                <a:cs typeface="Century Gothic"/>
              </a:rPr>
              <a:t>Système nerveux parasympathique </a:t>
            </a:r>
            <a:r>
              <a:rPr lang="fr-CA" sz="2800" dirty="0">
                <a:solidFill>
                  <a:srgbClr val="5EC1AA"/>
                </a:solidFill>
                <a:latin typeface="Century Gothic"/>
                <a:cs typeface="Century Gothic"/>
              </a:rPr>
              <a:t>(SNP)</a:t>
            </a:r>
          </a:p>
          <a:p>
            <a:pPr marL="514350" indent="-514350">
              <a:buFont typeface="Arial" panose="020B0604020202020204" pitchFamily="34" charset="0"/>
              <a:buChar char="•"/>
            </a:pPr>
            <a:endParaRPr lang="en-CA" sz="2800" i="1" dirty="0">
              <a:solidFill>
                <a:schemeClr val="bg1"/>
              </a:solidFill>
              <a:latin typeface="Century Gothic"/>
              <a:cs typeface="Century Gothic"/>
            </a:endParaRPr>
          </a:p>
          <a:p>
            <a:pPr marL="514350" indent="-514350">
              <a:buFont typeface="Arial" panose="020B0604020202020204" pitchFamily="34" charset="0"/>
              <a:buChar char="•"/>
            </a:pPr>
            <a:r>
              <a:rPr lang="fr-CA" sz="2800" i="1" dirty="0">
                <a:solidFill>
                  <a:schemeClr val="bg1"/>
                </a:solidFill>
                <a:latin typeface="Century Gothic"/>
                <a:cs typeface="Century Gothic"/>
              </a:rPr>
              <a:t>Active le processus de renouvellement, élimine les cellules endommagées, neutralise les toxines, détruit les radicaux libres, réduit les hormones de stress, améliore la digestion, détend les muscles</a:t>
            </a:r>
          </a:p>
          <a:p>
            <a:pPr marL="514350" indent="-514350">
              <a:buFont typeface="Arial" panose="020B0604020202020204" pitchFamily="34" charset="0"/>
              <a:buChar char="•"/>
            </a:pPr>
            <a:r>
              <a:rPr lang="fr-CA" sz="2800" i="1" dirty="0">
                <a:solidFill>
                  <a:schemeClr val="bg1"/>
                </a:solidFill>
                <a:latin typeface="Century Gothic"/>
                <a:cs typeface="Century Gothic"/>
              </a:rPr>
              <a:t>Libère de l'ocytocine et de la vasopressine, facilite la circulation sanguine</a:t>
            </a:r>
          </a:p>
          <a:p>
            <a:pPr marL="514350" indent="-514350">
              <a:buFont typeface="Arial" panose="020B0604020202020204" pitchFamily="34" charset="0"/>
              <a:buChar char="•"/>
            </a:pPr>
            <a:r>
              <a:rPr lang="fr-CA" sz="2800" i="1" dirty="0">
                <a:solidFill>
                  <a:schemeClr val="bg1"/>
                </a:solidFill>
                <a:latin typeface="Century Gothic"/>
                <a:cs typeface="Century Gothic"/>
              </a:rPr>
              <a:t>Baisse de la tension artérielle et du taux sanguin</a:t>
            </a:r>
          </a:p>
          <a:p>
            <a:pPr marL="514350" indent="-514350">
              <a:buFont typeface="Arial" panose="020B0604020202020204" pitchFamily="34" charset="0"/>
              <a:buChar char="•"/>
            </a:pPr>
            <a:r>
              <a:rPr lang="fr-CA" sz="2800" i="1" dirty="0">
                <a:solidFill>
                  <a:schemeClr val="bg1"/>
                </a:solidFill>
                <a:latin typeface="Century Gothic"/>
                <a:cs typeface="Century Gothic"/>
              </a:rPr>
              <a:t>La respiration ralentit et devient plus profonde</a:t>
            </a:r>
          </a:p>
          <a:p>
            <a:pPr marL="514350" indent="-514350">
              <a:buFont typeface="Arial" panose="020B0604020202020204" pitchFamily="34" charset="0"/>
              <a:buChar char="•"/>
            </a:pPr>
            <a:r>
              <a:rPr lang="fr-CA" sz="2800" i="1" dirty="0">
                <a:solidFill>
                  <a:schemeClr val="bg1"/>
                </a:solidFill>
                <a:latin typeface="Century Gothic"/>
                <a:cs typeface="Century Gothic"/>
              </a:rPr>
              <a:t>Engage votre système immunitaire au maximum de ses capacités</a:t>
            </a:r>
          </a:p>
          <a:p>
            <a:pPr marL="514350" indent="-514350">
              <a:buFont typeface="Arial" panose="020B0604020202020204" pitchFamily="34" charset="0"/>
              <a:buChar char="•"/>
            </a:pPr>
            <a:endParaRPr lang="en-CA" sz="2800" i="1" dirty="0">
              <a:solidFill>
                <a:schemeClr val="bg1"/>
              </a:solidFill>
              <a:latin typeface="Century Gothic"/>
              <a:cs typeface="Century Gothic"/>
            </a:endParaRPr>
          </a:p>
          <a:p>
            <a:pPr marL="514350" indent="-514350">
              <a:buFont typeface="Arial" panose="020B0604020202020204" pitchFamily="34" charset="0"/>
              <a:buChar char="•"/>
            </a:pPr>
            <a:endParaRPr lang="en-US" sz="2800" dirty="0">
              <a:solidFill>
                <a:schemeClr val="bg1"/>
              </a:solidFill>
              <a:latin typeface="Century Gothic"/>
              <a:cs typeface="Century Gothic"/>
            </a:endParaRPr>
          </a:p>
        </p:txBody>
      </p:sp>
      <p:pic>
        <p:nvPicPr>
          <p:cNvPr id="6" name="Picture 5">
            <a:extLst>
              <a:ext uri="{FF2B5EF4-FFF2-40B4-BE49-F238E27FC236}">
                <a16:creationId xmlns:a16="http://schemas.microsoft.com/office/drawing/2014/main" id="{569BC3BC-C7F0-4FCD-9EFB-859A24DAE66E}"/>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184797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bird, coral, water, sitting&#10;&#10;Description automatically generated">
            <a:extLst>
              <a:ext uri="{FF2B5EF4-FFF2-40B4-BE49-F238E27FC236}">
                <a16:creationId xmlns:a16="http://schemas.microsoft.com/office/drawing/2014/main" id="{A249EEBC-6061-4AC5-95DB-B397BA43E8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4BF50204-EF1C-443D-9C5C-D50E8825FFAD}"/>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2524423" y="2119220"/>
            <a:ext cx="6604388" cy="3696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1" name="Rectangle 30">
            <a:extLst>
              <a:ext uri="{FF2B5EF4-FFF2-40B4-BE49-F238E27FC236}">
                <a16:creationId xmlns:a16="http://schemas.microsoft.com/office/drawing/2014/main" id="{0D79BB71-3023-42F6-A09A-4CA5E27284D2}"/>
              </a:ext>
            </a:extLst>
          </p:cNvPr>
          <p:cNvSpPr/>
          <p:nvPr/>
        </p:nvSpPr>
        <p:spPr>
          <a:xfrm>
            <a:off x="-1" y="615817"/>
            <a:ext cx="12191999" cy="78377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descr="Diagram&#10;&#10;Description automatically generated">
            <a:extLst>
              <a:ext uri="{FF2B5EF4-FFF2-40B4-BE49-F238E27FC236}">
                <a16:creationId xmlns:a16="http://schemas.microsoft.com/office/drawing/2014/main" id="{49EFA40F-3F42-4365-8BBD-A0C13F0D52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V="1">
            <a:off x="3199922" y="934447"/>
            <a:ext cx="5402902" cy="146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6D4615E7-F219-435C-ADCD-A181F876CEA7}"/>
              </a:ext>
            </a:extLst>
          </p:cNvPr>
          <p:cNvSpPr txBox="1"/>
          <p:nvPr/>
        </p:nvSpPr>
        <p:spPr>
          <a:xfrm>
            <a:off x="1124339" y="721487"/>
            <a:ext cx="11996056" cy="523220"/>
          </a:xfrm>
          <a:prstGeom prst="rect">
            <a:avLst/>
          </a:prstGeom>
          <a:noFill/>
        </p:spPr>
        <p:txBody>
          <a:bodyPr wrap="square" rtlCol="0">
            <a:spAutoFit/>
          </a:bodyPr>
          <a:lstStyle/>
          <a:p>
            <a:r>
              <a:rPr lang="fr-CA" sz="2800">
                <a:solidFill>
                  <a:schemeClr val="bg1"/>
                </a:solidFill>
                <a:latin typeface="Century Gothic"/>
                <a:cs typeface="Century Gothic"/>
              </a:rPr>
              <a:t>Moins de stress</a:t>
            </a:r>
          </a:p>
        </p:txBody>
      </p:sp>
    </p:spTree>
    <p:extLst>
      <p:ext uri="{BB962C8B-B14F-4D97-AF65-F5344CB8AC3E}">
        <p14:creationId xmlns:p14="http://schemas.microsoft.com/office/powerpoint/2010/main" val="16915677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44</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4" name="Picture 13" descr="A cellphone on a table&#10;&#10;Description automatically generated">
            <a:extLst>
              <a:ext uri="{FF2B5EF4-FFF2-40B4-BE49-F238E27FC236}">
                <a16:creationId xmlns:a16="http://schemas.microsoft.com/office/drawing/2014/main" id="{52C604DB-7B3D-4899-87BD-5E9F4DB711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8200"/>
            <a:ext cx="12192000" cy="6019800"/>
          </a:xfrm>
          <a:prstGeom prst="rect">
            <a:avLst/>
          </a:prstGeom>
        </p:spPr>
      </p:pic>
      <p:sp>
        <p:nvSpPr>
          <p:cNvPr id="15" name="Rectangle 14">
            <a:extLst>
              <a:ext uri="{FF2B5EF4-FFF2-40B4-BE49-F238E27FC236}">
                <a16:creationId xmlns:a16="http://schemas.microsoft.com/office/drawing/2014/main" id="{D0C78894-1090-493C-9CA9-03271DD73764}"/>
              </a:ext>
            </a:extLst>
          </p:cNvPr>
          <p:cNvSpPr/>
          <p:nvPr/>
        </p:nvSpPr>
        <p:spPr>
          <a:xfrm>
            <a:off x="1" y="838200"/>
            <a:ext cx="12192000" cy="6019800"/>
          </a:xfrm>
          <a:prstGeom prst="rect">
            <a:avLst/>
          </a:prstGeom>
          <a:solidFill>
            <a:srgbClr val="0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9C626A-4CA4-4411-BDDD-A27A7731B4D0}"/>
              </a:ext>
            </a:extLst>
          </p:cNvPr>
          <p:cNvSpPr txBox="1"/>
          <p:nvPr/>
        </p:nvSpPr>
        <p:spPr>
          <a:xfrm>
            <a:off x="247500" y="791993"/>
            <a:ext cx="11589524" cy="4832092"/>
          </a:xfrm>
          <a:prstGeom prst="rect">
            <a:avLst/>
          </a:prstGeom>
          <a:noFill/>
        </p:spPr>
        <p:txBody>
          <a:bodyPr wrap="square" rtlCol="0">
            <a:spAutoFit/>
          </a:bodyPr>
          <a:lstStyle/>
          <a:p>
            <a:r>
              <a:rPr lang="fr-CA" sz="6000">
                <a:solidFill>
                  <a:srgbClr val="5EC1AA"/>
                </a:solidFill>
                <a:latin typeface="Century Gothic"/>
                <a:cs typeface="Century Gothic"/>
              </a:rPr>
              <a:t>Rétablissement / Renouvellement</a:t>
            </a:r>
          </a:p>
          <a:p>
            <a:endParaRPr lang="en-US" sz="4400" dirty="0">
              <a:solidFill>
                <a:schemeClr val="bg1"/>
              </a:solidFill>
              <a:latin typeface="Century Gothic"/>
              <a:cs typeface="Century Gothic"/>
            </a:endParaRPr>
          </a:p>
          <a:p>
            <a:r>
              <a:rPr lang="fr-CA" sz="3200" i="1">
                <a:solidFill>
                  <a:schemeClr val="bg1"/>
                </a:solidFill>
                <a:latin typeface="Century Gothic"/>
                <a:cs typeface="Century Gothic"/>
              </a:rPr>
              <a:t>Récupérez-vous bien?</a:t>
            </a:r>
          </a:p>
          <a:p>
            <a:endParaRPr lang="en-CA" sz="3200" i="1" dirty="0">
              <a:solidFill>
                <a:schemeClr val="bg1"/>
              </a:solidFill>
              <a:latin typeface="Century Gothic"/>
              <a:cs typeface="Century Gothic"/>
            </a:endParaRPr>
          </a:p>
          <a:p>
            <a:pPr marL="457200" indent="-457200">
              <a:buFont typeface="Arial" panose="020B0604020202020204" pitchFamily="34" charset="0"/>
              <a:buChar char="•"/>
            </a:pPr>
            <a:r>
              <a:rPr lang="fr-CA" sz="3200" i="1">
                <a:solidFill>
                  <a:schemeClr val="bg1"/>
                </a:solidFill>
                <a:latin typeface="Century Gothic"/>
                <a:cs typeface="Century Gothic"/>
              </a:rPr>
              <a:t>Quelle est ma stratégie de renouvellement – en ai-je une?</a:t>
            </a:r>
          </a:p>
          <a:p>
            <a:pPr marL="457200" indent="-457200">
              <a:buFont typeface="Arial" panose="020B0604020202020204" pitchFamily="34" charset="0"/>
              <a:buChar char="•"/>
            </a:pPr>
            <a:r>
              <a:rPr lang="fr-CA" sz="3200" i="1">
                <a:solidFill>
                  <a:schemeClr val="bg1"/>
                </a:solidFill>
                <a:latin typeface="Century Gothic"/>
                <a:cs typeface="Century Gothic"/>
              </a:rPr>
              <a:t>Combien d'heures ai-je consacrées au renouvellement cette semaine?</a:t>
            </a:r>
          </a:p>
          <a:p>
            <a:pPr marL="457200" indent="-457200">
              <a:buFont typeface="Arial" panose="020B0604020202020204" pitchFamily="34" charset="0"/>
              <a:buChar char="•"/>
            </a:pPr>
            <a:r>
              <a:rPr lang="fr-CA" sz="3200" i="1">
                <a:solidFill>
                  <a:schemeClr val="bg1"/>
                </a:solidFill>
                <a:latin typeface="Century Gothic"/>
                <a:cs typeface="Century Gothic"/>
              </a:rPr>
              <a:t>Vérification : Quelle est mon humeur – dois-je la gérer?</a:t>
            </a: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BAC5DF05-265D-4D38-98CB-B54FD52FA228}"/>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2274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253F03-BF3E-4A52-8A5E-3297482756F1}"/>
              </a:ext>
            </a:extLst>
          </p:cNvPr>
          <p:cNvPicPr>
            <a:picLocks noChangeAspect="1"/>
          </p:cNvPicPr>
          <p:nvPr/>
        </p:nvPicPr>
        <p:blipFill>
          <a:blip r:embed="rId2"/>
          <a:stretch>
            <a:fillRect/>
          </a:stretch>
        </p:blipFill>
        <p:spPr>
          <a:xfrm>
            <a:off x="0" y="5047549"/>
            <a:ext cx="12192000" cy="1810452"/>
          </a:xfrm>
          <a:prstGeom prst="rect">
            <a:avLst/>
          </a:prstGeom>
        </p:spPr>
      </p:pic>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45</a:t>
            </a:fld>
            <a:endParaRPr lang="en-CA"/>
          </a:p>
        </p:txBody>
      </p:sp>
      <p:pic>
        <p:nvPicPr>
          <p:cNvPr id="3" name="Picture 2" descr="iStock-861122560.jpg">
            <a:extLst>
              <a:ext uri="{FF2B5EF4-FFF2-40B4-BE49-F238E27FC236}">
                <a16:creationId xmlns:a16="http://schemas.microsoft.com/office/drawing/2014/main" id="{2294E0A6-AFCD-42AC-8101-D426161F4C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59316"/>
            <a:ext cx="12192000" cy="4192026"/>
          </a:xfrm>
          <a:prstGeom prst="rect">
            <a:avLst/>
          </a:prstGeom>
        </p:spPr>
      </p:pic>
      <p:sp>
        <p:nvSpPr>
          <p:cNvPr id="4" name="Rectangle 3">
            <a:extLst>
              <a:ext uri="{FF2B5EF4-FFF2-40B4-BE49-F238E27FC236}">
                <a16:creationId xmlns:a16="http://schemas.microsoft.com/office/drawing/2014/main" id="{53DE29C6-1512-411A-B313-83C6DA9EFC56}"/>
              </a:ext>
            </a:extLst>
          </p:cNvPr>
          <p:cNvSpPr/>
          <p:nvPr/>
        </p:nvSpPr>
        <p:spPr>
          <a:xfrm>
            <a:off x="0" y="855524"/>
            <a:ext cx="12192000" cy="4192027"/>
          </a:xfrm>
          <a:prstGeom prst="rect">
            <a:avLst/>
          </a:prstGeom>
          <a:solidFill>
            <a:srgbClr val="000000">
              <a:alpha val="5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CC7281-0FEA-4A30-9409-DAE728C1E232}"/>
              </a:ext>
            </a:extLst>
          </p:cNvPr>
          <p:cNvSpPr/>
          <p:nvPr/>
        </p:nvSpPr>
        <p:spPr>
          <a:xfrm flipV="1">
            <a:off x="0" y="5047551"/>
            <a:ext cx="12192000" cy="1810449"/>
          </a:xfrm>
          <a:prstGeom prst="rect">
            <a:avLst/>
          </a:prstGeom>
          <a:solidFill>
            <a:srgbClr val="000000">
              <a:alpha val="1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8DE7A61A-081A-414E-AE31-4BDE70CB2EDB}"/>
              </a:ext>
            </a:extLst>
          </p:cNvPr>
          <p:cNvSpPr txBox="1">
            <a:spLocks/>
          </p:cNvSpPr>
          <p:nvPr/>
        </p:nvSpPr>
        <p:spPr>
          <a:xfrm>
            <a:off x="67492" y="5635894"/>
            <a:ext cx="11665703" cy="620526"/>
          </a:xfrm>
          <a:prstGeom prst="rect">
            <a:avLst/>
          </a:prstGeom>
        </p:spPr>
        <p:txBody>
          <a:bodyPr/>
          <a:lstStyle>
            <a:lvl1pPr algn="l" defTabSz="914400" rtl="0" eaLnBrk="1" latinLnBrk="0" hangingPunct="1">
              <a:lnSpc>
                <a:spcPct val="90000"/>
              </a:lnSpc>
              <a:spcBef>
                <a:spcPct val="0"/>
              </a:spcBef>
              <a:buNone/>
              <a:defRPr sz="3600" b="1" kern="1200" baseline="0">
                <a:solidFill>
                  <a:schemeClr val="tx1"/>
                </a:solidFill>
                <a:latin typeface="Roboto" panose="02000000000000000000" pitchFamily="2" charset="0"/>
                <a:ea typeface="Roboto" panose="02000000000000000000" pitchFamily="2" charset="0"/>
                <a:cs typeface="Poppins" panose="00000500000000000000" pitchFamily="2" charset="0"/>
              </a:defRPr>
            </a:lvl1pPr>
          </a:lstStyle>
          <a:p>
            <a:r>
              <a:rPr lang="fr-CA">
                <a:solidFill>
                  <a:srgbClr val="5EC1AA"/>
                </a:solidFill>
              </a:rPr>
              <a:t>PARTIE 4</a:t>
            </a:r>
            <a:r>
              <a:rPr lang="fr-CA">
                <a:solidFill>
                  <a:schemeClr val="bg1"/>
                </a:solidFill>
              </a:rPr>
              <a:t> </a:t>
            </a:r>
            <a:r>
              <a:rPr lang="fr-CA"/>
              <a:t> </a:t>
            </a:r>
            <a:r>
              <a:rPr lang="fr-CA">
                <a:solidFill>
                  <a:schemeClr val="bg1"/>
                </a:solidFill>
              </a:rPr>
              <a:t>Stratégies d'intelligence émotionnelle</a:t>
            </a:r>
          </a:p>
        </p:txBody>
      </p:sp>
      <p:pic>
        <p:nvPicPr>
          <p:cNvPr id="7" name="Picture 6">
            <a:extLst>
              <a:ext uri="{FF2B5EF4-FFF2-40B4-BE49-F238E27FC236}">
                <a16:creationId xmlns:a16="http://schemas.microsoft.com/office/drawing/2014/main" id="{6E565A4C-08B4-4642-BCE3-2A883EC2F92C}"/>
              </a:ext>
            </a:extLst>
          </p:cNvPr>
          <p:cNvPicPr>
            <a:picLocks noChangeAspect="1"/>
          </p:cNvPicPr>
          <p:nvPr/>
        </p:nvPicPr>
        <p:blipFill>
          <a:blip r:embed="rId2"/>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194982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46</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644528"/>
            <a:ext cx="12192000" cy="6858000"/>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5D34E2E-2FC6-491D-990F-E29C1B96B7A1}"/>
              </a:ext>
            </a:extLst>
          </p:cNvPr>
          <p:cNvSpPr txBox="1"/>
          <p:nvPr/>
        </p:nvSpPr>
        <p:spPr>
          <a:xfrm>
            <a:off x="247650" y="2573407"/>
            <a:ext cx="11868150" cy="2123658"/>
          </a:xfrm>
          <a:prstGeom prst="rect">
            <a:avLst/>
          </a:prstGeom>
          <a:noFill/>
        </p:spPr>
        <p:txBody>
          <a:bodyPr wrap="square" rtlCol="0">
            <a:spAutoFit/>
          </a:bodyPr>
          <a:lstStyle/>
          <a:p>
            <a:r>
              <a:rPr lang="fr-CA" sz="4400">
                <a:solidFill>
                  <a:schemeClr val="bg1"/>
                </a:solidFill>
                <a:latin typeface="Century Gothic"/>
                <a:cs typeface="Century Gothic"/>
              </a:rPr>
              <a:t>L'intelligence émotionnelle peut-elle être </a:t>
            </a:r>
            <a:r>
              <a:rPr lang="fr-CA" sz="4400">
                <a:solidFill>
                  <a:srgbClr val="5EC1AA"/>
                </a:solidFill>
                <a:latin typeface="Century Gothic"/>
                <a:cs typeface="Century Gothic"/>
              </a:rPr>
              <a:t>apprise </a:t>
            </a:r>
            <a:r>
              <a:rPr lang="fr-CA" sz="4400">
                <a:solidFill>
                  <a:schemeClr val="bg1"/>
                </a:solidFill>
                <a:latin typeface="Century Gothic"/>
                <a:cs typeface="Century Gothic"/>
              </a:rPr>
              <a:t>ou est-ce que l'on naît avec?</a:t>
            </a:r>
          </a:p>
          <a:p>
            <a:endParaRPr lang="en-US" sz="4400" dirty="0">
              <a:solidFill>
                <a:schemeClr val="bg1"/>
              </a:solidFill>
              <a:latin typeface="Century Gothic"/>
              <a:cs typeface="Century Gothic"/>
            </a:endParaRPr>
          </a:p>
        </p:txBody>
      </p:sp>
      <p:pic>
        <p:nvPicPr>
          <p:cNvPr id="8" name="Picture 7">
            <a:extLst>
              <a:ext uri="{FF2B5EF4-FFF2-40B4-BE49-F238E27FC236}">
                <a16:creationId xmlns:a16="http://schemas.microsoft.com/office/drawing/2014/main" id="{C0D48700-A6C6-4A4D-8440-7A675BE33456}"/>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2826086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D468E9-C2F6-4220-AFFA-071EAE36DD19}"/>
              </a:ext>
            </a:extLst>
          </p:cNvPr>
          <p:cNvSpPr>
            <a:spLocks noGrp="1"/>
          </p:cNvSpPr>
          <p:nvPr>
            <p:ph type="sldNum" sz="quarter" idx="10"/>
          </p:nvPr>
        </p:nvSpPr>
        <p:spPr/>
        <p:txBody>
          <a:bodyPr/>
          <a:lstStyle/>
          <a:p>
            <a:fld id="{A9B67BE4-B697-4B0C-AED9-AED1985FFEB6}" type="slidenum">
              <a:rPr lang="en-CA" smtClean="0"/>
              <a:pPr/>
              <a:t>47</a:t>
            </a:fld>
            <a:endParaRPr lang="en-CA"/>
          </a:p>
        </p:txBody>
      </p:sp>
      <p:sp>
        <p:nvSpPr>
          <p:cNvPr id="3" name="Content Placeholder 2">
            <a:extLst>
              <a:ext uri="{FF2B5EF4-FFF2-40B4-BE49-F238E27FC236}">
                <a16:creationId xmlns:a16="http://schemas.microsoft.com/office/drawing/2014/main" id="{5B9C2DC1-4AC2-4593-B7F3-C0302AD751BD}"/>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261634C1-4676-4749-8D4A-E4FED826ACC8}"/>
              </a:ext>
            </a:extLst>
          </p:cNvPr>
          <p:cNvSpPr>
            <a:spLocks noGrp="1"/>
          </p:cNvSpPr>
          <p:nvPr>
            <p:ph type="title"/>
          </p:nvPr>
        </p:nvSpPr>
        <p:spPr/>
        <p:txBody>
          <a:bodyPr/>
          <a:lstStyle/>
          <a:p>
            <a:endParaRPr lang="en-US"/>
          </a:p>
        </p:txBody>
      </p:sp>
      <p:pic>
        <p:nvPicPr>
          <p:cNvPr id="10" name="Picture 9" descr="iStock-871259758.jpg">
            <a:extLst>
              <a:ext uri="{FF2B5EF4-FFF2-40B4-BE49-F238E27FC236}">
                <a16:creationId xmlns:a16="http://schemas.microsoft.com/office/drawing/2014/main" id="{5CF269C7-0CE9-4DDE-B841-AE06D587A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2207"/>
            <a:ext cx="12192000" cy="6858000"/>
          </a:xfrm>
          <a:prstGeom prst="rect">
            <a:avLst/>
          </a:prstGeom>
        </p:spPr>
      </p:pic>
      <p:sp>
        <p:nvSpPr>
          <p:cNvPr id="11" name="Rectangle 10">
            <a:extLst>
              <a:ext uri="{FF2B5EF4-FFF2-40B4-BE49-F238E27FC236}">
                <a16:creationId xmlns:a16="http://schemas.microsoft.com/office/drawing/2014/main" id="{25B3D7B6-10DC-42BA-89FB-6B75FA9056A8}"/>
              </a:ext>
            </a:extLst>
          </p:cNvPr>
          <p:cNvSpPr/>
          <p:nvPr/>
        </p:nvSpPr>
        <p:spPr>
          <a:xfrm>
            <a:off x="0" y="832206"/>
            <a:ext cx="12192000" cy="6670321"/>
          </a:xfrm>
          <a:prstGeom prst="rect">
            <a:avLst/>
          </a:prstGeom>
          <a:solidFill>
            <a:srgbClr val="000000">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CCE1FB58-A501-4DC3-984A-839A373D0690}"/>
              </a:ext>
            </a:extLst>
          </p:cNvPr>
          <p:cNvGraphicFramePr/>
          <p:nvPr>
            <p:extLst>
              <p:ext uri="{D42A27DB-BD31-4B8C-83A1-F6EECF244321}">
                <p14:modId xmlns:p14="http://schemas.microsoft.com/office/powerpoint/2010/main" val="146889382"/>
              </p:ext>
            </p:extLst>
          </p:nvPr>
        </p:nvGraphicFramePr>
        <p:xfrm>
          <a:off x="1584278" y="129383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picture containing blue&#10;&#10;Description automatically generated">
            <a:extLst>
              <a:ext uri="{FF2B5EF4-FFF2-40B4-BE49-F238E27FC236}">
                <a16:creationId xmlns:a16="http://schemas.microsoft.com/office/drawing/2014/main" id="{5E68498C-E7EB-486F-B3C6-B9E97DF60C43}"/>
              </a:ext>
            </a:extLst>
          </p:cNvPr>
          <p:cNvPicPr>
            <a:picLocks noChangeAspect="1"/>
          </p:cNvPicPr>
          <p:nvPr/>
        </p:nvPicPr>
        <p:blipFill>
          <a:blip r:embed="rId8" cstate="screen">
            <a:alphaModFix amt="70000"/>
            <a:extLst>
              <a:ext uri="{28A0092B-C50C-407E-A947-70E740481C1C}">
                <a14:useLocalDpi xmlns:a14="http://schemas.microsoft.com/office/drawing/2010/main"/>
              </a:ext>
            </a:extLst>
          </a:blip>
          <a:stretch>
            <a:fillRect/>
          </a:stretch>
        </p:blipFill>
        <p:spPr>
          <a:xfrm>
            <a:off x="4213558" y="2597096"/>
            <a:ext cx="2878623" cy="2878623"/>
          </a:xfrm>
          <a:prstGeom prst="rect">
            <a:avLst/>
          </a:prstGeom>
        </p:spPr>
      </p:pic>
      <p:sp>
        <p:nvSpPr>
          <p:cNvPr id="13" name="TextBox 12">
            <a:extLst>
              <a:ext uri="{FF2B5EF4-FFF2-40B4-BE49-F238E27FC236}">
                <a16:creationId xmlns:a16="http://schemas.microsoft.com/office/drawing/2014/main" id="{2D2A4A80-A338-4B4E-A853-782167CF3CEC}"/>
              </a:ext>
            </a:extLst>
          </p:cNvPr>
          <p:cNvSpPr txBox="1"/>
          <p:nvPr/>
        </p:nvSpPr>
        <p:spPr>
          <a:xfrm>
            <a:off x="1119885" y="2054161"/>
            <a:ext cx="3279703" cy="769441"/>
          </a:xfrm>
          <a:prstGeom prst="rect">
            <a:avLst/>
          </a:prstGeom>
          <a:noFill/>
        </p:spPr>
        <p:txBody>
          <a:bodyPr wrap="square" rtlCol="0">
            <a:spAutoFit/>
          </a:bodyPr>
          <a:lstStyle/>
          <a:p>
            <a:r>
              <a:rPr lang="fr-CA" sz="4400">
                <a:solidFill>
                  <a:srgbClr val="5EC1AA"/>
                </a:solidFill>
                <a:latin typeface="Century Gothic"/>
                <a:cs typeface="Century Gothic"/>
              </a:rPr>
              <a:t>Expérience</a:t>
            </a:r>
          </a:p>
        </p:txBody>
      </p:sp>
      <p:sp>
        <p:nvSpPr>
          <p:cNvPr id="14" name="TextBox 13">
            <a:extLst>
              <a:ext uri="{FF2B5EF4-FFF2-40B4-BE49-F238E27FC236}">
                <a16:creationId xmlns:a16="http://schemas.microsoft.com/office/drawing/2014/main" id="{BA7574B1-6E40-4A20-8E52-BFC8CC6C392C}"/>
              </a:ext>
            </a:extLst>
          </p:cNvPr>
          <p:cNvSpPr txBox="1"/>
          <p:nvPr/>
        </p:nvSpPr>
        <p:spPr>
          <a:xfrm>
            <a:off x="7060575" y="2042693"/>
            <a:ext cx="3279703" cy="769441"/>
          </a:xfrm>
          <a:prstGeom prst="rect">
            <a:avLst/>
          </a:prstGeom>
          <a:noFill/>
        </p:spPr>
        <p:txBody>
          <a:bodyPr wrap="square" rtlCol="0">
            <a:spAutoFit/>
          </a:bodyPr>
          <a:lstStyle/>
          <a:p>
            <a:r>
              <a:rPr lang="fr-CA" sz="4400">
                <a:solidFill>
                  <a:srgbClr val="5EC1AA"/>
                </a:solidFill>
                <a:latin typeface="Century Gothic"/>
                <a:cs typeface="Century Gothic"/>
              </a:rPr>
              <a:t>Réflexion</a:t>
            </a:r>
          </a:p>
        </p:txBody>
      </p:sp>
      <p:sp>
        <p:nvSpPr>
          <p:cNvPr id="15" name="TextBox 14">
            <a:extLst>
              <a:ext uri="{FF2B5EF4-FFF2-40B4-BE49-F238E27FC236}">
                <a16:creationId xmlns:a16="http://schemas.microsoft.com/office/drawing/2014/main" id="{9B60601D-F854-496D-B429-ADABF36FE1DF}"/>
              </a:ext>
            </a:extLst>
          </p:cNvPr>
          <p:cNvSpPr txBox="1"/>
          <p:nvPr/>
        </p:nvSpPr>
        <p:spPr>
          <a:xfrm>
            <a:off x="6968109" y="5178582"/>
            <a:ext cx="3279703" cy="769441"/>
          </a:xfrm>
          <a:prstGeom prst="rect">
            <a:avLst/>
          </a:prstGeom>
          <a:noFill/>
        </p:spPr>
        <p:txBody>
          <a:bodyPr wrap="square" rtlCol="0">
            <a:spAutoFit/>
          </a:bodyPr>
          <a:lstStyle/>
          <a:p>
            <a:r>
              <a:rPr lang="fr-CA" sz="4400">
                <a:solidFill>
                  <a:srgbClr val="5EC1AA"/>
                </a:solidFill>
                <a:latin typeface="Century Gothic"/>
                <a:cs typeface="Century Gothic"/>
              </a:rPr>
              <a:t>Concept</a:t>
            </a:r>
          </a:p>
        </p:txBody>
      </p:sp>
      <p:sp>
        <p:nvSpPr>
          <p:cNvPr id="16" name="TextBox 15">
            <a:extLst>
              <a:ext uri="{FF2B5EF4-FFF2-40B4-BE49-F238E27FC236}">
                <a16:creationId xmlns:a16="http://schemas.microsoft.com/office/drawing/2014/main" id="{267BE192-751F-4E61-9374-753A26FCFD94}"/>
              </a:ext>
            </a:extLst>
          </p:cNvPr>
          <p:cNvSpPr txBox="1"/>
          <p:nvPr/>
        </p:nvSpPr>
        <p:spPr>
          <a:xfrm>
            <a:off x="1119885" y="5208972"/>
            <a:ext cx="3279703" cy="769441"/>
          </a:xfrm>
          <a:prstGeom prst="rect">
            <a:avLst/>
          </a:prstGeom>
          <a:noFill/>
        </p:spPr>
        <p:txBody>
          <a:bodyPr wrap="square" rtlCol="0">
            <a:spAutoFit/>
          </a:bodyPr>
          <a:lstStyle/>
          <a:p>
            <a:r>
              <a:rPr lang="fr-CA" sz="4400">
                <a:solidFill>
                  <a:srgbClr val="5EC1AA"/>
                </a:solidFill>
                <a:latin typeface="Century Gothic"/>
                <a:cs typeface="Century Gothic"/>
              </a:rPr>
              <a:t>Expérience</a:t>
            </a:r>
          </a:p>
        </p:txBody>
      </p:sp>
      <p:pic>
        <p:nvPicPr>
          <p:cNvPr id="17" name="Picture 16">
            <a:extLst>
              <a:ext uri="{FF2B5EF4-FFF2-40B4-BE49-F238E27FC236}">
                <a16:creationId xmlns:a16="http://schemas.microsoft.com/office/drawing/2014/main" id="{31E23725-7584-4D41-9C48-9F971B963DDB}"/>
              </a:ext>
            </a:extLst>
          </p:cNvPr>
          <p:cNvPicPr>
            <a:picLocks noChangeAspect="1"/>
          </p:cNvPicPr>
          <p:nvPr/>
        </p:nvPicPr>
        <p:blipFill>
          <a:blip r:embed="rId9"/>
          <a:stretch>
            <a:fillRect/>
          </a:stretch>
        </p:blipFill>
        <p:spPr>
          <a:xfrm>
            <a:off x="161925" y="91380"/>
            <a:ext cx="12030075" cy="666750"/>
          </a:xfrm>
          <a:prstGeom prst="rect">
            <a:avLst/>
          </a:prstGeom>
        </p:spPr>
      </p:pic>
    </p:spTree>
    <p:extLst>
      <p:ext uri="{BB962C8B-B14F-4D97-AF65-F5344CB8AC3E}">
        <p14:creationId xmlns:p14="http://schemas.microsoft.com/office/powerpoint/2010/main" val="3679560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6" y="409018"/>
            <a:ext cx="11313299" cy="6124754"/>
          </a:xfrm>
          <a:prstGeom prst="rect">
            <a:avLst/>
          </a:prstGeom>
          <a:noFill/>
        </p:spPr>
        <p:txBody>
          <a:bodyPr wrap="square" rtlCol="0">
            <a:spAutoFit/>
          </a:bodyPr>
          <a:lstStyle/>
          <a:p>
            <a:r>
              <a:rPr lang="fr-CA" sz="2800" dirty="0">
                <a:solidFill>
                  <a:srgbClr val="5EC1AA"/>
                </a:solidFill>
                <a:latin typeface="Century Gothic"/>
                <a:cs typeface="Century Gothic"/>
              </a:rPr>
              <a:t>Stratégies</a:t>
            </a:r>
            <a:r>
              <a:rPr lang="fr-CA" sz="2800" dirty="0">
                <a:solidFill>
                  <a:schemeClr val="bg1"/>
                </a:solidFill>
                <a:latin typeface="Century Gothic"/>
                <a:cs typeface="Century Gothic"/>
              </a:rPr>
              <a:t> pour renforcer votre résilience</a:t>
            </a:r>
          </a:p>
          <a:p>
            <a:endParaRPr lang="en-US" sz="2800" dirty="0">
              <a:solidFill>
                <a:schemeClr val="bg1"/>
              </a:solidFill>
              <a:latin typeface="Century Gothic"/>
              <a:cs typeface="Century Gothic"/>
            </a:endParaRPr>
          </a:p>
          <a:p>
            <a:pPr marL="514350" indent="-514350">
              <a:buFont typeface="+mj-lt"/>
              <a:buAutoNum type="arabicPeriod"/>
            </a:pPr>
            <a:r>
              <a:rPr lang="fr-CA" sz="2800" dirty="0">
                <a:solidFill>
                  <a:srgbClr val="5EC1AA"/>
                </a:solidFill>
                <a:latin typeface="Century Gothic"/>
                <a:cs typeface="Century Gothic"/>
              </a:rPr>
              <a:t>Clarifier les trois C : </a:t>
            </a:r>
            <a:r>
              <a:rPr lang="fr-CA" sz="2800" dirty="0">
                <a:solidFill>
                  <a:schemeClr val="bg1"/>
                </a:solidFill>
                <a:latin typeface="Century Gothic"/>
                <a:cs typeface="Century Gothic"/>
              </a:rPr>
              <a:t>Identifier et clarifier comment le défi, le contrôle et l'engagement peuvent fonctionner pour vous dans une situation difficile</a:t>
            </a:r>
          </a:p>
          <a:p>
            <a:pPr marL="514350" indent="-514350">
              <a:buFont typeface="+mj-lt"/>
              <a:buAutoNum type="arabicPeriod"/>
            </a:pPr>
            <a:r>
              <a:rPr lang="fr-CA" sz="2800" dirty="0">
                <a:solidFill>
                  <a:srgbClr val="5EC1AA"/>
                </a:solidFill>
                <a:latin typeface="Century Gothic"/>
                <a:cs typeface="Century Gothic"/>
              </a:rPr>
              <a:t>Gérer le stress de manière proactive : </a:t>
            </a:r>
            <a:r>
              <a:rPr lang="fr-CA" sz="2800" dirty="0">
                <a:solidFill>
                  <a:schemeClr val="bg1"/>
                </a:solidFill>
                <a:latin typeface="Century Gothic"/>
                <a:cs typeface="Century Gothic"/>
              </a:rPr>
              <a:t>Identifiez et gérez vos déclencheurs, participez intentionnellement à des activités qui vident votre réservoir de stress, prévoyez un moment dans votre calendrier</a:t>
            </a:r>
          </a:p>
          <a:p>
            <a:pPr marL="514350" indent="-514350">
              <a:buFont typeface="+mj-lt"/>
              <a:buAutoNum type="arabicPeriod"/>
            </a:pPr>
            <a:r>
              <a:rPr lang="fr-CA" sz="2800" dirty="0">
                <a:solidFill>
                  <a:srgbClr val="5EC1AA"/>
                </a:solidFill>
                <a:latin typeface="Century Gothic"/>
                <a:cs typeface="Century Gothic"/>
              </a:rPr>
              <a:t>Créer une stratégie de récupération : </a:t>
            </a:r>
            <a:r>
              <a:rPr lang="fr-CA" sz="2800" dirty="0">
                <a:solidFill>
                  <a:schemeClr val="bg1"/>
                </a:solidFill>
                <a:latin typeface="Century Gothic"/>
                <a:cs typeface="Century Gothic"/>
              </a:rPr>
              <a:t>Créez des moyens de retrouver l'équilibre et le centre. Il peut s'agir d'exercice, de temps passé en famille, de méditation ou même d'une journée au spa. Il est essentiel de revenir souvent à zéro.</a:t>
            </a:r>
          </a:p>
          <a:p>
            <a:pPr marL="514350" indent="-514350">
              <a:buFont typeface="+mj-lt"/>
              <a:buAutoNum type="arabicPeriod"/>
            </a:pP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13892644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iStock-694746678 (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1"/>
            <a:ext cx="12192001" cy="6889321"/>
          </a:xfrm>
          <a:prstGeom prst="rect">
            <a:avLst/>
          </a:prstGeom>
        </p:spPr>
      </p:pic>
      <p:sp>
        <p:nvSpPr>
          <p:cNvPr id="10" name="Rectangle 9"/>
          <p:cNvSpPr/>
          <p:nvPr/>
        </p:nvSpPr>
        <p:spPr>
          <a:xfrm>
            <a:off x="0" y="0"/>
            <a:ext cx="12192000" cy="6858000"/>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2476" y="409018"/>
            <a:ext cx="11313299" cy="6001643"/>
          </a:xfrm>
          <a:prstGeom prst="rect">
            <a:avLst/>
          </a:prstGeom>
          <a:noFill/>
        </p:spPr>
        <p:txBody>
          <a:bodyPr wrap="square" rtlCol="0">
            <a:spAutoFit/>
          </a:bodyPr>
          <a:lstStyle/>
          <a:p>
            <a:r>
              <a:rPr lang="fr-CA" sz="3200">
                <a:solidFill>
                  <a:srgbClr val="5EC1AA"/>
                </a:solidFill>
                <a:latin typeface="Century Gothic"/>
                <a:cs typeface="Century Gothic"/>
              </a:rPr>
              <a:t>Stratégies </a:t>
            </a:r>
            <a:r>
              <a:rPr lang="fr-CA" sz="3200">
                <a:solidFill>
                  <a:schemeClr val="bg1"/>
                </a:solidFill>
                <a:latin typeface="Century Gothic"/>
                <a:cs typeface="Century Gothic"/>
              </a:rPr>
              <a:t>pour améliorer le QE de vos leaders</a:t>
            </a:r>
          </a:p>
          <a:p>
            <a:endParaRPr lang="en-US" sz="3200" dirty="0">
              <a:solidFill>
                <a:schemeClr val="bg1"/>
              </a:solidFill>
              <a:latin typeface="Century Gothic"/>
              <a:cs typeface="Century Gothic"/>
            </a:endParaRPr>
          </a:p>
          <a:p>
            <a:pPr marL="514350" indent="-514350">
              <a:buFont typeface="+mj-lt"/>
              <a:buAutoNum type="arabicPeriod"/>
            </a:pPr>
            <a:r>
              <a:rPr lang="fr-CA" sz="3200">
                <a:solidFill>
                  <a:srgbClr val="5EC1AA"/>
                </a:solidFill>
                <a:latin typeface="Century Gothic"/>
                <a:cs typeface="Century Gothic"/>
              </a:rPr>
              <a:t>Éducation : </a:t>
            </a:r>
            <a:r>
              <a:rPr lang="fr-CA" sz="3200">
                <a:solidFill>
                  <a:schemeClr val="bg1"/>
                </a:solidFill>
                <a:latin typeface="Century Gothic"/>
                <a:cs typeface="Century Gothic"/>
              </a:rPr>
              <a:t>Donnez à vos équipes les moyens d'apprendre ce qu'est l'intelligence émotionnelle/la résilience et pourquoi ces compétences sont essentielles dans l'environnement d'aujourd'hui.</a:t>
            </a:r>
          </a:p>
          <a:p>
            <a:pPr marL="514350" indent="-514350">
              <a:buFont typeface="+mj-lt"/>
              <a:buAutoNum type="arabicPeriod"/>
            </a:pPr>
            <a:r>
              <a:rPr lang="fr-CA" sz="3200">
                <a:solidFill>
                  <a:srgbClr val="5EC1AA"/>
                </a:solidFill>
                <a:latin typeface="Century Gothic"/>
                <a:cs typeface="Century Gothic"/>
              </a:rPr>
              <a:t>Sensibilisation : </a:t>
            </a:r>
            <a:r>
              <a:rPr lang="fr-CA" sz="3200">
                <a:solidFill>
                  <a:schemeClr val="bg1"/>
                </a:solidFill>
                <a:latin typeface="Century Gothic"/>
                <a:cs typeface="Century Gothic"/>
              </a:rPr>
              <a:t>Aider les leaders à prendre conscience de leurs propres forces et occasions en matière d'IE – sondages auprès des employés, conversations, psychométrie (360), etc.</a:t>
            </a:r>
          </a:p>
          <a:p>
            <a:pPr marL="514350" indent="-514350">
              <a:buFont typeface="+mj-lt"/>
              <a:buAutoNum type="arabicPeriod"/>
            </a:pPr>
            <a:r>
              <a:rPr lang="fr-CA" sz="3200">
                <a:solidFill>
                  <a:srgbClr val="5EC1AA"/>
                </a:solidFill>
                <a:latin typeface="Century Gothic"/>
                <a:cs typeface="Century Gothic"/>
              </a:rPr>
              <a:t>Apprentissage par l'expérience : </a:t>
            </a:r>
            <a:r>
              <a:rPr lang="fr-CA" sz="3200">
                <a:solidFill>
                  <a:schemeClr val="bg1"/>
                </a:solidFill>
                <a:latin typeface="Century Gothic"/>
                <a:cs typeface="Century Gothic"/>
              </a:rPr>
              <a:t>Complétez l'apprentissage conceptuel par du coaching ou de la formation continue afin de créer un changement de comportement dans les domaines offrant des occasions. (Culture)</a:t>
            </a:r>
          </a:p>
          <a:p>
            <a:pPr marL="514350" indent="-514350">
              <a:buFont typeface="+mj-lt"/>
              <a:buAutoNum type="arabicPeriod"/>
            </a:pPr>
            <a:endParaRPr lang="en-US" sz="3200" dirty="0">
              <a:solidFill>
                <a:schemeClr val="bg1"/>
              </a:solidFill>
              <a:latin typeface="Century Gothic"/>
              <a:cs typeface="Century Gothic"/>
            </a:endParaRPr>
          </a:p>
        </p:txBody>
      </p:sp>
    </p:spTree>
    <p:extLst>
      <p:ext uri="{BB962C8B-B14F-4D97-AF65-F5344CB8AC3E}">
        <p14:creationId xmlns:p14="http://schemas.microsoft.com/office/powerpoint/2010/main" val="7214226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5</a:t>
            </a:fld>
            <a:endParaRPr lang="en-CA"/>
          </a:p>
        </p:txBody>
      </p:sp>
      <p:pic>
        <p:nvPicPr>
          <p:cNvPr id="3" name="Picture 2" descr="iStock-694746678 (1).jpg">
            <a:extLst>
              <a:ext uri="{FF2B5EF4-FFF2-40B4-BE49-F238E27FC236}">
                <a16:creationId xmlns:a16="http://schemas.microsoft.com/office/drawing/2014/main" id="{EA21F944-DFB7-4540-8DD8-2A7718D6D9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848299"/>
            <a:ext cx="12192001" cy="6041021"/>
          </a:xfrm>
          <a:prstGeom prst="rect">
            <a:avLst/>
          </a:prstGeom>
        </p:spPr>
      </p:pic>
      <p:sp>
        <p:nvSpPr>
          <p:cNvPr id="4" name="Rectangle 3">
            <a:extLst>
              <a:ext uri="{FF2B5EF4-FFF2-40B4-BE49-F238E27FC236}">
                <a16:creationId xmlns:a16="http://schemas.microsoft.com/office/drawing/2014/main" id="{B858BF78-0A20-430E-8810-500F13F76BD9}"/>
              </a:ext>
            </a:extLst>
          </p:cNvPr>
          <p:cNvSpPr/>
          <p:nvPr/>
        </p:nvSpPr>
        <p:spPr>
          <a:xfrm>
            <a:off x="0" y="816979"/>
            <a:ext cx="12192000" cy="6041021"/>
          </a:xfrm>
          <a:prstGeom prst="rect">
            <a:avLst/>
          </a:prstGeom>
          <a:solidFill>
            <a:srgbClr val="000000">
              <a:alpha val="5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E7E5684-2D12-4C41-A273-79EB4D99C97F}"/>
              </a:ext>
            </a:extLst>
          </p:cNvPr>
          <p:cNvSpPr txBox="1"/>
          <p:nvPr/>
        </p:nvSpPr>
        <p:spPr>
          <a:xfrm>
            <a:off x="602476" y="2393177"/>
            <a:ext cx="11284724" cy="3416320"/>
          </a:xfrm>
          <a:prstGeom prst="rect">
            <a:avLst/>
          </a:prstGeom>
          <a:noFill/>
        </p:spPr>
        <p:txBody>
          <a:bodyPr wrap="square" rtlCol="0">
            <a:spAutoFit/>
          </a:bodyPr>
          <a:lstStyle/>
          <a:p>
            <a:r>
              <a:rPr lang="fr-CA" sz="4400" dirty="0">
                <a:solidFill>
                  <a:srgbClr val="5EC1AA"/>
                </a:solidFill>
                <a:latin typeface="Century Gothic"/>
                <a:cs typeface="Century Gothic"/>
              </a:rPr>
              <a:t>L'intelligence émotionnelle </a:t>
            </a:r>
            <a:r>
              <a:rPr lang="fr-CA" sz="4400" dirty="0">
                <a:solidFill>
                  <a:schemeClr val="bg1"/>
                </a:solidFill>
                <a:latin typeface="Century Gothic"/>
                <a:cs typeface="Century Gothic"/>
              </a:rPr>
              <a:t>(IE) désigne votre capacité à reconnaître et à gérer efficacement vos émotions et celles des autres.  </a:t>
            </a:r>
          </a:p>
          <a:p>
            <a:endParaRPr lang="en-US" sz="2000" i="1" dirty="0">
              <a:solidFill>
                <a:schemeClr val="bg1"/>
              </a:solidFill>
              <a:latin typeface="Century Gothic"/>
              <a:cs typeface="Century Gothic"/>
            </a:endParaRPr>
          </a:p>
          <a:p>
            <a:r>
              <a:rPr lang="fr-CA" sz="2000" i="1" dirty="0">
                <a:solidFill>
                  <a:schemeClr val="bg1"/>
                </a:solidFill>
                <a:latin typeface="Century Gothic"/>
                <a:cs typeface="Century Gothic"/>
              </a:rPr>
              <a:t>Le QE est la mesure scientifique de l’IE.</a:t>
            </a:r>
          </a:p>
        </p:txBody>
      </p:sp>
      <p:pic>
        <p:nvPicPr>
          <p:cNvPr id="6" name="Picture 5">
            <a:extLst>
              <a:ext uri="{FF2B5EF4-FFF2-40B4-BE49-F238E27FC236}">
                <a16:creationId xmlns:a16="http://schemas.microsoft.com/office/drawing/2014/main" id="{CF742A7E-D4E9-49E3-AED3-50C841322A05}"/>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4927585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cell phone&#10;&#10;Description automatically generated">
            <a:extLst>
              <a:ext uri="{FF2B5EF4-FFF2-40B4-BE49-F238E27FC236}">
                <a16:creationId xmlns:a16="http://schemas.microsoft.com/office/drawing/2014/main" id="{C012DB8B-2E17-4477-96FF-4A20732427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6249"/>
          <a:stretch/>
        </p:blipFill>
        <p:spPr>
          <a:xfrm>
            <a:off x="848278" y="2"/>
            <a:ext cx="11430000" cy="6857999"/>
          </a:xfrm>
          <a:prstGeom prst="rect">
            <a:avLst/>
          </a:prstGeom>
        </p:spPr>
      </p:pic>
      <p:pic>
        <p:nvPicPr>
          <p:cNvPr id="14" name="Picture 13">
            <a:extLst>
              <a:ext uri="{FF2B5EF4-FFF2-40B4-BE49-F238E27FC236}">
                <a16:creationId xmlns:a16="http://schemas.microsoft.com/office/drawing/2014/main" id="{094B83C1-68E1-44F2-9B78-5EF231D29C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37299" y="2789687"/>
            <a:ext cx="1235410" cy="1243012"/>
          </a:xfrm>
          <a:prstGeom prst="rect">
            <a:avLst/>
          </a:prstGeom>
        </p:spPr>
      </p:pic>
      <p:pic>
        <p:nvPicPr>
          <p:cNvPr id="15" name="Picture 14">
            <a:extLst>
              <a:ext uri="{FF2B5EF4-FFF2-40B4-BE49-F238E27FC236}">
                <a16:creationId xmlns:a16="http://schemas.microsoft.com/office/drawing/2014/main" id="{226E843B-C813-4624-BE3A-CB97F818E3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4856" y="468739"/>
            <a:ext cx="2827000" cy="2844396"/>
          </a:xfrm>
          <a:prstGeom prst="rect">
            <a:avLst/>
          </a:prstGeom>
        </p:spPr>
      </p:pic>
      <p:sp>
        <p:nvSpPr>
          <p:cNvPr id="16" name="Rectangle 15">
            <a:extLst>
              <a:ext uri="{FF2B5EF4-FFF2-40B4-BE49-F238E27FC236}">
                <a16:creationId xmlns:a16="http://schemas.microsoft.com/office/drawing/2014/main" id="{6B44C35B-87B9-4B0D-9A49-DADA54D96971}"/>
              </a:ext>
            </a:extLst>
          </p:cNvPr>
          <p:cNvSpPr/>
          <p:nvPr/>
        </p:nvSpPr>
        <p:spPr>
          <a:xfrm>
            <a:off x="6629953" y="1"/>
            <a:ext cx="5648325" cy="6857999"/>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1C7AA9D-E230-4AFE-9CB6-AB5FCB4973B6}"/>
              </a:ext>
            </a:extLst>
          </p:cNvPr>
          <p:cNvSpPr/>
          <p:nvPr/>
        </p:nvSpPr>
        <p:spPr>
          <a:xfrm>
            <a:off x="848278" y="2"/>
            <a:ext cx="1865089" cy="6857998"/>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98E2C268-FFDB-4F86-BFDD-29322763A8A1}"/>
              </a:ext>
            </a:extLst>
          </p:cNvPr>
          <p:cNvSpPr txBox="1"/>
          <p:nvPr/>
        </p:nvSpPr>
        <p:spPr>
          <a:xfrm>
            <a:off x="6028561" y="4390808"/>
            <a:ext cx="6754539" cy="1569660"/>
          </a:xfrm>
          <a:prstGeom prst="rect">
            <a:avLst/>
          </a:prstGeom>
          <a:noFill/>
        </p:spPr>
        <p:txBody>
          <a:bodyPr wrap="square" rtlCol="0">
            <a:spAutoFit/>
          </a:bodyPr>
          <a:lstStyle/>
          <a:p>
            <a:pPr algn="ctr"/>
            <a:r>
              <a:rPr lang="fr-CA" sz="2400" dirty="0">
                <a:solidFill>
                  <a:schemeClr val="bg1"/>
                </a:solidFill>
                <a:latin typeface="Century Gothic"/>
                <a:cs typeface="Century Gothic"/>
              </a:rPr>
              <a:t>LinkedIn </a:t>
            </a:r>
            <a:r>
              <a:rPr lang="fr-CA" sz="2400" dirty="0" err="1">
                <a:solidFill>
                  <a:schemeClr val="bg1"/>
                </a:solidFill>
                <a:latin typeface="Century Gothic"/>
                <a:cs typeface="Century Gothic"/>
              </a:rPr>
              <a:t>Jamelle</a:t>
            </a:r>
            <a:r>
              <a:rPr lang="fr-CA" sz="2400" dirty="0">
                <a:solidFill>
                  <a:schemeClr val="bg1"/>
                </a:solidFill>
                <a:latin typeface="Century Gothic"/>
                <a:cs typeface="Century Gothic"/>
              </a:rPr>
              <a:t> </a:t>
            </a:r>
            <a:r>
              <a:rPr lang="fr-CA" sz="2400" dirty="0" err="1">
                <a:solidFill>
                  <a:schemeClr val="bg1"/>
                </a:solidFill>
                <a:latin typeface="Century Gothic"/>
                <a:cs typeface="Century Gothic"/>
              </a:rPr>
              <a:t>Lindo</a:t>
            </a:r>
            <a:r>
              <a:rPr lang="fr-CA" sz="2400" dirty="0">
                <a:solidFill>
                  <a:schemeClr val="bg1"/>
                </a:solidFill>
                <a:latin typeface="Century Gothic"/>
                <a:cs typeface="Century Gothic"/>
              </a:rPr>
              <a:t>, CTP, ACC</a:t>
            </a:r>
          </a:p>
          <a:p>
            <a:pPr algn="ctr"/>
            <a:r>
              <a:rPr lang="fr-CA" sz="2400" dirty="0">
                <a:solidFill>
                  <a:schemeClr val="bg1"/>
                </a:solidFill>
                <a:latin typeface="Century Gothic"/>
                <a:cs typeface="Century Gothic"/>
              </a:rPr>
              <a:t>Jamelle.Lindo@ParadigmPD.com</a:t>
            </a:r>
          </a:p>
          <a:p>
            <a:pPr algn="ctr"/>
            <a:r>
              <a:rPr lang="fr-CA" sz="2400" dirty="0">
                <a:solidFill>
                  <a:schemeClr val="bg1"/>
                </a:solidFill>
                <a:latin typeface="Century Gothic"/>
                <a:cs typeface="Century Gothic"/>
              </a:rPr>
              <a:t>Sites Web : JamelleLindo.com</a:t>
            </a:r>
          </a:p>
          <a:p>
            <a:pPr algn="ctr"/>
            <a:r>
              <a:rPr lang="fr-CA" sz="2400" dirty="0">
                <a:solidFill>
                  <a:schemeClr val="bg1"/>
                </a:solidFill>
                <a:latin typeface="Century Gothic"/>
                <a:cs typeface="Century Gothic"/>
              </a:rPr>
              <a:t>Téléphone : 1-833-777-5965 x1</a:t>
            </a:r>
          </a:p>
        </p:txBody>
      </p:sp>
      <p:pic>
        <p:nvPicPr>
          <p:cNvPr id="19" name="Picture 18">
            <a:extLst>
              <a:ext uri="{FF2B5EF4-FFF2-40B4-BE49-F238E27FC236}">
                <a16:creationId xmlns:a16="http://schemas.microsoft.com/office/drawing/2014/main" id="{809F17C8-846E-4C52-96B8-352A5119DE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24856" y="468739"/>
            <a:ext cx="2827000" cy="2844396"/>
          </a:xfrm>
          <a:prstGeom prst="rect">
            <a:avLst/>
          </a:prstGeom>
        </p:spPr>
      </p:pic>
      <p:sp>
        <p:nvSpPr>
          <p:cNvPr id="21" name="Rectangle 20">
            <a:extLst>
              <a:ext uri="{FF2B5EF4-FFF2-40B4-BE49-F238E27FC236}">
                <a16:creationId xmlns:a16="http://schemas.microsoft.com/office/drawing/2014/main" id="{6FA0ADAB-7C9E-4FA2-B8A2-D79F1AB2F02D}"/>
              </a:ext>
            </a:extLst>
          </p:cNvPr>
          <p:cNvSpPr/>
          <p:nvPr/>
        </p:nvSpPr>
        <p:spPr>
          <a:xfrm>
            <a:off x="0" y="0"/>
            <a:ext cx="848278" cy="874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Rectangle 21">
            <a:extLst>
              <a:ext uri="{FF2B5EF4-FFF2-40B4-BE49-F238E27FC236}">
                <a16:creationId xmlns:a16="http://schemas.microsoft.com/office/drawing/2014/main" id="{589AF6FF-FC9F-4D51-9263-4780D0938ACE}"/>
              </a:ext>
            </a:extLst>
          </p:cNvPr>
          <p:cNvSpPr/>
          <p:nvPr/>
        </p:nvSpPr>
        <p:spPr>
          <a:xfrm>
            <a:off x="1" y="2"/>
            <a:ext cx="848278" cy="6857996"/>
          </a:xfrm>
          <a:prstGeom prst="rect">
            <a:avLst/>
          </a:prstGeom>
          <a:solidFill>
            <a:srgbClr val="00000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30993C7-95FD-4DEE-BB76-D9A28CF6F80E}"/>
              </a:ext>
            </a:extLst>
          </p:cNvPr>
          <p:cNvPicPr>
            <a:picLocks noChangeAspect="1"/>
          </p:cNvPicPr>
          <p:nvPr/>
        </p:nvPicPr>
        <p:blipFill>
          <a:blip r:embed="rId5"/>
          <a:stretch>
            <a:fillRect/>
          </a:stretch>
        </p:blipFill>
        <p:spPr>
          <a:xfrm>
            <a:off x="-1" y="0"/>
            <a:ext cx="848278" cy="6858000"/>
          </a:xfrm>
          <a:prstGeom prst="rect">
            <a:avLst/>
          </a:prstGeom>
        </p:spPr>
      </p:pic>
      <p:sp>
        <p:nvSpPr>
          <p:cNvPr id="12" name="TextBox 11">
            <a:extLst>
              <a:ext uri="{FF2B5EF4-FFF2-40B4-BE49-F238E27FC236}">
                <a16:creationId xmlns:a16="http://schemas.microsoft.com/office/drawing/2014/main" id="{84EAE1DB-963D-4391-9984-0607DB2E9CFE}"/>
              </a:ext>
            </a:extLst>
          </p:cNvPr>
          <p:cNvSpPr txBox="1"/>
          <p:nvPr/>
        </p:nvSpPr>
        <p:spPr>
          <a:xfrm>
            <a:off x="80118" y="2212212"/>
            <a:ext cx="11313299" cy="1569660"/>
          </a:xfrm>
          <a:prstGeom prst="rect">
            <a:avLst/>
          </a:prstGeom>
          <a:noFill/>
        </p:spPr>
        <p:txBody>
          <a:bodyPr wrap="square" rtlCol="0">
            <a:spAutoFit/>
          </a:bodyPr>
          <a:lstStyle/>
          <a:p>
            <a:r>
              <a:rPr lang="fr-CA" sz="3200" b="1">
                <a:solidFill>
                  <a:srgbClr val="5EC1AA"/>
                </a:solidFill>
                <a:latin typeface="Century Gothic"/>
                <a:cs typeface="Century Gothic"/>
              </a:rPr>
              <a:t>Questions </a:t>
            </a:r>
          </a:p>
          <a:p>
            <a:r>
              <a:rPr lang="fr-CA" sz="3200" b="1">
                <a:solidFill>
                  <a:srgbClr val="5EC1AA"/>
                </a:solidFill>
                <a:latin typeface="Century Gothic"/>
                <a:cs typeface="Century Gothic"/>
              </a:rPr>
              <a:t>et réponses</a:t>
            </a:r>
          </a:p>
          <a:p>
            <a:pPr marL="514350" indent="-514350">
              <a:buFont typeface="+mj-lt"/>
              <a:buAutoNum type="arabicPeriod"/>
            </a:pPr>
            <a:endParaRPr lang="en-US" sz="3200" b="1" dirty="0">
              <a:solidFill>
                <a:schemeClr val="bg1"/>
              </a:solidFill>
              <a:latin typeface="Century Gothic"/>
              <a:cs typeface="Century Gothic"/>
            </a:endParaRPr>
          </a:p>
        </p:txBody>
      </p:sp>
    </p:spTree>
    <p:extLst>
      <p:ext uri="{BB962C8B-B14F-4D97-AF65-F5344CB8AC3E}">
        <p14:creationId xmlns:p14="http://schemas.microsoft.com/office/powerpoint/2010/main" val="2829489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6</a:t>
            </a:fld>
            <a:endParaRPr lang="en-CA"/>
          </a:p>
        </p:txBody>
      </p:sp>
      <p:pic>
        <p:nvPicPr>
          <p:cNvPr id="3" name="Picture 2" descr="iStock-638138920.jpg">
            <a:extLst>
              <a:ext uri="{FF2B5EF4-FFF2-40B4-BE49-F238E27FC236}">
                <a16:creationId xmlns:a16="http://schemas.microsoft.com/office/drawing/2014/main" id="{AA8827A6-CFC9-4350-A22E-5626B7EE0D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9317"/>
            <a:ext cx="12192000" cy="6019229"/>
          </a:xfrm>
          <a:prstGeom prst="rect">
            <a:avLst/>
          </a:prstGeom>
        </p:spPr>
      </p:pic>
      <p:sp>
        <p:nvSpPr>
          <p:cNvPr id="4" name="Rectangle 3">
            <a:extLst>
              <a:ext uri="{FF2B5EF4-FFF2-40B4-BE49-F238E27FC236}">
                <a16:creationId xmlns:a16="http://schemas.microsoft.com/office/drawing/2014/main" id="{C1324E30-1E1E-4907-8D14-BCE595BD65DF}"/>
              </a:ext>
            </a:extLst>
          </p:cNvPr>
          <p:cNvSpPr/>
          <p:nvPr/>
        </p:nvSpPr>
        <p:spPr>
          <a:xfrm>
            <a:off x="0" y="859317"/>
            <a:ext cx="12192000" cy="6019229"/>
          </a:xfrm>
          <a:prstGeom prst="rect">
            <a:avLst/>
          </a:prstGeom>
          <a:solidFill>
            <a:srgbClr val="000000">
              <a:alpha val="6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646452-1E0F-4F0B-B19E-692A49BB2FB4}"/>
              </a:ext>
            </a:extLst>
          </p:cNvPr>
          <p:cNvSpPr txBox="1"/>
          <p:nvPr/>
        </p:nvSpPr>
        <p:spPr>
          <a:xfrm>
            <a:off x="426362" y="697142"/>
            <a:ext cx="5764453" cy="4708981"/>
          </a:xfrm>
          <a:prstGeom prst="rect">
            <a:avLst/>
          </a:prstGeom>
          <a:noFill/>
        </p:spPr>
        <p:txBody>
          <a:bodyPr wrap="square" rtlCol="0">
            <a:spAutoFit/>
          </a:bodyPr>
          <a:lstStyle/>
          <a:p>
            <a:endParaRPr lang="en-US" sz="2000" dirty="0">
              <a:solidFill>
                <a:schemeClr val="bg1"/>
              </a:solidFill>
              <a:latin typeface="Century Gothic"/>
              <a:cs typeface="Century Gothic"/>
            </a:endParaRPr>
          </a:p>
          <a:p>
            <a:r>
              <a:rPr lang="fr-CA" sz="2000" dirty="0">
                <a:solidFill>
                  <a:srgbClr val="5EC1AA"/>
                </a:solidFill>
                <a:latin typeface="Century Gothic"/>
                <a:cs typeface="Century Gothic"/>
              </a:rPr>
              <a:t>90 % </a:t>
            </a:r>
            <a:r>
              <a:rPr lang="fr-CA" sz="2000" dirty="0">
                <a:solidFill>
                  <a:schemeClr val="bg1"/>
                </a:solidFill>
                <a:latin typeface="Century Gothic"/>
                <a:cs typeface="Century Gothic"/>
              </a:rPr>
              <a:t>des personnes les plus performantes ont également </a:t>
            </a:r>
          </a:p>
          <a:p>
            <a:r>
              <a:rPr lang="fr-CA" sz="2000" dirty="0">
                <a:solidFill>
                  <a:schemeClr val="bg1"/>
                </a:solidFill>
                <a:latin typeface="Century Gothic"/>
                <a:cs typeface="Century Gothic"/>
              </a:rPr>
              <a:t>un niveau élevé de QE</a:t>
            </a:r>
          </a:p>
          <a:p>
            <a:endParaRPr lang="en-US" sz="2000" dirty="0">
              <a:solidFill>
                <a:schemeClr val="bg1"/>
              </a:solidFill>
              <a:latin typeface="Century Gothic"/>
              <a:cs typeface="Century Gothic"/>
            </a:endParaRPr>
          </a:p>
          <a:p>
            <a:r>
              <a:rPr lang="fr-CA" sz="2000" dirty="0">
                <a:solidFill>
                  <a:schemeClr val="bg1"/>
                </a:solidFill>
                <a:latin typeface="Century Gothic"/>
                <a:cs typeface="Century Gothic"/>
              </a:rPr>
              <a:t>Parmi les 33 compétences professionnelles, le QE est l'indicateur de réussite le plus fort, puisqu'il représente </a:t>
            </a:r>
            <a:r>
              <a:rPr lang="fr-CA" sz="2000" dirty="0">
                <a:solidFill>
                  <a:srgbClr val="5EC1AA"/>
                </a:solidFill>
                <a:latin typeface="Century Gothic"/>
                <a:cs typeface="Century Gothic"/>
              </a:rPr>
              <a:t>58 % </a:t>
            </a:r>
            <a:r>
              <a:rPr lang="fr-CA" sz="2000" dirty="0">
                <a:solidFill>
                  <a:schemeClr val="bg1"/>
                </a:solidFill>
                <a:latin typeface="Century Gothic"/>
                <a:cs typeface="Century Gothic"/>
              </a:rPr>
              <a:t>du rendement professionnel d'une personne.</a:t>
            </a:r>
          </a:p>
          <a:p>
            <a:endParaRPr lang="en-US" sz="2000" dirty="0">
              <a:solidFill>
                <a:schemeClr val="bg1"/>
              </a:solidFill>
              <a:latin typeface="Century Gothic"/>
              <a:cs typeface="Century Gothic"/>
            </a:endParaRPr>
          </a:p>
          <a:p>
            <a:r>
              <a:rPr lang="fr-CA" sz="2000" dirty="0">
                <a:solidFill>
                  <a:schemeClr val="bg1"/>
                </a:solidFill>
                <a:latin typeface="Century Gothic"/>
                <a:cs typeface="Century Gothic"/>
              </a:rPr>
              <a:t>Les employés dont les gestionnaires ont un QE élevé sont </a:t>
            </a:r>
            <a:r>
              <a:rPr lang="fr-CA" sz="2000" dirty="0">
                <a:solidFill>
                  <a:srgbClr val="5EC1AA"/>
                </a:solidFill>
                <a:latin typeface="Century Gothic"/>
                <a:cs typeface="Century Gothic"/>
              </a:rPr>
              <a:t>4x </a:t>
            </a:r>
            <a:r>
              <a:rPr lang="fr-CA" sz="2000" dirty="0">
                <a:solidFill>
                  <a:schemeClr val="bg1"/>
                </a:solidFill>
                <a:latin typeface="Century Gothic"/>
                <a:cs typeface="Century Gothic"/>
              </a:rPr>
              <a:t>moins susceptibles de partir que ceux dont le QE est faible</a:t>
            </a:r>
          </a:p>
          <a:p>
            <a:endParaRPr lang="en-US" sz="2000" dirty="0">
              <a:solidFill>
                <a:schemeClr val="bg1"/>
              </a:solidFill>
              <a:latin typeface="Century Gothic"/>
              <a:cs typeface="Century Gothic"/>
            </a:endParaRPr>
          </a:p>
          <a:p>
            <a:endParaRPr lang="en-US" sz="2000" dirty="0">
              <a:solidFill>
                <a:schemeClr val="bg1"/>
              </a:solidFill>
              <a:latin typeface="Century Gothic"/>
              <a:cs typeface="Century Gothic"/>
            </a:endParaRPr>
          </a:p>
        </p:txBody>
      </p:sp>
      <p:sp>
        <p:nvSpPr>
          <p:cNvPr id="6" name="TextBox 5">
            <a:extLst>
              <a:ext uri="{FF2B5EF4-FFF2-40B4-BE49-F238E27FC236}">
                <a16:creationId xmlns:a16="http://schemas.microsoft.com/office/drawing/2014/main" id="{ABA1387B-2C22-4B7E-BCF1-3E0A1FF09A63}"/>
              </a:ext>
            </a:extLst>
          </p:cNvPr>
          <p:cNvSpPr txBox="1"/>
          <p:nvPr/>
        </p:nvSpPr>
        <p:spPr>
          <a:xfrm>
            <a:off x="6476765" y="1152990"/>
            <a:ext cx="5560741" cy="3785652"/>
          </a:xfrm>
          <a:prstGeom prst="rect">
            <a:avLst/>
          </a:prstGeom>
          <a:noFill/>
        </p:spPr>
        <p:txBody>
          <a:bodyPr wrap="square" rtlCol="0">
            <a:spAutoFit/>
          </a:bodyPr>
          <a:lstStyle/>
          <a:p>
            <a:r>
              <a:rPr lang="fr-CA" sz="2000" dirty="0">
                <a:solidFill>
                  <a:schemeClr val="bg1"/>
                </a:solidFill>
                <a:latin typeface="Century Gothic"/>
                <a:cs typeface="Century Gothic"/>
              </a:rPr>
              <a:t>Plus de </a:t>
            </a:r>
            <a:r>
              <a:rPr lang="fr-CA" sz="2000" dirty="0">
                <a:solidFill>
                  <a:srgbClr val="5EC1AA"/>
                </a:solidFill>
                <a:latin typeface="Century Gothic"/>
                <a:cs typeface="Century Gothic"/>
              </a:rPr>
              <a:t>70 % </a:t>
            </a:r>
            <a:r>
              <a:rPr lang="fr-CA" sz="2000" dirty="0">
                <a:solidFill>
                  <a:schemeClr val="bg1"/>
                </a:solidFill>
                <a:latin typeface="Century Gothic"/>
                <a:cs typeface="Century Gothic"/>
              </a:rPr>
              <a:t>de l'opinion d'un employé sur le climat organisationnel </a:t>
            </a:r>
          </a:p>
          <a:p>
            <a:r>
              <a:rPr lang="fr-CA" sz="2000" dirty="0">
                <a:solidFill>
                  <a:schemeClr val="bg1"/>
                </a:solidFill>
                <a:latin typeface="Century Gothic"/>
                <a:cs typeface="Century Gothic"/>
              </a:rPr>
              <a:t>provient directement de l'intelligence émotionnelle de leurs gestionnaires.</a:t>
            </a:r>
          </a:p>
          <a:p>
            <a:endParaRPr lang="en-US" sz="2000" dirty="0">
              <a:solidFill>
                <a:schemeClr val="bg1"/>
              </a:solidFill>
              <a:latin typeface="Century Gothic"/>
              <a:cs typeface="Century Gothic"/>
            </a:endParaRPr>
          </a:p>
          <a:p>
            <a:r>
              <a:rPr lang="fr-CA" sz="2000" dirty="0">
                <a:solidFill>
                  <a:schemeClr val="bg1"/>
                </a:solidFill>
                <a:latin typeface="Century Gothic"/>
                <a:cs typeface="Century Gothic"/>
              </a:rPr>
              <a:t>Le QE était </a:t>
            </a:r>
            <a:r>
              <a:rPr lang="fr-CA" sz="2000" dirty="0">
                <a:solidFill>
                  <a:srgbClr val="5EC1AA"/>
                </a:solidFill>
                <a:latin typeface="Century Gothic"/>
                <a:cs typeface="Century Gothic"/>
              </a:rPr>
              <a:t>4 x</a:t>
            </a:r>
            <a:r>
              <a:rPr lang="fr-CA" sz="2000" dirty="0">
                <a:solidFill>
                  <a:schemeClr val="bg1"/>
                </a:solidFill>
                <a:latin typeface="Century Gothic"/>
                <a:cs typeface="Century Gothic"/>
              </a:rPr>
              <a:t> plus à même de prédire la réussite professionnelle</a:t>
            </a:r>
          </a:p>
          <a:p>
            <a:endParaRPr lang="en-US" sz="2000" dirty="0">
              <a:solidFill>
                <a:schemeClr val="bg1"/>
              </a:solidFill>
              <a:latin typeface="Century Gothic"/>
              <a:cs typeface="Century Gothic"/>
            </a:endParaRPr>
          </a:p>
          <a:p>
            <a:r>
              <a:rPr lang="fr-CA" sz="2000" dirty="0">
                <a:solidFill>
                  <a:schemeClr val="bg1"/>
                </a:solidFill>
                <a:latin typeface="Century Gothic"/>
                <a:cs typeface="Century Gothic"/>
              </a:rPr>
              <a:t>Dans les postes de direction, l'IE représente environ </a:t>
            </a:r>
            <a:r>
              <a:rPr lang="fr-CA" sz="2000" dirty="0">
                <a:solidFill>
                  <a:srgbClr val="5EC1AA"/>
                </a:solidFill>
                <a:latin typeface="Century Gothic"/>
                <a:cs typeface="Century Gothic"/>
              </a:rPr>
              <a:t>80 % à 90 % </a:t>
            </a:r>
            <a:r>
              <a:rPr lang="fr-CA" sz="2000" dirty="0">
                <a:solidFill>
                  <a:schemeClr val="bg1"/>
                </a:solidFill>
                <a:latin typeface="Century Gothic"/>
                <a:cs typeface="Century Gothic"/>
              </a:rPr>
              <a:t>des compétences différenciatrices</a:t>
            </a:r>
          </a:p>
          <a:p>
            <a:endParaRPr lang="en-US" sz="2000" dirty="0">
              <a:solidFill>
                <a:schemeClr val="bg1"/>
              </a:solidFill>
              <a:latin typeface="Century Gothic"/>
              <a:cs typeface="Century Gothic"/>
            </a:endParaRPr>
          </a:p>
        </p:txBody>
      </p:sp>
      <p:pic>
        <p:nvPicPr>
          <p:cNvPr id="7" name="Picture 6">
            <a:extLst>
              <a:ext uri="{FF2B5EF4-FFF2-40B4-BE49-F238E27FC236}">
                <a16:creationId xmlns:a16="http://schemas.microsoft.com/office/drawing/2014/main" id="{72C432E0-D616-4533-ABA0-CFD9801E8E59}"/>
              </a:ext>
            </a:extLst>
          </p:cNvPr>
          <p:cNvPicPr>
            <a:picLocks noChangeAspect="1"/>
          </p:cNvPicPr>
          <p:nvPr/>
        </p:nvPicPr>
        <p:blipFill>
          <a:blip r:embed="rId3" cstate="screen">
            <a:alphaModFix amt="63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551443" y="5605940"/>
            <a:ext cx="2156077" cy="915734"/>
          </a:xfrm>
          <a:prstGeom prst="rect">
            <a:avLst/>
          </a:prstGeom>
        </p:spPr>
      </p:pic>
      <p:pic>
        <p:nvPicPr>
          <p:cNvPr id="8" name="Picture 7" descr="forbes-logo-white-1400x394.png">
            <a:extLst>
              <a:ext uri="{FF2B5EF4-FFF2-40B4-BE49-F238E27FC236}">
                <a16:creationId xmlns:a16="http://schemas.microsoft.com/office/drawing/2014/main" id="{FBE1634F-B1F9-440C-81FF-B59CAC0FD806}"/>
              </a:ext>
            </a:extLst>
          </p:cNvPr>
          <p:cNvPicPr>
            <a:picLocks noChangeAspect="1"/>
          </p:cNvPicPr>
          <p:nvPr/>
        </p:nvPicPr>
        <p:blipFill>
          <a:blip r:embed="rId5" cstate="screen">
            <a:alphaModFix amt="63000"/>
            <a:extLst>
              <a:ext uri="{28A0092B-C50C-407E-A947-70E740481C1C}">
                <a14:useLocalDpi xmlns:a14="http://schemas.microsoft.com/office/drawing/2010/main"/>
              </a:ext>
            </a:extLst>
          </a:blip>
          <a:stretch>
            <a:fillRect/>
          </a:stretch>
        </p:blipFill>
        <p:spPr>
          <a:xfrm>
            <a:off x="9399622" y="5784654"/>
            <a:ext cx="2322478" cy="653611"/>
          </a:xfrm>
          <a:prstGeom prst="rect">
            <a:avLst/>
          </a:prstGeom>
        </p:spPr>
      </p:pic>
      <p:pic>
        <p:nvPicPr>
          <p:cNvPr id="9" name="Picture 8">
            <a:extLst>
              <a:ext uri="{FF2B5EF4-FFF2-40B4-BE49-F238E27FC236}">
                <a16:creationId xmlns:a16="http://schemas.microsoft.com/office/drawing/2014/main" id="{FF111E5E-972D-4261-9E83-16CC507BA4A6}"/>
              </a:ext>
            </a:extLst>
          </p:cNvPr>
          <p:cNvPicPr>
            <a:picLocks noChangeAspect="1"/>
          </p:cNvPicPr>
          <p:nvPr/>
        </p:nvPicPr>
        <p:blipFill>
          <a:blip r:embed="rId6"/>
          <a:stretch>
            <a:fillRect/>
          </a:stretch>
        </p:blipFill>
        <p:spPr>
          <a:xfrm>
            <a:off x="161925" y="91380"/>
            <a:ext cx="12030075" cy="666750"/>
          </a:xfrm>
          <a:prstGeom prst="rect">
            <a:avLst/>
          </a:prstGeom>
        </p:spPr>
      </p:pic>
    </p:spTree>
    <p:extLst>
      <p:ext uri="{BB962C8B-B14F-4D97-AF65-F5344CB8AC3E}">
        <p14:creationId xmlns:p14="http://schemas.microsoft.com/office/powerpoint/2010/main" val="163073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a:xfrm>
            <a:off x="11434763" y="5955665"/>
            <a:ext cx="523875" cy="365125"/>
          </a:xfrm>
        </p:spPr>
        <p:txBody>
          <a:bodyPr/>
          <a:lstStyle/>
          <a:p>
            <a:fld id="{A9B67BE4-B697-4B0C-AED9-AED1985FFEB6}" type="slidenum">
              <a:rPr lang="en-CA" smtClean="0"/>
              <a:pPr/>
              <a:t>7</a:t>
            </a:fld>
            <a:endParaRPr lang="en-CA"/>
          </a:p>
        </p:txBody>
      </p:sp>
      <p:pic>
        <p:nvPicPr>
          <p:cNvPr id="3" name="Picture 2" descr="iStock-638138920.jpg">
            <a:extLst>
              <a:ext uri="{FF2B5EF4-FFF2-40B4-BE49-F238E27FC236}">
                <a16:creationId xmlns:a16="http://schemas.microsoft.com/office/drawing/2014/main" id="{1D6A880E-DF24-4683-A20E-1B5920E456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37282"/>
            <a:ext cx="12192000" cy="6020718"/>
          </a:xfrm>
          <a:prstGeom prst="rect">
            <a:avLst/>
          </a:prstGeom>
        </p:spPr>
      </p:pic>
      <p:sp>
        <p:nvSpPr>
          <p:cNvPr id="4" name="Rectangle 3">
            <a:extLst>
              <a:ext uri="{FF2B5EF4-FFF2-40B4-BE49-F238E27FC236}">
                <a16:creationId xmlns:a16="http://schemas.microsoft.com/office/drawing/2014/main" id="{C2C1CBA0-7943-4166-A4E3-DF9F3AC74251}"/>
              </a:ext>
            </a:extLst>
          </p:cNvPr>
          <p:cNvSpPr/>
          <p:nvPr/>
        </p:nvSpPr>
        <p:spPr>
          <a:xfrm>
            <a:off x="10274" y="837282"/>
            <a:ext cx="12192000" cy="6020718"/>
          </a:xfrm>
          <a:prstGeom prst="rect">
            <a:avLst/>
          </a:prstGeom>
          <a:solidFill>
            <a:srgbClr val="000000">
              <a:alpha val="6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7024CA0-F81D-4438-BA14-B9430ED93249}"/>
              </a:ext>
            </a:extLst>
          </p:cNvPr>
          <p:cNvCxnSpPr/>
          <p:nvPr/>
        </p:nvCxnSpPr>
        <p:spPr>
          <a:xfrm>
            <a:off x="2166765" y="3861789"/>
            <a:ext cx="9549095" cy="0"/>
          </a:xfrm>
          <a:prstGeom prst="line">
            <a:avLst/>
          </a:prstGeom>
          <a:ln w="762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itle 6">
            <a:extLst>
              <a:ext uri="{FF2B5EF4-FFF2-40B4-BE49-F238E27FC236}">
                <a16:creationId xmlns:a16="http://schemas.microsoft.com/office/drawing/2014/main" id="{2670999F-0579-43BD-BCCF-7EC924B0EA59}"/>
              </a:ext>
            </a:extLst>
          </p:cNvPr>
          <p:cNvSpPr txBox="1">
            <a:spLocks/>
          </p:cNvSpPr>
          <p:nvPr/>
        </p:nvSpPr>
        <p:spPr>
          <a:xfrm>
            <a:off x="313636" y="896837"/>
            <a:ext cx="6058589" cy="5855895"/>
          </a:xfrm>
          <a:prstGeom prst="rect">
            <a:avLst/>
          </a:prstGeom>
        </p:spPr>
        <p:txBody>
          <a:bodyPr vert="horz" lIns="0" tIns="0" rIns="0" bIns="0" rtlCol="0" anchor="t" anchorCtr="0">
            <a:noAutofit/>
          </a:bodyPr>
          <a:lstStyle>
            <a:lvl1pPr algn="ctr" defTabSz="914400" rtl="0" eaLnBrk="1" latinLnBrk="0" hangingPunct="1">
              <a:lnSpc>
                <a:spcPts val="4200"/>
              </a:lnSpc>
              <a:spcBef>
                <a:spcPct val="0"/>
              </a:spcBef>
              <a:buNone/>
              <a:defRPr sz="4000" b="1" kern="1200" cap="all" baseline="0">
                <a:solidFill>
                  <a:schemeClr val="accent6"/>
                </a:solidFill>
                <a:latin typeface="+mj-lt"/>
                <a:ea typeface="+mj-ea"/>
                <a:cs typeface="+mj-cs"/>
              </a:defRPr>
            </a:lvl1pPr>
          </a:lstStyle>
          <a:p>
            <a:pPr algn="l"/>
            <a:r>
              <a:rPr lang="fr-CA" sz="2400" b="0" dirty="0">
                <a:solidFill>
                  <a:schemeClr val="bg1"/>
                </a:solidFill>
                <a:latin typeface="Century Gothic"/>
                <a:cs typeface="Century Gothic"/>
              </a:rPr>
              <a:t>QE</a:t>
            </a:r>
          </a:p>
          <a:p>
            <a:pPr algn="l"/>
            <a:r>
              <a:rPr lang="fr-CA" sz="2400" b="0" dirty="0">
                <a:solidFill>
                  <a:srgbClr val="5EC1AA"/>
                </a:solidFill>
                <a:latin typeface="Century Gothic"/>
                <a:cs typeface="Century Gothic"/>
              </a:rPr>
              <a:t>APTITUDES EN RELATIONS HUMAINES</a:t>
            </a:r>
          </a:p>
          <a:p>
            <a:pPr algn="l"/>
            <a:r>
              <a:rPr lang="fr-CA" sz="2400" b="0" dirty="0">
                <a:solidFill>
                  <a:srgbClr val="5EC1AA"/>
                </a:solidFill>
                <a:latin typeface="Century Gothic"/>
                <a:cs typeface="Century Gothic"/>
              </a:rPr>
              <a:t>FLEXIBILITÉ</a:t>
            </a:r>
          </a:p>
          <a:p>
            <a:pPr algn="l"/>
            <a:r>
              <a:rPr lang="fr-CA" sz="2400" b="0" dirty="0">
                <a:solidFill>
                  <a:srgbClr val="5EC1AA"/>
                </a:solidFill>
                <a:latin typeface="Century Gothic"/>
                <a:cs typeface="Century Gothic"/>
              </a:rPr>
              <a:t>RÉSILIENCE</a:t>
            </a:r>
          </a:p>
          <a:p>
            <a:pPr algn="l"/>
            <a:endParaRPr lang="en-US" sz="2400" b="0" dirty="0">
              <a:solidFill>
                <a:schemeClr val="bg1"/>
              </a:solidFill>
              <a:latin typeface="Century Gothic"/>
              <a:cs typeface="Century Gothic"/>
            </a:endParaRPr>
          </a:p>
          <a:p>
            <a:pPr algn="l"/>
            <a:r>
              <a:rPr lang="fr-CA" sz="2400" b="0" dirty="0">
                <a:solidFill>
                  <a:schemeClr val="bg1"/>
                </a:solidFill>
                <a:latin typeface="Century Gothic"/>
                <a:cs typeface="Century Gothic"/>
              </a:rPr>
              <a:t>Seuil</a:t>
            </a:r>
          </a:p>
          <a:p>
            <a:pPr algn="l"/>
            <a:endParaRPr lang="en-US" sz="2400" b="0" dirty="0">
              <a:solidFill>
                <a:schemeClr val="bg1"/>
              </a:solidFill>
              <a:latin typeface="Century Gothic"/>
              <a:cs typeface="Century Gothic"/>
            </a:endParaRPr>
          </a:p>
          <a:p>
            <a:pPr algn="l"/>
            <a:r>
              <a:rPr lang="fr-CA" sz="2400" b="0" dirty="0">
                <a:solidFill>
                  <a:schemeClr val="bg1"/>
                </a:solidFill>
                <a:latin typeface="Century Gothic"/>
                <a:cs typeface="Century Gothic"/>
              </a:rPr>
              <a:t>QI</a:t>
            </a:r>
          </a:p>
          <a:p>
            <a:pPr algn="l"/>
            <a:r>
              <a:rPr lang="fr-CA" sz="2400" b="0" dirty="0">
                <a:solidFill>
                  <a:srgbClr val="5EC1AA"/>
                </a:solidFill>
                <a:latin typeface="Century Gothic"/>
                <a:cs typeface="Century Gothic"/>
              </a:rPr>
              <a:t>ÉDUCATION</a:t>
            </a:r>
          </a:p>
          <a:p>
            <a:pPr algn="l"/>
            <a:r>
              <a:rPr lang="fr-CA" sz="2400" b="0" dirty="0">
                <a:solidFill>
                  <a:srgbClr val="5EC1AA"/>
                </a:solidFill>
                <a:latin typeface="Century Gothic"/>
                <a:cs typeface="Century Gothic"/>
              </a:rPr>
              <a:t>COMPÉTENCE TECHNIQUE</a:t>
            </a:r>
          </a:p>
          <a:p>
            <a:pPr algn="l"/>
            <a:r>
              <a:rPr lang="fr-CA" sz="2400" b="0" dirty="0">
                <a:solidFill>
                  <a:srgbClr val="5EC1AA"/>
                </a:solidFill>
                <a:latin typeface="Century Gothic"/>
                <a:cs typeface="Century Gothic"/>
              </a:rPr>
              <a:t>CONNAISSANCES PROFESSIONNELLES </a:t>
            </a:r>
          </a:p>
        </p:txBody>
      </p:sp>
      <p:pic>
        <p:nvPicPr>
          <p:cNvPr id="7" name="Picture 6">
            <a:extLst>
              <a:ext uri="{FF2B5EF4-FFF2-40B4-BE49-F238E27FC236}">
                <a16:creationId xmlns:a16="http://schemas.microsoft.com/office/drawing/2014/main" id="{F55C0AFC-34BB-428A-9EB3-CD8FC68FA3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0742" y="3179102"/>
            <a:ext cx="1097011" cy="1155403"/>
          </a:xfrm>
          <a:prstGeom prst="rect">
            <a:avLst/>
          </a:prstGeom>
        </p:spPr>
      </p:pic>
      <p:pic>
        <p:nvPicPr>
          <p:cNvPr id="8" name="Picture 7">
            <a:extLst>
              <a:ext uri="{FF2B5EF4-FFF2-40B4-BE49-F238E27FC236}">
                <a16:creationId xmlns:a16="http://schemas.microsoft.com/office/drawing/2014/main" id="{03A81784-A3B9-47DC-9E81-0CB6A8E5C3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57806" y="4920221"/>
            <a:ext cx="1138564" cy="1219823"/>
          </a:xfrm>
          <a:prstGeom prst="rect">
            <a:avLst/>
          </a:prstGeom>
        </p:spPr>
      </p:pic>
      <p:pic>
        <p:nvPicPr>
          <p:cNvPr id="9" name="Picture 8">
            <a:extLst>
              <a:ext uri="{FF2B5EF4-FFF2-40B4-BE49-F238E27FC236}">
                <a16:creationId xmlns:a16="http://schemas.microsoft.com/office/drawing/2014/main" id="{1E2B17F2-7027-4FB8-BB1C-4FECC854E3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53571" y="981519"/>
            <a:ext cx="1072081" cy="1105530"/>
          </a:xfrm>
          <a:prstGeom prst="rect">
            <a:avLst/>
          </a:prstGeom>
        </p:spPr>
      </p:pic>
      <p:pic>
        <p:nvPicPr>
          <p:cNvPr id="10" name="Picture 9">
            <a:extLst>
              <a:ext uri="{FF2B5EF4-FFF2-40B4-BE49-F238E27FC236}">
                <a16:creationId xmlns:a16="http://schemas.microsoft.com/office/drawing/2014/main" id="{A1734F01-FF19-4DEF-81FB-31BF1DBD52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1202" y="3168257"/>
            <a:ext cx="1097011" cy="1155403"/>
          </a:xfrm>
          <a:prstGeom prst="rect">
            <a:avLst/>
          </a:prstGeom>
        </p:spPr>
      </p:pic>
      <p:pic>
        <p:nvPicPr>
          <p:cNvPr id="11" name="Picture 10">
            <a:extLst>
              <a:ext uri="{FF2B5EF4-FFF2-40B4-BE49-F238E27FC236}">
                <a16:creationId xmlns:a16="http://schemas.microsoft.com/office/drawing/2014/main" id="{FE4C0B83-E181-40AF-8D2E-E59337FB8B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0521" y="3168257"/>
            <a:ext cx="1097011" cy="1155403"/>
          </a:xfrm>
          <a:prstGeom prst="rect">
            <a:avLst/>
          </a:prstGeom>
        </p:spPr>
      </p:pic>
      <p:pic>
        <p:nvPicPr>
          <p:cNvPr id="12" name="Picture 11">
            <a:extLst>
              <a:ext uri="{FF2B5EF4-FFF2-40B4-BE49-F238E27FC236}">
                <a16:creationId xmlns:a16="http://schemas.microsoft.com/office/drawing/2014/main" id="{F175C34E-4E79-484B-9192-927B07C837DA}"/>
              </a:ext>
            </a:extLst>
          </p:cNvPr>
          <p:cNvPicPr>
            <a:picLocks noChangeAspect="1"/>
          </p:cNvPicPr>
          <p:nvPr/>
        </p:nvPicPr>
        <p:blipFill>
          <a:blip r:embed="rId6"/>
          <a:stretch>
            <a:fillRect/>
          </a:stretch>
        </p:blipFill>
        <p:spPr>
          <a:xfrm>
            <a:off x="161925" y="91380"/>
            <a:ext cx="12030075" cy="666750"/>
          </a:xfrm>
          <a:prstGeom prst="rect">
            <a:avLst/>
          </a:prstGeom>
        </p:spPr>
      </p:pic>
    </p:spTree>
    <p:extLst>
      <p:ext uri="{BB962C8B-B14F-4D97-AF65-F5344CB8AC3E}">
        <p14:creationId xmlns:p14="http://schemas.microsoft.com/office/powerpoint/2010/main" val="827905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C9AB8B-ECE4-4681-85FD-BB06B6CCB292}"/>
              </a:ext>
            </a:extLst>
          </p:cNvPr>
          <p:cNvSpPr>
            <a:spLocks noGrp="1"/>
          </p:cNvSpPr>
          <p:nvPr>
            <p:ph type="sldNum" sz="quarter" idx="10"/>
          </p:nvPr>
        </p:nvSpPr>
        <p:spPr/>
        <p:txBody>
          <a:bodyPr/>
          <a:lstStyle/>
          <a:p>
            <a:fld id="{A9B67BE4-B697-4B0C-AED9-AED1985FFEB6}" type="slidenum">
              <a:rPr lang="en-CA" smtClean="0"/>
              <a:pPr/>
              <a:t>8</a:t>
            </a:fld>
            <a:endParaRPr lang="en-CA"/>
          </a:p>
        </p:txBody>
      </p:sp>
      <p:pic>
        <p:nvPicPr>
          <p:cNvPr id="3" name="Picture 2" descr="kristina-tripkovic-683155-unsplash.jpg">
            <a:extLst>
              <a:ext uri="{FF2B5EF4-FFF2-40B4-BE49-F238E27FC236}">
                <a16:creationId xmlns:a16="http://schemas.microsoft.com/office/drawing/2014/main" id="{FD8F7E6F-A8B5-4DF4-BE71-B0A5DCFD32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0" y="842480"/>
            <a:ext cx="12192000" cy="6015520"/>
          </a:xfrm>
          <a:prstGeom prst="rect">
            <a:avLst/>
          </a:prstGeom>
        </p:spPr>
      </p:pic>
      <p:sp>
        <p:nvSpPr>
          <p:cNvPr id="4" name="Rectangle 3">
            <a:extLst>
              <a:ext uri="{FF2B5EF4-FFF2-40B4-BE49-F238E27FC236}">
                <a16:creationId xmlns:a16="http://schemas.microsoft.com/office/drawing/2014/main" id="{C4272C36-06D2-417A-8280-A002A8316BCC}"/>
              </a:ext>
            </a:extLst>
          </p:cNvPr>
          <p:cNvSpPr/>
          <p:nvPr/>
        </p:nvSpPr>
        <p:spPr>
          <a:xfrm>
            <a:off x="1" y="842480"/>
            <a:ext cx="12191999" cy="6015520"/>
          </a:xfrm>
          <a:prstGeom prst="rect">
            <a:avLst/>
          </a:prstGeom>
          <a:solidFill>
            <a:srgbClr val="000000">
              <a:alpha val="4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028084-7B96-4F79-A66C-6AB258F73C2C}"/>
              </a:ext>
            </a:extLst>
          </p:cNvPr>
          <p:cNvSpPr txBox="1"/>
          <p:nvPr/>
        </p:nvSpPr>
        <p:spPr>
          <a:xfrm>
            <a:off x="304170" y="988516"/>
            <a:ext cx="7639680" cy="5632311"/>
          </a:xfrm>
          <a:prstGeom prst="rect">
            <a:avLst/>
          </a:prstGeom>
          <a:noFill/>
        </p:spPr>
        <p:txBody>
          <a:bodyPr wrap="square" rtlCol="0">
            <a:spAutoFit/>
          </a:bodyPr>
          <a:lstStyle/>
          <a:p>
            <a:r>
              <a:rPr lang="fr-CA" sz="4000" dirty="0">
                <a:solidFill>
                  <a:schemeClr val="bg1"/>
                </a:solidFill>
                <a:latin typeface="Century Gothic"/>
                <a:cs typeface="Century Gothic"/>
              </a:rPr>
              <a:t>Flexibilité</a:t>
            </a:r>
          </a:p>
          <a:p>
            <a:r>
              <a:rPr lang="fr-CA" sz="4000" dirty="0">
                <a:solidFill>
                  <a:schemeClr val="bg1"/>
                </a:solidFill>
                <a:latin typeface="Century Gothic"/>
                <a:cs typeface="Century Gothic"/>
              </a:rPr>
              <a:t>Empathie</a:t>
            </a:r>
          </a:p>
          <a:p>
            <a:r>
              <a:rPr lang="fr-CA" sz="4000" dirty="0">
                <a:solidFill>
                  <a:schemeClr val="bg1"/>
                </a:solidFill>
                <a:latin typeface="Century Gothic"/>
                <a:cs typeface="Century Gothic"/>
              </a:rPr>
              <a:t>Optimisme</a:t>
            </a:r>
          </a:p>
          <a:p>
            <a:r>
              <a:rPr lang="fr-CA" sz="4000" dirty="0">
                <a:solidFill>
                  <a:schemeClr val="bg1"/>
                </a:solidFill>
                <a:latin typeface="Century Gothic"/>
                <a:cs typeface="Century Gothic"/>
              </a:rPr>
              <a:t>Confiance</a:t>
            </a:r>
          </a:p>
          <a:p>
            <a:r>
              <a:rPr lang="fr-CA" sz="4000" dirty="0">
                <a:solidFill>
                  <a:schemeClr val="bg1"/>
                </a:solidFill>
                <a:latin typeface="Century Gothic"/>
                <a:cs typeface="Century Gothic"/>
              </a:rPr>
              <a:t>Assertivité</a:t>
            </a:r>
          </a:p>
          <a:p>
            <a:r>
              <a:rPr lang="fr-CA" sz="4000" dirty="0">
                <a:solidFill>
                  <a:schemeClr val="bg1"/>
                </a:solidFill>
                <a:latin typeface="Century Gothic"/>
                <a:cs typeface="Century Gothic"/>
              </a:rPr>
              <a:t>Conscience de soi</a:t>
            </a:r>
          </a:p>
          <a:p>
            <a:r>
              <a:rPr lang="fr-CA" sz="4000" dirty="0">
                <a:solidFill>
                  <a:schemeClr val="bg1"/>
                </a:solidFill>
                <a:latin typeface="Century Gothic"/>
                <a:cs typeface="Century Gothic"/>
              </a:rPr>
              <a:t>Tolérance au stress</a:t>
            </a:r>
          </a:p>
          <a:p>
            <a:r>
              <a:rPr lang="fr-CA" sz="4000" dirty="0">
                <a:solidFill>
                  <a:schemeClr val="bg1"/>
                </a:solidFill>
                <a:latin typeface="Century Gothic"/>
                <a:cs typeface="Century Gothic"/>
              </a:rPr>
              <a:t>Résolution de problèmes</a:t>
            </a:r>
          </a:p>
          <a:p>
            <a:r>
              <a:rPr lang="fr-CA" sz="4000" dirty="0">
                <a:solidFill>
                  <a:schemeClr val="bg1"/>
                </a:solidFill>
                <a:latin typeface="Century Gothic"/>
                <a:cs typeface="Century Gothic"/>
              </a:rPr>
              <a:t>Compétences relationnelles</a:t>
            </a:r>
          </a:p>
        </p:txBody>
      </p:sp>
      <p:pic>
        <p:nvPicPr>
          <p:cNvPr id="6" name="Picture 5">
            <a:extLst>
              <a:ext uri="{FF2B5EF4-FFF2-40B4-BE49-F238E27FC236}">
                <a16:creationId xmlns:a16="http://schemas.microsoft.com/office/drawing/2014/main" id="{BB7A45CC-385E-4A40-810F-04ED9F907B2B}"/>
              </a:ext>
            </a:extLst>
          </p:cNvPr>
          <p:cNvPicPr>
            <a:picLocks noChangeAspect="1"/>
          </p:cNvPicPr>
          <p:nvPr/>
        </p:nvPicPr>
        <p:blipFill>
          <a:blip r:embed="rId3"/>
          <a:stretch>
            <a:fillRect/>
          </a:stretch>
        </p:blipFill>
        <p:spPr>
          <a:xfrm>
            <a:off x="161925" y="91380"/>
            <a:ext cx="12030075" cy="666750"/>
          </a:xfrm>
          <a:prstGeom prst="rect">
            <a:avLst/>
          </a:prstGeom>
        </p:spPr>
      </p:pic>
    </p:spTree>
    <p:extLst>
      <p:ext uri="{BB962C8B-B14F-4D97-AF65-F5344CB8AC3E}">
        <p14:creationId xmlns:p14="http://schemas.microsoft.com/office/powerpoint/2010/main" val="52832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hidden="1"/>
          <p:cNvSpPr/>
          <p:nvPr/>
        </p:nvSpPr>
        <p:spPr>
          <a:xfrm>
            <a:off x="55640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hidden="1"/>
          <p:cNvSpPr/>
          <p:nvPr/>
        </p:nvSpPr>
        <p:spPr>
          <a:xfrm>
            <a:off x="361964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hidden="1"/>
          <p:cNvSpPr/>
          <p:nvPr/>
        </p:nvSpPr>
        <p:spPr>
          <a:xfrm>
            <a:off x="668288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hidden="1"/>
          <p:cNvSpPr/>
          <p:nvPr/>
        </p:nvSpPr>
        <p:spPr>
          <a:xfrm>
            <a:off x="9746122" y="1962331"/>
            <a:ext cx="1887774" cy="1887774"/>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nthony-roberts-82wJ10pX1Fw-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9765924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theme/theme1.xml><?xml version="1.0" encoding="utf-8"?>
<a:theme xmlns:a="http://schemas.openxmlformats.org/drawingml/2006/main" name="Title Page">
  <a:themeElements>
    <a:clrScheme name="Custom 2">
      <a:dk1>
        <a:srgbClr val="29334A"/>
      </a:dk1>
      <a:lt1>
        <a:srgbClr val="FFFFFF"/>
      </a:lt1>
      <a:dk2>
        <a:srgbClr val="F55259"/>
      </a:dk2>
      <a:lt2>
        <a:srgbClr val="F5F5F0"/>
      </a:lt2>
      <a:accent1>
        <a:srgbClr val="29334A"/>
      </a:accent1>
      <a:accent2>
        <a:srgbClr val="F55259"/>
      </a:accent2>
      <a:accent3>
        <a:srgbClr val="B5D9D6"/>
      </a:accent3>
      <a:accent4>
        <a:srgbClr val="F5F5F0"/>
      </a:accent4>
      <a:accent5>
        <a:srgbClr val="4472C4"/>
      </a:accent5>
      <a:accent6>
        <a:srgbClr val="70AD47"/>
      </a:accent6>
      <a:hlink>
        <a:srgbClr val="0563C1"/>
      </a:hlink>
      <a:folHlink>
        <a:srgbClr val="481F67"/>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ewsletterCategory xmlns="83430159-1845-4167-ba9d-902ab8b9998e" xsi:nil="true"/>
    <lcf76f155ced4ddcb4097134ff3c332f xmlns="83430159-1845-4167-ba9d-902ab8b9998e">
      <Terms xmlns="http://schemas.microsoft.com/office/infopath/2007/PartnerControls"/>
    </lcf76f155ced4ddcb4097134ff3c332f>
    <TaxCatchAll xmlns="b0ade7d1-edcb-4f22-8a7a-5aa2a869a8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D5F598F1A95F44CAD65378B25145D02" ma:contentTypeVersion="16" ma:contentTypeDescription="Create a new document." ma:contentTypeScope="" ma:versionID="a0617c6b4bd7dc99be5f725501f62ff1">
  <xsd:schema xmlns:xsd="http://www.w3.org/2001/XMLSchema" xmlns:xs="http://www.w3.org/2001/XMLSchema" xmlns:p="http://schemas.microsoft.com/office/2006/metadata/properties" xmlns:ns2="83430159-1845-4167-ba9d-902ab8b9998e" xmlns:ns3="b0ade7d1-edcb-4f22-8a7a-5aa2a869a89a" targetNamespace="http://schemas.microsoft.com/office/2006/metadata/properties" ma:root="true" ma:fieldsID="4fddb649fa2161c4bf34a508dce5b057" ns2:_="" ns3:_="">
    <xsd:import namespace="83430159-1845-4167-ba9d-902ab8b9998e"/>
    <xsd:import namespace="b0ade7d1-edcb-4f22-8a7a-5aa2a869a89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ServiceSearchProperties" minOccurs="0"/>
                <xsd:element ref="ns2:MediaServiceLocation" minOccurs="0"/>
                <xsd:element ref="ns2:Newsletter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0159-1845-4167-ba9d-902ab8b999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6c29cb-b2b6-401e-927c-c6264ba463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element name="NewsletterCategory" ma:index="23" nillable="true" ma:displayName="Newsletter Category" ma:description="Please choose which category of the newsletter you'd like this information to be displayed." ma:format="Dropdown" ma:internalName="NewsletterCategory">
      <xsd:simpleType>
        <xsd:restriction base="dms:Choice">
          <xsd:enumeration value="General"/>
          <xsd:enumeration value="CEO Message"/>
          <xsd:enumeration value="Advocacy and Research"/>
          <xsd:enumeration value="Outreach and Engagement"/>
          <xsd:enumeration value="Equity, Diversity and Inclusion"/>
          <xsd:enumeration value="Total Compensation"/>
          <xsd:enumeration value="Executive Learning Opps"/>
          <xsd:enumeration value="Membership"/>
          <xsd:enumeration value="Signature Events"/>
          <xsd:enumeration value="Careers at APEX"/>
          <xsd:enumeration value="Board of Directors"/>
          <xsd:enumeration value="Resources and Tools"/>
        </xsd:restriction>
      </xsd:simpleType>
    </xsd:element>
  </xsd:schema>
  <xsd:schema xmlns:xsd="http://www.w3.org/2001/XMLSchema" xmlns:xs="http://www.w3.org/2001/XMLSchema" xmlns:dms="http://schemas.microsoft.com/office/2006/documentManagement/types" xmlns:pc="http://schemas.microsoft.com/office/infopath/2007/PartnerControls" targetNamespace="b0ade7d1-edcb-4f22-8a7a-5aa2a869a89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73d612c-f5f9-4e10-a687-d0a0f4d87c1c}" ma:internalName="TaxCatchAll" ma:showField="CatchAllData" ma:web="b0ade7d1-edcb-4f22-8a7a-5aa2a869a89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640A51-8475-47BF-B387-9620BD180891}">
  <ds:schemaRefs>
    <ds:schemaRef ds:uri="http://schemas.openxmlformats.org/package/2006/metadata/core-properties"/>
    <ds:schemaRef ds:uri="http://schemas.microsoft.com/office/2006/documentManagement/types"/>
    <ds:schemaRef ds:uri="http://purl.org/dc/dcmitype/"/>
    <ds:schemaRef ds:uri="25d76dd1-bac1-4fae-8586-0e79b42cad32"/>
    <ds:schemaRef ds:uri="http://purl.org/dc/terms/"/>
    <ds:schemaRef ds:uri="http://www.w3.org/XML/1998/namespace"/>
    <ds:schemaRef ds:uri="http://schemas.microsoft.com/office/infopath/2007/PartnerControls"/>
    <ds:schemaRef ds:uri="07fc59c2-92e5-4ffa-830d-8c323bdfc5d0"/>
    <ds:schemaRef ds:uri="http://schemas.microsoft.com/office/2006/metadata/properties"/>
    <ds:schemaRef ds:uri="http://purl.org/dc/elements/1.1/"/>
    <ds:schemaRef ds:uri="83430159-1845-4167-ba9d-902ab8b9998e"/>
    <ds:schemaRef ds:uri="b0ade7d1-edcb-4f22-8a7a-5aa2a869a89a"/>
  </ds:schemaRefs>
</ds:datastoreItem>
</file>

<file path=customXml/itemProps2.xml><?xml version="1.0" encoding="utf-8"?>
<ds:datastoreItem xmlns:ds="http://schemas.openxmlformats.org/officeDocument/2006/customXml" ds:itemID="{B443D8CC-C801-467E-87AC-D4BE94EA3F25}">
  <ds:schemaRefs>
    <ds:schemaRef ds:uri="http://schemas.microsoft.com/sharepoint/v3/contenttype/forms"/>
  </ds:schemaRefs>
</ds:datastoreItem>
</file>

<file path=customXml/itemProps3.xml><?xml version="1.0" encoding="utf-8"?>
<ds:datastoreItem xmlns:ds="http://schemas.openxmlformats.org/officeDocument/2006/customXml" ds:itemID="{F77E21C8-8411-4698-85FE-553E2C53F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0159-1845-4167-ba9d-902ab8b9998e"/>
    <ds:schemaRef ds:uri="b0ade7d1-edcb-4f22-8a7a-5aa2a869a8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10219</TotalTime>
  <Words>1430</Words>
  <Application>Microsoft Office PowerPoint</Application>
  <PresentationFormat>Widescreen</PresentationFormat>
  <Paragraphs>253</Paragraphs>
  <Slides>50</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Century Gothic</vt:lpstr>
      <vt:lpstr>Klavika Basic Bold</vt:lpstr>
      <vt:lpstr>Roboto</vt:lpstr>
      <vt:lpstr>Title Page</vt:lpstr>
      <vt:lpstr>PowerPoint Presentation</vt:lpstr>
      <vt:lpstr>PowerPoint Presentation</vt:lpstr>
      <vt:lpstr>PowerPoint Presentation</vt:lpstr>
      <vt:lpstr>PARTIE 1  Introduction à l'intelligence émotionnelle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Phoenix</dc:creator>
  <cp:lastModifiedBy>Nathalie Vallée (she/her/elle)</cp:lastModifiedBy>
  <cp:revision>162</cp:revision>
  <dcterms:created xsi:type="dcterms:W3CDTF">2019-04-04T20:10:48Z</dcterms:created>
  <dcterms:modified xsi:type="dcterms:W3CDTF">2024-09-25T13:35:38Z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0x010100050C07ADA1DF0C47AFF85587A1559167</vt:lpwstr>
  </property>
  <property fmtid="{D5CDD505-2E9C-101B-9397-08002B2CF9AE}" pid="3" name="MediaServiceImageTags">
    <vt:lpwstr/>
  </property>
</Properties>
</file>